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5"/>
  </p:notesMasterIdLst>
  <p:sldIdLst>
    <p:sldId id="256" r:id="rId2"/>
    <p:sldId id="257" r:id="rId3"/>
    <p:sldId id="258" r:id="rId4"/>
    <p:sldId id="369" r:id="rId5"/>
    <p:sldId id="371" r:id="rId6"/>
    <p:sldId id="370" r:id="rId7"/>
    <p:sldId id="372" r:id="rId8"/>
    <p:sldId id="373" r:id="rId9"/>
    <p:sldId id="374" r:id="rId10"/>
    <p:sldId id="375" r:id="rId11"/>
    <p:sldId id="376" r:id="rId12"/>
    <p:sldId id="366" r:id="rId13"/>
    <p:sldId id="377" r:id="rId14"/>
    <p:sldId id="378" r:id="rId15"/>
    <p:sldId id="379" r:id="rId16"/>
    <p:sldId id="381" r:id="rId17"/>
    <p:sldId id="382" r:id="rId18"/>
    <p:sldId id="383" r:id="rId19"/>
    <p:sldId id="384" r:id="rId20"/>
    <p:sldId id="367" r:id="rId21"/>
    <p:sldId id="385" r:id="rId22"/>
    <p:sldId id="386" r:id="rId23"/>
    <p:sldId id="387" r:id="rId24"/>
    <p:sldId id="388" r:id="rId25"/>
    <p:sldId id="389" r:id="rId26"/>
    <p:sldId id="390" r:id="rId27"/>
    <p:sldId id="392" r:id="rId28"/>
    <p:sldId id="393" r:id="rId29"/>
    <p:sldId id="395" r:id="rId30"/>
    <p:sldId id="410" r:id="rId31"/>
    <p:sldId id="411" r:id="rId32"/>
    <p:sldId id="412" r:id="rId33"/>
    <p:sldId id="396" r:id="rId34"/>
    <p:sldId id="397" r:id="rId35"/>
    <p:sldId id="398" r:id="rId36"/>
    <p:sldId id="399" r:id="rId37"/>
    <p:sldId id="400" r:id="rId38"/>
    <p:sldId id="413" r:id="rId39"/>
    <p:sldId id="414" r:id="rId40"/>
    <p:sldId id="401" r:id="rId41"/>
    <p:sldId id="402" r:id="rId42"/>
    <p:sldId id="403" r:id="rId43"/>
    <p:sldId id="404" r:id="rId44"/>
    <p:sldId id="405" r:id="rId45"/>
    <p:sldId id="415" r:id="rId46"/>
    <p:sldId id="416" r:id="rId47"/>
    <p:sldId id="368" r:id="rId48"/>
    <p:sldId id="406" r:id="rId49"/>
    <p:sldId id="407" r:id="rId50"/>
    <p:sldId id="408" r:id="rId51"/>
    <p:sldId id="365" r:id="rId52"/>
    <p:sldId id="409" r:id="rId53"/>
    <p:sldId id="264"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119A87E-50D2-47AF-A6D5-37817BD07C31}">
          <p14:sldIdLst>
            <p14:sldId id="256"/>
            <p14:sldId id="257"/>
            <p14:sldId id="258"/>
            <p14:sldId id="369"/>
            <p14:sldId id="371"/>
            <p14:sldId id="370"/>
            <p14:sldId id="372"/>
            <p14:sldId id="373"/>
            <p14:sldId id="374"/>
            <p14:sldId id="375"/>
            <p14:sldId id="376"/>
            <p14:sldId id="366"/>
            <p14:sldId id="377"/>
            <p14:sldId id="378"/>
            <p14:sldId id="379"/>
            <p14:sldId id="381"/>
            <p14:sldId id="382"/>
            <p14:sldId id="383"/>
            <p14:sldId id="384"/>
            <p14:sldId id="367"/>
            <p14:sldId id="385"/>
            <p14:sldId id="386"/>
            <p14:sldId id="387"/>
            <p14:sldId id="388"/>
            <p14:sldId id="389"/>
            <p14:sldId id="390"/>
            <p14:sldId id="392"/>
            <p14:sldId id="393"/>
            <p14:sldId id="395"/>
            <p14:sldId id="410"/>
            <p14:sldId id="411"/>
            <p14:sldId id="412"/>
            <p14:sldId id="396"/>
            <p14:sldId id="397"/>
            <p14:sldId id="398"/>
            <p14:sldId id="399"/>
            <p14:sldId id="400"/>
            <p14:sldId id="413"/>
            <p14:sldId id="414"/>
            <p14:sldId id="401"/>
            <p14:sldId id="402"/>
            <p14:sldId id="403"/>
            <p14:sldId id="404"/>
            <p14:sldId id="405"/>
            <p14:sldId id="415"/>
            <p14:sldId id="416"/>
            <p14:sldId id="368"/>
            <p14:sldId id="406"/>
            <p14:sldId id="407"/>
            <p14:sldId id="408"/>
            <p14:sldId id="365"/>
            <p14:sldId id="409"/>
            <p14:sldId id="26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6967" autoAdjust="0"/>
  </p:normalViewPr>
  <p:slideViewPr>
    <p:cSldViewPr>
      <p:cViewPr>
        <p:scale>
          <a:sx n="90" d="100"/>
          <a:sy n="90" d="100"/>
        </p:scale>
        <p:origin x="-240" y="-22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12</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20</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Graphics adapter virtualization: With an appropriate graphics adapter installed in the server, client systems can offload some of the graphics processing tasks they would normally perform locally. By rendering graphics on a high-performance adapter installed on the host server and sending the resulting bitmaps to the client in a highly-compressed format, </a:t>
            </a:r>
            <a:r>
              <a:rPr lang="en-US" sz="1200" kern="1200" dirty="0" err="1" smtClean="0">
                <a:solidFill>
                  <a:schemeClr val="tx1"/>
                </a:solidFill>
                <a:effectLst/>
                <a:latin typeface="+mn-lt"/>
                <a:ea typeface="+mn-ea"/>
                <a:cs typeface="+mn-cs"/>
              </a:rPr>
              <a:t>RemoteFX</a:t>
            </a:r>
            <a:r>
              <a:rPr lang="en-US" sz="1200" kern="1200" dirty="0" smtClean="0">
                <a:solidFill>
                  <a:schemeClr val="tx1"/>
                </a:solidFill>
                <a:effectLst/>
                <a:latin typeface="+mn-lt"/>
                <a:ea typeface="+mn-ea"/>
                <a:cs typeface="+mn-cs"/>
              </a:rPr>
              <a:t> conserves resources on the client system, as well as network bandwidth.</a:t>
            </a:r>
          </a:p>
          <a:p>
            <a:pPr marL="171450" indent="-171450">
              <a:buFont typeface="Arial" pitchFamily="34" charset="0"/>
              <a:buChar char="•"/>
            </a:pPr>
            <a:r>
              <a:rPr lang="en-US" sz="1200" kern="1200" dirty="0" smtClean="0">
                <a:solidFill>
                  <a:schemeClr val="tx1"/>
                </a:solidFill>
                <a:effectLst/>
                <a:latin typeface="+mn-lt"/>
                <a:ea typeface="+mn-ea"/>
                <a:cs typeface="+mn-cs"/>
              </a:rPr>
              <a:t>USB redirection: Enables USB devices connected to client computers to be redirected to the host server, including printer, scanner, interface, storage, and audio devices. </a:t>
            </a:r>
          </a:p>
          <a:p>
            <a:pPr marL="171450" indent="-171450">
              <a:buFont typeface="Arial" pitchFamily="34" charset="0"/>
              <a:buChar char="•"/>
            </a:pPr>
            <a:r>
              <a:rPr lang="en-US" sz="1200" kern="1200" dirty="0" smtClean="0">
                <a:solidFill>
                  <a:schemeClr val="tx1"/>
                </a:solidFill>
                <a:effectLst/>
                <a:latin typeface="+mn-lt"/>
                <a:ea typeface="+mn-ea"/>
                <a:cs typeface="+mn-cs"/>
              </a:rPr>
              <a:t>Intelligent encoding and decoding: The </a:t>
            </a:r>
            <a:r>
              <a:rPr lang="en-US" sz="1200" kern="1200" dirty="0" err="1" smtClean="0">
                <a:solidFill>
                  <a:schemeClr val="tx1"/>
                </a:solidFill>
                <a:effectLst/>
                <a:latin typeface="+mn-lt"/>
                <a:ea typeface="+mn-ea"/>
                <a:cs typeface="+mn-cs"/>
              </a:rPr>
              <a:t>RemoteFX</a:t>
            </a:r>
            <a:r>
              <a:rPr lang="en-US" sz="1200" kern="1200" dirty="0" smtClean="0">
                <a:solidFill>
                  <a:schemeClr val="tx1"/>
                </a:solidFill>
                <a:effectLst/>
                <a:latin typeface="+mn-lt"/>
                <a:ea typeface="+mn-ea"/>
                <a:cs typeface="+mn-cs"/>
              </a:rPr>
              <a:t> server can encode data using the system’s CPU, GPU, or dedicated hardware. In the same way, the client system can decode incoming data using its CPU, GPU, or a hardware decoder. The systems can select different codecs, depending on the data type.</a:t>
            </a:r>
          </a:p>
          <a:p>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45</a:t>
            </a:fld>
            <a:endParaRPr lang="en-US" dirty="0"/>
          </a:p>
        </p:txBody>
      </p:sp>
    </p:spTree>
    <p:extLst>
      <p:ext uri="{BB962C8B-B14F-4D97-AF65-F5344CB8AC3E}">
        <p14:creationId xmlns:p14="http://schemas.microsoft.com/office/powerpoint/2010/main" val="1178705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47</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51</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52</a:t>
            </a:fld>
            <a:endParaRPr lang="en-US" dirty="0"/>
          </a:p>
        </p:txBody>
      </p:sp>
    </p:spTree>
    <p:extLst>
      <p:ext uri="{BB962C8B-B14F-4D97-AF65-F5344CB8AC3E}">
        <p14:creationId xmlns:p14="http://schemas.microsoft.com/office/powerpoint/2010/main" val="278531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7: Creating and Configuring Virtual </a:t>
            </a:r>
            <a:br>
              <a:rPr lang="en-US" sz="4800" dirty="0" smtClean="0"/>
            </a:br>
            <a:r>
              <a:rPr lang="en-US" sz="4800" dirty="0" smtClean="0"/>
              <a:t>Machine Settings</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Hardware Limitations</a:t>
            </a:r>
            <a:endParaRPr lang="en-US" dirty="0"/>
          </a:p>
        </p:txBody>
      </p:sp>
      <p:sp>
        <p:nvSpPr>
          <p:cNvPr id="3" name="Content Placeholder 2"/>
          <p:cNvSpPr>
            <a:spLocks noGrp="1"/>
          </p:cNvSpPr>
          <p:nvPr>
            <p:ph idx="1"/>
          </p:nvPr>
        </p:nvSpPr>
        <p:spPr/>
        <p:txBody>
          <a:bodyPr>
            <a:normAutofit fontScale="92500"/>
          </a:bodyPr>
          <a:lstStyle/>
          <a:p>
            <a:r>
              <a:rPr lang="en-US" dirty="0" smtClean="0"/>
              <a:t>Windows Server 2012 R2 Hyper-V host system:</a:t>
            </a:r>
          </a:p>
          <a:p>
            <a:pPr lvl="1"/>
            <a:r>
              <a:rPr lang="en-US" dirty="0" smtClean="0"/>
              <a:t>Up to 320 logical processors</a:t>
            </a:r>
          </a:p>
          <a:p>
            <a:pPr lvl="1"/>
            <a:r>
              <a:rPr lang="en-US" dirty="0" smtClean="0"/>
              <a:t>Supporting up to 2,048 virtual CPUs</a:t>
            </a:r>
          </a:p>
          <a:p>
            <a:pPr lvl="1"/>
            <a:r>
              <a:rPr lang="en-US" dirty="0" smtClean="0"/>
              <a:t>Up to 4 TB of physical memory</a:t>
            </a:r>
          </a:p>
          <a:p>
            <a:r>
              <a:rPr lang="en-US" dirty="0" smtClean="0"/>
              <a:t>One server can host as many as 1,024 active VMs</a:t>
            </a:r>
          </a:p>
          <a:p>
            <a:r>
              <a:rPr lang="en-US" dirty="0" smtClean="0"/>
              <a:t>Each VM can have up to 64 virtual CPUs and up to 1 TB of memory</a:t>
            </a:r>
          </a:p>
          <a:p>
            <a:r>
              <a:rPr lang="en-US" dirty="0" smtClean="0"/>
              <a:t>Hyper-V can support clusters with up to 64 nodes and 8,000 VMs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Server</a:t>
            </a:r>
            <a:endParaRPr lang="en-US" dirty="0"/>
          </a:p>
        </p:txBody>
      </p:sp>
      <p:sp>
        <p:nvSpPr>
          <p:cNvPr id="3" name="Content Placeholder 2"/>
          <p:cNvSpPr>
            <a:spLocks noGrp="1"/>
          </p:cNvSpPr>
          <p:nvPr>
            <p:ph idx="1"/>
          </p:nvPr>
        </p:nvSpPr>
        <p:spPr/>
        <p:txBody>
          <a:bodyPr/>
          <a:lstStyle/>
          <a:p>
            <a:r>
              <a:rPr lang="en-US" dirty="0" smtClean="0"/>
              <a:t>Subset of Windows Server 2012 R2</a:t>
            </a:r>
          </a:p>
          <a:p>
            <a:r>
              <a:rPr lang="en-US" dirty="0" smtClean="0"/>
              <a:t>Free downloadable product, but does not include licenses for operating systems installed in the VMs</a:t>
            </a:r>
          </a:p>
          <a:p>
            <a:r>
              <a:rPr lang="en-US" dirty="0" smtClean="0"/>
              <a:t>Includes the Hyper-V role and limited File and Storage services and Remote Desktop capabilities</a:t>
            </a:r>
          </a:p>
          <a:p>
            <a:r>
              <a:rPr lang="en-US" dirty="0" smtClean="0"/>
              <a:t>Hyper-V role is installed by default</a:t>
            </a:r>
          </a:p>
          <a:p>
            <a:r>
              <a:rPr lang="en-US" dirty="0" smtClean="0"/>
              <a:t>Only uses Server Core interface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1"/>
            <a:ext cx="7772400" cy="2057400"/>
          </a:xfrm>
        </p:spPr>
        <p:txBody>
          <a:bodyPr/>
          <a:lstStyle/>
          <a:p>
            <a:r>
              <a:rPr lang="en-US" dirty="0" smtClean="0"/>
              <a:t>Installing Hyper-V</a:t>
            </a:r>
            <a:endParaRPr lang="en-US" dirty="0"/>
          </a:p>
        </p:txBody>
      </p:sp>
      <p:sp>
        <p:nvSpPr>
          <p:cNvPr id="3" name="Text Placeholder 2"/>
          <p:cNvSpPr>
            <a:spLocks noGrp="1"/>
          </p:cNvSpPr>
          <p:nvPr>
            <p:ph type="body" idx="1"/>
          </p:nvPr>
        </p:nvSpPr>
        <p:spPr>
          <a:xfrm>
            <a:off x="722313" y="3810001"/>
            <a:ext cx="7772400" cy="1390650"/>
          </a:xfrm>
        </p:spPr>
        <p:txBody>
          <a:bodyPr>
            <a:normAutofit/>
          </a:bodyPr>
          <a:lstStyle/>
          <a:p>
            <a:r>
              <a:rPr lang="en-US" sz="2400" dirty="0" smtClean="0"/>
              <a:t>Lesson 7: Creating and Configuring Virtual </a:t>
            </a:r>
          </a:p>
          <a:p>
            <a:r>
              <a:rPr lang="en-US" sz="2400" dirty="0" smtClean="0"/>
              <a:t>Machine Settings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12</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Hyper-V</a:t>
            </a:r>
            <a:endParaRPr lang="en-US" dirty="0"/>
          </a:p>
        </p:txBody>
      </p:sp>
      <p:sp>
        <p:nvSpPr>
          <p:cNvPr id="3" name="Content Placeholder 2"/>
          <p:cNvSpPr>
            <a:spLocks noGrp="1"/>
          </p:cNvSpPr>
          <p:nvPr>
            <p:ph idx="1"/>
          </p:nvPr>
        </p:nvSpPr>
        <p:spPr/>
        <p:txBody>
          <a:bodyPr/>
          <a:lstStyle/>
          <a:p>
            <a:r>
              <a:rPr lang="en-US" dirty="0" smtClean="0"/>
              <a:t>Installing the Hyper-V role installs the hypervisor software and Hyper-V Manager (GUI only)</a:t>
            </a:r>
          </a:p>
          <a:p>
            <a:r>
              <a:rPr lang="en-US" dirty="0" smtClean="0"/>
              <a:t>Recommendations:</a:t>
            </a:r>
          </a:p>
          <a:p>
            <a:pPr lvl="1"/>
            <a:r>
              <a:rPr lang="en-US" dirty="0" smtClean="0"/>
              <a:t>Use Hyper-V role on the host without any other roles</a:t>
            </a:r>
          </a:p>
          <a:p>
            <a:pPr lvl="1"/>
            <a:r>
              <a:rPr lang="en-US" dirty="0" smtClean="0"/>
              <a:t>Put other roles on VMs</a:t>
            </a:r>
          </a:p>
          <a:p>
            <a:pPr lvl="1"/>
            <a:r>
              <a:rPr lang="en-US" dirty="0" smtClean="0"/>
              <a:t>Use Server Core installation</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Hardware Requirements</a:t>
            </a:r>
            <a:endParaRPr lang="en-US" dirty="0"/>
          </a:p>
        </p:txBody>
      </p:sp>
      <p:sp>
        <p:nvSpPr>
          <p:cNvPr id="3" name="Content Placeholder 2"/>
          <p:cNvSpPr>
            <a:spLocks noGrp="1"/>
          </p:cNvSpPr>
          <p:nvPr>
            <p:ph idx="1"/>
          </p:nvPr>
        </p:nvSpPr>
        <p:spPr/>
        <p:txBody>
          <a:bodyPr>
            <a:normAutofit/>
          </a:bodyPr>
          <a:lstStyle/>
          <a:p>
            <a:r>
              <a:rPr lang="en-US" dirty="0" smtClean="0"/>
              <a:t>64-bit processors that include hardware-assisted virtualization. </a:t>
            </a:r>
          </a:p>
          <a:p>
            <a:r>
              <a:rPr lang="en-US" dirty="0" smtClean="0"/>
              <a:t>A system BIOS that supports the virtualization hardware, on which the virtualization feature has been enabled.</a:t>
            </a:r>
          </a:p>
          <a:p>
            <a:r>
              <a:rPr lang="en-US" dirty="0" smtClean="0"/>
              <a:t>Hardware-enforced Data Execution Prevention (DEP), which Intel describes as </a:t>
            </a:r>
            <a:r>
              <a:rPr lang="en-US" dirty="0" err="1" smtClean="0"/>
              <a:t>eXecuted</a:t>
            </a:r>
            <a:r>
              <a:rPr lang="en-US" dirty="0" smtClean="0"/>
              <a:t> Disable (XD) and AMD describes as No </a:t>
            </a:r>
            <a:r>
              <a:rPr lang="en-US" dirty="0" err="1" smtClean="0"/>
              <a:t>eXecute</a:t>
            </a:r>
            <a:r>
              <a:rPr lang="en-US" dirty="0" smtClean="0"/>
              <a:t> (NS). </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Hyper-V Role</a:t>
            </a:r>
            <a:endParaRPr lang="en-US" dirty="0"/>
          </a:p>
        </p:txBody>
      </p:sp>
      <p:sp>
        <p:nvSpPr>
          <p:cNvPr id="4" name="Text Placeholder 3"/>
          <p:cNvSpPr>
            <a:spLocks noGrp="1"/>
          </p:cNvSpPr>
          <p:nvPr>
            <p:ph type="body" sz="half" idx="2"/>
          </p:nvPr>
        </p:nvSpPr>
        <p:spPr>
          <a:xfrm>
            <a:off x="1679576" y="5715000"/>
            <a:ext cx="5711824" cy="628650"/>
          </a:xfrm>
        </p:spPr>
        <p:txBody>
          <a:bodyPr>
            <a:normAutofit/>
          </a:bodyPr>
          <a:lstStyle/>
          <a:p>
            <a:r>
              <a:rPr lang="en-US" dirty="0" smtClean="0"/>
              <a:t>The Select Server Roles page of the Add Roles and Features Wizard</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15</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7-05"/>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Hyper-V Role</a:t>
            </a:r>
            <a:endParaRPr lang="en-US" dirty="0"/>
          </a:p>
        </p:txBody>
      </p:sp>
      <p:sp>
        <p:nvSpPr>
          <p:cNvPr id="4" name="Text Placeholder 3"/>
          <p:cNvSpPr>
            <a:spLocks noGrp="1"/>
          </p:cNvSpPr>
          <p:nvPr>
            <p:ph type="body" sz="half" idx="2"/>
          </p:nvPr>
        </p:nvSpPr>
        <p:spPr>
          <a:xfrm>
            <a:off x="1679576" y="5638800"/>
            <a:ext cx="5711824" cy="704850"/>
          </a:xfrm>
        </p:spPr>
        <p:txBody>
          <a:bodyPr>
            <a:normAutofit/>
          </a:bodyPr>
          <a:lstStyle/>
          <a:p>
            <a:r>
              <a:rPr lang="en-US" dirty="0" smtClean="0"/>
              <a:t>The Hyper-V page of the Add Roles and </a:t>
            </a:r>
          </a:p>
          <a:p>
            <a:r>
              <a:rPr lang="en-US" dirty="0" smtClean="0"/>
              <a:t>Features Wizard </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16</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7-07"/>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Hyper-V Role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Create Virtual Switches page of the Add Roles and Features Wizard </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17</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7-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Hyper-V Role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Virtual Machine Migration page of the Add Roles and Features Wizard </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18</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7-09"/>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Hyper-V Role</a:t>
            </a:r>
            <a:endParaRPr lang="en-US" dirty="0"/>
          </a:p>
        </p:txBody>
      </p:sp>
      <p:sp>
        <p:nvSpPr>
          <p:cNvPr id="4" name="Text Placeholder 3"/>
          <p:cNvSpPr>
            <a:spLocks noGrp="1"/>
          </p:cNvSpPr>
          <p:nvPr>
            <p:ph type="body" sz="half" idx="2"/>
          </p:nvPr>
        </p:nvSpPr>
        <p:spPr>
          <a:xfrm>
            <a:off x="1679576" y="5638800"/>
            <a:ext cx="5711824" cy="704850"/>
          </a:xfrm>
        </p:spPr>
        <p:txBody>
          <a:bodyPr>
            <a:normAutofit/>
          </a:bodyPr>
          <a:lstStyle/>
          <a:p>
            <a:r>
              <a:rPr lang="en-US" dirty="0" smtClean="0"/>
              <a:t>The Default Stores page of the Add Roles and </a:t>
            </a:r>
          </a:p>
          <a:p>
            <a:r>
              <a:rPr lang="en-US" dirty="0" smtClean="0"/>
              <a:t>Features Wizard </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19</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7-1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3.1: Create and Configure Virtual Machine Settings</a:t>
            </a:r>
          </a:p>
          <a:p>
            <a:r>
              <a:rPr lang="en-US" dirty="0" smtClean="0"/>
              <a:t>Virtualizing Servers</a:t>
            </a:r>
          </a:p>
          <a:p>
            <a:r>
              <a:rPr lang="en-US" dirty="0" smtClean="0"/>
              <a:t>Installing Hyper-V</a:t>
            </a:r>
          </a:p>
          <a:p>
            <a:r>
              <a:rPr lang="en-US" dirty="0" smtClean="0"/>
              <a:t>Using Hyper-V Manager</a:t>
            </a:r>
          </a:p>
          <a:p>
            <a:r>
              <a:rPr lang="en-US" dirty="0" smtClean="0"/>
              <a:t>Configuring Resource Metering</a:t>
            </a:r>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Hyper-V Manager</a:t>
            </a:r>
            <a:endParaRPr lang="en-US" dirty="0"/>
          </a:p>
        </p:txBody>
      </p:sp>
      <p:sp>
        <p:nvSpPr>
          <p:cNvPr id="3" name="Text Placeholder 2"/>
          <p:cNvSpPr>
            <a:spLocks noGrp="1"/>
          </p:cNvSpPr>
          <p:nvPr>
            <p:ph type="body" idx="1"/>
          </p:nvPr>
        </p:nvSpPr>
        <p:spPr/>
        <p:txBody>
          <a:bodyPr>
            <a:normAutofit/>
          </a:bodyPr>
          <a:lstStyle/>
          <a:p>
            <a:r>
              <a:rPr lang="en-US" sz="2400" dirty="0" smtClean="0"/>
              <a:t>Lesson 7: Creating and Configuring Virtual </a:t>
            </a:r>
          </a:p>
          <a:p>
            <a:r>
              <a:rPr lang="en-US" sz="2400" dirty="0" smtClean="0"/>
              <a:t>Machine Settings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20</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Hyper-V Manager</a:t>
            </a:r>
            <a:endParaRPr lang="en-US" dirty="0"/>
          </a:p>
        </p:txBody>
      </p:sp>
      <p:sp>
        <p:nvSpPr>
          <p:cNvPr id="3" name="Content Placeholder 2"/>
          <p:cNvSpPr>
            <a:spLocks noGrp="1"/>
          </p:cNvSpPr>
          <p:nvPr>
            <p:ph idx="1"/>
          </p:nvPr>
        </p:nvSpPr>
        <p:spPr/>
        <p:txBody>
          <a:bodyPr/>
          <a:lstStyle/>
          <a:p>
            <a:r>
              <a:rPr lang="en-US" dirty="0" smtClean="0"/>
              <a:t>The primary graphical tool for creating and managing VMs</a:t>
            </a:r>
          </a:p>
          <a:p>
            <a:r>
              <a:rPr lang="en-US" dirty="0" smtClean="0"/>
              <a:t>Can be used to manage VMs on multiple servers</a:t>
            </a:r>
          </a:p>
          <a:p>
            <a:r>
              <a:rPr lang="en-US" dirty="0" smtClean="0"/>
              <a:t>Installed with the Hyper-V Role, or you can install the Hyper-V Management Tools feature, or RSAT package for Windows 8</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Hyper-V Manager</a:t>
            </a:r>
            <a:endParaRPr lang="en-US" dirty="0"/>
          </a:p>
        </p:txBody>
      </p:sp>
      <p:sp>
        <p:nvSpPr>
          <p:cNvPr id="4" name="Text Placeholder 3"/>
          <p:cNvSpPr>
            <a:spLocks noGrp="1"/>
          </p:cNvSpPr>
          <p:nvPr>
            <p:ph type="body" sz="half" idx="2"/>
          </p:nvPr>
        </p:nvSpPr>
        <p:spPr/>
        <p:txBody>
          <a:bodyPr/>
          <a:lstStyle/>
          <a:p>
            <a:r>
              <a:rPr lang="en-US" dirty="0" smtClean="0"/>
              <a:t>The Hyper-V Manager console </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22</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19200"/>
            <a:ext cx="6584574" cy="4324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a:t>
            </a:r>
            <a:br>
              <a:rPr lang="en-US" dirty="0" smtClean="0"/>
            </a:br>
            <a:r>
              <a:rPr lang="en-US" dirty="0" smtClean="0"/>
              <a:t>Virtual Machine</a:t>
            </a:r>
            <a:endParaRPr lang="en-US" dirty="0"/>
          </a:p>
        </p:txBody>
      </p:sp>
      <p:sp>
        <p:nvSpPr>
          <p:cNvPr id="3" name="Content Placeholder 2"/>
          <p:cNvSpPr>
            <a:spLocks noGrp="1"/>
          </p:cNvSpPr>
          <p:nvPr>
            <p:ph idx="1"/>
          </p:nvPr>
        </p:nvSpPr>
        <p:spPr/>
        <p:txBody>
          <a:bodyPr/>
          <a:lstStyle/>
          <a:p>
            <a:r>
              <a:rPr lang="en-US" dirty="0" smtClean="0"/>
              <a:t>To create a virtual machine (VM), you define the hardware resources that the system should allocate to them:</a:t>
            </a:r>
          </a:p>
          <a:p>
            <a:pPr lvl="1"/>
            <a:r>
              <a:rPr lang="en-US" dirty="0" smtClean="0"/>
              <a:t>Number of processors</a:t>
            </a:r>
          </a:p>
          <a:p>
            <a:pPr lvl="1"/>
            <a:r>
              <a:rPr lang="en-US" dirty="0" smtClean="0"/>
              <a:t>Memory</a:t>
            </a:r>
          </a:p>
          <a:p>
            <a:pPr lvl="1"/>
            <a:r>
              <a:rPr lang="en-US" dirty="0" smtClean="0"/>
              <a:t>Virtual network adapters</a:t>
            </a:r>
          </a:p>
          <a:p>
            <a:pPr lvl="1"/>
            <a:r>
              <a:rPr lang="en-US" dirty="0" smtClean="0"/>
              <a:t>Virtual disks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a:t>
            </a:r>
            <a:br>
              <a:rPr lang="en-US" dirty="0" smtClean="0"/>
            </a:br>
            <a:r>
              <a:rPr lang="en-US" dirty="0" smtClean="0"/>
              <a:t>Virtual Machine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Each virtual machine uses the following files:</a:t>
            </a:r>
          </a:p>
          <a:p>
            <a:pPr lvl="0"/>
            <a:r>
              <a:rPr lang="en-US" b="1" dirty="0" smtClean="0"/>
              <a:t>Virtual machine configuration (.</a:t>
            </a:r>
            <a:r>
              <a:rPr lang="en-US" b="1" dirty="0" err="1" smtClean="0"/>
              <a:t>vmc</a:t>
            </a:r>
            <a:r>
              <a:rPr lang="en-US" b="1" dirty="0" smtClean="0"/>
              <a:t>) file:</a:t>
            </a:r>
            <a:r>
              <a:rPr lang="en-US" dirty="0" smtClean="0"/>
              <a:t> This file in XML format contains the VM configuration information, including all settings for the VM.</a:t>
            </a:r>
          </a:p>
          <a:p>
            <a:pPr lvl="0"/>
            <a:r>
              <a:rPr lang="en-US" b="1" dirty="0" smtClean="0"/>
              <a:t>Virtual hard disk (.</a:t>
            </a:r>
            <a:r>
              <a:rPr lang="en-US" b="1" dirty="0" err="1" smtClean="0"/>
              <a:t>vhd</a:t>
            </a:r>
            <a:r>
              <a:rPr lang="en-US" b="1" dirty="0" smtClean="0"/>
              <a:t> or .</a:t>
            </a:r>
            <a:r>
              <a:rPr lang="en-US" b="1" dirty="0" err="1" smtClean="0"/>
              <a:t>vhdx</a:t>
            </a:r>
            <a:r>
              <a:rPr lang="en-US" b="1" dirty="0" smtClean="0"/>
              <a:t>) files:</a:t>
            </a:r>
            <a:r>
              <a:rPr lang="en-US" dirty="0" smtClean="0"/>
              <a:t> One or more files used to store the guest operating system, applications, and data for the VM.</a:t>
            </a:r>
          </a:p>
          <a:p>
            <a:r>
              <a:rPr lang="en-US" b="1" dirty="0" smtClean="0"/>
              <a:t>Saved-state (.</a:t>
            </a:r>
            <a:r>
              <a:rPr lang="en-US" b="1" dirty="0" err="1" smtClean="0"/>
              <a:t>vsv</a:t>
            </a:r>
            <a:r>
              <a:rPr lang="en-US" b="1" dirty="0" smtClean="0"/>
              <a:t>) file:</a:t>
            </a:r>
            <a:r>
              <a:rPr lang="en-US" dirty="0" smtClean="0"/>
              <a:t> The VM may use this if it has been placed into a saved state.</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Virtual Machine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Specify Name and Location page of the New Virtual Machine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25</a:t>
            </a:fld>
            <a:endParaRPr lang="en-US" dirty="0"/>
          </a:p>
        </p:txBody>
      </p:sp>
      <p:grpSp>
        <p:nvGrpSpPr>
          <p:cNvPr id="7" name="Picture Placeholder 6"/>
          <p:cNvGrpSpPr>
            <a:grpSpLocks noGrp="1" noUngrp="1" noChangeAspect="1"/>
          </p:cNvGrpSpPr>
          <p:nvPr/>
        </p:nvGrpSpPr>
        <p:grpSpPr>
          <a:xfrm>
            <a:off x="1508125" y="1143000"/>
            <a:ext cx="6054725" cy="4541838"/>
            <a:chOff x="923925" y="685800"/>
            <a:chExt cx="7294563" cy="5867400"/>
          </a:xfrm>
        </p:grpSpPr>
        <p:pic>
          <p:nvPicPr>
            <p:cNvPr id="8" name="Picture 7" descr="fg07-15"/>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923925" y="685800"/>
              <a:ext cx="7294563" cy="5486400"/>
            </a:xfrm>
            <a:prstGeom prst="rect">
              <a:avLst/>
            </a:prstGeom>
            <a:noFill/>
            <a:ln>
              <a:noFill/>
            </a:ln>
          </p:spPr>
        </p:pic>
        <p:sp>
          <p:nvSpPr>
            <p:cNvPr id="9" name="Rectangle 8"/>
            <p:cNvSpPr/>
            <p:nvPr/>
          </p:nvSpPr>
          <p:spPr>
            <a:xfrm>
              <a:off x="923925" y="6210300"/>
              <a:ext cx="7294563"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Virtual Machine</a:t>
            </a:r>
            <a:endParaRPr lang="en-US" dirty="0"/>
          </a:p>
        </p:txBody>
      </p:sp>
      <p:sp>
        <p:nvSpPr>
          <p:cNvPr id="4" name="Text Placeholder 3"/>
          <p:cNvSpPr>
            <a:spLocks noGrp="1"/>
          </p:cNvSpPr>
          <p:nvPr>
            <p:ph type="body" sz="half" idx="2"/>
          </p:nvPr>
        </p:nvSpPr>
        <p:spPr>
          <a:xfrm>
            <a:off x="1679576" y="5638800"/>
            <a:ext cx="5711824" cy="704850"/>
          </a:xfrm>
        </p:spPr>
        <p:txBody>
          <a:bodyPr>
            <a:normAutofit/>
          </a:bodyPr>
          <a:lstStyle/>
          <a:p>
            <a:r>
              <a:rPr lang="en-US" dirty="0" smtClean="0"/>
              <a:t>The Assign Memory page of the New Virtual </a:t>
            </a:r>
          </a:p>
          <a:p>
            <a:r>
              <a:rPr lang="en-US" dirty="0" smtClean="0"/>
              <a:t>Machine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26</a:t>
            </a:fld>
            <a:endParaRPr lang="en-US" dirty="0"/>
          </a:p>
        </p:txBody>
      </p:sp>
      <p:pic>
        <p:nvPicPr>
          <p:cNvPr id="1026" name="Picture 2" descr="C:\Users\Pat\Desktop\Updates\70-410 Second Edition\70-410 PowerPoints Second Edition\Pics\70-410 R2 Lesson 7 New Images\fg07-6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5925712" cy="44576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Virtual Machine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Connect Virtual Hard Disk page of the New Virtual Machine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27</a:t>
            </a:fld>
            <a:endParaRPr lang="en-US" dirty="0"/>
          </a:p>
        </p:txBody>
      </p:sp>
      <p:pic>
        <p:nvPicPr>
          <p:cNvPr id="2050" name="Picture 2" descr="C:\Users\Pat\Desktop\Updates\70-410 Second Edition\70-410 PowerPoints Second Edition\Pics\70-410 R2 Lesson 7 New Images\fg07-7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219200"/>
            <a:ext cx="5993244" cy="4508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Virtual Machine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Installation Options page of the New Virtual Machine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28</a:t>
            </a:fld>
            <a:endParaRPr lang="en-US" dirty="0"/>
          </a:p>
        </p:txBody>
      </p:sp>
      <p:pic>
        <p:nvPicPr>
          <p:cNvPr id="3074" name="Picture 2" descr="C:\Users\Pat\Desktop\Updates\70-410 Second Edition\70-410 PowerPoints Second Edition\Pics\70-410 R2 Lesson 7 New Images\fg07-8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143000"/>
            <a:ext cx="6128302" cy="4610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Virtual Machine</a:t>
            </a:r>
            <a:endParaRPr lang="en-US" dirty="0"/>
          </a:p>
        </p:txBody>
      </p:sp>
      <p:sp>
        <p:nvSpPr>
          <p:cNvPr id="4" name="Text Placeholder 3"/>
          <p:cNvSpPr>
            <a:spLocks noGrp="1"/>
          </p:cNvSpPr>
          <p:nvPr>
            <p:ph type="body" sz="half" idx="2"/>
          </p:nvPr>
        </p:nvSpPr>
        <p:spPr/>
        <p:txBody>
          <a:bodyPr/>
          <a:lstStyle/>
          <a:p>
            <a:r>
              <a:rPr lang="en-US" dirty="0" smtClean="0"/>
              <a:t>The Settings dialog box for a virtual machine</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29</a:t>
            </a:fld>
            <a:endParaRPr lang="en-US" dirty="0"/>
          </a:p>
        </p:txBody>
      </p:sp>
      <p:grpSp>
        <p:nvGrpSpPr>
          <p:cNvPr id="7" name="Group 6"/>
          <p:cNvGrpSpPr>
            <a:grpSpLocks noGrp="1" noUngrp="1" noChangeAspect="1"/>
          </p:cNvGrpSpPr>
          <p:nvPr/>
        </p:nvGrpSpPr>
        <p:grpSpPr>
          <a:xfrm>
            <a:off x="2438400" y="1219200"/>
            <a:ext cx="4382530" cy="4419600"/>
            <a:chOff x="1662113" y="685800"/>
            <a:chExt cx="5818187" cy="5867400"/>
          </a:xfrm>
        </p:grpSpPr>
        <p:pic>
          <p:nvPicPr>
            <p:cNvPr id="8" name="Picture 7" descr="fg07-2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1"/>
            <a:ext cx="7772400" cy="2286000"/>
          </a:xfrm>
        </p:spPr>
        <p:txBody>
          <a:bodyPr/>
          <a:lstStyle/>
          <a:p>
            <a:r>
              <a:rPr lang="en-US" dirty="0" smtClean="0"/>
              <a:t>Virtualizing Servers</a:t>
            </a:r>
            <a:endParaRPr lang="en-US" dirty="0"/>
          </a:p>
        </p:txBody>
      </p:sp>
      <p:sp>
        <p:nvSpPr>
          <p:cNvPr id="3" name="Text Placeholder 2"/>
          <p:cNvSpPr>
            <a:spLocks noGrp="1"/>
          </p:cNvSpPr>
          <p:nvPr>
            <p:ph type="body" idx="1"/>
          </p:nvPr>
        </p:nvSpPr>
        <p:spPr>
          <a:xfrm>
            <a:off x="722313" y="3962401"/>
            <a:ext cx="7772400" cy="1066800"/>
          </a:xfrm>
        </p:spPr>
        <p:txBody>
          <a:bodyPr>
            <a:normAutofit/>
          </a:bodyPr>
          <a:lstStyle/>
          <a:p>
            <a:r>
              <a:rPr lang="en-US" sz="2400" dirty="0" smtClean="0"/>
              <a:t>Lesson 7: Creating and Configuring Virtual </a:t>
            </a:r>
          </a:p>
          <a:p>
            <a:r>
              <a:rPr lang="en-US" sz="2400" dirty="0" smtClean="0"/>
              <a:t>Machine Settings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Generation 1 and Generation 2 VMs</a:t>
            </a:r>
          </a:p>
        </p:txBody>
      </p:sp>
      <p:sp>
        <p:nvSpPr>
          <p:cNvPr id="3" name="Content Placeholder 2"/>
          <p:cNvSpPr>
            <a:spLocks noGrp="1"/>
          </p:cNvSpPr>
          <p:nvPr>
            <p:ph idx="1"/>
          </p:nvPr>
        </p:nvSpPr>
        <p:spPr/>
        <p:txBody>
          <a:bodyPr>
            <a:normAutofit/>
          </a:bodyPr>
          <a:lstStyle/>
          <a:p>
            <a:r>
              <a:rPr lang="en-US" dirty="0" smtClean="0"/>
              <a:t>Generation </a:t>
            </a:r>
            <a:r>
              <a:rPr lang="en-US" dirty="0"/>
              <a:t>1 VMs are designed to emulate the hardware found in a typical computer, and to do this, they use drivers for specific devices, such as an AMI BIOS, an S3 graphics adapter, and an Intel chipset and network adapter. Generation 1 VMs that you create with Windows Server 2012 R2 Hyper-V are completely compatible with all previous Hyper-V versions.</a:t>
            </a:r>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30</a:t>
            </a:fld>
            <a:endParaRPr lang="en-US" dirty="0"/>
          </a:p>
        </p:txBody>
      </p:sp>
    </p:spTree>
    <p:extLst>
      <p:ext uri="{BB962C8B-B14F-4D97-AF65-F5344CB8AC3E}">
        <p14:creationId xmlns:p14="http://schemas.microsoft.com/office/powerpoint/2010/main" val="275821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Generation 1 and Generation 2 VMs</a:t>
            </a:r>
          </a:p>
        </p:txBody>
      </p:sp>
      <p:sp>
        <p:nvSpPr>
          <p:cNvPr id="3" name="Content Placeholder 2"/>
          <p:cNvSpPr>
            <a:spLocks noGrp="1"/>
          </p:cNvSpPr>
          <p:nvPr>
            <p:ph idx="1"/>
          </p:nvPr>
        </p:nvSpPr>
        <p:spPr/>
        <p:txBody>
          <a:bodyPr>
            <a:normAutofit fontScale="92500" lnSpcReduction="10000"/>
          </a:bodyPr>
          <a:lstStyle/>
          <a:p>
            <a:r>
              <a:rPr lang="en-US" dirty="0"/>
              <a:t>In Windows Server 2012 R2, the Hyper-V implementation includes a new type of virtual machine, which it refers to as Generation 2. </a:t>
            </a:r>
            <a:endParaRPr lang="en-US" dirty="0" smtClean="0"/>
          </a:p>
          <a:p>
            <a:r>
              <a:rPr lang="en-US" dirty="0"/>
              <a:t>Generation 2 VMs use synthetic drivers and software-based devices instead, and provide advantages that include the following:</a:t>
            </a:r>
          </a:p>
          <a:p>
            <a:pPr lvl="1"/>
            <a:r>
              <a:rPr lang="en-US" dirty="0"/>
              <a:t>UEFI </a:t>
            </a:r>
            <a:r>
              <a:rPr lang="en-US" dirty="0" smtClean="0"/>
              <a:t>boot</a:t>
            </a:r>
          </a:p>
          <a:p>
            <a:pPr lvl="1"/>
            <a:r>
              <a:rPr lang="en-US" dirty="0" smtClean="0"/>
              <a:t>SCSI disks</a:t>
            </a:r>
          </a:p>
          <a:p>
            <a:r>
              <a:rPr lang="en-US" dirty="0" smtClean="0"/>
              <a:t>Generation 2 VMs only support Windows Server 2012, Windows Server 2012 R2, and Windows 8 (64-bit).</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31</a:t>
            </a:fld>
            <a:endParaRPr lang="en-US" dirty="0"/>
          </a:p>
        </p:txBody>
      </p:sp>
    </p:spTree>
    <p:extLst>
      <p:ext uri="{BB962C8B-B14F-4D97-AF65-F5344CB8AC3E}">
        <p14:creationId xmlns:p14="http://schemas.microsoft.com/office/powerpoint/2010/main" val="18290116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Generation 1 and Generation 2 VMs</a:t>
            </a:r>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32</a:t>
            </a:fld>
            <a:endParaRPr lang="en-US" dirty="0"/>
          </a:p>
        </p:txBody>
      </p:sp>
      <p:pic>
        <p:nvPicPr>
          <p:cNvPr id="4098" name="Picture 2" descr="C:\Users\Pat\Desktop\Updates\70-410 Second Edition\70-410 PowerPoints Second Edition\Pics\70-410 R2 Lesson 7 New Images\fg07-10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40024"/>
            <a:ext cx="6075363" cy="457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9992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an </a:t>
            </a:r>
            <a:br>
              <a:rPr lang="en-US" dirty="0" smtClean="0"/>
            </a:br>
            <a:r>
              <a:rPr lang="en-US" dirty="0" smtClean="0"/>
              <a:t>Operating System</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sz="5100" dirty="0" smtClean="0"/>
              <a:t>Hyper-V in Windows Server 2012 supports the following as operating systems you can install in virtual machines:</a:t>
            </a:r>
          </a:p>
          <a:p>
            <a:pPr lvl="1"/>
            <a:r>
              <a:rPr lang="en-US" sz="3600" dirty="0" smtClean="0"/>
              <a:t>Windows Server 2012 R2</a:t>
            </a:r>
          </a:p>
          <a:p>
            <a:pPr lvl="1"/>
            <a:r>
              <a:rPr lang="en-US" sz="3600" dirty="0" smtClean="0"/>
              <a:t>Windows Server 2012</a:t>
            </a:r>
          </a:p>
          <a:p>
            <a:pPr lvl="1"/>
            <a:r>
              <a:rPr lang="en-US" sz="3600" dirty="0" smtClean="0"/>
              <a:t>Windows Server 2008 R2</a:t>
            </a:r>
          </a:p>
          <a:p>
            <a:pPr lvl="1"/>
            <a:r>
              <a:rPr lang="en-US" sz="3600" dirty="0" smtClean="0"/>
              <a:t>Windows Server 2008 </a:t>
            </a:r>
          </a:p>
          <a:p>
            <a:pPr lvl="1"/>
            <a:r>
              <a:rPr lang="en-US" sz="3600" dirty="0" smtClean="0"/>
              <a:t>Windows Home Server 2011</a:t>
            </a:r>
          </a:p>
          <a:p>
            <a:pPr lvl="1"/>
            <a:r>
              <a:rPr lang="en-US" sz="3600" dirty="0" smtClean="0"/>
              <a:t>Windows Small Business Server 2011</a:t>
            </a:r>
          </a:p>
          <a:p>
            <a:pPr lvl="1"/>
            <a:r>
              <a:rPr lang="en-US" sz="3600" dirty="0" smtClean="0"/>
              <a:t>Windows Server 2003 R2</a:t>
            </a:r>
          </a:p>
          <a:p>
            <a:pPr lvl="1"/>
            <a:r>
              <a:rPr lang="en-US" sz="3600" dirty="0" smtClean="0"/>
              <a:t>Windows Server 2003 SP2</a:t>
            </a:r>
          </a:p>
          <a:p>
            <a:pPr lvl="1"/>
            <a:r>
              <a:rPr lang="en-US" sz="3600" dirty="0" smtClean="0"/>
              <a:t>Windows 8 (including Windows 8.1)</a:t>
            </a:r>
          </a:p>
          <a:p>
            <a:pPr lvl="1"/>
            <a:r>
              <a:rPr lang="en-US" sz="3600" dirty="0" smtClean="0"/>
              <a:t>Windows 7 Enterprise and Ultimate</a:t>
            </a:r>
          </a:p>
          <a:p>
            <a:pPr lvl="1"/>
            <a:r>
              <a:rPr lang="en-US" sz="3600" dirty="0" smtClean="0"/>
              <a:t>Windows Vista Business, Enterprise, and Ultimate SP2</a:t>
            </a:r>
          </a:p>
          <a:p>
            <a:pPr lvl="1"/>
            <a:r>
              <a:rPr lang="en-US" sz="3600" dirty="0" smtClean="0"/>
              <a:t>Windows XP Professional SP3</a:t>
            </a:r>
          </a:p>
          <a:p>
            <a:pPr lvl="1"/>
            <a:r>
              <a:rPr lang="en-US" sz="3600" dirty="0" smtClean="0"/>
              <a:t>Windows XP x64 Professional SP2 		</a:t>
            </a:r>
          </a:p>
          <a:p>
            <a:pPr lvl="1"/>
            <a:r>
              <a:rPr lang="en-US" sz="3600" dirty="0" err="1" smtClean="0"/>
              <a:t>CentOS</a:t>
            </a:r>
            <a:r>
              <a:rPr lang="en-US" sz="3600" dirty="0" smtClean="0"/>
              <a:t> 6.0–6.2</a:t>
            </a:r>
          </a:p>
          <a:p>
            <a:pPr lvl="1"/>
            <a:r>
              <a:rPr lang="en-US" sz="3600" dirty="0" smtClean="0"/>
              <a:t>Red Hat Enterprise Linux 6.0–6.2</a:t>
            </a:r>
          </a:p>
          <a:p>
            <a:pPr lvl="1"/>
            <a:r>
              <a:rPr lang="en-US" sz="3600" dirty="0" smtClean="0"/>
              <a:t>SUSE Linux Enterprise Server 11 SP2</a:t>
            </a:r>
            <a:endParaRPr lang="en-US" sz="2900" dirty="0" smtClean="0"/>
          </a:p>
          <a:p>
            <a:pPr>
              <a:buNone/>
            </a:pP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an </a:t>
            </a:r>
            <a:br>
              <a:rPr lang="en-US" dirty="0" smtClean="0"/>
            </a:br>
            <a:r>
              <a:rPr lang="en-US" dirty="0" smtClean="0"/>
              <a:t>Operating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To start an installation from a DVD, or image file, you must configure the VM’s virtual DVD drive in the Settings dialog box. Enter one of the following options:</a:t>
            </a:r>
          </a:p>
          <a:p>
            <a:pPr lvl="1"/>
            <a:r>
              <a:rPr lang="en-US" b="1" dirty="0" smtClean="0"/>
              <a:t>None</a:t>
            </a:r>
            <a:r>
              <a:rPr lang="en-US" dirty="0" smtClean="0"/>
              <a:t>: The equivalent of a drive with no disk inserted.</a:t>
            </a:r>
          </a:p>
          <a:p>
            <a:pPr lvl="1"/>
            <a:r>
              <a:rPr lang="en-US" b="1" dirty="0" smtClean="0"/>
              <a:t>Image file</a:t>
            </a:r>
            <a:r>
              <a:rPr lang="en-US" dirty="0" smtClean="0"/>
              <a:t>: Points to a disk image file with an .</a:t>
            </a:r>
            <a:r>
              <a:rPr lang="en-US" dirty="0" err="1" smtClean="0"/>
              <a:t>iso</a:t>
            </a:r>
            <a:r>
              <a:rPr lang="en-US" dirty="0" smtClean="0"/>
              <a:t> extension stored on one of the host computer’s drives or on a shared network drive.</a:t>
            </a:r>
          </a:p>
          <a:p>
            <a:pPr lvl="1"/>
            <a:r>
              <a:rPr lang="en-US" b="1" dirty="0" smtClean="0"/>
              <a:t>Physical CD/DVD drive</a:t>
            </a:r>
            <a:r>
              <a:rPr lang="en-US" dirty="0" smtClean="0"/>
              <a:t>: Links the virtual DVD drive to one of the physical DVD drives in the host computer.</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Guest Integration Services</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sz="4000" dirty="0" smtClean="0"/>
              <a:t>Some of the functions added to solve compatibility issues with guest operating systems (OSs):</a:t>
            </a:r>
          </a:p>
          <a:p>
            <a:pPr>
              <a:buFont typeface="Arial"/>
              <a:buChar char="•"/>
            </a:pPr>
            <a:r>
              <a:rPr lang="en-US" sz="4000" b="1" dirty="0" smtClean="0"/>
              <a:t>Operating system shutdown:</a:t>
            </a:r>
            <a:r>
              <a:rPr lang="en-US" sz="4000" dirty="0" smtClean="0"/>
              <a:t> Enables the Hyper-V Manager console to remotely shut down a guest OS in a controlled manner, eliminating the need for an administrator to log on and manually shut the system down.</a:t>
            </a:r>
          </a:p>
          <a:p>
            <a:pPr>
              <a:buFont typeface="Arial"/>
              <a:buChar char="•"/>
            </a:pPr>
            <a:r>
              <a:rPr lang="en-US" sz="4000" b="1" dirty="0" smtClean="0"/>
              <a:t>Time synchronization</a:t>
            </a:r>
            <a:r>
              <a:rPr lang="en-US" sz="4000" dirty="0" smtClean="0"/>
              <a:t>: Enables Hyper-V to synchronize the OS clocks in parent and child partitions. </a:t>
            </a:r>
          </a:p>
          <a:p>
            <a:pPr>
              <a:buFont typeface="Arial"/>
              <a:buChar char="•"/>
            </a:pPr>
            <a:r>
              <a:rPr lang="en-US" sz="4000" b="1" dirty="0" smtClean="0"/>
              <a:t>Data Exchange</a:t>
            </a:r>
            <a:r>
              <a:rPr lang="en-US" sz="4000" dirty="0" smtClean="0"/>
              <a:t>: Enables the OSs on the parent and child partitions to exchange information, such as OS version information and fully qualified domain names. </a:t>
            </a:r>
          </a:p>
          <a:p>
            <a:pPr>
              <a:buFont typeface="Arial"/>
              <a:buChar char="•"/>
            </a:pPr>
            <a:r>
              <a:rPr lang="en-US" sz="4000" b="1" dirty="0" smtClean="0"/>
              <a:t>Heartbeat</a:t>
            </a:r>
            <a:r>
              <a:rPr lang="en-US" sz="4000" dirty="0" smtClean="0"/>
              <a:t>: Implements a service in which the parent partition sends regular heartbeat signals to the child partitions, which are expected to respond in kind. A failure of a child partition to respond indicates that the guest OS has frozen or malfunctioned.  </a:t>
            </a:r>
          </a:p>
          <a:p>
            <a:pPr>
              <a:buFont typeface="Arial"/>
              <a:buChar char="•"/>
            </a:pPr>
            <a:r>
              <a:rPr lang="en-US" sz="4000" b="1" dirty="0" smtClean="0"/>
              <a:t>Backup</a:t>
            </a:r>
            <a:r>
              <a:rPr lang="en-US" sz="4000" dirty="0" smtClean="0"/>
              <a:t>: Allows backup of Windows VMs using Volume Shadow Copy Services.</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Guest Integration Services</a:t>
            </a:r>
            <a:endParaRPr lang="en-US" dirty="0"/>
          </a:p>
        </p:txBody>
      </p:sp>
      <p:sp>
        <p:nvSpPr>
          <p:cNvPr id="4" name="Text Placeholder 3"/>
          <p:cNvSpPr>
            <a:spLocks noGrp="1"/>
          </p:cNvSpPr>
          <p:nvPr>
            <p:ph type="body" sz="half" idx="2"/>
          </p:nvPr>
        </p:nvSpPr>
        <p:spPr>
          <a:xfrm>
            <a:off x="1679576" y="5334000"/>
            <a:ext cx="5711824" cy="1009650"/>
          </a:xfrm>
        </p:spPr>
        <p:txBody>
          <a:bodyPr/>
          <a:lstStyle/>
          <a:p>
            <a:r>
              <a:rPr lang="en-US" dirty="0" smtClean="0"/>
              <a:t>Launching Hyper-V Integration Services</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36</a:t>
            </a:fld>
            <a:endParaRPr lang="en-US" dirty="0"/>
          </a:p>
        </p:txBody>
      </p:sp>
      <p:grpSp>
        <p:nvGrpSpPr>
          <p:cNvPr id="7" name="Group 6"/>
          <p:cNvGrpSpPr>
            <a:grpSpLocks noGrp="1" noUngrp="1" noChangeAspect="1"/>
          </p:cNvGrpSpPr>
          <p:nvPr/>
        </p:nvGrpSpPr>
        <p:grpSpPr>
          <a:xfrm>
            <a:off x="2743200" y="1676400"/>
            <a:ext cx="3562350" cy="3633125"/>
            <a:chOff x="1695450" y="685800"/>
            <a:chExt cx="5753100" cy="5867400"/>
          </a:xfrm>
        </p:grpSpPr>
        <p:pic>
          <p:nvPicPr>
            <p:cNvPr id="8" name="Picture 7" descr="fg07-2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95450" y="685800"/>
              <a:ext cx="5753100" cy="5486400"/>
            </a:xfrm>
            <a:prstGeom prst="rect">
              <a:avLst/>
            </a:prstGeom>
            <a:noFill/>
            <a:ln>
              <a:noFill/>
            </a:ln>
          </p:spPr>
        </p:pic>
        <p:sp>
          <p:nvSpPr>
            <p:cNvPr id="9" name="Rectangle 8"/>
            <p:cNvSpPr/>
            <p:nvPr/>
          </p:nvSpPr>
          <p:spPr>
            <a:xfrm>
              <a:off x="1695450" y="6210300"/>
              <a:ext cx="5753100" cy="342900"/>
            </a:xfrm>
            <a:prstGeom prst="rect">
              <a:avLst/>
            </a:prstGeom>
            <a:noFill/>
            <a:ln>
              <a:noFill/>
            </a:ln>
          </p:spPr>
          <p:txBody>
            <a:bodyPr anchor="ctr">
              <a:normAutofit fontScale="3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Guest </a:t>
            </a:r>
            <a:br>
              <a:rPr lang="en-US" dirty="0" smtClean="0"/>
            </a:br>
            <a:r>
              <a:rPr lang="en-US" dirty="0" smtClean="0"/>
              <a:t>Integration Services</a:t>
            </a:r>
            <a:endParaRPr lang="en-US" dirty="0"/>
          </a:p>
        </p:txBody>
      </p:sp>
      <p:sp>
        <p:nvSpPr>
          <p:cNvPr id="4" name="Text Placeholder 3"/>
          <p:cNvSpPr>
            <a:spLocks noGrp="1"/>
          </p:cNvSpPr>
          <p:nvPr>
            <p:ph type="body" sz="half" idx="2"/>
          </p:nvPr>
        </p:nvSpPr>
        <p:spPr/>
        <p:txBody>
          <a:bodyPr/>
          <a:lstStyle/>
          <a:p>
            <a:r>
              <a:rPr lang="en-US" dirty="0" smtClean="0"/>
              <a:t>Integration Services settings for a virtual machine</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37</a:t>
            </a:fld>
            <a:endParaRPr lang="en-US" dirty="0"/>
          </a:p>
        </p:txBody>
      </p:sp>
      <p:pic>
        <p:nvPicPr>
          <p:cNvPr id="5122" name="Picture 2" descr="C:\Users\Pat\Desktop\Updates\70-410 Second Edition\70-410 PowerPoints Second Edition\Pics\70-410 R2 Lesson 7 New Images\fg07-12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151860"/>
            <a:ext cx="5414446" cy="510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Enhanced Session Mode</a:t>
            </a:r>
            <a:endParaRPr lang="en-US" dirty="0"/>
          </a:p>
        </p:txBody>
      </p:sp>
      <p:sp>
        <p:nvSpPr>
          <p:cNvPr id="3" name="Content Placeholder 2"/>
          <p:cNvSpPr>
            <a:spLocks noGrp="1"/>
          </p:cNvSpPr>
          <p:nvPr>
            <p:ph idx="1"/>
          </p:nvPr>
        </p:nvSpPr>
        <p:spPr/>
        <p:txBody>
          <a:bodyPr>
            <a:normAutofit lnSpcReduction="10000"/>
          </a:bodyPr>
          <a:lstStyle/>
          <a:p>
            <a:r>
              <a:rPr lang="en-US" dirty="0"/>
              <a:t>In previous versions of Hyper-V, when you open a Virtual Machine Connection window in the Hyper-V Manager console, you receive mouse and keyboard connectivity, plus a limited cut and paste functionality. </a:t>
            </a:r>
            <a:endParaRPr lang="en-US" dirty="0" smtClean="0"/>
          </a:p>
          <a:p>
            <a:r>
              <a:rPr lang="en-US" dirty="0" smtClean="0"/>
              <a:t>To </a:t>
            </a:r>
            <a:r>
              <a:rPr lang="en-US" dirty="0"/>
              <a:t>obtain any further access, such as audio or print functionality, you could establish a Remote Desktop Services connection to the VM, but this requires the computers to be connected to the same network, which is not always possible. </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38</a:t>
            </a:fld>
            <a:endParaRPr lang="en-US" dirty="0"/>
          </a:p>
        </p:txBody>
      </p:sp>
    </p:spTree>
    <p:extLst>
      <p:ext uri="{BB962C8B-B14F-4D97-AF65-F5344CB8AC3E}">
        <p14:creationId xmlns:p14="http://schemas.microsoft.com/office/powerpoint/2010/main" val="12747416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Enhanced Session Mode</a:t>
            </a:r>
          </a:p>
        </p:txBody>
      </p:sp>
      <p:sp>
        <p:nvSpPr>
          <p:cNvPr id="3" name="Content Placeholder 2"/>
          <p:cNvSpPr>
            <a:spLocks noGrp="1"/>
          </p:cNvSpPr>
          <p:nvPr>
            <p:ph idx="1"/>
          </p:nvPr>
        </p:nvSpPr>
        <p:spPr/>
        <p:txBody>
          <a:bodyPr>
            <a:normAutofit fontScale="85000" lnSpcReduction="10000"/>
          </a:bodyPr>
          <a:lstStyle/>
          <a:p>
            <a:r>
              <a:rPr lang="en-US" dirty="0"/>
              <a:t>Starting in Windows Server 2012 R2, Hyper-V supports an enhanced session mode that enables the Virtual Machine Connection window to redirect any of the following local resources to VMs running Windows Server 2012 R2 or Windows 8.1:</a:t>
            </a:r>
          </a:p>
          <a:p>
            <a:pPr lvl="1"/>
            <a:r>
              <a:rPr lang="en-US" dirty="0"/>
              <a:t>Display configuration</a:t>
            </a:r>
          </a:p>
          <a:p>
            <a:pPr lvl="1"/>
            <a:r>
              <a:rPr lang="en-US" dirty="0"/>
              <a:t>Audio</a:t>
            </a:r>
          </a:p>
          <a:p>
            <a:pPr lvl="1"/>
            <a:r>
              <a:rPr lang="en-US" dirty="0"/>
              <a:t>Printers</a:t>
            </a:r>
          </a:p>
          <a:p>
            <a:pPr lvl="1"/>
            <a:r>
              <a:rPr lang="en-US" dirty="0"/>
              <a:t>Clipboard</a:t>
            </a:r>
          </a:p>
          <a:p>
            <a:pPr lvl="1"/>
            <a:r>
              <a:rPr lang="en-US" dirty="0"/>
              <a:t>Smart cards</a:t>
            </a:r>
          </a:p>
          <a:p>
            <a:pPr lvl="1"/>
            <a:r>
              <a:rPr lang="en-US" dirty="0"/>
              <a:t>USB devices</a:t>
            </a:r>
          </a:p>
          <a:p>
            <a:pPr lvl="1"/>
            <a:r>
              <a:rPr lang="en-US" dirty="0"/>
              <a:t>Drives</a:t>
            </a:r>
          </a:p>
          <a:p>
            <a:pPr lvl="1"/>
            <a:r>
              <a:rPr lang="en-US" dirty="0"/>
              <a:t>Supported Plug and Play devices</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39</a:t>
            </a:fld>
            <a:endParaRPr lang="en-US" dirty="0"/>
          </a:p>
        </p:txBody>
      </p:sp>
    </p:spTree>
    <p:extLst>
      <p:ext uri="{BB962C8B-B14F-4D97-AF65-F5344CB8AC3E}">
        <p14:creationId xmlns:p14="http://schemas.microsoft.com/office/powerpoint/2010/main" val="1038523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Architectures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Type II Virtualization</a:t>
            </a:r>
          </a:p>
          <a:p>
            <a:r>
              <a:rPr lang="en-US" dirty="0" smtClean="0"/>
              <a:t>Requires a “host” operating system</a:t>
            </a:r>
          </a:p>
          <a:p>
            <a:r>
              <a:rPr lang="en-US" dirty="0" smtClean="0"/>
              <a:t>Using the Type II Hypervisor, you create a virtual hardware environment for each VM</a:t>
            </a:r>
          </a:p>
          <a:p>
            <a:r>
              <a:rPr lang="en-US" dirty="0" smtClean="0"/>
              <a:t>Install a “guest” operating system on each VM, just like installing a new computer</a:t>
            </a:r>
          </a:p>
          <a:p>
            <a:r>
              <a:rPr lang="en-US" dirty="0" smtClean="0"/>
              <a:t>The host operating system shares access to the computer’s processor with the hypervisor</a:t>
            </a:r>
          </a:p>
          <a:p>
            <a:r>
              <a:rPr lang="en-US" dirty="0" smtClean="0"/>
              <a:t>Does not provide the same performance as separate physical computers</a:t>
            </a:r>
          </a:p>
          <a:p>
            <a:r>
              <a:rPr lang="en-US" dirty="0" smtClean="0"/>
              <a:t>Good testing or lab environment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Allocating Memory</a:t>
            </a:r>
            <a:endParaRPr lang="en-US" dirty="0"/>
          </a:p>
        </p:txBody>
      </p:sp>
      <p:sp>
        <p:nvSpPr>
          <p:cNvPr id="3" name="Content Placeholder 2"/>
          <p:cNvSpPr>
            <a:spLocks noGrp="1"/>
          </p:cNvSpPr>
          <p:nvPr>
            <p:ph idx="1"/>
          </p:nvPr>
        </p:nvSpPr>
        <p:spPr/>
        <p:txBody>
          <a:bodyPr/>
          <a:lstStyle/>
          <a:p>
            <a:r>
              <a:rPr lang="en-US" dirty="0" smtClean="0"/>
              <a:t>When you create a new VM you specify the amount of memory allocated to the VM.</a:t>
            </a:r>
          </a:p>
          <a:p>
            <a:r>
              <a:rPr lang="en-US" dirty="0" smtClean="0"/>
              <a:t>Based on the amount of physical memory on the computer.</a:t>
            </a:r>
          </a:p>
          <a:p>
            <a:r>
              <a:rPr lang="en-US" dirty="0" smtClean="0"/>
              <a:t>Change the allocated memory by shutting down the VM, opening Settings, and changing the Startup Ram setting.</a:t>
            </a:r>
          </a:p>
          <a:p>
            <a:r>
              <a:rPr lang="en-US" dirty="0" smtClean="0"/>
              <a:t>Experiment to find the optimum performance.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Dynamic Memory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Allows the VM to automatically reallocate memory to the VM from a shared memory pool as its demands change</a:t>
            </a:r>
          </a:p>
          <a:p>
            <a:r>
              <a:rPr lang="en-US" dirty="0" smtClean="0"/>
              <a:t>Must be enabled by selecting the Enable Dynamic Memory check box on the VM’s memory page, and the following settings must be configured:</a:t>
            </a:r>
          </a:p>
          <a:p>
            <a:pPr lvl="1"/>
            <a:r>
              <a:rPr lang="en-US" dirty="0" smtClean="0"/>
              <a:t>Startup RAM</a:t>
            </a:r>
          </a:p>
          <a:p>
            <a:pPr lvl="1"/>
            <a:r>
              <a:rPr lang="en-US" dirty="0" smtClean="0"/>
              <a:t>Minimum RAM</a:t>
            </a:r>
          </a:p>
          <a:p>
            <a:pPr lvl="1"/>
            <a:r>
              <a:rPr lang="en-US" dirty="0" smtClean="0"/>
              <a:t>Maximum RAM</a:t>
            </a:r>
          </a:p>
          <a:p>
            <a:pPr lvl="1"/>
            <a:r>
              <a:rPr lang="en-US" dirty="0" smtClean="0"/>
              <a:t>Memory Buffer</a:t>
            </a:r>
          </a:p>
          <a:p>
            <a:pPr lvl="1"/>
            <a:r>
              <a:rPr lang="en-US" dirty="0" smtClean="0"/>
              <a:t>Memory Weight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 Memory Allocation</a:t>
            </a:r>
            <a:endParaRPr lang="en-US" dirty="0"/>
          </a:p>
        </p:txBody>
      </p:sp>
      <p:sp>
        <p:nvSpPr>
          <p:cNvPr id="4" name="Text Placeholder 3"/>
          <p:cNvSpPr>
            <a:spLocks noGrp="1"/>
          </p:cNvSpPr>
          <p:nvPr>
            <p:ph type="body" sz="half" idx="2"/>
          </p:nvPr>
        </p:nvSpPr>
        <p:spPr>
          <a:xfrm>
            <a:off x="1679576" y="5334000"/>
            <a:ext cx="5711824" cy="685800"/>
          </a:xfrm>
        </p:spPr>
        <p:txBody>
          <a:bodyPr/>
          <a:lstStyle/>
          <a:p>
            <a:r>
              <a:rPr lang="en-US" dirty="0" smtClean="0"/>
              <a:t>Memory statistics for a virtual machine</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42</a:t>
            </a:fld>
            <a:endParaRPr lang="en-US" dirty="0"/>
          </a:p>
        </p:txBody>
      </p:sp>
      <p:pic>
        <p:nvPicPr>
          <p:cNvPr id="6146" name="Picture 2" descr="C:\Users\Pat\Desktop\Updates\70-410 Second Edition\70-410 PowerPoints Second Edition\Pics\70-410 R2 Lesson 7 New Images\fg07-15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153" y="1722473"/>
            <a:ext cx="8406352" cy="29331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Smart Paging</a:t>
            </a:r>
            <a:endParaRPr lang="en-US" dirty="0"/>
          </a:p>
        </p:txBody>
      </p:sp>
      <p:sp>
        <p:nvSpPr>
          <p:cNvPr id="3" name="Content Placeholder 2"/>
          <p:cNvSpPr>
            <a:spLocks noGrp="1"/>
          </p:cNvSpPr>
          <p:nvPr>
            <p:ph idx="1"/>
          </p:nvPr>
        </p:nvSpPr>
        <p:spPr/>
        <p:txBody>
          <a:bodyPr>
            <a:normAutofit lnSpcReduction="10000"/>
          </a:bodyPr>
          <a:lstStyle/>
          <a:p>
            <a:r>
              <a:rPr lang="en-US" b="1" dirty="0" smtClean="0"/>
              <a:t>Smart paging </a:t>
            </a:r>
            <a:r>
              <a:rPr lang="en-US" dirty="0" smtClean="0"/>
              <a:t>is a new feature.</a:t>
            </a:r>
          </a:p>
          <a:p>
            <a:r>
              <a:rPr lang="en-US" dirty="0" smtClean="0"/>
              <a:t>If a VM has to restart, and there is not enough memory available to allocate its Startup RAM value, the system uses hard disk space to make up the difference and begins paging memory contents to disk.</a:t>
            </a:r>
          </a:p>
          <a:p>
            <a:r>
              <a:rPr lang="en-US" dirty="0" smtClean="0"/>
              <a:t>Because of slow disk access, performance degrades.</a:t>
            </a:r>
          </a:p>
          <a:p>
            <a:r>
              <a:rPr lang="en-US" dirty="0" smtClean="0"/>
              <a:t>Select the fastest possible hard drive for the Smart Paging file.</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Smart Paging</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Smart Paging File Location page in a VM’s Settings dialog box</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44</a:t>
            </a:fld>
            <a:endParaRPr lang="en-US" dirty="0"/>
          </a:p>
        </p:txBody>
      </p:sp>
      <p:grpSp>
        <p:nvGrpSpPr>
          <p:cNvPr id="7" name="Group 6"/>
          <p:cNvGrpSpPr>
            <a:grpSpLocks noGrp="1" noUngrp="1" noChangeAspect="1"/>
          </p:cNvGrpSpPr>
          <p:nvPr/>
        </p:nvGrpSpPr>
        <p:grpSpPr>
          <a:xfrm>
            <a:off x="2362200" y="1295400"/>
            <a:ext cx="4584700" cy="4623480"/>
            <a:chOff x="1662113" y="685800"/>
            <a:chExt cx="5818187" cy="5867400"/>
          </a:xfrm>
        </p:grpSpPr>
        <p:pic>
          <p:nvPicPr>
            <p:cNvPr id="8" name="Picture 7" descr="fg07-27"/>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RemoteFX</a:t>
            </a:r>
            <a:endParaRPr lang="en-US" dirty="0"/>
          </a:p>
        </p:txBody>
      </p:sp>
      <p:sp>
        <p:nvSpPr>
          <p:cNvPr id="3" name="Content Placeholder 2"/>
          <p:cNvSpPr>
            <a:spLocks noGrp="1"/>
          </p:cNvSpPr>
          <p:nvPr>
            <p:ph idx="1"/>
          </p:nvPr>
        </p:nvSpPr>
        <p:spPr/>
        <p:txBody>
          <a:bodyPr/>
          <a:lstStyle/>
          <a:p>
            <a:r>
              <a:rPr lang="en-US" dirty="0" err="1" smtClean="0"/>
              <a:t>RemoteFX</a:t>
            </a:r>
            <a:r>
              <a:rPr lang="en-US" dirty="0" smtClean="0"/>
              <a:t> </a:t>
            </a:r>
            <a:r>
              <a:rPr lang="en-US" dirty="0"/>
              <a:t>is a Windows Server feature that enables remote computers to connect Hyper-V guest VMs with an enhanced desktop </a:t>
            </a:r>
            <a:r>
              <a:rPr lang="en-US" dirty="0" smtClean="0"/>
              <a:t>experience:</a:t>
            </a:r>
          </a:p>
          <a:p>
            <a:r>
              <a:rPr lang="en-US" dirty="0" smtClean="0"/>
              <a:t>It includes:</a:t>
            </a:r>
          </a:p>
          <a:p>
            <a:pPr lvl="1"/>
            <a:r>
              <a:rPr lang="en-US" dirty="0" smtClean="0"/>
              <a:t>Graphics adapter virtualization</a:t>
            </a:r>
          </a:p>
          <a:p>
            <a:pPr lvl="1"/>
            <a:r>
              <a:rPr lang="en-US" dirty="0" smtClean="0"/>
              <a:t>USB redirection</a:t>
            </a:r>
          </a:p>
          <a:p>
            <a:pPr lvl="1"/>
            <a:r>
              <a:rPr lang="en-US" dirty="0" smtClean="0"/>
              <a:t>Intelligence encoding and decoding</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45</a:t>
            </a:fld>
            <a:endParaRPr lang="en-US" dirty="0"/>
          </a:p>
        </p:txBody>
      </p:sp>
    </p:spTree>
    <p:extLst>
      <p:ext uri="{BB962C8B-B14F-4D97-AF65-F5344CB8AC3E}">
        <p14:creationId xmlns:p14="http://schemas.microsoft.com/office/powerpoint/2010/main" val="25492309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RemoteFX</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To use </a:t>
            </a:r>
            <a:r>
              <a:rPr lang="en-US" dirty="0" err="1" smtClean="0"/>
              <a:t>RemoteFX</a:t>
            </a:r>
            <a:r>
              <a:rPr lang="en-US" dirty="0" smtClean="0"/>
              <a:t> with Hyper-V, you need:</a:t>
            </a:r>
          </a:p>
          <a:p>
            <a:pPr lvl="1"/>
            <a:r>
              <a:rPr lang="en-US" dirty="0" smtClean="0"/>
              <a:t>The </a:t>
            </a:r>
            <a:r>
              <a:rPr lang="en-US" dirty="0"/>
              <a:t>server's CPU must </a:t>
            </a:r>
            <a:r>
              <a:rPr lang="en-US" dirty="0" smtClean="0"/>
              <a:t>support Second Level Address Translation (</a:t>
            </a:r>
            <a:r>
              <a:rPr lang="en-US" dirty="0"/>
              <a:t>SLAT), </a:t>
            </a:r>
            <a:r>
              <a:rPr lang="en-US" dirty="0" smtClean="0"/>
              <a:t>which must be </a:t>
            </a:r>
            <a:r>
              <a:rPr lang="en-US" dirty="0"/>
              <a:t>enabled.</a:t>
            </a:r>
          </a:p>
          <a:p>
            <a:pPr lvl="1"/>
            <a:r>
              <a:rPr lang="en-US" dirty="0" smtClean="0"/>
              <a:t>For </a:t>
            </a:r>
            <a:r>
              <a:rPr lang="en-US" dirty="0"/>
              <a:t>Windows Server 2012</a:t>
            </a:r>
            <a:r>
              <a:rPr lang="en-US" dirty="0" smtClean="0"/>
              <a:t>,/Windows Server 2012 R2, </a:t>
            </a:r>
            <a:r>
              <a:rPr lang="en-US" dirty="0"/>
              <a:t>at least one DirectX 11.1 capable graphics card with a WDDM 1.2 driver must be installed on the server</a:t>
            </a:r>
            <a:r>
              <a:rPr lang="en-US" dirty="0" smtClean="0"/>
              <a:t>.</a:t>
            </a:r>
          </a:p>
          <a:p>
            <a:pPr lvl="1"/>
            <a:r>
              <a:rPr lang="en-US" dirty="0" smtClean="0"/>
              <a:t>Requires the Remote </a:t>
            </a:r>
            <a:r>
              <a:rPr lang="en-US" dirty="0"/>
              <a:t>Desktop Virtualization Host </a:t>
            </a:r>
            <a:r>
              <a:rPr lang="en-US" dirty="0" smtClean="0"/>
              <a:t>role.</a:t>
            </a:r>
          </a:p>
          <a:p>
            <a:pPr lvl="1"/>
            <a:r>
              <a:rPr lang="en-US" dirty="0" smtClean="0"/>
              <a:t>In Hyper-V Manager, you must select </a:t>
            </a:r>
            <a:r>
              <a:rPr lang="en-US" dirty="0" err="1" smtClean="0"/>
              <a:t>RemoteFX</a:t>
            </a:r>
            <a:r>
              <a:rPr lang="en-US" dirty="0" smtClean="0"/>
              <a:t> 3D Video Adapter, then specify the screen resolution and number of monitors.</a:t>
            </a:r>
          </a:p>
          <a:p>
            <a:r>
              <a:rPr lang="en-US" dirty="0" smtClean="0"/>
              <a:t>When installing </a:t>
            </a:r>
            <a:r>
              <a:rPr lang="en-US" dirty="0" err="1" smtClean="0"/>
              <a:t>RemoteFX</a:t>
            </a:r>
            <a:r>
              <a:rPr lang="en-US" dirty="0" smtClean="0"/>
              <a:t>, the </a:t>
            </a:r>
            <a:r>
              <a:rPr lang="en-US" dirty="0"/>
              <a:t>host </a:t>
            </a:r>
            <a:r>
              <a:rPr lang="en-US" dirty="0" smtClean="0"/>
              <a:t>machine cannot be </a:t>
            </a:r>
            <a:r>
              <a:rPr lang="en-US" dirty="0"/>
              <a:t>a Domain Controller</a:t>
            </a:r>
            <a:r>
              <a:rPr lang="en-US" dirty="0" smtClean="0"/>
              <a:t>.</a:t>
            </a:r>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46</a:t>
            </a:fld>
            <a:endParaRPr lang="en-US" dirty="0"/>
          </a:p>
        </p:txBody>
      </p:sp>
    </p:spTree>
    <p:extLst>
      <p:ext uri="{BB962C8B-B14F-4D97-AF65-F5344CB8AC3E}">
        <p14:creationId xmlns:p14="http://schemas.microsoft.com/office/powerpoint/2010/main" val="906708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Resource Metering</a:t>
            </a:r>
            <a:endParaRPr lang="en-US" dirty="0"/>
          </a:p>
        </p:txBody>
      </p:sp>
      <p:sp>
        <p:nvSpPr>
          <p:cNvPr id="3" name="Text Placeholder 2"/>
          <p:cNvSpPr>
            <a:spLocks noGrp="1"/>
          </p:cNvSpPr>
          <p:nvPr>
            <p:ph type="body" idx="1"/>
          </p:nvPr>
        </p:nvSpPr>
        <p:spPr/>
        <p:txBody>
          <a:bodyPr>
            <a:normAutofit/>
          </a:bodyPr>
          <a:lstStyle/>
          <a:p>
            <a:r>
              <a:rPr lang="en-US" sz="2400" dirty="0" smtClean="0"/>
              <a:t>Lesson 7: Creating and Configuring Virtual </a:t>
            </a:r>
          </a:p>
          <a:p>
            <a:r>
              <a:rPr lang="en-US" sz="2400" dirty="0" smtClean="0"/>
              <a:t>Machine Settings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47</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Metering</a:t>
            </a:r>
            <a:endParaRPr lang="en-US" dirty="0"/>
          </a:p>
        </p:txBody>
      </p:sp>
      <p:sp>
        <p:nvSpPr>
          <p:cNvPr id="3" name="Content Placeholder 2"/>
          <p:cNvSpPr>
            <a:spLocks noGrp="1"/>
          </p:cNvSpPr>
          <p:nvPr>
            <p:ph idx="1"/>
          </p:nvPr>
        </p:nvSpPr>
        <p:spPr/>
        <p:txBody>
          <a:bodyPr/>
          <a:lstStyle/>
          <a:p>
            <a:pPr>
              <a:buNone/>
            </a:pPr>
            <a:r>
              <a:rPr lang="en-US" dirty="0" smtClean="0"/>
              <a:t>Resource metering uses PowerShell </a:t>
            </a:r>
            <a:r>
              <a:rPr lang="en-US" dirty="0" err="1" smtClean="0"/>
              <a:t>cmdlets</a:t>
            </a:r>
            <a:r>
              <a:rPr lang="en-US" dirty="0" smtClean="0"/>
              <a:t> to track a variety of performance metrics for individual VMs, including:</a:t>
            </a:r>
          </a:p>
          <a:p>
            <a:pPr lvl="1"/>
            <a:r>
              <a:rPr lang="en-US" dirty="0" smtClean="0"/>
              <a:t>CPU utilization</a:t>
            </a:r>
          </a:p>
          <a:p>
            <a:pPr lvl="1"/>
            <a:r>
              <a:rPr lang="en-US" dirty="0" smtClean="0"/>
              <a:t>Minimum/Maximum/Average memory utilization</a:t>
            </a:r>
          </a:p>
          <a:p>
            <a:pPr lvl="1"/>
            <a:r>
              <a:rPr lang="en-US" dirty="0" smtClean="0"/>
              <a:t>Disk space utilization</a:t>
            </a:r>
          </a:p>
          <a:p>
            <a:pPr lvl="1"/>
            <a:r>
              <a:rPr lang="en-US" smtClean="0"/>
              <a:t>Incoming/Outgoing </a:t>
            </a:r>
            <a:r>
              <a:rPr lang="en-US" dirty="0" smtClean="0"/>
              <a:t>network traffic</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1219200"/>
          </a:xfrm>
        </p:spPr>
        <p:txBody>
          <a:bodyPr/>
          <a:lstStyle/>
          <a:p>
            <a:r>
              <a:rPr lang="en-US" dirty="0" smtClean="0"/>
              <a:t>Configuring Resource Metering</a:t>
            </a:r>
            <a:endParaRPr lang="en-US" dirty="0"/>
          </a:p>
        </p:txBody>
      </p:sp>
      <p:sp>
        <p:nvSpPr>
          <p:cNvPr id="4" name="Text Placeholder 3"/>
          <p:cNvSpPr>
            <a:spLocks noGrp="1"/>
          </p:cNvSpPr>
          <p:nvPr>
            <p:ph type="body" sz="half" idx="2"/>
          </p:nvPr>
        </p:nvSpPr>
        <p:spPr>
          <a:xfrm>
            <a:off x="1679576" y="5257800"/>
            <a:ext cx="5711824" cy="838200"/>
          </a:xfrm>
        </p:spPr>
        <p:txBody>
          <a:bodyPr/>
          <a:lstStyle/>
          <a:p>
            <a:r>
              <a:rPr lang="en-US" dirty="0" smtClean="0"/>
              <a:t>Enabling Resource Metering with Windows PowerShell</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49</a:t>
            </a:fld>
            <a:endParaRPr lang="en-US" dirty="0"/>
          </a:p>
        </p:txBody>
      </p:sp>
      <p:grpSp>
        <p:nvGrpSpPr>
          <p:cNvPr id="7" name="Group 6"/>
          <p:cNvGrpSpPr>
            <a:grpSpLocks noGrp="1" noUngrp="1" noChangeAspect="1"/>
          </p:cNvGrpSpPr>
          <p:nvPr/>
        </p:nvGrpSpPr>
        <p:grpSpPr>
          <a:xfrm>
            <a:off x="685800" y="2185988"/>
            <a:ext cx="7772400" cy="2865437"/>
            <a:chOff x="685800" y="2185988"/>
            <a:chExt cx="7772400" cy="2865437"/>
          </a:xfrm>
        </p:grpSpPr>
        <p:pic>
          <p:nvPicPr>
            <p:cNvPr id="8" name="Picture 7" descr="fg07-2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2185988"/>
              <a:ext cx="7772400" cy="2484437"/>
            </a:xfrm>
            <a:prstGeom prst="rect">
              <a:avLst/>
            </a:prstGeom>
            <a:noFill/>
            <a:ln>
              <a:noFill/>
            </a:ln>
          </p:spPr>
        </p:pic>
        <p:sp>
          <p:nvSpPr>
            <p:cNvPr id="9" name="Rectangle 8"/>
            <p:cNvSpPr/>
            <p:nvPr/>
          </p:nvSpPr>
          <p:spPr>
            <a:xfrm>
              <a:off x="685800" y="4708525"/>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Architectures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A hybrid VMM sharing hardware access with a host operating system</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5</a:t>
            </a:fld>
            <a:endParaRPr lang="en-US" dirty="0"/>
          </a:p>
        </p:txBody>
      </p:sp>
      <p:pic>
        <p:nvPicPr>
          <p:cNvPr id="3" name="Picture 2" descr="fg07-01.bm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295400"/>
            <a:ext cx="7429030" cy="41910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1143000"/>
          </a:xfrm>
        </p:spPr>
        <p:txBody>
          <a:bodyPr/>
          <a:lstStyle/>
          <a:p>
            <a:r>
              <a:rPr lang="en-US" dirty="0" smtClean="0"/>
              <a:t>Configuring Resource Metering</a:t>
            </a:r>
            <a:endParaRPr lang="en-US" dirty="0"/>
          </a:p>
        </p:txBody>
      </p:sp>
      <p:sp>
        <p:nvSpPr>
          <p:cNvPr id="4" name="Text Placeholder 3"/>
          <p:cNvSpPr>
            <a:spLocks noGrp="1"/>
          </p:cNvSpPr>
          <p:nvPr>
            <p:ph type="body" sz="half" idx="2"/>
          </p:nvPr>
        </p:nvSpPr>
        <p:spPr>
          <a:xfrm>
            <a:off x="1679576" y="5257800"/>
            <a:ext cx="5711824" cy="762000"/>
          </a:xfrm>
        </p:spPr>
        <p:txBody>
          <a:bodyPr/>
          <a:lstStyle/>
          <a:p>
            <a:r>
              <a:rPr lang="en-US" dirty="0" smtClean="0"/>
              <a:t>Displaying metering data with Windows PowerShell</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50</a:t>
            </a:fld>
            <a:endParaRPr lang="en-US" dirty="0"/>
          </a:p>
        </p:txBody>
      </p:sp>
      <p:grpSp>
        <p:nvGrpSpPr>
          <p:cNvPr id="7" name="Group 6"/>
          <p:cNvGrpSpPr>
            <a:grpSpLocks noGrp="1" noUngrp="1" noChangeAspect="1"/>
          </p:cNvGrpSpPr>
          <p:nvPr/>
        </p:nvGrpSpPr>
        <p:grpSpPr>
          <a:xfrm>
            <a:off x="685800" y="2185988"/>
            <a:ext cx="7772400" cy="2865437"/>
            <a:chOff x="685800" y="2185988"/>
            <a:chExt cx="7772400" cy="2865437"/>
          </a:xfrm>
        </p:grpSpPr>
        <p:pic>
          <p:nvPicPr>
            <p:cNvPr id="8" name="Picture 7" descr="fg07-29"/>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2185988"/>
              <a:ext cx="7772400" cy="2484437"/>
            </a:xfrm>
            <a:prstGeom prst="rect">
              <a:avLst/>
            </a:prstGeom>
            <a:noFill/>
            <a:ln>
              <a:noFill/>
            </a:ln>
          </p:spPr>
        </p:pic>
        <p:sp>
          <p:nvSpPr>
            <p:cNvPr id="9" name="Rectangle 8"/>
            <p:cNvSpPr/>
            <p:nvPr/>
          </p:nvSpPr>
          <p:spPr>
            <a:xfrm>
              <a:off x="685800" y="4708525"/>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Virtualization is a process that adds a layer of abstraction between actual, physical hardware and the system making use of it. Instead of having the server access the computer’s hardware directly, an intervening component called a hypervisor creates a virtual machine environment, and the server operating system runs in that environment. </a:t>
            </a:r>
          </a:p>
          <a:p>
            <a:r>
              <a:rPr lang="en-US" dirty="0" smtClean="0"/>
              <a:t>Virtualization is the process of deploying and maintaining multiple instances of an operating system, called virtual machines (VMs), on a single computer.</a:t>
            </a:r>
          </a:p>
          <a:p>
            <a:r>
              <a:rPr lang="en-US" dirty="0" smtClean="0"/>
              <a:t>Microsoft Hyper-V is a hypervisor-based virtualization system for x64 computers starting with Windows Server 2008. The hypervisor is installed between the hardware and the operating system and is the main component that manages the virtual computers.</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51</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a:bodyPr>
          <a:lstStyle/>
          <a:p>
            <a:r>
              <a:rPr lang="en-US" smtClean="0"/>
              <a:t>For </a:t>
            </a:r>
            <a:r>
              <a:rPr lang="en-US" dirty="0" smtClean="0"/>
              <a:t>licensing purposes, Microsoft refers to each virtual machine that you create on a Hyper-V server as a virtual instance. Each Windows Server 2012 version includes a set number of virtual instances; you must purchase licenses to create additional ones.</a:t>
            </a:r>
          </a:p>
          <a:p>
            <a:r>
              <a:rPr lang="en-US" dirty="0" smtClean="0"/>
              <a:t>To keep a small footprint and minimal overhead, Hyper-V Server contains only the Windows Hypervisor, Windows Server driver model, and virtualization components. </a:t>
            </a: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52</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a:t>
            </a:r>
            <a:r>
              <a:rPr lang="en-US" dirty="0" smtClean="0"/>
              <a:t>. </a:t>
            </a:r>
            <a:r>
              <a:rPr lang="en-US" dirty="0"/>
              <a:t>Requests for further information should be addressed to the Permissions Department, John Wiley &amp; Sons, </a:t>
            </a:r>
            <a:r>
              <a:rPr lang="en-US" dirty="0" smtClean="0"/>
              <a:t>Inc. </a:t>
            </a:r>
            <a:r>
              <a:rPr lang="en-US" smtClean="0"/>
              <a:t>The </a:t>
            </a:r>
            <a:r>
              <a:rPr lang="en-US" dirty="0"/>
              <a:t>purchaser may make back-up copies for his/her own use only and not for distribution or </a:t>
            </a:r>
            <a:r>
              <a:rPr lang="en-US"/>
              <a:t>resale</a:t>
            </a:r>
            <a:r>
              <a:rPr lang="en-US" smtClean="0"/>
              <a:t>. </a:t>
            </a:r>
            <a:r>
              <a:rPr lang="en-US" dirty="0"/>
              <a:t>The 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Architectures</a:t>
            </a: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Type I Virtualization</a:t>
            </a:r>
          </a:p>
          <a:p>
            <a:r>
              <a:rPr lang="en-US" dirty="0" smtClean="0"/>
              <a:t>Hypervisor is an abstraction layer that interacts directly with the computer’s physical hardware</a:t>
            </a:r>
          </a:p>
          <a:p>
            <a:r>
              <a:rPr lang="en-US" dirty="0" smtClean="0"/>
              <a:t>No host operating system required</a:t>
            </a:r>
          </a:p>
          <a:p>
            <a:r>
              <a:rPr lang="en-US" dirty="0" smtClean="0"/>
              <a:t>Individual environments, called partitions have their own operating systems installed and accesses hardware through the hypervisor</a:t>
            </a:r>
          </a:p>
          <a:p>
            <a:r>
              <a:rPr lang="en-US" dirty="0" smtClean="0"/>
              <a:t>No host operating system is sharing processor</a:t>
            </a:r>
          </a:p>
          <a:p>
            <a:r>
              <a:rPr lang="en-US" dirty="0" smtClean="0"/>
              <a:t>Parent partition runs the virtualization stack which creates and manages the child partitions</a:t>
            </a:r>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Architectures</a:t>
            </a:r>
            <a:endParaRPr lang="en-US" dirty="0"/>
          </a:p>
        </p:txBody>
      </p:sp>
      <p:sp>
        <p:nvSpPr>
          <p:cNvPr id="4" name="Text Placeholder 3"/>
          <p:cNvSpPr>
            <a:spLocks noGrp="1"/>
          </p:cNvSpPr>
          <p:nvPr>
            <p:ph type="body" sz="half" idx="2"/>
          </p:nvPr>
        </p:nvSpPr>
        <p:spPr>
          <a:xfrm>
            <a:off x="1679576" y="5486400"/>
            <a:ext cx="5711824" cy="857250"/>
          </a:xfrm>
        </p:spPr>
        <p:txBody>
          <a:bodyPr>
            <a:normAutofit/>
          </a:bodyPr>
          <a:lstStyle/>
          <a:p>
            <a:r>
              <a:rPr lang="en-US" dirty="0" smtClean="0"/>
              <a:t>A Type 1 VMM, with the hypervisor providing all hardware access</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7</a:t>
            </a:fld>
            <a:endParaRPr lang="en-US" dirty="0"/>
          </a:p>
        </p:txBody>
      </p:sp>
      <p:grpSp>
        <p:nvGrpSpPr>
          <p:cNvPr id="7" name="Group 6"/>
          <p:cNvGrpSpPr>
            <a:grpSpLocks noGrp="1" noUngrp="1" noChangeAspect="1"/>
          </p:cNvGrpSpPr>
          <p:nvPr/>
        </p:nvGrpSpPr>
        <p:grpSpPr>
          <a:xfrm>
            <a:off x="685800" y="1952625"/>
            <a:ext cx="7772400" cy="3333750"/>
            <a:chOff x="685800" y="1952625"/>
            <a:chExt cx="7772400" cy="3333750"/>
          </a:xfrm>
        </p:grpSpPr>
        <p:pic>
          <p:nvPicPr>
            <p:cNvPr id="8" name="Picture 7" descr="fg07-0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952625"/>
              <a:ext cx="7772400" cy="2952750"/>
            </a:xfrm>
            <a:prstGeom prst="rect">
              <a:avLst/>
            </a:prstGeom>
            <a:noFill/>
            <a:ln>
              <a:noFill/>
            </a:ln>
          </p:spPr>
        </p:pic>
        <p:sp>
          <p:nvSpPr>
            <p:cNvPr id="9" name="Rectangle 8"/>
            <p:cNvSpPr/>
            <p:nvPr/>
          </p:nvSpPr>
          <p:spPr>
            <a:xfrm>
              <a:off x="685800" y="4943475"/>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Implementations</a:t>
            </a:r>
            <a:endParaRPr lang="en-US" dirty="0"/>
          </a:p>
        </p:txBody>
      </p:sp>
      <p:sp>
        <p:nvSpPr>
          <p:cNvPr id="3" name="Content Placeholder 2"/>
          <p:cNvSpPr>
            <a:spLocks noGrp="1"/>
          </p:cNvSpPr>
          <p:nvPr>
            <p:ph idx="1"/>
          </p:nvPr>
        </p:nvSpPr>
        <p:spPr/>
        <p:txBody>
          <a:bodyPr/>
          <a:lstStyle/>
          <a:p>
            <a:r>
              <a:rPr lang="en-US" dirty="0" smtClean="0"/>
              <a:t>Hyper-V role is required for the operating system to function as the computer’s parent partition, enabling it to host VMs.</a:t>
            </a:r>
          </a:p>
          <a:p>
            <a:r>
              <a:rPr lang="en-US" dirty="0" smtClean="0"/>
              <a:t>Only Standard and Datacenter editions support Hyper-V.</a:t>
            </a:r>
          </a:p>
          <a:p>
            <a:r>
              <a:rPr lang="en-US" dirty="0" smtClean="0"/>
              <a:t>No special requirements are needed for the guest operating systems (Microsoft or non-Microsoft).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Licensing</a:t>
            </a:r>
            <a:endParaRPr lang="en-US" dirty="0"/>
          </a:p>
        </p:txBody>
      </p:sp>
      <p:sp>
        <p:nvSpPr>
          <p:cNvPr id="3" name="Content Placeholder 2"/>
          <p:cNvSpPr>
            <a:spLocks noGrp="1"/>
          </p:cNvSpPr>
          <p:nvPr>
            <p:ph idx="1"/>
          </p:nvPr>
        </p:nvSpPr>
        <p:spPr/>
        <p:txBody>
          <a:bodyPr/>
          <a:lstStyle/>
          <a:p>
            <a:r>
              <a:rPr lang="en-US" dirty="0" smtClean="0"/>
              <a:t>You must have licenses for both physical and virtual instances of the operating system.</a:t>
            </a:r>
          </a:p>
          <a:p>
            <a:r>
              <a:rPr lang="en-US" dirty="0" smtClean="0"/>
              <a:t>Datacenter licensing allows you to create and run an unlimited number of VMs.</a:t>
            </a:r>
          </a:p>
          <a:p>
            <a:r>
              <a:rPr lang="en-US" dirty="0" smtClean="0"/>
              <a:t>Standard provides 2 virtual instances only.</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964</TotalTime>
  <Words>2904</Words>
  <Application>Microsoft Office PowerPoint</Application>
  <PresentationFormat>On-screen Show (4:3)</PresentationFormat>
  <Paragraphs>341</Paragraphs>
  <Slides>53</Slides>
  <Notes>8</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Executive</vt:lpstr>
      <vt:lpstr>Lesson 7: Creating and Configuring Virtual  Machine Settings</vt:lpstr>
      <vt:lpstr>Overview</vt:lpstr>
      <vt:lpstr>Virtualizing Servers</vt:lpstr>
      <vt:lpstr>Virtualization Architectures</vt:lpstr>
      <vt:lpstr>Virtualization Architectures</vt:lpstr>
      <vt:lpstr>Virtualization Architectures</vt:lpstr>
      <vt:lpstr>Virtualization Architectures</vt:lpstr>
      <vt:lpstr>Hyper-V Implementations</vt:lpstr>
      <vt:lpstr>Hyper-V Licensing</vt:lpstr>
      <vt:lpstr>Hyper-V Hardware Limitations</vt:lpstr>
      <vt:lpstr>Hyper-V Server</vt:lpstr>
      <vt:lpstr>Installing Hyper-V</vt:lpstr>
      <vt:lpstr>Installing Hyper-V</vt:lpstr>
      <vt:lpstr>Hyper-V Hardware Requirements</vt:lpstr>
      <vt:lpstr>Install the Hyper-V Role</vt:lpstr>
      <vt:lpstr>Install the Hyper-V Role</vt:lpstr>
      <vt:lpstr>Install the Hyper-V Role</vt:lpstr>
      <vt:lpstr>Install the Hyper-V Role</vt:lpstr>
      <vt:lpstr>Install the Hyper-V Role</vt:lpstr>
      <vt:lpstr>Using Hyper-V Manager</vt:lpstr>
      <vt:lpstr>Using Hyper-V Manager</vt:lpstr>
      <vt:lpstr>Using Hyper-V Manager</vt:lpstr>
      <vt:lpstr>Creating a  Virtual Machine</vt:lpstr>
      <vt:lpstr>Creating a  Virtual Machine</vt:lpstr>
      <vt:lpstr>Creating a Virtual Machine</vt:lpstr>
      <vt:lpstr>Creating a Virtual Machine</vt:lpstr>
      <vt:lpstr>Creating a Virtual Machine</vt:lpstr>
      <vt:lpstr>Creating a Virtual Machine</vt:lpstr>
      <vt:lpstr>Creating a Virtual Machine</vt:lpstr>
      <vt:lpstr>Creating Generation 1 and Generation 2 VMs</vt:lpstr>
      <vt:lpstr>Creating Generation 1 and Generation 2 VMs</vt:lpstr>
      <vt:lpstr>Creating Generation 1 and Generation 2 VMs</vt:lpstr>
      <vt:lpstr>Installing an  Operating System</vt:lpstr>
      <vt:lpstr>Installing an  Operating System</vt:lpstr>
      <vt:lpstr>Configuring Guest Integration Services</vt:lpstr>
      <vt:lpstr>Install Guest Integration Services</vt:lpstr>
      <vt:lpstr>Installing Guest  Integration Services</vt:lpstr>
      <vt:lpstr>Using Enhanced Session Mode</vt:lpstr>
      <vt:lpstr>Using Enhanced Session Mode</vt:lpstr>
      <vt:lpstr>Allocating Memory</vt:lpstr>
      <vt:lpstr>Using Dynamic Memory</vt:lpstr>
      <vt:lpstr>Monitor Memory Allocation</vt:lpstr>
      <vt:lpstr>Configure Smart Paging</vt:lpstr>
      <vt:lpstr>Configure Smart Paging</vt:lpstr>
      <vt:lpstr>RemoteFX</vt:lpstr>
      <vt:lpstr>RemoteFX</vt:lpstr>
      <vt:lpstr>Configuring Resource Metering</vt:lpstr>
      <vt:lpstr>Resource Metering</vt:lpstr>
      <vt:lpstr>Configuring Resource Metering</vt:lpstr>
      <vt:lpstr>Configuring Resource Metering</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121</cp:revision>
  <dcterms:created xsi:type="dcterms:W3CDTF">2012-09-05T19:13:01Z</dcterms:created>
  <dcterms:modified xsi:type="dcterms:W3CDTF">2014-02-14T18:04:31Z</dcterms:modified>
</cp:coreProperties>
</file>