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54" r:id="rId31"/>
    <p:sldId id="355" r:id="rId32"/>
    <p:sldId id="315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14" r:id="rId44"/>
    <p:sldId id="352" r:id="rId45"/>
    <p:sldId id="356" r:id="rId46"/>
    <p:sldId id="26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" initials="P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3" autoAdjust="0"/>
    <p:restoredTop sz="98780" autoAdjust="0"/>
  </p:normalViewPr>
  <p:slideViewPr>
    <p:cSldViewPr>
      <p:cViewPr>
        <p:scale>
          <a:sx n="90" d="100"/>
          <a:sy n="90" d="100"/>
        </p:scale>
        <p:origin x="-408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3222-B412-4ABB-89D4-2A6AB69FE23C}" type="datetimeFigureOut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B6552-A50C-44EE-8B6A-2A4E0DCBE8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8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5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8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82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notes go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6552-A50C-44EE-8B6A-2A4E0DCBE81F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2E70-E7C6-4AD7-AEA5-90837A95C90A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F130-A705-4DEA-A0AC-C4F98437935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CC80-FABA-4ABC-8CED-DB8A8C4DF454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DD44-19AD-43F0-946D-42DC3CACB57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24600"/>
            <a:ext cx="2847975" cy="365125"/>
          </a:xfrm>
        </p:spPr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4A0B-1087-44C1-9D37-DC20ACAD1033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B1D3-6D49-472E-BC6F-99489766C9E7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E45E-64B4-4872-8B75-0432BAABF59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4DF8-C030-4875-9D2B-AE84F01AF6E0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0964-C561-4D09-A2EC-48F9564EDE48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3B4F-365D-4034-9398-D76F5F48DE8F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7C48-3A46-4A9B-A872-03B3A9C260CB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CE91DE-C508-4633-94A9-79DABFF485B5}" type="datetime1">
              <a:rPr lang="en-US" smtClean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FCD9FE-85A8-4732-8641-B4CD942B9C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286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Lesson 8: Creating and Configuring Virtual </a:t>
            </a:r>
            <a:br>
              <a:rPr lang="en-US" sz="4800" dirty="0" smtClean="0"/>
            </a:br>
            <a:r>
              <a:rPr lang="en-US" sz="4800" dirty="0" smtClean="0"/>
              <a:t>Machine Storage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399"/>
            <a:ext cx="6400800" cy="1219200"/>
          </a:xfrm>
        </p:spPr>
        <p:txBody>
          <a:bodyPr/>
          <a:lstStyle/>
          <a:p>
            <a:r>
              <a:rPr lang="en-US" dirty="0" smtClean="0"/>
              <a:t>MOAC 70-410: Installing and Configuring Windows Server 2012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Virtual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Choose Disk Format page of the New Virtual Hard Disk Wizard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0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Virtual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Choose Disk Type page of the New Virtual Hard </a:t>
            </a:r>
          </a:p>
          <a:p>
            <a:r>
              <a:rPr lang="en-US" dirty="0" smtClean="0"/>
              <a:t>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04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Virtual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Name and Location page of the New Virtual Hard 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0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Virtual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Configure Disk page of the New Virtual Hard </a:t>
            </a:r>
          </a:p>
          <a:p>
            <a:r>
              <a:rPr lang="en-US" dirty="0" smtClean="0"/>
              <a:t>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06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Virtual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Completing the New Virtual Hard Disk Wizard page of the New Virtual Hard 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07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Virtual Disks to Virtual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chose the </a:t>
            </a:r>
            <a:r>
              <a:rPr lang="en-US" b="1" dirty="0" smtClean="0"/>
              <a:t>Attach a virtual hard disk later</a:t>
            </a:r>
            <a:r>
              <a:rPr lang="en-US" dirty="0" smtClean="0"/>
              <a:t> option when creating your virtual machine, you will need to attach a virtual hard drive to one of your controllers.</a:t>
            </a:r>
          </a:p>
          <a:p>
            <a:r>
              <a:rPr lang="en-US" dirty="0" smtClean="0"/>
              <a:t>In the VM’s settings you will see 2 IDE controllers (IDE 0 and IDE 1) and 1 SCSI controller.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Virtual Disk to a </a:t>
            </a:r>
            <a:br>
              <a:rPr lang="en-US" dirty="0" smtClean="0"/>
            </a:br>
            <a:r>
              <a:rPr lang="en-US" dirty="0" smtClean="0"/>
              <a:t>Virtual Machine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IDE Controller interface in the Settings dialog box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 descr="C:\Users\Pat\Desktop\Updates\70-410 Second Edition\70-410 PowerPoints Second Edition\Pics\70-410 R2 Lesson 8 New Images\fg08-02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01585"/>
            <a:ext cx="4876799" cy="45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Virtual Disk to a </a:t>
            </a:r>
            <a:br>
              <a:rPr lang="en-US" dirty="0" smtClean="0"/>
            </a:br>
            <a:r>
              <a:rPr lang="en-US" dirty="0" smtClean="0"/>
              <a:t>Virtual Machine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Hard Drive interface in the Settings dialog box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 descr="C:\Users\Pat\Desktop\Updates\70-410 Second Edition\70-410 PowerPoints Second Edition\Pics\70-410 R2 Lesson 8 New Images\fg08-03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1066800"/>
            <a:ext cx="5029200" cy="474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Differencing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create a cloned version of a baseline installation</a:t>
            </a:r>
          </a:p>
          <a:p>
            <a:r>
              <a:rPr lang="en-US" dirty="0" smtClean="0"/>
              <a:t>The parent disk is the baseline installation</a:t>
            </a:r>
          </a:p>
          <a:p>
            <a:r>
              <a:rPr lang="en-US" dirty="0" smtClean="0"/>
              <a:t>The child is the differencing disk</a:t>
            </a:r>
          </a:p>
          <a:p>
            <a:r>
              <a:rPr lang="en-US" dirty="0" smtClean="0"/>
              <a:t>Make changes to the child differencing disk without changing the baseline </a:t>
            </a:r>
          </a:p>
          <a:p>
            <a:r>
              <a:rPr lang="en-US" dirty="0" smtClean="0"/>
              <a:t>You can revert back to the baseline installation anytime</a:t>
            </a:r>
          </a:p>
          <a:p>
            <a:r>
              <a:rPr lang="en-US" dirty="0" smtClean="0"/>
              <a:t>Excellent tool for testing or labs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Cloned Installation with a Differencing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Configure Disk page in the New Virtual Hard Disk Wizard, when creating a differencing disk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8" name="Picture 7" descr="fg08-10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 Objective 3.2: Create and configure virtual machine storage.</a:t>
            </a:r>
          </a:p>
          <a:p>
            <a:r>
              <a:rPr lang="en-US" dirty="0" smtClean="0"/>
              <a:t>Working with Virtual Disks</a:t>
            </a:r>
          </a:p>
          <a:p>
            <a:r>
              <a:rPr lang="en-US" dirty="0" smtClean="0"/>
              <a:t>Connecting to a SAN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6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Pass-Through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pass-through disk</a:t>
            </a:r>
            <a:r>
              <a:rPr lang="en-US" dirty="0" smtClean="0"/>
              <a:t> is a type of virtual disk that points not to an area of space on a physical disk, but to a physical disk drive itself, installed on the host computer. </a:t>
            </a:r>
          </a:p>
          <a:p>
            <a:r>
              <a:rPr lang="en-US" dirty="0" smtClean="0"/>
              <a:t>The VM must have exclusive access to the physical disk.</a:t>
            </a:r>
          </a:p>
          <a:p>
            <a:r>
              <a:rPr lang="en-US" dirty="0" smtClean="0"/>
              <a:t>You must take the disk offline in the parent operating system.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Pass-Through Disks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 offline disk in the Disk Management snap-in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685800" y="1074738"/>
            <a:chExt cx="7772400" cy="5089525"/>
          </a:xfrm>
        </p:grpSpPr>
        <p:pic>
          <p:nvPicPr>
            <p:cNvPr id="8" name="Picture 7" descr="fg08-11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074738"/>
              <a:ext cx="7772400" cy="4708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82136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70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Virtual </a:t>
            </a:r>
            <a:br>
              <a:rPr lang="en-US" dirty="0" smtClean="0"/>
            </a:br>
            <a:r>
              <a:rPr lang="en-US" dirty="0" smtClean="0"/>
              <a:t>Hard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edit a virtual hard disk, whether you have attached it to a VM or not.</a:t>
            </a:r>
          </a:p>
          <a:p>
            <a:r>
              <a:rPr lang="en-US" dirty="0" smtClean="0"/>
              <a:t>Use the </a:t>
            </a:r>
            <a:r>
              <a:rPr lang="en-US" b="1" dirty="0" smtClean="0"/>
              <a:t>Edit Virtual Hard Disk Wizard </a:t>
            </a:r>
            <a:r>
              <a:rPr lang="en-US" dirty="0" smtClean="0"/>
              <a:t>in the Hyper-V Manager.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a Virtual Hard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Locate Disk page in the Edit Virtual Hard 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855663" y="685800"/>
            <a:chExt cx="7432675" cy="5867400"/>
          </a:xfrm>
        </p:grpSpPr>
        <p:pic>
          <p:nvPicPr>
            <p:cNvPr id="8" name="Picture 7" descr="fg08-13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663" y="685800"/>
              <a:ext cx="7432675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855663" y="6210300"/>
              <a:ext cx="743267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a Virtual Hard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Choose Action page in the Edit Virtual Hard </a:t>
            </a:r>
          </a:p>
          <a:p>
            <a:r>
              <a:rPr lang="en-US" dirty="0" smtClean="0"/>
              <a:t>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5" name="Picture Placeholder 14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16" name="Picture 15" descr="fg08-14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a Virtual Hard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Completing the Edit Virtual Hard Disk Wizard page in the Edit Virtual Hard Disk Wizard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4" name="Picture Placeholder 13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923925" y="685800"/>
            <a:chExt cx="7294563" cy="5867400"/>
          </a:xfrm>
        </p:grpSpPr>
        <p:pic>
          <p:nvPicPr>
            <p:cNvPr id="15" name="Picture 14" descr="fg08-15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685800"/>
              <a:ext cx="72945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923925" y="6210300"/>
              <a:ext cx="72945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 a Virtual Hard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Disk Management snap-in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Picture Placeholder 6"/>
          <p:cNvGrpSpPr>
            <a:grpSpLocks noGrp="1" noUngrp="1" noChangeAspect="1"/>
          </p:cNvGrpSpPr>
          <p:nvPr/>
        </p:nvGrpSpPr>
        <p:grpSpPr>
          <a:xfrm>
            <a:off x="1508125" y="1143000"/>
            <a:ext cx="6054725" cy="4541838"/>
            <a:chOff x="685800" y="1195388"/>
            <a:chExt cx="7772400" cy="4848225"/>
          </a:xfrm>
        </p:grpSpPr>
        <p:pic>
          <p:nvPicPr>
            <p:cNvPr id="8" name="Picture 7" descr="fg08-16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195388"/>
              <a:ext cx="7772400" cy="4467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70071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70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 a Virtual Hard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410200"/>
            <a:ext cx="5711824" cy="933450"/>
          </a:xfrm>
        </p:spPr>
        <p:txBody>
          <a:bodyPr/>
          <a:lstStyle/>
          <a:p>
            <a:r>
              <a:rPr lang="en-US" dirty="0" smtClean="0"/>
              <a:t>The Attach Virtual Hard Disk dialog box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2209800" y="2057400"/>
            <a:ext cx="4953000" cy="2668712"/>
            <a:chOff x="685800" y="1525588"/>
            <a:chExt cx="7772400" cy="4187825"/>
          </a:xfrm>
        </p:grpSpPr>
        <p:pic>
          <p:nvPicPr>
            <p:cNvPr id="8" name="Picture 7" descr="fg08-17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525588"/>
              <a:ext cx="7772400" cy="3806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685800" y="5370513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40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Snapshots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checkpoint</a:t>
            </a:r>
            <a:r>
              <a:rPr lang="en-US" dirty="0" smtClean="0"/>
              <a:t>, formerly called </a:t>
            </a:r>
            <a:r>
              <a:rPr lang="en-US" b="1" dirty="0" smtClean="0"/>
              <a:t>snapshot,</a:t>
            </a:r>
            <a:r>
              <a:rPr lang="en-US" dirty="0" smtClean="0"/>
              <a:t> is a captured image of the state, data, and hardware configuration of a virtual machine at a particular moment in time.</a:t>
            </a:r>
          </a:p>
          <a:p>
            <a:r>
              <a:rPr lang="en-US" dirty="0" smtClean="0"/>
              <a:t>Offers a convenient way for administrators to revert a virtual machine to a previous state at will.</a:t>
            </a:r>
          </a:p>
          <a:p>
            <a:r>
              <a:rPr lang="en-US" dirty="0" smtClean="0"/>
              <a:t>Select </a:t>
            </a:r>
            <a:r>
              <a:rPr lang="en-US" b="1" dirty="0" smtClean="0"/>
              <a:t>Snapshot</a:t>
            </a:r>
            <a:r>
              <a:rPr lang="en-US" dirty="0" smtClean="0"/>
              <a:t> from the </a:t>
            </a:r>
            <a:r>
              <a:rPr lang="en-US" b="1" dirty="0" smtClean="0"/>
              <a:t>Actions</a:t>
            </a:r>
            <a:r>
              <a:rPr lang="en-US" dirty="0" smtClean="0"/>
              <a:t> pane.</a:t>
            </a:r>
          </a:p>
          <a:p>
            <a:r>
              <a:rPr lang="en-US" dirty="0" smtClean="0"/>
              <a:t>The system creates a snapshot file, with an </a:t>
            </a:r>
            <a:r>
              <a:rPr lang="en-US" b="1" dirty="0" smtClean="0"/>
              <a:t>AVHD</a:t>
            </a:r>
            <a:r>
              <a:rPr lang="en-US" dirty="0" smtClean="0"/>
              <a:t> or </a:t>
            </a:r>
            <a:r>
              <a:rPr lang="en-US" b="1" dirty="0" smtClean="0"/>
              <a:t>AVHDX</a:t>
            </a:r>
            <a:r>
              <a:rPr lang="en-US" dirty="0" smtClean="0"/>
              <a:t> extension in the same folder as the virtual hard disk file.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Snapshots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snapshot in Hyper-V Manager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074" name="Picture 2" descr="C:\Users\Pat\Desktop\Updates\70-410 Second Edition\70-410 PowerPoints Second Edition\Pics\70-410 R2 Lesson 8 New Images\fg08-07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60721"/>
            <a:ext cx="8032941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1"/>
            <a:ext cx="7772400" cy="2209800"/>
          </a:xfrm>
        </p:spPr>
        <p:txBody>
          <a:bodyPr/>
          <a:lstStyle/>
          <a:p>
            <a:r>
              <a:rPr lang="en-US" dirty="0" smtClean="0"/>
              <a:t>Working with Virtual Disks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8: Creating and Configuring Virtual </a:t>
            </a:r>
          </a:p>
          <a:p>
            <a:r>
              <a:rPr lang="en-US" sz="2400" dirty="0" smtClean="0"/>
              <a:t>Machine Storage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Storage Quality of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it is common for there to be more than one virtual hard disk hosted by a single physical hard disk, it is possible for one virtual disk to monopolize the input/output capacity of a physical disk, causing the other virtual disks to slow down.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help prevent this, Windows Server 2012 R2 enables you to control the Quality of Service (QoS) for a given virtual hard disk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5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Storage Quality of Service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server connected to a SAN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122" name="Picture 2" descr="C:\Users\Pat\Desktop\Updates\70-410 Second Edition\70-410 PowerPoints Second Edition\Pics\70-410 R2 Lesson 8 New Images\fg08-08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199"/>
            <a:ext cx="4901014" cy="462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0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 SAN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Lesson 8: Creating and Configuring Virtual Machine Storage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 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storage area network (SAN)</a:t>
            </a:r>
            <a:r>
              <a:rPr lang="en-US" dirty="0" smtClean="0"/>
              <a:t> is simply a network dedicated to high-speed connections between servers and storage devices.</a:t>
            </a:r>
          </a:p>
          <a:p>
            <a:r>
              <a:rPr lang="en-US" dirty="0" smtClean="0"/>
              <a:t>A SAN consists of one or more drive arrays equipped with network interface adapters, which you connect to your servers using standard twisted pair or fiber optic network cables.</a:t>
            </a:r>
          </a:p>
          <a:p>
            <a:r>
              <a:rPr lang="en-US" dirty="0" smtClean="0"/>
              <a:t>A SAN-connected server has a minimum of two network adapters—one for the standard LAN connection, and one for the SAN.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 SAN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server connected to a SAN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1295400" y="1295400"/>
            <a:ext cx="6173788" cy="4750847"/>
            <a:chOff x="758825" y="685800"/>
            <a:chExt cx="7624763" cy="5867400"/>
          </a:xfrm>
        </p:grpSpPr>
        <p:pic>
          <p:nvPicPr>
            <p:cNvPr id="8" name="Picture 7" descr="fg08-19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825" y="685800"/>
              <a:ext cx="76247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758825" y="6210300"/>
              <a:ext cx="76247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SANs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the limitations imposed by the maximum number of devices you can connect directly to a computer.</a:t>
            </a:r>
          </a:p>
          <a:p>
            <a:r>
              <a:rPr lang="en-US" dirty="0" smtClean="0"/>
              <a:t>Provide added flexibility in their communications capabilities.</a:t>
            </a:r>
          </a:p>
          <a:p>
            <a:r>
              <a:rPr lang="en-US" dirty="0" smtClean="0"/>
              <a:t>Can also greatly extend the distances between servers and storage devices.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in a 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400" dirty="0" smtClean="0"/>
              <a:t>Because any device on a SAN can communicate with any other device on the same SAN, high-speed data transfers can occur in the following ways:</a:t>
            </a:r>
          </a:p>
          <a:p>
            <a:pPr lvl="1"/>
            <a:r>
              <a:rPr lang="en-US" sz="3000" b="1" dirty="0" smtClean="0"/>
              <a:t>Server to storage:</a:t>
            </a:r>
            <a:r>
              <a:rPr lang="en-US" sz="3000" dirty="0" smtClean="0"/>
              <a:t> Servers access storage devices over the SAN just as if they were connected directly to the computer.</a:t>
            </a:r>
          </a:p>
          <a:p>
            <a:pPr lvl="1"/>
            <a:r>
              <a:rPr lang="en-US" sz="3000" b="1" dirty="0" smtClean="0"/>
              <a:t>Server to server:</a:t>
            </a:r>
            <a:r>
              <a:rPr lang="en-US" sz="3000" dirty="0" smtClean="0"/>
              <a:t> Servers use the SAN to communicate directly with each other at high speeds to avoid flooding the LAN with traffic.</a:t>
            </a:r>
          </a:p>
          <a:p>
            <a:pPr lvl="1"/>
            <a:r>
              <a:rPr lang="en-US" sz="3000" b="1" dirty="0" smtClean="0"/>
              <a:t>Storage to storage:</a:t>
            </a:r>
            <a:r>
              <a:rPr lang="en-US" sz="3000" dirty="0" smtClean="0"/>
              <a:t> Storage devices communicate among themselves without server intervention (e.g., performing backups from one medium to another or to mirror drives on different arrays).</a:t>
            </a:r>
          </a:p>
          <a:p>
            <a:pPr>
              <a:buNone/>
            </a:pPr>
            <a:r>
              <a:rPr lang="en-US" sz="3400" dirty="0" smtClean="0"/>
              <a:t>By connecting redundant servers to the same network, enabling them to access the same data storage devices, you create fault tolerance—clustering.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in a SAN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Multiple servers connected to a SAN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1447800" y="1524000"/>
            <a:ext cx="5868988" cy="4516298"/>
            <a:chOff x="758825" y="685800"/>
            <a:chExt cx="7624763" cy="5867400"/>
          </a:xfrm>
        </p:grpSpPr>
        <p:pic>
          <p:nvPicPr>
            <p:cNvPr id="8" name="Picture 7" descr="fg08-20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825" y="685800"/>
              <a:ext cx="7624763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758825" y="6210300"/>
              <a:ext cx="76247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 Technologies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Hard drive arrays directly connected to a server consist of multiple drives and a SCSI interface.</a:t>
            </a:r>
          </a:p>
          <a:p>
            <a:r>
              <a:rPr lang="en-US" dirty="0" smtClean="0"/>
              <a:t>Some include RAID controllers, while some are JBOD (Just a Bunch of Disks).</a:t>
            </a:r>
          </a:p>
          <a:p>
            <a:r>
              <a:rPr lang="en-US" dirty="0" smtClean="0"/>
              <a:t>Drive arrays for SANs are more complex because they also include support for networking  and intelligent agents that provide advanced functions, like </a:t>
            </a:r>
            <a:r>
              <a:rPr lang="en-US" dirty="0" smtClean="0"/>
              <a:t>serverless</a:t>
            </a:r>
            <a:r>
              <a:rPr lang="en-US" dirty="0" smtClean="0"/>
              <a:t> backups.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Fibre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Fibre Channel</a:t>
            </a:r>
            <a:r>
              <a:rPr lang="en-US" dirty="0" smtClean="0"/>
              <a:t> is a high-speed serial networking technology that was originally designed for use with supercomputers, but which is now associated primarily with storage area networking. </a:t>
            </a:r>
          </a:p>
          <a:p>
            <a:r>
              <a:rPr lang="en-US" dirty="0" smtClean="0"/>
              <a:t>Supports various network media, transmission speeds, topologies, and upper-level protocols</a:t>
            </a:r>
          </a:p>
          <a:p>
            <a:r>
              <a:rPr lang="en-US" dirty="0" smtClean="0"/>
              <a:t>Its primary disadvantage is that it requires specialized hardware that can be extremely expensive.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</a:t>
            </a:r>
            <a:br>
              <a:rPr lang="en-US" dirty="0" smtClean="0"/>
            </a:br>
            <a:r>
              <a:rPr lang="en-US" dirty="0" smtClean="0"/>
              <a:t>Virtual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Hyper-V uses a </a:t>
            </a:r>
            <a:r>
              <a:rPr lang="en-US" b="1" dirty="0" smtClean="0"/>
              <a:t>virtual hard disk (VHD)</a:t>
            </a:r>
            <a:r>
              <a:rPr lang="en-US" dirty="0" smtClean="0"/>
              <a:t> format to package part of the space on a physical disk to appear to the VM as though it is a physical hard drive.</a:t>
            </a:r>
          </a:p>
          <a:p>
            <a:r>
              <a:rPr lang="en-US" dirty="0" smtClean="0"/>
              <a:t>You can construct virtual storage subsystems to emulate almost any physical storage solution.</a:t>
            </a:r>
          </a:p>
          <a:p>
            <a:r>
              <a:rPr lang="en-US" dirty="0" smtClean="0"/>
              <a:t>The New Virtual Machine Wizard creates the following virtual storage subsystem:</a:t>
            </a:r>
          </a:p>
          <a:p>
            <a:pPr lvl="1"/>
            <a:r>
              <a:rPr lang="en-US" dirty="0" smtClean="0"/>
              <a:t>2 IDE (Integrated Drive Electronics) controllers (system drive + DVD drive)</a:t>
            </a:r>
          </a:p>
          <a:p>
            <a:pPr lvl="1"/>
            <a:r>
              <a:rPr lang="en-US" dirty="0" smtClean="0"/>
              <a:t>1 SCSI (Small Computer Systems Interface) controller (unpopulated)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Virtual Machines to a 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Server 2012 R2 Hyper-V now supports the creation of virtual Fibre channel adapters.</a:t>
            </a:r>
          </a:p>
          <a:p>
            <a:r>
              <a:rPr lang="en-US" dirty="0" smtClean="0"/>
              <a:t>This is essentially a pass-through device that enables a virtual machine to access a physical Fibre Channel adapter installed in the computer, and through that, the external resources connected to the SAN.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Virtual Machines to a SAN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WWNNs and WWPNs in a virtual SAN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8" name="Group 7"/>
          <p:cNvGrpSpPr>
            <a:grpSpLocks noGrp="1" noUngrp="1" noChangeAspect="1"/>
          </p:cNvGrpSpPr>
          <p:nvPr/>
        </p:nvGrpSpPr>
        <p:grpSpPr>
          <a:xfrm>
            <a:off x="2286000" y="1371600"/>
            <a:ext cx="5982044" cy="4460875"/>
            <a:chOff x="685800" y="720725"/>
            <a:chExt cx="7772400" cy="5795963"/>
          </a:xfrm>
        </p:grpSpPr>
        <p:pic>
          <p:nvPicPr>
            <p:cNvPr id="9" name="Picture 8" descr="fg08-21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720725"/>
              <a:ext cx="7772400" cy="54149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/>
          </p:nvSpPr>
          <p:spPr>
            <a:xfrm>
              <a:off x="685800" y="6173788"/>
              <a:ext cx="77724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550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Virtual Machines to a SAN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Fibre Channel adapter in a VM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4098" name="Picture 2" descr="C:\Users\Pat\Desktop\Updates\70-410 Second Edition\70-410 PowerPoints Second Edition\Pics\70-410 R2 Lesson 8 New Images\fg08-12new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26" y="714152"/>
            <a:ext cx="5345791" cy="503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50" dirty="0" smtClean="0"/>
              <a:t>Hyper-V uses a specialized virtual hard disk (VHD) format to package part of the space on a physical disk and make it appear to the virtual machine as though it is physical hard disk drive.</a:t>
            </a:r>
          </a:p>
          <a:p>
            <a:r>
              <a:rPr lang="en-US" sz="2050" dirty="0" smtClean="0"/>
              <a:t>A dynamic hard disk image is an image file with a specified maximum size, which starts out small and expands as needed to accommodate the data the system writes to it. </a:t>
            </a:r>
          </a:p>
          <a:p>
            <a:r>
              <a:rPr lang="en-US" sz="2050" dirty="0" smtClean="0"/>
              <a:t>A differencing hard disk image is a child image file associated with a specific parent image. The system writes all changes made to the data on the parent image file to the child image, to facilitate a rollback at a later time.</a:t>
            </a:r>
          </a:p>
          <a:p>
            <a:r>
              <a:rPr lang="en-US" sz="2050" dirty="0"/>
              <a:t>VHDX image files in Windows Server 2012 R2 can be as large as 64 TB, and they also support 4 KB logical sector sizes, to provide compatibility with new 4 KB native drives.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 pass-through disk is a type of virtual disk that points not to an area of space on a physical disk, but to a physical disk drive itself, installed on the host computer. </a:t>
            </a:r>
          </a:p>
          <a:p>
            <a:r>
              <a:rPr lang="en-US" sz="1800" dirty="0" smtClean="0"/>
              <a:t>In Hyper-V, a snapshot is a captured image of the state, data, and hardware configuration of a virtual machine at a particular moment in time. </a:t>
            </a:r>
          </a:p>
          <a:p>
            <a:r>
              <a:rPr lang="en-US" sz="1800" dirty="0" smtClean="0"/>
              <a:t>The specialized networking technologies used to build Fibre Channel SANs have, in the past, made it difficult to use them with virtualized servers. However, Windows Server 2012 R2 Hyper-V now supports the creation of virtual Fibre channel adapters.</a:t>
            </a:r>
          </a:p>
          <a:p>
            <a:r>
              <a:rPr lang="en-US" sz="1800" dirty="0"/>
              <a:t>Because it is common for there to be more than one virtual hard disk hosted by a single physical hard disk, it is possible for one virtual disk to monopolize the input/output capacity of a physical disk, causing the other virtual disks to slow down. To help prevent this, Windows Server 2012 R2 enables you to control the Quality of Service (QoS) for a given virtual hard disk.  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it is common for there to be more than one virtual hard disk hosted by a single physical hard disk, it is possible for one virtual disk to monopolize the input/output capacity of a physical disk, causing the other virtual disks to slow down. </a:t>
            </a:r>
            <a:r>
              <a:rPr lang="en-US" dirty="0" smtClean="0"/>
              <a:t>To </a:t>
            </a:r>
            <a:r>
              <a:rPr lang="en-US" dirty="0"/>
              <a:t>help prevent this, Windows Server 2012 R2 enables you to control the Quality of Service (QoS) for a given virtual hard disk. 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2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642" y="6277372"/>
            <a:ext cx="1447800" cy="58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80935"/>
            <a:ext cx="1828799" cy="424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20574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Copyright 2013 John Wiley &amp; Sons, </a:t>
            </a:r>
            <a:r>
              <a:rPr lang="en-US" b="1" dirty="0" smtClean="0"/>
              <a:t>Inc. </a:t>
            </a:r>
            <a:endParaRPr lang="en-US" b="1" dirty="0"/>
          </a:p>
          <a:p>
            <a:r>
              <a:rPr lang="en-US" dirty="0"/>
              <a:t>All rights reserved. </a:t>
            </a:r>
            <a:r>
              <a:rPr lang="en-US" dirty="0" smtClean="0"/>
              <a:t>Reproduction </a:t>
            </a:r>
            <a:r>
              <a:rPr lang="en-US" dirty="0"/>
              <a:t>or translation of this work beyond that named in Section 117 of the 1976 United States Copyright Act without the express written consent of the copyright owner is unlawful. </a:t>
            </a:r>
            <a:r>
              <a:rPr lang="en-US" dirty="0" smtClean="0"/>
              <a:t>Requests </a:t>
            </a:r>
            <a:r>
              <a:rPr lang="en-US" dirty="0"/>
              <a:t>for further information should be addressed to the Permissions Department, John Wiley &amp; Sons, </a:t>
            </a:r>
            <a:r>
              <a:rPr lang="en-US" dirty="0" smtClean="0"/>
              <a:t>Inc. The </a:t>
            </a:r>
            <a:r>
              <a:rPr lang="en-US" dirty="0"/>
              <a:t>purchaser may make back-up copies for his/her own use only and not for distribution or resale. </a:t>
            </a:r>
            <a:r>
              <a:rPr lang="en-US" dirty="0" smtClean="0"/>
              <a:t>The </a:t>
            </a:r>
            <a:r>
              <a:rPr lang="en-US" dirty="0"/>
              <a:t>Publisher assumes no responsibility for errors, omissions, or damages, caused by the use of these programs or from the use of the information contained herein.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Virtual Disks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default VM drive controller configuration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2133600" y="1219200"/>
            <a:ext cx="4684774" cy="4724400"/>
            <a:chOff x="1662113" y="685800"/>
            <a:chExt cx="5818187" cy="5867400"/>
          </a:xfrm>
        </p:grpSpPr>
        <p:pic>
          <p:nvPicPr>
            <p:cNvPr id="10" name="Picture 9" descr="fg08-01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2113" y="685800"/>
              <a:ext cx="5818187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662113" y="6210300"/>
              <a:ext cx="581818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/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Disk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Three types of VHD formats:</a:t>
            </a:r>
          </a:p>
          <a:p>
            <a:r>
              <a:rPr lang="en-US" b="1" dirty="0" smtClean="0"/>
              <a:t>Fixed hard disk image</a:t>
            </a:r>
            <a:r>
              <a:rPr lang="en-US" dirty="0" smtClean="0"/>
              <a:t>: An image file of a specified size in which all the disk space required to create the image is allocated during its creation. </a:t>
            </a:r>
          </a:p>
          <a:p>
            <a:r>
              <a:rPr lang="en-US" b="1" dirty="0" smtClean="0"/>
              <a:t>Dynamic hard disk</a:t>
            </a:r>
            <a:r>
              <a:rPr lang="en-US" dirty="0" smtClean="0"/>
              <a:t> </a:t>
            </a:r>
            <a:r>
              <a:rPr lang="en-US" b="1" dirty="0" smtClean="0"/>
              <a:t>image</a:t>
            </a:r>
            <a:r>
              <a:rPr lang="en-US" dirty="0" smtClean="0"/>
              <a:t>: An image file with a specified maximum size, which starts out small and expands as needed to accommodate the data the system writes to it. </a:t>
            </a:r>
          </a:p>
          <a:p>
            <a:r>
              <a:rPr lang="en-US" b="1" dirty="0" smtClean="0"/>
              <a:t>Differencing hard disk</a:t>
            </a:r>
            <a:r>
              <a:rPr lang="en-US" dirty="0" smtClean="0"/>
              <a:t> </a:t>
            </a:r>
            <a:r>
              <a:rPr lang="en-US" b="1" dirty="0" smtClean="0"/>
              <a:t>image</a:t>
            </a:r>
            <a:r>
              <a:rPr lang="en-US" dirty="0" smtClean="0"/>
              <a:t>: A child image file associated with a specific parent image. The system writes all changes made to the data on the parent image file to the child image, to facilitate a rollback at a later time.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Hard </a:t>
            </a:r>
            <a:br>
              <a:rPr lang="en-US" dirty="0" smtClean="0"/>
            </a:br>
            <a:r>
              <a:rPr lang="en-US" dirty="0" smtClean="0"/>
              <a:t>Disk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VHD</a:t>
            </a:r>
          </a:p>
          <a:p>
            <a:pPr lvl="1"/>
            <a:r>
              <a:rPr lang="en-US" dirty="0" smtClean="0"/>
              <a:t>Limited to 2 TB</a:t>
            </a:r>
          </a:p>
          <a:p>
            <a:pPr lvl="1"/>
            <a:r>
              <a:rPr lang="en-US" dirty="0" smtClean="0"/>
              <a:t>Compatible with all versions of Hyper-V, Virtual Server, and Virtual PC</a:t>
            </a:r>
          </a:p>
          <a:p>
            <a:r>
              <a:rPr lang="en-US" b="1" dirty="0" smtClean="0"/>
              <a:t>VHDX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Up to 64 TB</a:t>
            </a:r>
          </a:p>
          <a:p>
            <a:pPr lvl="1"/>
            <a:r>
              <a:rPr lang="en-US" dirty="0" smtClean="0"/>
              <a:t>Support 4 KB logical sector sizes</a:t>
            </a:r>
          </a:p>
          <a:p>
            <a:pPr lvl="1"/>
            <a:r>
              <a:rPr lang="en-US" dirty="0" smtClean="0"/>
              <a:t>Larger block sizes (up to 256 MB)</a:t>
            </a:r>
          </a:p>
          <a:p>
            <a:pPr lvl="1"/>
            <a:r>
              <a:rPr lang="en-US" dirty="0" smtClean="0"/>
              <a:t>Not backwards compatible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Virtual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Hyper-V allows you to create virtual hard disks as a part of a virtual machine, or create them later and add them to a VM.</a:t>
            </a:r>
          </a:p>
          <a:p>
            <a:r>
              <a:rPr lang="en-US" dirty="0" smtClean="0"/>
              <a:t>Hyper-V Manager provides access to most of the VHD parameters.</a:t>
            </a:r>
          </a:p>
          <a:p>
            <a:r>
              <a:rPr lang="en-US" dirty="0" smtClean="0"/>
              <a:t>Windows PowerShell provides the most granular control.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Virtual Disk with a 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The New Virtual Machine Wizard includes a Connect Virtual Hard Disk page, with which you can add a single disk to your new VM with these options:</a:t>
            </a:r>
          </a:p>
          <a:p>
            <a:r>
              <a:rPr lang="en-US" b="1" dirty="0" smtClean="0"/>
              <a:t>Create a virtual hard disk:</a:t>
            </a:r>
            <a:r>
              <a:rPr lang="en-US" dirty="0" smtClean="0"/>
              <a:t> Enables you to specify the name, location, and size of a new virtual hard disk, but you can only create a dynamically expanding disk using the VHDX format.</a:t>
            </a:r>
          </a:p>
          <a:p>
            <a:r>
              <a:rPr lang="en-US" b="1" dirty="0" smtClean="0"/>
              <a:t>Use an existing virtual hard disk:</a:t>
            </a:r>
            <a:r>
              <a:rPr lang="en-US" dirty="0" smtClean="0"/>
              <a:t> Enables you to specify the location of an existing VHD or VHDX disk, which the VM will presumably use as its system disk.</a:t>
            </a:r>
          </a:p>
          <a:p>
            <a:r>
              <a:rPr lang="en-US" b="1" dirty="0" smtClean="0"/>
              <a:t>Attach a virtual hard disk later:</a:t>
            </a:r>
            <a:r>
              <a:rPr lang="en-US" dirty="0" smtClean="0"/>
              <a:t> Prevents the wizard from adding any virtual disks to the VM configuration. The assumption is that you will manually add a disk later, before you start the virtual machine.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2013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D9FE-85A8-4732-8641-B4CD942B9CF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2805</TotalTime>
  <Words>2592</Words>
  <Application>Microsoft Office PowerPoint</Application>
  <PresentationFormat>On-screen Show (4:3)</PresentationFormat>
  <Paragraphs>247</Paragraphs>
  <Slides>46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Executive</vt:lpstr>
      <vt:lpstr>Lesson 8: Creating and Configuring Virtual  Machine Storage</vt:lpstr>
      <vt:lpstr>Overview</vt:lpstr>
      <vt:lpstr>Working with Virtual Disks</vt:lpstr>
      <vt:lpstr>Working with  Virtual Disks</vt:lpstr>
      <vt:lpstr>Working with Virtual Disks</vt:lpstr>
      <vt:lpstr>Virtual Disk Formats</vt:lpstr>
      <vt:lpstr>Virtual Hard  Disk Formats</vt:lpstr>
      <vt:lpstr>Creating Virtual Disks</vt:lpstr>
      <vt:lpstr>Creating a Virtual Disk with a VM</vt:lpstr>
      <vt:lpstr>Create a New Virtual Disk</vt:lpstr>
      <vt:lpstr>Create a New Virtual Disk</vt:lpstr>
      <vt:lpstr>Create a New Virtual Disk</vt:lpstr>
      <vt:lpstr>Create a New Virtual Disk</vt:lpstr>
      <vt:lpstr>Create a New Virtual Disk</vt:lpstr>
      <vt:lpstr>Adding Virtual Disks to Virtual Machines</vt:lpstr>
      <vt:lpstr>Add a Virtual Disk to a  Virtual Machine</vt:lpstr>
      <vt:lpstr>Add a Virtual Disk to a  Virtual Machine</vt:lpstr>
      <vt:lpstr>Creating Differencing Disks</vt:lpstr>
      <vt:lpstr>Create a Cloned Installation with a Differencing Disk</vt:lpstr>
      <vt:lpstr>Configuring Pass-Through Disks</vt:lpstr>
      <vt:lpstr>Configuring Pass-Through Disks</vt:lpstr>
      <vt:lpstr>Modifying Virtual  Hard Disks</vt:lpstr>
      <vt:lpstr>Edit a Virtual Hard Disk</vt:lpstr>
      <vt:lpstr>Edit a Virtual Hard Disk</vt:lpstr>
      <vt:lpstr>Edit a Virtual Hard Disk</vt:lpstr>
      <vt:lpstr>Mount a Virtual Hard Disk</vt:lpstr>
      <vt:lpstr>Mount a Virtual Hard Disk</vt:lpstr>
      <vt:lpstr>Creating Snapshots</vt:lpstr>
      <vt:lpstr>Creating Snapshots</vt:lpstr>
      <vt:lpstr>Configuring Storage Quality of Service</vt:lpstr>
      <vt:lpstr>Configuring Storage Quality of Service</vt:lpstr>
      <vt:lpstr>Connecting to a SAN</vt:lpstr>
      <vt:lpstr>Connecting to a SAN</vt:lpstr>
      <vt:lpstr>Connecting to a SAN</vt:lpstr>
      <vt:lpstr>Advantages of SANs</vt:lpstr>
      <vt:lpstr>Clustering in a SAN</vt:lpstr>
      <vt:lpstr>Clustering in a SAN</vt:lpstr>
      <vt:lpstr>SAN Technologies</vt:lpstr>
      <vt:lpstr>Using Fibre Channel</vt:lpstr>
      <vt:lpstr>Connecting Virtual Machines to a SAN</vt:lpstr>
      <vt:lpstr>Connecting Virtual Machines to a SAN</vt:lpstr>
      <vt:lpstr>Connecting Virtual Machines to a SAN</vt:lpstr>
      <vt:lpstr>Lesson Summary</vt:lpstr>
      <vt:lpstr>Lesson Summary</vt:lpstr>
      <vt:lpstr>Lesson Summary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Kane, John - Indianapolis</dc:creator>
  <cp:lastModifiedBy>Winkle, Allison - Indianapolis</cp:lastModifiedBy>
  <cp:revision>74</cp:revision>
  <dcterms:created xsi:type="dcterms:W3CDTF">2012-09-05T19:13:01Z</dcterms:created>
  <dcterms:modified xsi:type="dcterms:W3CDTF">2014-02-14T18:08:07Z</dcterms:modified>
</cp:coreProperties>
</file>