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1"/>
  </p:notesMasterIdLst>
  <p:sldIdLst>
    <p:sldId id="256" r:id="rId2"/>
    <p:sldId id="257" r:id="rId3"/>
    <p:sldId id="258" r:id="rId4"/>
    <p:sldId id="316" r:id="rId5"/>
    <p:sldId id="338" r:id="rId6"/>
    <p:sldId id="317" r:id="rId7"/>
    <p:sldId id="318" r:id="rId8"/>
    <p:sldId id="319" r:id="rId9"/>
    <p:sldId id="320" r:id="rId10"/>
    <p:sldId id="321" r:id="rId11"/>
    <p:sldId id="322" r:id="rId12"/>
    <p:sldId id="323" r:id="rId13"/>
    <p:sldId id="324" r:id="rId14"/>
    <p:sldId id="325" r:id="rId15"/>
    <p:sldId id="326" r:id="rId16"/>
    <p:sldId id="327" r:id="rId17"/>
    <p:sldId id="328" r:id="rId18"/>
    <p:sldId id="329" r:id="rId19"/>
    <p:sldId id="330" r:id="rId20"/>
    <p:sldId id="331" r:id="rId21"/>
    <p:sldId id="332" r:id="rId22"/>
    <p:sldId id="333" r:id="rId23"/>
    <p:sldId id="334" r:id="rId24"/>
    <p:sldId id="335" r:id="rId25"/>
    <p:sldId id="336" r:id="rId26"/>
    <p:sldId id="337" r:id="rId27"/>
    <p:sldId id="343" r:id="rId28"/>
    <p:sldId id="344" r:id="rId29"/>
    <p:sldId id="346" r:id="rId30"/>
    <p:sldId id="347" r:id="rId31"/>
    <p:sldId id="348" r:id="rId32"/>
    <p:sldId id="349" r:id="rId33"/>
    <p:sldId id="350" r:id="rId34"/>
    <p:sldId id="339" r:id="rId35"/>
    <p:sldId id="340" r:id="rId36"/>
    <p:sldId id="341" r:id="rId37"/>
    <p:sldId id="314" r:id="rId38"/>
    <p:sldId id="342" r:id="rId39"/>
    <p:sldId id="264"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t" initials="P"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085" autoAdjust="0"/>
  </p:normalViewPr>
  <p:slideViewPr>
    <p:cSldViewPr>
      <p:cViewPr>
        <p:scale>
          <a:sx n="70" d="100"/>
          <a:sy n="70" d="100"/>
        </p:scale>
        <p:origin x="-1080" y="-9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1C3222-B412-4ABB-89D4-2A6AB69FE23C}" type="datetimeFigureOut">
              <a:rPr lang="en-US" smtClean="0"/>
              <a:pPr/>
              <a:t>2/14/2014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5B6552-A50C-44EE-8B6A-2A4E0DCBE81F}" type="slidenum">
              <a:rPr lang="en-US" smtClean="0"/>
              <a:pPr/>
              <a:t>‹#›</a:t>
            </a:fld>
            <a:endParaRPr lang="en-US" dirty="0"/>
          </a:p>
        </p:txBody>
      </p:sp>
    </p:spTree>
    <p:extLst>
      <p:ext uri="{BB962C8B-B14F-4D97-AF65-F5344CB8AC3E}">
        <p14:creationId xmlns:p14="http://schemas.microsoft.com/office/powerpoint/2010/main" val="5797850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2</a:t>
            </a:fld>
            <a:endParaRPr lang="en-US" dirty="0"/>
          </a:p>
        </p:txBody>
      </p:sp>
    </p:spTree>
    <p:extLst>
      <p:ext uri="{BB962C8B-B14F-4D97-AF65-F5344CB8AC3E}">
        <p14:creationId xmlns:p14="http://schemas.microsoft.com/office/powerpoint/2010/main" val="10450516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3</a:t>
            </a:fld>
            <a:endParaRPr lang="en-US" dirty="0"/>
          </a:p>
        </p:txBody>
      </p:sp>
    </p:spTree>
    <p:extLst>
      <p:ext uri="{BB962C8B-B14F-4D97-AF65-F5344CB8AC3E}">
        <p14:creationId xmlns:p14="http://schemas.microsoft.com/office/powerpoint/2010/main" val="2066582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5</a:t>
            </a:fld>
            <a:endParaRPr lang="en-US" dirty="0"/>
          </a:p>
        </p:txBody>
      </p:sp>
    </p:spTree>
    <p:extLst>
      <p:ext uri="{BB962C8B-B14F-4D97-AF65-F5344CB8AC3E}">
        <p14:creationId xmlns:p14="http://schemas.microsoft.com/office/powerpoint/2010/main" val="20665825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37</a:t>
            </a:fld>
            <a:endParaRPr lang="en-US" dirty="0"/>
          </a:p>
        </p:txBody>
      </p:sp>
    </p:spTree>
    <p:extLst>
      <p:ext uri="{BB962C8B-B14F-4D97-AF65-F5344CB8AC3E}">
        <p14:creationId xmlns:p14="http://schemas.microsoft.com/office/powerpoint/2010/main" val="2785310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38</a:t>
            </a:fld>
            <a:endParaRPr lang="en-US" dirty="0"/>
          </a:p>
        </p:txBody>
      </p:sp>
    </p:spTree>
    <p:extLst>
      <p:ext uri="{BB962C8B-B14F-4D97-AF65-F5344CB8AC3E}">
        <p14:creationId xmlns:p14="http://schemas.microsoft.com/office/powerpoint/2010/main" val="27853106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93EF2E70-E7C6-4AD7-AEA5-90837A95C90A}" type="datetime1">
              <a:rPr lang="en-US" smtClean="0"/>
              <a:pPr/>
              <a:t>2/14/2014</a:t>
            </a:fld>
            <a:endParaRPr lang="en-US" dirty="0"/>
          </a:p>
        </p:txBody>
      </p:sp>
      <p:sp>
        <p:nvSpPr>
          <p:cNvPr id="8" name="Slide Number Placeholder 7"/>
          <p:cNvSpPr>
            <a:spLocks noGrp="1"/>
          </p:cNvSpPr>
          <p:nvPr>
            <p:ph type="sldNum" sz="quarter" idx="11"/>
          </p:nvPr>
        </p:nvSpPr>
        <p:spPr/>
        <p:txBody>
          <a:bodyPr/>
          <a:lstStyle/>
          <a:p>
            <a:fld id="{0FFCD9FE-85A8-4732-8641-B4CD942B9CFA}" type="slidenum">
              <a:rPr lang="en-US" smtClean="0"/>
              <a:pPr/>
              <a:t>‹#›</a:t>
            </a:fld>
            <a:endParaRPr lang="en-US" dirty="0"/>
          </a:p>
        </p:txBody>
      </p:sp>
      <p:sp>
        <p:nvSpPr>
          <p:cNvPr id="9" name="Footer Placeholder 8"/>
          <p:cNvSpPr>
            <a:spLocks noGrp="1"/>
          </p:cNvSpPr>
          <p:nvPr>
            <p:ph type="ftr" sz="quarter" idx="12"/>
          </p:nvPr>
        </p:nvSpPr>
        <p:spPr/>
        <p:txBody>
          <a:bodyPr/>
          <a:lstStyle/>
          <a:p>
            <a:r>
              <a:rPr lang="en-US" dirty="0" smtClean="0"/>
              <a:t>© 2013 John Wiley &amp; Sons, Inc.</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03F130-A705-4DEA-A0AC-C4F98437935B}" type="datetime1">
              <a:rPr lang="en-US" smtClean="0"/>
              <a:pPr/>
              <a:t>2/14/2014</a:t>
            </a:fld>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48CC80-FABA-4ABC-8CED-DB8A8C4DF454}" type="datetime1">
              <a:rPr lang="en-US" smtClean="0"/>
              <a:pPr/>
              <a:t>2/14/2014</a:t>
            </a:fld>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2800"/>
            </a:lvl1pPr>
            <a:lvl2pPr>
              <a:defRPr sz="2400"/>
            </a:lvl2pPr>
            <a:lvl3pPr>
              <a:defRPr sz="2400"/>
            </a:lvl3pPr>
            <a:lvl4pPr>
              <a:defRPr sz="2400"/>
            </a:lvl4pPr>
            <a:lvl5pPr>
              <a:defRPr sz="2400"/>
            </a:lvl5pPr>
            <a:lvl6pPr>
              <a:defRPr/>
            </a:lvl6pPr>
            <a:lvl7pPr>
              <a:defRPr/>
            </a:lvl7pPr>
            <a:lvl8pPr>
              <a:defRPr/>
            </a:lvl8pPr>
            <a:lvl9pPr>
              <a:buFont typeface="Arial" pitchFamily="34" charset="0"/>
              <a:buChar cha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10"/>
          </p:nvPr>
        </p:nvSpPr>
        <p:spPr/>
        <p:txBody>
          <a:bodyPr/>
          <a:lstStyle/>
          <a:p>
            <a:fld id="{C1EBDD44-19AD-43F0-946D-42DC3CACB577}" type="datetime1">
              <a:rPr lang="en-US" smtClean="0"/>
              <a:pPr/>
              <a:t>2/14/2014</a:t>
            </a:fld>
            <a:endParaRPr lang="en-US" dirty="0"/>
          </a:p>
        </p:txBody>
      </p:sp>
      <p:sp>
        <p:nvSpPr>
          <p:cNvPr id="5" name="Footer Placeholder 4"/>
          <p:cNvSpPr>
            <a:spLocks noGrp="1"/>
          </p:cNvSpPr>
          <p:nvPr>
            <p:ph type="ftr" sz="quarter" idx="11"/>
          </p:nvPr>
        </p:nvSpPr>
        <p:spPr>
          <a:xfrm>
            <a:off x="659165" y="6324600"/>
            <a:ext cx="2847975" cy="365125"/>
          </a:xfrm>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AA4A0B-1087-44C1-9D37-DC20ACAD1033}" type="datetime1">
              <a:rPr lang="en-US" smtClean="0"/>
              <a:pPr/>
              <a:t>2/14/2014</a:t>
            </a:fld>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Date Placeholder 4"/>
          <p:cNvSpPr>
            <a:spLocks noGrp="1"/>
          </p:cNvSpPr>
          <p:nvPr>
            <p:ph type="dt" sz="half" idx="10"/>
          </p:nvPr>
        </p:nvSpPr>
        <p:spPr/>
        <p:txBody>
          <a:bodyPr/>
          <a:lstStyle/>
          <a:p>
            <a:fld id="{0D84B1D3-6D49-472E-BC6F-99489766C9E7}" type="datetime1">
              <a:rPr lang="en-US" smtClean="0"/>
              <a:pPr/>
              <a:t>2/14/2014</a:t>
            </a:fld>
            <a:endParaRPr lang="en-US"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7" name="Slide Number Placeholder 6"/>
          <p:cNvSpPr>
            <a:spLocks noGrp="1"/>
          </p:cNvSpPr>
          <p:nvPr>
            <p:ph type="sldNum" sz="quarter" idx="12"/>
          </p:nvPr>
        </p:nvSpPr>
        <p:spPr/>
        <p:txBody>
          <a:bodyPr/>
          <a:lstStyle/>
          <a:p>
            <a:fld id="{0FFCD9FE-85A8-4732-8641-B4CD942B9CFA}" type="slidenum">
              <a:rPr lang="en-US" smtClean="0"/>
              <a:pPr/>
              <a:t>‹#›</a:t>
            </a:fld>
            <a:endParaRPr lang="en-US" dirty="0"/>
          </a:p>
        </p:txBody>
      </p:sp>
      <p:sp>
        <p:nvSpPr>
          <p:cNvPr id="9" name="Content Placeholder 8"/>
          <p:cNvSpPr>
            <a:spLocks noGrp="1"/>
          </p:cNvSpPr>
          <p:nvPr>
            <p:ph sz="quarter" idx="13"/>
          </p:nvPr>
        </p:nvSpPr>
        <p:spPr>
          <a:xfrm>
            <a:off x="365760" y="1600200"/>
            <a:ext cx="4041648" cy="4526280"/>
          </a:xfrm>
        </p:spPr>
        <p:txBody>
          <a:bodyPr/>
          <a:lstStyle>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267BE45E-64B4-4872-8B75-0432BAABF59F}" type="datetime1">
              <a:rPr lang="en-US" smtClean="0"/>
              <a:pPr/>
              <a:t>2/14/2014</a:t>
            </a:fld>
            <a:endParaRPr lang="en-US" dirty="0"/>
          </a:p>
        </p:txBody>
      </p:sp>
      <p:sp>
        <p:nvSpPr>
          <p:cNvPr id="8" name="Footer Placeholder 7"/>
          <p:cNvSpPr>
            <a:spLocks noGrp="1"/>
          </p:cNvSpPr>
          <p:nvPr>
            <p:ph type="ftr" sz="quarter" idx="11"/>
          </p:nvPr>
        </p:nvSpPr>
        <p:spPr/>
        <p:txBody>
          <a:bodyPr/>
          <a:lstStyle/>
          <a:p>
            <a:r>
              <a:rPr lang="en-US" dirty="0" smtClean="0"/>
              <a:t>© 2013 John Wiley &amp; Sons, Inc.</a:t>
            </a:r>
            <a:endParaRPr lang="en-US" dirty="0"/>
          </a:p>
        </p:txBody>
      </p:sp>
      <p:sp>
        <p:nvSpPr>
          <p:cNvPr id="9" name="Slide Number Placeholder 8"/>
          <p:cNvSpPr>
            <a:spLocks noGrp="1"/>
          </p:cNvSpPr>
          <p:nvPr>
            <p:ph type="sldNum" sz="quarter" idx="12"/>
          </p:nvPr>
        </p:nvSpPr>
        <p:spPr/>
        <p:txBody>
          <a:bodyPr/>
          <a:lstStyle/>
          <a:p>
            <a:fld id="{0FFCD9FE-85A8-4732-8641-B4CD942B9CFA}" type="slidenum">
              <a:rPr lang="en-US" smtClean="0"/>
              <a:pPr/>
              <a:t>‹#›</a:t>
            </a:fld>
            <a:endParaRPr lang="en-US" dirty="0"/>
          </a:p>
        </p:txBody>
      </p:sp>
      <p:sp>
        <p:nvSpPr>
          <p:cNvPr id="11" name="Content Placeholder 10"/>
          <p:cNvSpPr>
            <a:spLocks noGrp="1"/>
          </p:cNvSpPr>
          <p:nvPr>
            <p:ph sz="quarter" idx="13"/>
          </p:nvPr>
        </p:nvSpPr>
        <p:spPr>
          <a:xfrm>
            <a:off x="457200" y="2212848"/>
            <a:ext cx="4041648" cy="3913632"/>
          </a:xfrm>
        </p:spPr>
        <p:txBody>
          <a:bodyPr/>
          <a:lstStyle>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7CB4DF8-C030-4875-9D2B-AE84F01AF6E0}" type="datetime1">
              <a:rPr lang="en-US" smtClean="0"/>
              <a:pPr/>
              <a:t>2/14/2014</a:t>
            </a:fld>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660964-C561-4D09-A2EC-48F9564EDE48}" type="datetime1">
              <a:rPr lang="en-US" smtClean="0"/>
              <a:pPr/>
              <a:t>2/14/2014</a:t>
            </a:fld>
            <a:endParaRPr lang="en-US" dirty="0"/>
          </a:p>
        </p:txBody>
      </p:sp>
      <p:sp>
        <p:nvSpPr>
          <p:cNvPr id="3" name="Footer Placeholder 2"/>
          <p:cNvSpPr>
            <a:spLocks noGrp="1"/>
          </p:cNvSpPr>
          <p:nvPr>
            <p:ph type="ftr" sz="quarter" idx="11"/>
          </p:nvPr>
        </p:nvSpPr>
        <p:spPr/>
        <p:txBody>
          <a:bodyPr/>
          <a:lstStyle/>
          <a:p>
            <a:r>
              <a:rPr lang="en-US" dirty="0" smtClean="0"/>
              <a:t>© 2013 John Wiley &amp; Sons, Inc.</a:t>
            </a:r>
            <a:endParaRPr lang="en-US" dirty="0"/>
          </a:p>
        </p:txBody>
      </p:sp>
      <p:sp>
        <p:nvSpPr>
          <p:cNvPr id="4" name="Slide Number Placeholder 3"/>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673B4F-365D-4034-9398-D76F5F48DE8F}" type="datetime1">
              <a:rPr lang="en-US" smtClean="0"/>
              <a:pPr/>
              <a:t>2/14/2014</a:t>
            </a:fld>
            <a:endParaRPr lang="en-US"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7" name="Slide Number Placeholder 6"/>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257C48-3A46-4A9B-A872-03B3A9C260CB}" type="datetime1">
              <a:rPr lang="en-US" smtClean="0"/>
              <a:pPr/>
              <a:t>2/14/2014</a:t>
            </a:fld>
            <a:endParaRPr lang="en-US"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7" name="Slide Number Placeholder 6"/>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FCE91DE-C508-4633-94A9-79DABFF485B5}" type="datetime1">
              <a:rPr lang="en-US" smtClean="0"/>
              <a:pPr/>
              <a:t>2/14/2014</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dirty="0" smtClean="0"/>
              <a:t>© 2013 John Wiley &amp; Sons, Inc.</a:t>
            </a:r>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0FFCD9FE-85A8-4732-8641-B4CD942B9CFA}"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24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24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0"/>
            <a:ext cx="7772400" cy="2286000"/>
          </a:xfrm>
        </p:spPr>
        <p:txBody>
          <a:bodyPr>
            <a:normAutofit/>
          </a:bodyPr>
          <a:lstStyle/>
          <a:p>
            <a:r>
              <a:rPr lang="en-US" sz="4800" dirty="0" smtClean="0"/>
              <a:t>Lesson 9: Creating and Configuring Virtual Networks</a:t>
            </a:r>
            <a:endParaRPr lang="en-US" sz="4800" dirty="0"/>
          </a:p>
        </p:txBody>
      </p:sp>
      <p:sp>
        <p:nvSpPr>
          <p:cNvPr id="3" name="Subtitle 2"/>
          <p:cNvSpPr>
            <a:spLocks noGrp="1"/>
          </p:cNvSpPr>
          <p:nvPr>
            <p:ph type="subTitle" idx="1"/>
          </p:nvPr>
        </p:nvSpPr>
        <p:spPr>
          <a:xfrm>
            <a:off x="1371600" y="3581399"/>
            <a:ext cx="6400800" cy="1219200"/>
          </a:xfrm>
        </p:spPr>
        <p:txBody>
          <a:bodyPr/>
          <a:lstStyle/>
          <a:p>
            <a:r>
              <a:rPr lang="en-US" dirty="0" smtClean="0"/>
              <a:t>MOAC 70-410: Installing and Configuring Windows Server 2012</a:t>
            </a:r>
            <a:endParaRPr lang="en-US" dirty="0"/>
          </a:p>
        </p:txBody>
      </p:sp>
      <p:pic>
        <p:nvPicPr>
          <p:cNvPr id="4" name="Picture 3"/>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7731642" y="6277372"/>
            <a:ext cx="1447800" cy="58062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6280935"/>
            <a:ext cx="1828799" cy="424665"/>
          </a:xfrm>
          <a:prstGeom prst="rect">
            <a:avLst/>
          </a:prstGeom>
        </p:spPr>
      </p:pic>
    </p:spTree>
    <p:extLst>
      <p:ext uri="{BB962C8B-B14F-4D97-AF65-F5344CB8AC3E}">
        <p14:creationId xmlns:p14="http://schemas.microsoft.com/office/powerpoint/2010/main" val="25195512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the Default </a:t>
            </a:r>
            <a:br>
              <a:rPr lang="en-US" dirty="0" smtClean="0"/>
            </a:br>
            <a:r>
              <a:rPr lang="en-US" dirty="0" smtClean="0"/>
              <a:t>Virtual Switch</a:t>
            </a:r>
            <a:endParaRPr lang="en-US" dirty="0"/>
          </a:p>
        </p:txBody>
      </p:sp>
      <p:sp>
        <p:nvSpPr>
          <p:cNvPr id="4" name="Text Placeholder 3"/>
          <p:cNvSpPr>
            <a:spLocks noGrp="1"/>
          </p:cNvSpPr>
          <p:nvPr>
            <p:ph type="body" sz="half" idx="2"/>
          </p:nvPr>
        </p:nvSpPr>
        <p:spPr/>
        <p:txBody>
          <a:bodyPr>
            <a:normAutofit lnSpcReduction="10000"/>
          </a:bodyPr>
          <a:lstStyle/>
          <a:p>
            <a:r>
              <a:rPr lang="en-US" dirty="0" smtClean="0"/>
              <a:t>A network interface adapter in the host operating system, bound to a virtual switch</a:t>
            </a:r>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10</a:t>
            </a:fld>
            <a:endParaRPr lang="en-US" dirty="0"/>
          </a:p>
        </p:txBody>
      </p:sp>
      <p:grpSp>
        <p:nvGrpSpPr>
          <p:cNvPr id="7" name="Group 6"/>
          <p:cNvGrpSpPr>
            <a:grpSpLocks noGrp="1" noUngrp="1" noChangeAspect="1"/>
          </p:cNvGrpSpPr>
          <p:nvPr/>
        </p:nvGrpSpPr>
        <p:grpSpPr>
          <a:xfrm>
            <a:off x="533400" y="1371600"/>
            <a:ext cx="8153400" cy="4191000"/>
            <a:chOff x="685800" y="1246188"/>
            <a:chExt cx="7772400" cy="4746625"/>
          </a:xfrm>
        </p:grpSpPr>
        <p:pic>
          <p:nvPicPr>
            <p:cNvPr id="8" name="Picture 7" descr="fg09-03"/>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685800" y="1246188"/>
              <a:ext cx="7772400" cy="4365625"/>
            </a:xfrm>
            <a:prstGeom prst="rect">
              <a:avLst/>
            </a:prstGeom>
            <a:noFill/>
            <a:ln>
              <a:noFill/>
            </a:ln>
          </p:spPr>
        </p:pic>
        <p:sp>
          <p:nvSpPr>
            <p:cNvPr id="9" name="Rectangle 8"/>
            <p:cNvSpPr/>
            <p:nvPr/>
          </p:nvSpPr>
          <p:spPr>
            <a:xfrm>
              <a:off x="685800" y="5649913"/>
              <a:ext cx="7772400" cy="342900"/>
            </a:xfrm>
            <a:prstGeom prst="rect">
              <a:avLst/>
            </a:prstGeom>
            <a:noFill/>
            <a:ln>
              <a:noFill/>
            </a:ln>
          </p:spPr>
          <p:txBody>
            <a:bodyPr anchor="ctr">
              <a:normAutofit fontScale="70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Default </a:t>
            </a:r>
            <a:br>
              <a:rPr lang="en-US" dirty="0" smtClean="0"/>
            </a:br>
            <a:r>
              <a:rPr lang="en-US" dirty="0" smtClean="0"/>
              <a:t>Virtual Switch</a:t>
            </a:r>
            <a:endParaRPr lang="en-US" dirty="0"/>
          </a:p>
        </p:txBody>
      </p:sp>
      <p:sp>
        <p:nvSpPr>
          <p:cNvPr id="3" name="Content Placeholder 2"/>
          <p:cNvSpPr>
            <a:spLocks noGrp="1"/>
          </p:cNvSpPr>
          <p:nvPr>
            <p:ph idx="1"/>
          </p:nvPr>
        </p:nvSpPr>
        <p:spPr/>
        <p:txBody>
          <a:bodyPr>
            <a:normAutofit fontScale="92500"/>
          </a:bodyPr>
          <a:lstStyle/>
          <a:p>
            <a:r>
              <a:rPr lang="en-US" dirty="0" smtClean="0"/>
              <a:t>An external network switch provides connections external to the Hyper-V environment</a:t>
            </a:r>
          </a:p>
          <a:p>
            <a:r>
              <a:rPr lang="en-US" dirty="0" smtClean="0"/>
              <a:t>The virtual network configuration overlays the physical network configuration</a:t>
            </a:r>
          </a:p>
          <a:p>
            <a:r>
              <a:rPr lang="en-US" dirty="0" smtClean="0"/>
              <a:t>The virtual switch is connected to the physical switch and the network adapter in the host computer is connected to the virtual switch</a:t>
            </a:r>
          </a:p>
          <a:p>
            <a:r>
              <a:rPr lang="en-US" dirty="0" smtClean="0"/>
              <a:t>It is the same as connecting two physical switches together</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New </a:t>
            </a:r>
            <a:br>
              <a:rPr lang="en-US" dirty="0" smtClean="0"/>
            </a:br>
            <a:r>
              <a:rPr lang="en-US" dirty="0" smtClean="0"/>
              <a:t>Virtual Switch</a:t>
            </a:r>
            <a:endParaRPr lang="en-US" dirty="0"/>
          </a:p>
        </p:txBody>
      </p:sp>
      <p:sp>
        <p:nvSpPr>
          <p:cNvPr id="3" name="Content Placeholder 2"/>
          <p:cNvSpPr>
            <a:spLocks noGrp="1"/>
          </p:cNvSpPr>
          <p:nvPr>
            <p:ph idx="1"/>
          </p:nvPr>
        </p:nvSpPr>
        <p:spPr>
          <a:xfrm>
            <a:off x="457200" y="1600200"/>
            <a:ext cx="8229600" cy="4800600"/>
          </a:xfrm>
        </p:spPr>
        <p:txBody>
          <a:bodyPr>
            <a:noAutofit/>
          </a:bodyPr>
          <a:lstStyle/>
          <a:p>
            <a:pPr>
              <a:buNone/>
            </a:pPr>
            <a:r>
              <a:rPr lang="en-US" sz="2100" dirty="0" smtClean="0"/>
              <a:t>There are three types of switches that you can create in the Virtual Switch Manager:</a:t>
            </a:r>
          </a:p>
          <a:p>
            <a:pPr>
              <a:buFont typeface="Arial"/>
              <a:buChar char="•"/>
            </a:pPr>
            <a:r>
              <a:rPr lang="en-US" sz="2100" b="1" dirty="0" smtClean="0"/>
              <a:t>External:</a:t>
            </a:r>
            <a:r>
              <a:rPr lang="en-US" sz="2100" dirty="0" smtClean="0"/>
              <a:t> Bound to networking protocol stack in the host OS and connected to a physical network interface adapter in the Hyper-V server. Virtual machines running on the server’s parent and child partitions can all access the physical network to which the physical adapter is connected.</a:t>
            </a:r>
          </a:p>
          <a:p>
            <a:pPr>
              <a:buFont typeface="Arial"/>
              <a:buChar char="•"/>
            </a:pPr>
            <a:r>
              <a:rPr lang="en-US" sz="2100" b="1" dirty="0" smtClean="0"/>
              <a:t>Internal:</a:t>
            </a:r>
            <a:r>
              <a:rPr lang="en-US" sz="2100" dirty="0" smtClean="0"/>
              <a:t> Bound to a separate instance of the networking protocol stack in the host OS, independent from the physical network interface adapter and its connected network. The virtual machines on the child partitions cannot access the physical network through the physical adapter. </a:t>
            </a:r>
          </a:p>
          <a:p>
            <a:pPr>
              <a:buFont typeface="Arial"/>
              <a:buChar char="•"/>
            </a:pPr>
            <a:r>
              <a:rPr lang="en-US" sz="2100" b="1" dirty="0" smtClean="0"/>
              <a:t>Private:</a:t>
            </a:r>
            <a:r>
              <a:rPr lang="en-US" sz="2100" dirty="0" smtClean="0"/>
              <a:t> Exists only in the Hyper-V server and is accessible only to the virtual machines running on the child partitions. </a:t>
            </a:r>
          </a:p>
          <a:p>
            <a:endParaRPr lang="en-US" sz="2100"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 New Virtual Switch</a:t>
            </a:r>
            <a:endParaRPr lang="en-US" dirty="0"/>
          </a:p>
        </p:txBody>
      </p:sp>
      <p:sp>
        <p:nvSpPr>
          <p:cNvPr id="4" name="Text Placeholder 3"/>
          <p:cNvSpPr>
            <a:spLocks noGrp="1"/>
          </p:cNvSpPr>
          <p:nvPr>
            <p:ph type="body" sz="half" idx="2"/>
          </p:nvPr>
        </p:nvSpPr>
        <p:spPr/>
        <p:txBody>
          <a:bodyPr/>
          <a:lstStyle/>
          <a:p>
            <a:r>
              <a:rPr lang="en-US" dirty="0" smtClean="0"/>
              <a:t>The Virtual Switch Manager dialog box</a:t>
            </a:r>
          </a:p>
          <a:p>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13</a:t>
            </a:fld>
            <a:endParaRPr lang="en-US" dirty="0"/>
          </a:p>
        </p:txBody>
      </p:sp>
      <p:grpSp>
        <p:nvGrpSpPr>
          <p:cNvPr id="7" name="Group 6"/>
          <p:cNvGrpSpPr>
            <a:grpSpLocks noGrp="1" noUngrp="1" noChangeAspect="1"/>
          </p:cNvGrpSpPr>
          <p:nvPr/>
        </p:nvGrpSpPr>
        <p:grpSpPr>
          <a:xfrm>
            <a:off x="2173227" y="1219200"/>
            <a:ext cx="4684773" cy="4724400"/>
            <a:chOff x="1662113" y="685800"/>
            <a:chExt cx="5818187" cy="5867400"/>
          </a:xfrm>
        </p:grpSpPr>
        <p:pic>
          <p:nvPicPr>
            <p:cNvPr id="8" name="Picture 7" descr="fg09-04"/>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1662113" y="685800"/>
              <a:ext cx="5818187" cy="5486400"/>
            </a:xfrm>
            <a:prstGeom prst="rect">
              <a:avLst/>
            </a:prstGeom>
            <a:noFill/>
            <a:ln>
              <a:noFill/>
            </a:ln>
          </p:spPr>
        </p:pic>
        <p:sp>
          <p:nvSpPr>
            <p:cNvPr id="9" name="Rectangle 8"/>
            <p:cNvSpPr/>
            <p:nvPr/>
          </p:nvSpPr>
          <p:spPr>
            <a:xfrm>
              <a:off x="1662113" y="6210300"/>
              <a:ext cx="5818187" cy="342900"/>
            </a:xfrm>
            <a:prstGeom prst="rect">
              <a:avLst/>
            </a:prstGeom>
            <a:noFill/>
            <a:ln>
              <a:noFill/>
            </a:ln>
          </p:spPr>
          <p:txBody>
            <a:bodyPr anchor="ctr">
              <a:normAutofit fontScale="625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 New Virtual Switch</a:t>
            </a:r>
            <a:endParaRPr lang="en-US" dirty="0"/>
          </a:p>
        </p:txBody>
      </p:sp>
      <p:sp>
        <p:nvSpPr>
          <p:cNvPr id="4" name="Text Placeholder 3"/>
          <p:cNvSpPr>
            <a:spLocks noGrp="1"/>
          </p:cNvSpPr>
          <p:nvPr>
            <p:ph type="body" sz="half" idx="2"/>
          </p:nvPr>
        </p:nvSpPr>
        <p:spPr/>
        <p:txBody>
          <a:bodyPr/>
          <a:lstStyle/>
          <a:p>
            <a:r>
              <a:rPr lang="en-US" dirty="0" smtClean="0"/>
              <a:t>The Virtual Switch Properties page</a:t>
            </a:r>
          </a:p>
          <a:p>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14</a:t>
            </a:fld>
            <a:endParaRPr lang="en-US" dirty="0"/>
          </a:p>
        </p:txBody>
      </p:sp>
      <p:grpSp>
        <p:nvGrpSpPr>
          <p:cNvPr id="7" name="Group 6"/>
          <p:cNvGrpSpPr>
            <a:grpSpLocks noGrp="1" noUngrp="1" noChangeAspect="1"/>
          </p:cNvGrpSpPr>
          <p:nvPr/>
        </p:nvGrpSpPr>
        <p:grpSpPr>
          <a:xfrm>
            <a:off x="2362200" y="1295400"/>
            <a:ext cx="4584700" cy="4623480"/>
            <a:chOff x="1662113" y="685800"/>
            <a:chExt cx="5818187" cy="5867400"/>
          </a:xfrm>
        </p:grpSpPr>
        <p:pic>
          <p:nvPicPr>
            <p:cNvPr id="8" name="Picture 7" descr="fg09-05"/>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1662113" y="685800"/>
              <a:ext cx="5818187" cy="5486400"/>
            </a:xfrm>
            <a:prstGeom prst="rect">
              <a:avLst/>
            </a:prstGeom>
            <a:noFill/>
            <a:ln>
              <a:noFill/>
            </a:ln>
          </p:spPr>
        </p:pic>
        <p:sp>
          <p:nvSpPr>
            <p:cNvPr id="9" name="Rectangle 8"/>
            <p:cNvSpPr/>
            <p:nvPr/>
          </p:nvSpPr>
          <p:spPr>
            <a:xfrm>
              <a:off x="1662113" y="6210300"/>
              <a:ext cx="5818187" cy="342900"/>
            </a:xfrm>
            <a:prstGeom prst="rect">
              <a:avLst/>
            </a:prstGeom>
            <a:noFill/>
            <a:ln>
              <a:noFill/>
            </a:ln>
          </p:spPr>
          <p:txBody>
            <a:bodyPr anchor="ctr">
              <a:normAutofit fontScale="5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MAC Addresses</a:t>
            </a:r>
            <a:endParaRPr lang="en-US" dirty="0"/>
          </a:p>
        </p:txBody>
      </p:sp>
      <p:sp>
        <p:nvSpPr>
          <p:cNvPr id="3" name="Content Placeholder 2"/>
          <p:cNvSpPr>
            <a:spLocks noGrp="1"/>
          </p:cNvSpPr>
          <p:nvPr>
            <p:ph idx="1"/>
          </p:nvPr>
        </p:nvSpPr>
        <p:spPr/>
        <p:txBody>
          <a:bodyPr/>
          <a:lstStyle/>
          <a:p>
            <a:r>
              <a:rPr lang="en-US" dirty="0" smtClean="0"/>
              <a:t>Every network interface has a Media Access Control (MAC) address that uniquely identifies the device on the network.</a:t>
            </a:r>
          </a:p>
          <a:p>
            <a:r>
              <a:rPr lang="en-US" dirty="0" smtClean="0"/>
              <a:t>On physical network adapters, the MAC address is assigned by the manufacturer.</a:t>
            </a:r>
          </a:p>
          <a:p>
            <a:r>
              <a:rPr lang="en-US" dirty="0" smtClean="0"/>
              <a:t>Hyper-V has a pool of 256 addresses to assign to VMs as you create them.</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MAC Addresses</a:t>
            </a:r>
            <a:endParaRPr lang="en-US" dirty="0"/>
          </a:p>
        </p:txBody>
      </p:sp>
      <p:sp>
        <p:nvSpPr>
          <p:cNvPr id="4" name="Text Placeholder 3"/>
          <p:cNvSpPr>
            <a:spLocks noGrp="1"/>
          </p:cNvSpPr>
          <p:nvPr>
            <p:ph type="body" sz="half" idx="2"/>
          </p:nvPr>
        </p:nvSpPr>
        <p:spPr/>
        <p:txBody>
          <a:bodyPr/>
          <a:lstStyle/>
          <a:p>
            <a:r>
              <a:rPr lang="en-US" dirty="0" smtClean="0"/>
              <a:t>The MAC Address Range in the Virtual Switch Manager</a:t>
            </a:r>
          </a:p>
          <a:p>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16</a:t>
            </a:fld>
            <a:endParaRPr lang="en-US" dirty="0"/>
          </a:p>
        </p:txBody>
      </p:sp>
      <p:grpSp>
        <p:nvGrpSpPr>
          <p:cNvPr id="7" name="Group 6"/>
          <p:cNvGrpSpPr>
            <a:grpSpLocks noGrp="1" noUngrp="1" noChangeAspect="1"/>
          </p:cNvGrpSpPr>
          <p:nvPr/>
        </p:nvGrpSpPr>
        <p:grpSpPr>
          <a:xfrm>
            <a:off x="2286000" y="1319476"/>
            <a:ext cx="4508500" cy="4546635"/>
            <a:chOff x="1662113" y="685800"/>
            <a:chExt cx="5818187" cy="5867400"/>
          </a:xfrm>
        </p:grpSpPr>
        <p:pic>
          <p:nvPicPr>
            <p:cNvPr id="8" name="Picture 7" descr="fg09-06"/>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1662113" y="685800"/>
              <a:ext cx="5818187" cy="5486400"/>
            </a:xfrm>
            <a:prstGeom prst="rect">
              <a:avLst/>
            </a:prstGeom>
            <a:noFill/>
            <a:ln>
              <a:noFill/>
            </a:ln>
          </p:spPr>
        </p:pic>
        <p:sp>
          <p:nvSpPr>
            <p:cNvPr id="9" name="Rectangle 8"/>
            <p:cNvSpPr/>
            <p:nvPr/>
          </p:nvSpPr>
          <p:spPr>
            <a:xfrm>
              <a:off x="1662113" y="6210300"/>
              <a:ext cx="5818187" cy="342900"/>
            </a:xfrm>
            <a:prstGeom prst="rect">
              <a:avLst/>
            </a:prstGeom>
            <a:noFill/>
            <a:ln>
              <a:noFill/>
            </a:ln>
          </p:spPr>
          <p:txBody>
            <a:bodyPr anchor="ctr">
              <a:normAutofit fontScale="5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Virtual </a:t>
            </a:r>
            <a:br>
              <a:rPr lang="en-US" dirty="0" smtClean="0"/>
            </a:br>
            <a:r>
              <a:rPr lang="en-US" dirty="0" smtClean="0"/>
              <a:t>Network Adapters</a:t>
            </a:r>
            <a:endParaRPr lang="en-US" dirty="0"/>
          </a:p>
        </p:txBody>
      </p:sp>
      <p:sp>
        <p:nvSpPr>
          <p:cNvPr id="3" name="Content Placeholder 2"/>
          <p:cNvSpPr>
            <a:spLocks noGrp="1"/>
          </p:cNvSpPr>
          <p:nvPr>
            <p:ph idx="1"/>
          </p:nvPr>
        </p:nvSpPr>
        <p:spPr/>
        <p:txBody>
          <a:bodyPr/>
          <a:lstStyle/>
          <a:p>
            <a:pPr marL="0" indent="0">
              <a:buNone/>
            </a:pPr>
            <a:r>
              <a:rPr lang="en-US" dirty="0" smtClean="0"/>
              <a:t>Once you have created virtual switches in Hyper-V Manager, you can connect virtual machines to them by creating and configuring virtual network adapters.</a:t>
            </a:r>
          </a:p>
          <a:p>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Virtual </a:t>
            </a:r>
            <a:br>
              <a:rPr lang="en-US" dirty="0" smtClean="0"/>
            </a:br>
            <a:r>
              <a:rPr lang="en-US" dirty="0" smtClean="0"/>
              <a:t>Network Adapters</a:t>
            </a:r>
            <a:endParaRPr lang="en-US" dirty="0"/>
          </a:p>
        </p:txBody>
      </p:sp>
      <p:sp>
        <p:nvSpPr>
          <p:cNvPr id="4" name="Text Placeholder 3"/>
          <p:cNvSpPr>
            <a:spLocks noGrp="1"/>
          </p:cNvSpPr>
          <p:nvPr>
            <p:ph type="body" sz="half" idx="2"/>
          </p:nvPr>
        </p:nvSpPr>
        <p:spPr/>
        <p:txBody>
          <a:bodyPr>
            <a:normAutofit lnSpcReduction="10000"/>
          </a:bodyPr>
          <a:lstStyle/>
          <a:p>
            <a:r>
              <a:rPr lang="en-US" dirty="0" smtClean="0"/>
              <a:t>The Configure Networking page in the New Virtual Machine Wizard</a:t>
            </a:r>
          </a:p>
          <a:p>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18</a:t>
            </a:fld>
            <a:endParaRPr lang="en-US" dirty="0"/>
          </a:p>
        </p:txBody>
      </p:sp>
      <p:pic>
        <p:nvPicPr>
          <p:cNvPr id="1026" name="Picture 2" descr="C:\Users\Pat\Desktop\Updates\70-410 Second Edition\70-410 PowerPoints Second Edition\Pics\70-410 R2 Lesson 9 New Images\FG09-06new.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143000"/>
            <a:ext cx="6084888" cy="457744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 Virtual Network Adapter</a:t>
            </a:r>
            <a:endParaRPr lang="en-US" dirty="0"/>
          </a:p>
        </p:txBody>
      </p:sp>
      <p:sp>
        <p:nvSpPr>
          <p:cNvPr id="4" name="Text Placeholder 3"/>
          <p:cNvSpPr>
            <a:spLocks noGrp="1"/>
          </p:cNvSpPr>
          <p:nvPr>
            <p:ph type="body" sz="half" idx="2"/>
          </p:nvPr>
        </p:nvSpPr>
        <p:spPr/>
        <p:txBody>
          <a:bodyPr/>
          <a:lstStyle/>
          <a:p>
            <a:r>
              <a:rPr lang="en-US" dirty="0" smtClean="0"/>
              <a:t>A virtual machine’s Settings dialog box</a:t>
            </a:r>
          </a:p>
          <a:p>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19</a:t>
            </a:fld>
            <a:endParaRPr lang="en-US" dirty="0"/>
          </a:p>
        </p:txBody>
      </p:sp>
      <p:grpSp>
        <p:nvGrpSpPr>
          <p:cNvPr id="7" name="Group 6"/>
          <p:cNvGrpSpPr>
            <a:grpSpLocks noGrp="1" noUngrp="1" noChangeAspect="1"/>
          </p:cNvGrpSpPr>
          <p:nvPr/>
        </p:nvGrpSpPr>
        <p:grpSpPr>
          <a:xfrm>
            <a:off x="2273300" y="1320765"/>
            <a:ext cx="4508500" cy="4546635"/>
            <a:chOff x="1662113" y="685800"/>
            <a:chExt cx="5818187" cy="5867400"/>
          </a:xfrm>
        </p:grpSpPr>
        <p:pic>
          <p:nvPicPr>
            <p:cNvPr id="8" name="Picture 7" descr="fg09-08"/>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1662113" y="685800"/>
              <a:ext cx="5818187" cy="5486400"/>
            </a:xfrm>
            <a:prstGeom prst="rect">
              <a:avLst/>
            </a:prstGeom>
            <a:noFill/>
            <a:ln>
              <a:noFill/>
            </a:ln>
          </p:spPr>
        </p:pic>
        <p:sp>
          <p:nvSpPr>
            <p:cNvPr id="9" name="Rectangle 8"/>
            <p:cNvSpPr/>
            <p:nvPr/>
          </p:nvSpPr>
          <p:spPr>
            <a:xfrm>
              <a:off x="1662113" y="6210301"/>
              <a:ext cx="5818187" cy="342899"/>
            </a:xfrm>
            <a:prstGeom prst="rect">
              <a:avLst/>
            </a:prstGeom>
            <a:noFill/>
            <a:ln>
              <a:noFill/>
            </a:ln>
          </p:spPr>
          <p:txBody>
            <a:bodyPr anchor="ctr">
              <a:normAutofit fontScale="5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Exam Objective 3.3: Create and Configure Virtual Networks</a:t>
            </a:r>
          </a:p>
          <a:p>
            <a:r>
              <a:rPr lang="en-US" dirty="0" smtClean="0"/>
              <a:t>Virtual Networking</a:t>
            </a:r>
          </a:p>
          <a:p>
            <a:r>
              <a:rPr lang="en-US" dirty="0" smtClean="0"/>
              <a:t>Creating Virtual Switches</a:t>
            </a:r>
          </a:p>
          <a:p>
            <a:pPr>
              <a:buNone/>
            </a:pPr>
            <a:endParaRPr lang="en-US" dirty="0"/>
          </a:p>
        </p:txBody>
      </p:sp>
      <p:sp>
        <p:nvSpPr>
          <p:cNvPr id="10" name="Footer Placeholder 9"/>
          <p:cNvSpPr>
            <a:spLocks noGrp="1"/>
          </p:cNvSpPr>
          <p:nvPr>
            <p:ph type="ftr" sz="quarter" idx="11"/>
          </p:nvPr>
        </p:nvSpPr>
        <p:spPr/>
        <p:txBody>
          <a:bodyPr/>
          <a:lstStyle/>
          <a:p>
            <a:r>
              <a:rPr lang="en-US" dirty="0" smtClean="0"/>
              <a:t>© 2013 John Wiley &amp; Sons, Inc.</a:t>
            </a:r>
            <a:endParaRPr lang="en-US" dirty="0"/>
          </a:p>
        </p:txBody>
      </p:sp>
      <p:sp>
        <p:nvSpPr>
          <p:cNvPr id="11" name="Slide Number Placeholder 10"/>
          <p:cNvSpPr>
            <a:spLocks noGrp="1"/>
          </p:cNvSpPr>
          <p:nvPr>
            <p:ph type="sldNum" sz="quarter" idx="12"/>
          </p:nvPr>
        </p:nvSpPr>
        <p:spPr/>
        <p:txBody>
          <a:bodyPr/>
          <a:lstStyle/>
          <a:p>
            <a:fld id="{0FFCD9FE-85A8-4732-8641-B4CD942B9CFA}" type="slidenum">
              <a:rPr lang="en-US" smtClean="0"/>
              <a:pPr/>
              <a:t>2</a:t>
            </a:fld>
            <a:endParaRPr lang="en-US" dirty="0"/>
          </a:p>
        </p:txBody>
      </p:sp>
    </p:spTree>
    <p:extLst>
      <p:ext uri="{BB962C8B-B14F-4D97-AF65-F5344CB8AC3E}">
        <p14:creationId xmlns:p14="http://schemas.microsoft.com/office/powerpoint/2010/main" val="20936655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 Virtual Network Adapter</a:t>
            </a:r>
            <a:endParaRPr lang="en-US" dirty="0"/>
          </a:p>
        </p:txBody>
      </p:sp>
      <p:sp>
        <p:nvSpPr>
          <p:cNvPr id="4" name="Text Placeholder 3"/>
          <p:cNvSpPr>
            <a:spLocks noGrp="1"/>
          </p:cNvSpPr>
          <p:nvPr>
            <p:ph type="body" sz="half" idx="2"/>
          </p:nvPr>
        </p:nvSpPr>
        <p:spPr/>
        <p:txBody>
          <a:bodyPr/>
          <a:lstStyle/>
          <a:p>
            <a:r>
              <a:rPr lang="en-US" dirty="0" smtClean="0"/>
              <a:t>A new network adapter in the Settings dialog box</a:t>
            </a:r>
          </a:p>
          <a:p>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20</a:t>
            </a:fld>
            <a:endParaRPr lang="en-US" dirty="0"/>
          </a:p>
        </p:txBody>
      </p:sp>
      <p:pic>
        <p:nvPicPr>
          <p:cNvPr id="2050" name="Picture 2" descr="C:\Users\Pat\Desktop\Updates\70-410 Second Edition\70-410 PowerPoints Second Edition\Pics\70-410 R2 Lesson 9 New Images\fg09-07new.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5246" y="1143000"/>
            <a:ext cx="4929571" cy="4648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Synthetic Adapters and Emulated Adapters</a:t>
            </a:r>
            <a:endParaRPr lang="en-US" dirty="0"/>
          </a:p>
        </p:txBody>
      </p:sp>
      <p:sp>
        <p:nvSpPr>
          <p:cNvPr id="3" name="Content Placeholder 2"/>
          <p:cNvSpPr>
            <a:spLocks noGrp="1"/>
          </p:cNvSpPr>
          <p:nvPr>
            <p:ph idx="1"/>
          </p:nvPr>
        </p:nvSpPr>
        <p:spPr/>
        <p:txBody>
          <a:bodyPr>
            <a:normAutofit fontScale="92500"/>
          </a:bodyPr>
          <a:lstStyle/>
          <a:p>
            <a:r>
              <a:rPr lang="en-US" b="1" dirty="0" smtClean="0"/>
              <a:t>Synthetic adapter</a:t>
            </a:r>
          </a:p>
          <a:p>
            <a:pPr lvl="1"/>
            <a:r>
              <a:rPr lang="en-US" dirty="0" smtClean="0"/>
              <a:t>A purely virtual device that does not correspond to a real-world product. </a:t>
            </a:r>
          </a:p>
          <a:p>
            <a:pPr lvl="1"/>
            <a:r>
              <a:rPr lang="en-US" dirty="0" smtClean="0"/>
              <a:t>Synthetic devices in a virtual machine running on a child partition communicate with the parent partition using a high-speed conduit called the </a:t>
            </a:r>
            <a:r>
              <a:rPr lang="en-US" b="1" dirty="0" smtClean="0"/>
              <a:t>VMBus</a:t>
            </a:r>
            <a:r>
              <a:rPr lang="en-US" dirty="0" smtClean="0"/>
              <a:t>.</a:t>
            </a:r>
          </a:p>
          <a:p>
            <a:r>
              <a:rPr lang="en-US" b="1" dirty="0"/>
              <a:t>E</a:t>
            </a:r>
            <a:r>
              <a:rPr lang="en-US" b="1" dirty="0" smtClean="0"/>
              <a:t>mulated adapter</a:t>
            </a:r>
            <a:r>
              <a:rPr lang="en-US" dirty="0" smtClean="0"/>
              <a:t> (or a </a:t>
            </a:r>
            <a:r>
              <a:rPr lang="en-US" b="1" dirty="0" smtClean="0"/>
              <a:t>legacy adapter</a:t>
            </a:r>
            <a:r>
              <a:rPr lang="en-US" dirty="0" smtClean="0"/>
              <a:t>) </a:t>
            </a:r>
          </a:p>
          <a:p>
            <a:pPr lvl="1"/>
            <a:r>
              <a:rPr lang="en-US" dirty="0" smtClean="0"/>
              <a:t>A standard network adapter driver that communicates with the parent partition by making calls directly to the hypervisor, which is external to the partitions, and is substantially slower.</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Synthetic Adapters and </a:t>
            </a:r>
            <a:br>
              <a:rPr lang="en-US" dirty="0" smtClean="0"/>
            </a:br>
            <a:r>
              <a:rPr lang="en-US" dirty="0" smtClean="0"/>
              <a:t>Emulated Adapters</a:t>
            </a:r>
            <a:endParaRPr lang="en-US" dirty="0"/>
          </a:p>
        </p:txBody>
      </p:sp>
      <p:sp>
        <p:nvSpPr>
          <p:cNvPr id="4" name="Text Placeholder 3"/>
          <p:cNvSpPr>
            <a:spLocks noGrp="1"/>
          </p:cNvSpPr>
          <p:nvPr>
            <p:ph type="body" sz="half" idx="2"/>
          </p:nvPr>
        </p:nvSpPr>
        <p:spPr/>
        <p:txBody>
          <a:bodyPr>
            <a:normAutofit fontScale="92500" lnSpcReduction="20000"/>
          </a:bodyPr>
          <a:lstStyle/>
          <a:p>
            <a:r>
              <a:rPr lang="en-US" dirty="0" smtClean="0"/>
              <a:t>Synthetic network adapters communicate using </a:t>
            </a:r>
          </a:p>
          <a:p>
            <a:r>
              <a:rPr lang="en-US" dirty="0" smtClean="0"/>
              <a:t>the VMBus</a:t>
            </a:r>
          </a:p>
          <a:p>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22</a:t>
            </a:fld>
            <a:endParaRPr lang="en-US" dirty="0"/>
          </a:p>
        </p:txBody>
      </p:sp>
      <p:grpSp>
        <p:nvGrpSpPr>
          <p:cNvPr id="10" name="Group 9"/>
          <p:cNvGrpSpPr>
            <a:grpSpLocks noGrp="1" noUngrp="1" noChangeAspect="1"/>
          </p:cNvGrpSpPr>
          <p:nvPr/>
        </p:nvGrpSpPr>
        <p:grpSpPr>
          <a:xfrm>
            <a:off x="2209800" y="1219200"/>
            <a:ext cx="4689475" cy="4684405"/>
            <a:chOff x="1635125" y="685800"/>
            <a:chExt cx="5873750" cy="5867400"/>
          </a:xfrm>
        </p:grpSpPr>
        <p:pic>
          <p:nvPicPr>
            <p:cNvPr id="11" name="Picture 10" descr="fg09-10"/>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1635125" y="685800"/>
              <a:ext cx="5873750" cy="5486400"/>
            </a:xfrm>
            <a:prstGeom prst="rect">
              <a:avLst/>
            </a:prstGeom>
            <a:noFill/>
            <a:ln>
              <a:noFill/>
            </a:ln>
          </p:spPr>
        </p:pic>
        <p:sp>
          <p:nvSpPr>
            <p:cNvPr id="12" name="Rectangle 11"/>
            <p:cNvSpPr/>
            <p:nvPr/>
          </p:nvSpPr>
          <p:spPr>
            <a:xfrm>
              <a:off x="1635125" y="6210300"/>
              <a:ext cx="5873750" cy="342900"/>
            </a:xfrm>
            <a:prstGeom prst="rect">
              <a:avLst/>
            </a:prstGeom>
            <a:noFill/>
            <a:ln>
              <a:noFill/>
            </a:ln>
          </p:spPr>
          <p:txBody>
            <a:bodyPr anchor="ctr">
              <a:normAutofit fontScale="5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Synthetic Adapters and </a:t>
            </a:r>
            <a:br>
              <a:rPr lang="en-US" dirty="0" smtClean="0"/>
            </a:br>
            <a:r>
              <a:rPr lang="en-US" dirty="0" smtClean="0"/>
              <a:t>Emulated Adapters</a:t>
            </a:r>
            <a:endParaRPr lang="en-US" dirty="0"/>
          </a:p>
        </p:txBody>
      </p:sp>
      <p:sp>
        <p:nvSpPr>
          <p:cNvPr id="4" name="Text Placeholder 3"/>
          <p:cNvSpPr>
            <a:spLocks noGrp="1"/>
          </p:cNvSpPr>
          <p:nvPr>
            <p:ph type="body" sz="half" idx="2"/>
          </p:nvPr>
        </p:nvSpPr>
        <p:spPr/>
        <p:txBody>
          <a:bodyPr>
            <a:normAutofit fontScale="92500" lnSpcReduction="20000"/>
          </a:bodyPr>
          <a:lstStyle/>
          <a:p>
            <a:r>
              <a:rPr lang="en-US" dirty="0" smtClean="0"/>
              <a:t>Emulated network adapters communicate using </a:t>
            </a:r>
          </a:p>
          <a:p>
            <a:r>
              <a:rPr lang="en-US" dirty="0" smtClean="0"/>
              <a:t>the hypervisor</a:t>
            </a:r>
          </a:p>
          <a:p>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23</a:t>
            </a:fld>
            <a:endParaRPr lang="en-US" dirty="0"/>
          </a:p>
        </p:txBody>
      </p:sp>
      <p:grpSp>
        <p:nvGrpSpPr>
          <p:cNvPr id="9" name="Group 8"/>
          <p:cNvGrpSpPr>
            <a:grpSpLocks noGrp="1" noUngrp="1" noChangeAspect="1"/>
          </p:cNvGrpSpPr>
          <p:nvPr/>
        </p:nvGrpSpPr>
        <p:grpSpPr>
          <a:xfrm>
            <a:off x="2209800" y="1335478"/>
            <a:ext cx="4613275" cy="4608288"/>
            <a:chOff x="1635125" y="685800"/>
            <a:chExt cx="5873750" cy="5867400"/>
          </a:xfrm>
        </p:grpSpPr>
        <p:pic>
          <p:nvPicPr>
            <p:cNvPr id="10" name="Picture 9" descr="fg09-11"/>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1635125" y="685800"/>
              <a:ext cx="5873750" cy="5486400"/>
            </a:xfrm>
            <a:prstGeom prst="rect">
              <a:avLst/>
            </a:prstGeom>
            <a:noFill/>
            <a:ln>
              <a:noFill/>
            </a:ln>
          </p:spPr>
        </p:pic>
        <p:sp>
          <p:nvSpPr>
            <p:cNvPr id="13" name="Rectangle 12"/>
            <p:cNvSpPr/>
            <p:nvPr/>
          </p:nvSpPr>
          <p:spPr>
            <a:xfrm>
              <a:off x="1635125" y="6210300"/>
              <a:ext cx="5873750" cy="342900"/>
            </a:xfrm>
            <a:prstGeom prst="rect">
              <a:avLst/>
            </a:prstGeom>
            <a:noFill/>
            <a:ln>
              <a:noFill/>
            </a:ln>
          </p:spPr>
          <p:txBody>
            <a:bodyPr anchor="ctr">
              <a:normAutofit fontScale="5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Configuring Hardware Acceleration Settings</a:t>
            </a:r>
            <a:endParaRPr lang="en-US" dirty="0"/>
          </a:p>
        </p:txBody>
      </p:sp>
      <p:sp>
        <p:nvSpPr>
          <p:cNvPr id="8" name="Content Placeholder 7"/>
          <p:cNvSpPr>
            <a:spLocks noGrp="1"/>
          </p:cNvSpPr>
          <p:nvPr>
            <p:ph idx="1"/>
          </p:nvPr>
        </p:nvSpPr>
        <p:spPr/>
        <p:txBody>
          <a:bodyPr>
            <a:normAutofit fontScale="77500" lnSpcReduction="20000"/>
          </a:bodyPr>
          <a:lstStyle/>
          <a:p>
            <a:pPr>
              <a:buNone/>
            </a:pPr>
            <a:r>
              <a:rPr lang="en-US" dirty="0" smtClean="0"/>
              <a:t>You can configure the following hardware acceleration settings if your network interface adapters supports them:</a:t>
            </a:r>
          </a:p>
          <a:p>
            <a:r>
              <a:rPr lang="en-US" b="1" dirty="0" smtClean="0"/>
              <a:t>Enable virtual machine queue (VMQ)</a:t>
            </a:r>
            <a:r>
              <a:rPr lang="en-US" dirty="0" smtClean="0"/>
              <a:t>: Stores incoming packets intended for VMs in separate queues on the physical network adapter, and delivers them directly to the VMs, bypassing the processing normally performed by the virtual switch on the parent partition. </a:t>
            </a:r>
          </a:p>
          <a:p>
            <a:r>
              <a:rPr lang="en-US" b="1" dirty="0" smtClean="0"/>
              <a:t>Enable IPsec task offloading</a:t>
            </a:r>
            <a:r>
              <a:rPr lang="en-US" dirty="0" smtClean="0"/>
              <a:t>:</a:t>
            </a:r>
            <a:r>
              <a:rPr lang="en-US" b="1" dirty="0" smtClean="0"/>
              <a:t> </a:t>
            </a:r>
            <a:r>
              <a:rPr lang="en-US" dirty="0" smtClean="0"/>
              <a:t>Uses the components on the network adapter to perform some of the cryptographic functions required by IPsec. </a:t>
            </a:r>
          </a:p>
          <a:p>
            <a:r>
              <a:rPr lang="en-US" b="1" dirty="0" smtClean="0"/>
              <a:t>Single-root I/O virtualization</a:t>
            </a:r>
            <a:r>
              <a:rPr lang="en-US" dirty="0" smtClean="0"/>
              <a:t>:</a:t>
            </a:r>
            <a:r>
              <a:rPr lang="en-US" b="1" dirty="0" smtClean="0"/>
              <a:t> </a:t>
            </a:r>
            <a:r>
              <a:rPr lang="en-US" dirty="0" smtClean="0"/>
              <a:t>Enables the virtual adapter to take advantage of the SR-IOV capabilities of the physical adapter.</a:t>
            </a:r>
          </a:p>
          <a:p>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rPr>
              <a:t>Configuring Hardware Acceleration Settings</a:t>
            </a:r>
            <a:endParaRPr lang="en-US" dirty="0">
              <a:effectLst/>
            </a:endParaRPr>
          </a:p>
        </p:txBody>
      </p:sp>
      <p:sp>
        <p:nvSpPr>
          <p:cNvPr id="4" name="Text Placeholder 3"/>
          <p:cNvSpPr>
            <a:spLocks noGrp="1"/>
          </p:cNvSpPr>
          <p:nvPr>
            <p:ph type="body" sz="half" idx="2"/>
          </p:nvPr>
        </p:nvSpPr>
        <p:spPr/>
        <p:txBody>
          <a:bodyPr>
            <a:normAutofit lnSpcReduction="10000"/>
          </a:bodyPr>
          <a:lstStyle/>
          <a:p>
            <a:r>
              <a:rPr lang="en-US" dirty="0" smtClean="0"/>
              <a:t>The Network Adapter Hardware Acceleration page in the Settings dialog box</a:t>
            </a:r>
          </a:p>
          <a:p>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25</a:t>
            </a:fld>
            <a:endParaRPr lang="en-US" dirty="0"/>
          </a:p>
        </p:txBody>
      </p:sp>
      <p:grpSp>
        <p:nvGrpSpPr>
          <p:cNvPr id="7" name="Group 6"/>
          <p:cNvGrpSpPr>
            <a:grpSpLocks noGrp="1" noUngrp="1" noChangeAspect="1"/>
          </p:cNvGrpSpPr>
          <p:nvPr/>
        </p:nvGrpSpPr>
        <p:grpSpPr>
          <a:xfrm>
            <a:off x="2401187" y="1295400"/>
            <a:ext cx="4609213" cy="4648200"/>
            <a:chOff x="1662113" y="685800"/>
            <a:chExt cx="5818187" cy="5867400"/>
          </a:xfrm>
        </p:grpSpPr>
        <p:pic>
          <p:nvPicPr>
            <p:cNvPr id="8" name="Picture 7" descr="fg09-12"/>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1662113" y="685800"/>
              <a:ext cx="5818187" cy="5486400"/>
            </a:xfrm>
            <a:prstGeom prst="rect">
              <a:avLst/>
            </a:prstGeom>
            <a:noFill/>
            <a:ln>
              <a:noFill/>
            </a:ln>
          </p:spPr>
        </p:pic>
        <p:sp>
          <p:nvSpPr>
            <p:cNvPr id="9" name="Rectangle 8"/>
            <p:cNvSpPr/>
            <p:nvPr/>
          </p:nvSpPr>
          <p:spPr>
            <a:xfrm>
              <a:off x="1662113" y="6210300"/>
              <a:ext cx="5818187" cy="342900"/>
            </a:xfrm>
            <a:prstGeom prst="rect">
              <a:avLst/>
            </a:prstGeom>
            <a:noFill/>
            <a:ln>
              <a:noFill/>
            </a:ln>
          </p:spPr>
          <p:txBody>
            <a:bodyPr anchor="ctr">
              <a:normAutofit fontScale="5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Advanced Network Adapter Features</a:t>
            </a:r>
            <a:endParaRPr lang="en-US" dirty="0"/>
          </a:p>
        </p:txBody>
      </p:sp>
      <p:sp>
        <p:nvSpPr>
          <p:cNvPr id="4" name="Text Placeholder 3"/>
          <p:cNvSpPr>
            <a:spLocks noGrp="1"/>
          </p:cNvSpPr>
          <p:nvPr>
            <p:ph type="body" sz="half" idx="2"/>
          </p:nvPr>
        </p:nvSpPr>
        <p:spPr/>
        <p:txBody>
          <a:bodyPr>
            <a:normAutofit lnSpcReduction="10000"/>
          </a:bodyPr>
          <a:lstStyle/>
          <a:p>
            <a:r>
              <a:rPr lang="en-US" dirty="0" smtClean="0"/>
              <a:t>The Network Adapter Advanced Features page in the Settings dialog box</a:t>
            </a:r>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26</a:t>
            </a:fld>
            <a:endParaRPr lang="en-US" dirty="0"/>
          </a:p>
        </p:txBody>
      </p:sp>
      <p:grpSp>
        <p:nvGrpSpPr>
          <p:cNvPr id="7" name="Group 6"/>
          <p:cNvGrpSpPr>
            <a:grpSpLocks noGrp="1" noUngrp="1" noChangeAspect="1"/>
          </p:cNvGrpSpPr>
          <p:nvPr/>
        </p:nvGrpSpPr>
        <p:grpSpPr>
          <a:xfrm>
            <a:off x="2286000" y="1167076"/>
            <a:ext cx="4660900" cy="4700324"/>
            <a:chOff x="1662113" y="685800"/>
            <a:chExt cx="5818187" cy="5867400"/>
          </a:xfrm>
        </p:grpSpPr>
        <p:pic>
          <p:nvPicPr>
            <p:cNvPr id="8" name="Picture 7" descr="fg09-13"/>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1662113" y="685800"/>
              <a:ext cx="5818187" cy="5486400"/>
            </a:xfrm>
            <a:prstGeom prst="rect">
              <a:avLst/>
            </a:prstGeom>
            <a:noFill/>
            <a:ln>
              <a:noFill/>
            </a:ln>
          </p:spPr>
        </p:pic>
        <p:sp>
          <p:nvSpPr>
            <p:cNvPr id="9" name="Rectangle 8"/>
            <p:cNvSpPr/>
            <p:nvPr/>
          </p:nvSpPr>
          <p:spPr>
            <a:xfrm>
              <a:off x="1662113" y="6210300"/>
              <a:ext cx="5818187" cy="342900"/>
            </a:xfrm>
            <a:prstGeom prst="rect">
              <a:avLst/>
            </a:prstGeom>
            <a:noFill/>
            <a:ln>
              <a:noFill/>
            </a:ln>
          </p:spPr>
          <p:txBody>
            <a:bodyPr anchor="ctr">
              <a:normAutofit fontScale="625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Configuring NIC Teaming in a Virtual Network Environment</a:t>
            </a:r>
            <a:endParaRPr lang="en-US" sz="4400" dirty="0"/>
          </a:p>
        </p:txBody>
      </p:sp>
      <p:sp>
        <p:nvSpPr>
          <p:cNvPr id="3" name="Content Placeholder 2"/>
          <p:cNvSpPr>
            <a:spLocks noGrp="1"/>
          </p:cNvSpPr>
          <p:nvPr>
            <p:ph idx="1"/>
          </p:nvPr>
        </p:nvSpPr>
        <p:spPr/>
        <p:txBody>
          <a:bodyPr>
            <a:normAutofit lnSpcReduction="10000"/>
          </a:bodyPr>
          <a:lstStyle/>
          <a:p>
            <a:r>
              <a:rPr lang="en-US" dirty="0"/>
              <a:t>NIC teaming is a Windows feature that enables administrators to join multiple network adapters into a single </a:t>
            </a:r>
            <a:r>
              <a:rPr lang="en-US" dirty="0" smtClean="0"/>
              <a:t>entity, </a:t>
            </a:r>
            <a:r>
              <a:rPr lang="en-US" dirty="0"/>
              <a:t>for performance enhancement or fault tolerance purposes. </a:t>
            </a:r>
            <a:endParaRPr lang="en-US" dirty="0" smtClean="0"/>
          </a:p>
          <a:p>
            <a:r>
              <a:rPr lang="en-US" dirty="0" smtClean="0"/>
              <a:t>Hyper-V </a:t>
            </a:r>
            <a:r>
              <a:rPr lang="en-US" dirty="0"/>
              <a:t>virtual machines can also take advantage of NIC </a:t>
            </a:r>
            <a:r>
              <a:rPr lang="en-US" dirty="0" smtClean="0"/>
              <a:t>teaming</a:t>
            </a:r>
          </a:p>
          <a:p>
            <a:pPr lvl="1"/>
            <a:r>
              <a:rPr lang="en-US" dirty="0" smtClean="0"/>
              <a:t>They </a:t>
            </a:r>
            <a:r>
              <a:rPr lang="en-US" dirty="0"/>
              <a:t>are limited to teams of only </a:t>
            </a:r>
            <a:r>
              <a:rPr lang="en-US" dirty="0" smtClean="0"/>
              <a:t>two, </a:t>
            </a:r>
            <a:r>
              <a:rPr lang="en-US" dirty="0"/>
              <a:t>as opposed to the host operating system, which can have teams of up to 64 NICs.  Maybe “virtual adapter” would fit better here.</a:t>
            </a:r>
          </a:p>
          <a:p>
            <a:pPr>
              <a:buNone/>
            </a:pP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27</a:t>
            </a:fld>
            <a:endParaRPr lang="en-US" dirty="0"/>
          </a:p>
        </p:txBody>
      </p:sp>
    </p:spTree>
    <p:extLst>
      <p:ext uri="{BB962C8B-B14F-4D97-AF65-F5344CB8AC3E}">
        <p14:creationId xmlns:p14="http://schemas.microsoft.com/office/powerpoint/2010/main" val="25104211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the NIC Team</a:t>
            </a:r>
            <a:endParaRPr lang="en-US" dirty="0"/>
          </a:p>
        </p:txBody>
      </p:sp>
      <p:sp>
        <p:nvSpPr>
          <p:cNvPr id="3" name="Content Placeholder 2"/>
          <p:cNvSpPr>
            <a:spLocks noGrp="1"/>
          </p:cNvSpPr>
          <p:nvPr>
            <p:ph idx="1"/>
          </p:nvPr>
        </p:nvSpPr>
        <p:spPr/>
        <p:txBody>
          <a:bodyPr>
            <a:normAutofit/>
          </a:bodyPr>
          <a:lstStyle/>
          <a:p>
            <a:r>
              <a:rPr lang="en-US" dirty="0"/>
              <a:t>NIC teams must consist of physical network interface adapters, so before you can use a NIC team in a virtual machine, you must create it in the host operating system. </a:t>
            </a:r>
            <a:endParaRPr lang="en-US" dirty="0" smtClean="0"/>
          </a:p>
          <a:p>
            <a:r>
              <a:rPr lang="en-US" dirty="0" smtClean="0"/>
              <a:t>Creating </a:t>
            </a:r>
            <a:r>
              <a:rPr lang="en-US" dirty="0"/>
              <a:t>the team installs the Microsoft Network Adapter Multiplexor Driver, which appears as one of the components of the network connection representing the team</a:t>
            </a:r>
            <a:r>
              <a:rPr lang="en-US" dirty="0" smtClean="0"/>
              <a:t>.</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28</a:t>
            </a:fld>
            <a:endParaRPr lang="en-US" dirty="0"/>
          </a:p>
        </p:txBody>
      </p:sp>
    </p:spTree>
    <p:extLst>
      <p:ext uri="{BB962C8B-B14F-4D97-AF65-F5344CB8AC3E}">
        <p14:creationId xmlns:p14="http://schemas.microsoft.com/office/powerpoint/2010/main" val="32158788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the NIC Team</a:t>
            </a:r>
            <a:endParaRPr lang="en-US" dirty="0"/>
          </a:p>
        </p:txBody>
      </p:sp>
      <p:sp>
        <p:nvSpPr>
          <p:cNvPr id="4" name="Text Placeholder 3"/>
          <p:cNvSpPr>
            <a:spLocks noGrp="1"/>
          </p:cNvSpPr>
          <p:nvPr>
            <p:ph type="body" sz="half" idx="2"/>
          </p:nvPr>
        </p:nvSpPr>
        <p:spPr/>
        <p:txBody>
          <a:bodyPr>
            <a:normAutofit/>
          </a:bodyPr>
          <a:lstStyle/>
          <a:p>
            <a:r>
              <a:rPr lang="en-US" dirty="0" smtClean="0"/>
              <a:t>The NIC Teaming dialog box</a:t>
            </a:r>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29</a:t>
            </a:fld>
            <a:endParaRPr lang="en-US" dirty="0"/>
          </a:p>
        </p:txBody>
      </p:sp>
      <p:pic>
        <p:nvPicPr>
          <p:cNvPr id="3074" name="Picture 2" descr="C:\Users\Pat\Desktop\Updates\70-410 Second Edition\70-410 PowerPoints Second Edition\Pics\70-410 R2 Lesson 9 New Images\fg09-10new.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188699"/>
            <a:ext cx="3825545" cy="45262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92639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 Networking</a:t>
            </a:r>
            <a:endParaRPr lang="en-US" dirty="0"/>
          </a:p>
        </p:txBody>
      </p:sp>
      <p:sp>
        <p:nvSpPr>
          <p:cNvPr id="3" name="Text Placeholder 2"/>
          <p:cNvSpPr>
            <a:spLocks noGrp="1"/>
          </p:cNvSpPr>
          <p:nvPr>
            <p:ph type="body" idx="1"/>
          </p:nvPr>
        </p:nvSpPr>
        <p:spPr>
          <a:xfrm>
            <a:off x="722313" y="4343400"/>
            <a:ext cx="7772400" cy="857250"/>
          </a:xfrm>
        </p:spPr>
        <p:txBody>
          <a:bodyPr>
            <a:normAutofit lnSpcReduction="10000"/>
          </a:bodyPr>
          <a:lstStyle/>
          <a:p>
            <a:r>
              <a:rPr lang="en-US" sz="2400" dirty="0" smtClean="0"/>
              <a:t>Lesson 9: Creating and Configuring </a:t>
            </a:r>
          </a:p>
          <a:p>
            <a:r>
              <a:rPr lang="en-US" sz="2400" dirty="0" smtClean="0"/>
              <a:t>Virtual Networks</a:t>
            </a:r>
            <a:endParaRPr lang="en-US" sz="2400"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a:t>
            </a:fld>
            <a:endParaRPr lang="en-US" dirty="0"/>
          </a:p>
        </p:txBody>
      </p:sp>
    </p:spTree>
    <p:extLst>
      <p:ext uri="{BB962C8B-B14F-4D97-AF65-F5344CB8AC3E}">
        <p14:creationId xmlns:p14="http://schemas.microsoft.com/office/powerpoint/2010/main" val="42100932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the Team Virtual Switch</a:t>
            </a:r>
            <a:endParaRPr lang="en-US" dirty="0"/>
          </a:p>
        </p:txBody>
      </p:sp>
      <p:sp>
        <p:nvSpPr>
          <p:cNvPr id="3" name="Content Placeholder 2"/>
          <p:cNvSpPr>
            <a:spLocks noGrp="1"/>
          </p:cNvSpPr>
          <p:nvPr>
            <p:ph idx="1"/>
          </p:nvPr>
        </p:nvSpPr>
        <p:spPr/>
        <p:txBody>
          <a:bodyPr>
            <a:normAutofit/>
          </a:bodyPr>
          <a:lstStyle/>
          <a:p>
            <a:r>
              <a:rPr lang="en-US" dirty="0"/>
              <a:t>Once you have created the NIC team, you can open the Virtual Switch Manager and create a new virtual switch by selecting the External network option and choosing Microsoft Network Adapter Multiplexor Driver from the drop-down </a:t>
            </a:r>
            <a:r>
              <a:rPr lang="en-US" dirty="0" smtClean="0"/>
              <a:t>list.</a:t>
            </a:r>
          </a:p>
          <a:p>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30</a:t>
            </a:fld>
            <a:endParaRPr lang="en-US" dirty="0"/>
          </a:p>
        </p:txBody>
      </p:sp>
    </p:spTree>
    <p:extLst>
      <p:ext uri="{BB962C8B-B14F-4D97-AF65-F5344CB8AC3E}">
        <p14:creationId xmlns:p14="http://schemas.microsoft.com/office/powerpoint/2010/main" val="22550590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the Team Virtual Switch</a:t>
            </a:r>
            <a:endParaRPr lang="en-US" dirty="0"/>
          </a:p>
        </p:txBody>
      </p:sp>
      <p:sp>
        <p:nvSpPr>
          <p:cNvPr id="4" name="Text Placeholder 3"/>
          <p:cNvSpPr>
            <a:spLocks noGrp="1"/>
          </p:cNvSpPr>
          <p:nvPr>
            <p:ph type="body" sz="half" idx="2"/>
          </p:nvPr>
        </p:nvSpPr>
        <p:spPr/>
        <p:txBody>
          <a:bodyPr>
            <a:normAutofit lnSpcReduction="10000"/>
          </a:bodyPr>
          <a:lstStyle/>
          <a:p>
            <a:r>
              <a:rPr lang="en-US" dirty="0"/>
              <a:t>The Virtual Switch Properties settings for a NIC team switch </a:t>
            </a:r>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31</a:t>
            </a:fld>
            <a:endParaRPr lang="en-US" dirty="0"/>
          </a:p>
        </p:txBody>
      </p:sp>
      <p:pic>
        <p:nvPicPr>
          <p:cNvPr id="5122" name="Picture 2" descr="C:\Users\Pat\Desktop\Updates\70-410 Second Edition\70-410 PowerPoints Second Edition\Pics\70-410 R2 Lesson 9 New Images\fg09-11new.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143000"/>
            <a:ext cx="4848758"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426632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a NIC Team Virtual Network Adapter</a:t>
            </a:r>
            <a:endParaRPr lang="en-US" dirty="0"/>
          </a:p>
        </p:txBody>
      </p:sp>
      <p:sp>
        <p:nvSpPr>
          <p:cNvPr id="3" name="Content Placeholder 2"/>
          <p:cNvSpPr>
            <a:spLocks noGrp="1"/>
          </p:cNvSpPr>
          <p:nvPr>
            <p:ph idx="1"/>
          </p:nvPr>
        </p:nvSpPr>
        <p:spPr/>
        <p:txBody>
          <a:bodyPr>
            <a:normAutofit fontScale="92500" lnSpcReduction="20000"/>
          </a:bodyPr>
          <a:lstStyle/>
          <a:p>
            <a:r>
              <a:rPr lang="en-US" dirty="0"/>
              <a:t>To configure a virtual machine to use a NIC team, you must use the Settings dialog box to modify the properties for a virtual network adapter, configuring it to use the team switch you created in the previous </a:t>
            </a:r>
            <a:r>
              <a:rPr lang="en-US" dirty="0" smtClean="0"/>
              <a:t>section.</a:t>
            </a:r>
            <a:endParaRPr lang="en-US" dirty="0"/>
          </a:p>
          <a:p>
            <a:r>
              <a:rPr lang="en-US" dirty="0" smtClean="0"/>
              <a:t>Finally</a:t>
            </a:r>
            <a:r>
              <a:rPr lang="en-US" dirty="0"/>
              <a:t>, you must open the Advanced Features page for the network adapter and select the Enable the network adapter to be part of a team in the guest operating system checkbox. </a:t>
            </a:r>
            <a:endParaRPr lang="en-US" dirty="0" smtClean="0"/>
          </a:p>
          <a:p>
            <a:r>
              <a:rPr lang="en-US" dirty="0" smtClean="0"/>
              <a:t>At </a:t>
            </a:r>
            <a:r>
              <a:rPr lang="en-US" dirty="0"/>
              <a:t>this point, the NIC team is operational for the virtual machine. You can unplug one of the network cables, and the system will maintain its connection to the network.</a:t>
            </a:r>
          </a:p>
          <a:p>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32</a:t>
            </a:fld>
            <a:endParaRPr lang="en-US" dirty="0"/>
          </a:p>
        </p:txBody>
      </p:sp>
    </p:spTree>
    <p:extLst>
      <p:ext uri="{BB962C8B-B14F-4D97-AF65-F5344CB8AC3E}">
        <p14:creationId xmlns:p14="http://schemas.microsoft.com/office/powerpoint/2010/main" val="7522270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the Team Virtual Switch</a:t>
            </a:r>
            <a:endParaRPr lang="en-US" dirty="0"/>
          </a:p>
        </p:txBody>
      </p:sp>
      <p:sp>
        <p:nvSpPr>
          <p:cNvPr id="4" name="Text Placeholder 3"/>
          <p:cNvSpPr>
            <a:spLocks noGrp="1"/>
          </p:cNvSpPr>
          <p:nvPr>
            <p:ph type="body" sz="half" idx="2"/>
          </p:nvPr>
        </p:nvSpPr>
        <p:spPr/>
        <p:txBody>
          <a:bodyPr>
            <a:normAutofit lnSpcReduction="10000"/>
          </a:bodyPr>
          <a:lstStyle/>
          <a:p>
            <a:r>
              <a:rPr lang="en-US" dirty="0"/>
              <a:t>The Virtual Switch Properties settings for a NIC team switch </a:t>
            </a:r>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33</a:t>
            </a:fld>
            <a:endParaRPr lang="en-US" dirty="0"/>
          </a:p>
        </p:txBody>
      </p:sp>
      <p:pic>
        <p:nvPicPr>
          <p:cNvPr id="6146" name="Picture 2" descr="C:\Users\Pat\Desktop\Updates\70-410 Second Edition\70-410 PowerPoints Second Edition\Pics\70-410 R2 Lesson 9 New Images\fg09-12new.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143000"/>
            <a:ext cx="4995231" cy="4710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394018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Virtual </a:t>
            </a:r>
            <a:br>
              <a:rPr lang="en-US" dirty="0" smtClean="0"/>
            </a:br>
            <a:r>
              <a:rPr lang="en-US" dirty="0" smtClean="0"/>
              <a:t>Network Configurations</a:t>
            </a:r>
            <a:endParaRPr lang="en-US" dirty="0"/>
          </a:p>
        </p:txBody>
      </p:sp>
      <p:sp>
        <p:nvSpPr>
          <p:cNvPr id="3" name="Content Placeholder 2"/>
          <p:cNvSpPr>
            <a:spLocks noGrp="1"/>
          </p:cNvSpPr>
          <p:nvPr>
            <p:ph idx="1"/>
          </p:nvPr>
        </p:nvSpPr>
        <p:spPr/>
        <p:txBody>
          <a:bodyPr/>
          <a:lstStyle/>
          <a:p>
            <a:pPr marL="0" indent="0">
              <a:buNone/>
            </a:pPr>
            <a:r>
              <a:rPr lang="en-US" dirty="0" smtClean="0"/>
              <a:t>Hyper-V makes it possible to</a:t>
            </a:r>
          </a:p>
          <a:p>
            <a:r>
              <a:rPr lang="en-US" dirty="0" smtClean="0"/>
              <a:t>Extend virtually any existing physical network configuration into its virtual space, or </a:t>
            </a:r>
          </a:p>
          <a:p>
            <a:r>
              <a:rPr lang="en-US" dirty="0" smtClean="0"/>
              <a:t>Create a completely separated and isolated network within the Hyper-V environment. </a:t>
            </a:r>
          </a:p>
          <a:p>
            <a:pPr>
              <a:buNone/>
            </a:pP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34</a:t>
            </a:fld>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t>Extending a Production Network into Virtual Space</a:t>
            </a:r>
            <a:endParaRPr lang="en-US" sz="4800" dirty="0"/>
          </a:p>
        </p:txBody>
      </p:sp>
      <p:sp>
        <p:nvSpPr>
          <p:cNvPr id="3" name="Content Placeholder 2"/>
          <p:cNvSpPr>
            <a:spLocks noGrp="1"/>
          </p:cNvSpPr>
          <p:nvPr>
            <p:ph idx="1"/>
          </p:nvPr>
        </p:nvSpPr>
        <p:spPr/>
        <p:txBody>
          <a:bodyPr/>
          <a:lstStyle/>
          <a:p>
            <a:r>
              <a:rPr lang="en-US" dirty="0" smtClean="0"/>
              <a:t>Microsoft recommends the use of at least 2 physical network adapters in a Hyper-V server, with 1 adapter servicing the parent partition, and the other connected to the child partitions. </a:t>
            </a:r>
          </a:p>
          <a:p>
            <a:r>
              <a:rPr lang="en-US" dirty="0" smtClean="0"/>
              <a:t>When you have more than 2 physical adapters in the server, you can create separate external virtual network switches for the physical adapters, and connect each one to a separate VM.</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35</a:t>
            </a:fld>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an </a:t>
            </a:r>
            <a:br>
              <a:rPr lang="en-US" dirty="0" smtClean="0"/>
            </a:br>
            <a:r>
              <a:rPr lang="en-US" dirty="0" smtClean="0"/>
              <a:t>Isolated Network</a:t>
            </a:r>
            <a:endParaRPr lang="en-US" dirty="0"/>
          </a:p>
        </p:txBody>
      </p:sp>
      <p:sp>
        <p:nvSpPr>
          <p:cNvPr id="3" name="Content Placeholder 2"/>
          <p:cNvSpPr>
            <a:spLocks noGrp="1"/>
          </p:cNvSpPr>
          <p:nvPr>
            <p:ph idx="1"/>
          </p:nvPr>
        </p:nvSpPr>
        <p:spPr/>
        <p:txBody>
          <a:bodyPr/>
          <a:lstStyle/>
          <a:p>
            <a:r>
              <a:rPr lang="en-US" dirty="0" smtClean="0"/>
              <a:t>By creating internal or private virtual switches, you can create a network that exists only within the Hyper-V space, with or without the parent partition included.</a:t>
            </a:r>
          </a:p>
          <a:p>
            <a:r>
              <a:rPr lang="en-US" dirty="0" smtClean="0"/>
              <a:t>Excellent for testing and evaluation purposes, or for classroom situations.</a:t>
            </a:r>
          </a:p>
          <a:p>
            <a:r>
              <a:rPr lang="en-US" dirty="0" smtClean="0"/>
              <a:t>You can also use VLANs to create isolated networks.</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36</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Summary</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Networking is a critical part of creating a virtual machine infrastructure. Depending on your network plan, the virtual machines you create on a Windows Server 2012 R2 Hyper-V server can require communication with other virtual machines, with the computers on your physical network, and/or with the Internet. </a:t>
            </a:r>
          </a:p>
          <a:p>
            <a:r>
              <a:rPr lang="en-US" dirty="0" smtClean="0"/>
              <a:t>A virtual switch, like its physical counterpart, is a device that functions at layer 2 of the Open Systems Interconnect (OSI) reference model. A switch has a series of ports, each of which is connected to a computer’s network interface adapter. Any computer connected to the switch can transmit data to any other computer connected to the same switch. </a:t>
            </a:r>
          </a:p>
          <a:p>
            <a:r>
              <a:rPr lang="en-US" dirty="0" smtClean="0"/>
              <a:t>Hyper-V in Windows Server 2012 R2 supports three types of switches: external, internal, and private, which you must create in the virtual Switch Manager before you can connect virtual machines to them. </a:t>
            </a:r>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37</a:t>
            </a:fld>
            <a:endParaRPr lang="en-US" dirty="0"/>
          </a:p>
        </p:txBody>
      </p:sp>
    </p:spTree>
    <p:extLst>
      <p:ext uri="{BB962C8B-B14F-4D97-AF65-F5344CB8AC3E}">
        <p14:creationId xmlns:p14="http://schemas.microsoft.com/office/powerpoint/2010/main" val="140241645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Summary</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Every network interface adapter has a Media Access Control (MAC) address (sometimes called a hardware address) that uniquely identifies the device on the network. </a:t>
            </a:r>
          </a:p>
          <a:p>
            <a:r>
              <a:rPr lang="en-US" dirty="0" smtClean="0"/>
              <a:t>Once you have created virtual switches in Hyper-V Manager, you can connect virtual machines to them by creating and configuring virtual network adapters.</a:t>
            </a:r>
          </a:p>
          <a:p>
            <a:r>
              <a:rPr lang="en-US" dirty="0"/>
              <a:t>NIC teaming is a Windows feature that enables administrators to join multiple network adapters into a single entity , for performance enhancement or fault tolerance purposes. Hyper-V virtual machines can also take advantage of NIC teaming, but they are limited to teams of only two,  Maybe “virtual adapter” would fit better here.</a:t>
            </a:r>
          </a:p>
          <a:p>
            <a:r>
              <a:rPr lang="en-US" dirty="0" smtClean="0"/>
              <a:t>Selecting the Network Adapter option in the Add Hardware page creates what is known in Hyper-V terminology as a synthetic network adapter. Hyper-V supports two types of network and storage adapters: synthetic and emulated (sometimes called legacy). </a:t>
            </a:r>
            <a:endParaRPr lang="en-US"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38</a:t>
            </a:fld>
            <a:endParaRPr lang="en-US" dirty="0"/>
          </a:p>
        </p:txBody>
      </p:sp>
    </p:spTree>
    <p:extLst>
      <p:ext uri="{BB962C8B-B14F-4D97-AF65-F5344CB8AC3E}">
        <p14:creationId xmlns:p14="http://schemas.microsoft.com/office/powerpoint/2010/main" val="140241645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7731642" y="6277372"/>
            <a:ext cx="1447800" cy="58062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6280935"/>
            <a:ext cx="1828799" cy="424665"/>
          </a:xfrm>
          <a:prstGeom prst="rect">
            <a:avLst/>
          </a:prstGeom>
        </p:spPr>
      </p:pic>
      <p:sp>
        <p:nvSpPr>
          <p:cNvPr id="8" name="TextBox 7"/>
          <p:cNvSpPr txBox="1"/>
          <p:nvPr/>
        </p:nvSpPr>
        <p:spPr>
          <a:xfrm>
            <a:off x="533400" y="2057400"/>
            <a:ext cx="8153400" cy="2862322"/>
          </a:xfrm>
          <a:prstGeom prst="rect">
            <a:avLst/>
          </a:prstGeom>
          <a:noFill/>
        </p:spPr>
        <p:txBody>
          <a:bodyPr wrap="square" rtlCol="0">
            <a:spAutoFit/>
          </a:bodyPr>
          <a:lstStyle/>
          <a:p>
            <a:r>
              <a:rPr lang="en-US" b="1" dirty="0"/>
              <a:t>Copyright 2013 John Wiley &amp; Sons, </a:t>
            </a:r>
            <a:r>
              <a:rPr lang="en-US" b="1" dirty="0" smtClean="0"/>
              <a:t>Inc. </a:t>
            </a:r>
            <a:endParaRPr lang="en-US" b="1" dirty="0"/>
          </a:p>
          <a:p>
            <a:r>
              <a:rPr lang="en-US" dirty="0"/>
              <a:t>All rights reserved. </a:t>
            </a:r>
            <a:r>
              <a:rPr lang="en-US" dirty="0" smtClean="0"/>
              <a:t>Reproduction </a:t>
            </a:r>
            <a:r>
              <a:rPr lang="en-US" dirty="0"/>
              <a:t>or translation of this work beyond that named in Section 117 of the 1976 United States Copyright Act without the express written consent of the copyright owner is unlawful. </a:t>
            </a:r>
            <a:r>
              <a:rPr lang="en-US" dirty="0" smtClean="0"/>
              <a:t>Requests </a:t>
            </a:r>
            <a:r>
              <a:rPr lang="en-US" dirty="0"/>
              <a:t>for further information should be addressed to the Permissions Department, John Wiley &amp; Sons, </a:t>
            </a:r>
            <a:r>
              <a:rPr lang="en-US" dirty="0" smtClean="0"/>
              <a:t>Inc. The </a:t>
            </a:r>
            <a:r>
              <a:rPr lang="en-US" dirty="0"/>
              <a:t>purchaser may make back-up copies for his/her own use only and not for distribution or resale. </a:t>
            </a:r>
            <a:r>
              <a:rPr lang="en-US" dirty="0" smtClean="0"/>
              <a:t>The </a:t>
            </a:r>
            <a:r>
              <a:rPr lang="en-US" dirty="0"/>
              <a:t>Publisher assumes no responsibility for errors, omissions, or damages, caused by the use of these programs or from the use of the information contained herein.</a:t>
            </a:r>
          </a:p>
          <a:p>
            <a:endParaRPr lang="en-US" dirty="0"/>
          </a:p>
        </p:txBody>
      </p:sp>
    </p:spTree>
    <p:extLst>
      <p:ext uri="{BB962C8B-B14F-4D97-AF65-F5344CB8AC3E}">
        <p14:creationId xmlns:p14="http://schemas.microsoft.com/office/powerpoint/2010/main" val="6347924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 Networking</a:t>
            </a:r>
            <a:endParaRPr lang="en-US" dirty="0"/>
          </a:p>
        </p:txBody>
      </p:sp>
      <p:sp>
        <p:nvSpPr>
          <p:cNvPr id="3" name="Content Placeholder 2"/>
          <p:cNvSpPr>
            <a:spLocks noGrp="1"/>
          </p:cNvSpPr>
          <p:nvPr>
            <p:ph idx="1"/>
          </p:nvPr>
        </p:nvSpPr>
        <p:spPr/>
        <p:txBody>
          <a:bodyPr>
            <a:normAutofit lnSpcReduction="10000"/>
          </a:bodyPr>
          <a:lstStyle/>
          <a:p>
            <a:r>
              <a:rPr lang="en-US" dirty="0" smtClean="0"/>
              <a:t>Virtual networking components are used in place of physical ones in a virtual environment, such as:</a:t>
            </a:r>
          </a:p>
          <a:p>
            <a:pPr lvl="1"/>
            <a:r>
              <a:rPr lang="en-US" dirty="0" smtClean="0"/>
              <a:t>Virtual network adapters</a:t>
            </a:r>
          </a:p>
          <a:p>
            <a:pPr lvl="1"/>
            <a:r>
              <a:rPr lang="en-US" dirty="0" smtClean="0"/>
              <a:t>Virtual switches</a:t>
            </a:r>
          </a:p>
          <a:p>
            <a:r>
              <a:rPr lang="en-US" dirty="0" smtClean="0"/>
              <a:t>Allows you to connect to virtual and physical environments</a:t>
            </a:r>
          </a:p>
          <a:p>
            <a:r>
              <a:rPr lang="en-US" dirty="0" smtClean="0"/>
              <a:t>Hyper-V allows you to create multiple switches and adapters to provide a flexible networking environment</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Virtual Switches</a:t>
            </a:r>
            <a:endParaRPr lang="en-US" dirty="0"/>
          </a:p>
        </p:txBody>
      </p:sp>
      <p:sp>
        <p:nvSpPr>
          <p:cNvPr id="3" name="Text Placeholder 2"/>
          <p:cNvSpPr>
            <a:spLocks noGrp="1"/>
          </p:cNvSpPr>
          <p:nvPr>
            <p:ph type="body" idx="1"/>
          </p:nvPr>
        </p:nvSpPr>
        <p:spPr/>
        <p:txBody>
          <a:bodyPr>
            <a:normAutofit/>
          </a:bodyPr>
          <a:lstStyle/>
          <a:p>
            <a:r>
              <a:rPr lang="en-US" sz="2400" dirty="0" smtClean="0"/>
              <a:t>Lesson 9: Creating and Configuring </a:t>
            </a:r>
          </a:p>
          <a:p>
            <a:r>
              <a:rPr lang="en-US" sz="2400" dirty="0" smtClean="0"/>
              <a:t>Virtual Networks</a:t>
            </a:r>
            <a:endParaRPr lang="en-US" sz="2400"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5</a:t>
            </a:fld>
            <a:endParaRPr lang="en-US" dirty="0"/>
          </a:p>
        </p:txBody>
      </p:sp>
    </p:spTree>
    <p:extLst>
      <p:ext uri="{BB962C8B-B14F-4D97-AF65-F5344CB8AC3E}">
        <p14:creationId xmlns:p14="http://schemas.microsoft.com/office/powerpoint/2010/main" val="42100932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Virtual Switches</a:t>
            </a:r>
            <a:endParaRPr lang="en-US" dirty="0"/>
          </a:p>
        </p:txBody>
      </p:sp>
      <p:sp>
        <p:nvSpPr>
          <p:cNvPr id="3" name="Content Placeholder 2"/>
          <p:cNvSpPr>
            <a:spLocks noGrp="1"/>
          </p:cNvSpPr>
          <p:nvPr>
            <p:ph idx="1"/>
          </p:nvPr>
        </p:nvSpPr>
        <p:spPr/>
        <p:txBody>
          <a:bodyPr>
            <a:normAutofit lnSpcReduction="10000"/>
          </a:bodyPr>
          <a:lstStyle/>
          <a:p>
            <a:r>
              <a:rPr lang="en-US" dirty="0" smtClean="0"/>
              <a:t>A switch has a series of ports, each of which is connected to a computer’s network interface adapter. Any computer connected to the switch can transmit data to any other computer connected to the same switch. </a:t>
            </a:r>
          </a:p>
          <a:p>
            <a:r>
              <a:rPr lang="en-US" dirty="0" smtClean="0"/>
              <a:t>Virtual switches created by Hyper-V can have an unlimited number of ports, so administrators don’t have to be concerned about connecting switches together or about uplinks and crossover circuits.</a:t>
            </a:r>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the Default Virtual Switch</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Hyper-V provides you with the opportunity to create a virtual switch for each of the physical network adapters installed in the host computer. These switches enable virtual machines to participate on the networks to which the physical adapters are connected.</a:t>
            </a:r>
          </a:p>
          <a:p>
            <a:r>
              <a:rPr lang="en-US" dirty="0" smtClean="0"/>
              <a:t>When you create a virtual switch, the networking configuration in the host operating system on the parent partition changes: </a:t>
            </a:r>
          </a:p>
          <a:p>
            <a:pPr lvl="1"/>
            <a:r>
              <a:rPr lang="en-US" dirty="0" smtClean="0"/>
              <a:t>The new virtual switch appears in the Network Connections window, and if you examine its properties, you can see that the switch is bound to the operating system’s TCP/IP client</a:t>
            </a:r>
            <a:r>
              <a:rPr lang="en-US" dirty="0"/>
              <a:t>.</a:t>
            </a:r>
            <a:endParaRPr lang="en-US" dirty="0" smtClean="0"/>
          </a:p>
          <a:p>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the Default Switch</a:t>
            </a:r>
            <a:endParaRPr lang="en-US" dirty="0"/>
          </a:p>
        </p:txBody>
      </p:sp>
      <p:sp>
        <p:nvSpPr>
          <p:cNvPr id="4" name="Text Placeholder 3"/>
          <p:cNvSpPr>
            <a:spLocks noGrp="1"/>
          </p:cNvSpPr>
          <p:nvPr>
            <p:ph type="body" sz="half" idx="2"/>
          </p:nvPr>
        </p:nvSpPr>
        <p:spPr/>
        <p:txBody>
          <a:bodyPr>
            <a:normAutofit lnSpcReduction="10000"/>
          </a:bodyPr>
          <a:lstStyle/>
          <a:p>
            <a:r>
              <a:rPr lang="en-US" dirty="0" smtClean="0"/>
              <a:t>The Create Virtual Switches page, displayed during a Hyper-V role installation</a:t>
            </a:r>
          </a:p>
          <a:p>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8</a:t>
            </a:fld>
            <a:endParaRPr lang="en-US" dirty="0"/>
          </a:p>
        </p:txBody>
      </p:sp>
      <p:grpSp>
        <p:nvGrpSpPr>
          <p:cNvPr id="7" name="Picture Placeholder 6"/>
          <p:cNvGrpSpPr>
            <a:grpSpLocks noGrp="1" noUngrp="1" noChangeAspect="1"/>
          </p:cNvGrpSpPr>
          <p:nvPr/>
        </p:nvGrpSpPr>
        <p:grpSpPr>
          <a:xfrm>
            <a:off x="1508125" y="1143000"/>
            <a:ext cx="6054725" cy="4541838"/>
            <a:chOff x="701675" y="685800"/>
            <a:chExt cx="7740650" cy="5867400"/>
          </a:xfrm>
        </p:grpSpPr>
        <p:pic>
          <p:nvPicPr>
            <p:cNvPr id="8" name="Picture 7" descr="fg09-01"/>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701675" y="685800"/>
              <a:ext cx="7740650" cy="5486400"/>
            </a:xfrm>
            <a:prstGeom prst="rect">
              <a:avLst/>
            </a:prstGeom>
            <a:noFill/>
            <a:ln>
              <a:noFill/>
            </a:ln>
          </p:spPr>
        </p:pic>
        <p:sp>
          <p:nvSpPr>
            <p:cNvPr id="9" name="Rectangle 8"/>
            <p:cNvSpPr/>
            <p:nvPr/>
          </p:nvSpPr>
          <p:spPr>
            <a:xfrm>
              <a:off x="701675" y="6210300"/>
              <a:ext cx="7740650" cy="342900"/>
            </a:xfrm>
            <a:prstGeom prst="rect">
              <a:avLst/>
            </a:prstGeom>
            <a:noFill/>
            <a:ln>
              <a:noFill/>
            </a:ln>
          </p:spPr>
          <p:txBody>
            <a:bodyPr anchor="ctr">
              <a:normAutofit fontScale="5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the Default </a:t>
            </a:r>
            <a:br>
              <a:rPr lang="en-US" dirty="0" smtClean="0"/>
            </a:br>
            <a:r>
              <a:rPr lang="en-US" dirty="0" smtClean="0"/>
              <a:t>Virtual Switch</a:t>
            </a:r>
            <a:endParaRPr lang="en-US" dirty="0"/>
          </a:p>
        </p:txBody>
      </p:sp>
      <p:sp>
        <p:nvSpPr>
          <p:cNvPr id="4" name="Text Placeholder 3"/>
          <p:cNvSpPr>
            <a:spLocks noGrp="1"/>
          </p:cNvSpPr>
          <p:nvPr>
            <p:ph type="body" sz="half" idx="2"/>
          </p:nvPr>
        </p:nvSpPr>
        <p:spPr>
          <a:xfrm>
            <a:off x="1679576" y="5638800"/>
            <a:ext cx="5711824" cy="704850"/>
          </a:xfrm>
        </p:spPr>
        <p:txBody>
          <a:bodyPr>
            <a:normAutofit/>
          </a:bodyPr>
          <a:lstStyle/>
          <a:p>
            <a:r>
              <a:rPr lang="en-US" dirty="0" smtClean="0"/>
              <a:t>A virtual switch and its properties, displayed in the host operating system</a:t>
            </a:r>
          </a:p>
          <a:p>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9</a:t>
            </a:fld>
            <a:endParaRPr lang="en-US" dirty="0"/>
          </a:p>
        </p:txBody>
      </p:sp>
      <p:grpSp>
        <p:nvGrpSpPr>
          <p:cNvPr id="7" name="Picture Placeholder 6"/>
          <p:cNvGrpSpPr>
            <a:grpSpLocks noGrp="1" noUngrp="1" noChangeAspect="1"/>
          </p:cNvGrpSpPr>
          <p:nvPr/>
        </p:nvGrpSpPr>
        <p:grpSpPr>
          <a:xfrm>
            <a:off x="609600" y="1143000"/>
            <a:ext cx="7924800" cy="4541838"/>
            <a:chOff x="685800" y="1246188"/>
            <a:chExt cx="7772400" cy="4746625"/>
          </a:xfrm>
        </p:grpSpPr>
        <p:pic>
          <p:nvPicPr>
            <p:cNvPr id="8" name="Picture 7" descr="fg09-02"/>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685800" y="1246188"/>
              <a:ext cx="7772400" cy="4365625"/>
            </a:xfrm>
            <a:prstGeom prst="rect">
              <a:avLst/>
            </a:prstGeom>
            <a:noFill/>
            <a:ln>
              <a:noFill/>
            </a:ln>
          </p:spPr>
        </p:pic>
        <p:sp>
          <p:nvSpPr>
            <p:cNvPr id="9" name="Rectangle 8"/>
            <p:cNvSpPr/>
            <p:nvPr/>
          </p:nvSpPr>
          <p:spPr>
            <a:xfrm>
              <a:off x="685800" y="5649913"/>
              <a:ext cx="7772400" cy="342900"/>
            </a:xfrm>
            <a:prstGeom prst="rect">
              <a:avLst/>
            </a:prstGeom>
            <a:noFill/>
            <a:ln>
              <a:noFill/>
            </a:ln>
          </p:spPr>
          <p:txBody>
            <a:bodyPr anchor="ctr">
              <a:normAutofit fontScale="775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820</TotalTime>
  <Words>2139</Words>
  <Application>Microsoft Office PowerPoint</Application>
  <PresentationFormat>On-screen Show (4:3)</PresentationFormat>
  <Paragraphs>205</Paragraphs>
  <Slides>39</Slides>
  <Notes>5</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Executive</vt:lpstr>
      <vt:lpstr>Lesson 9: Creating and Configuring Virtual Networks</vt:lpstr>
      <vt:lpstr>Overview</vt:lpstr>
      <vt:lpstr>Virtual Networking</vt:lpstr>
      <vt:lpstr>Virtual Networking</vt:lpstr>
      <vt:lpstr>Creating Virtual Switches</vt:lpstr>
      <vt:lpstr>Creating Virtual Switches</vt:lpstr>
      <vt:lpstr>Creating the Default Virtual Switch</vt:lpstr>
      <vt:lpstr>Creating the Default Switch</vt:lpstr>
      <vt:lpstr>Creating the Default  Virtual Switch</vt:lpstr>
      <vt:lpstr>Creating the Default  Virtual Switch</vt:lpstr>
      <vt:lpstr>The Default  Virtual Switch</vt:lpstr>
      <vt:lpstr>Creating a New  Virtual Switch</vt:lpstr>
      <vt:lpstr>Create a New Virtual Switch</vt:lpstr>
      <vt:lpstr>Create a New Virtual Switch</vt:lpstr>
      <vt:lpstr>Configuring MAC Addresses</vt:lpstr>
      <vt:lpstr>Configuring MAC Addresses</vt:lpstr>
      <vt:lpstr>Creating Virtual  Network Adapters</vt:lpstr>
      <vt:lpstr>Creating Virtual  Network Adapters</vt:lpstr>
      <vt:lpstr>Create a Virtual Network Adapter</vt:lpstr>
      <vt:lpstr>Create a Virtual Network Adapter</vt:lpstr>
      <vt:lpstr>Synthetic Adapters and Emulated Adapters</vt:lpstr>
      <vt:lpstr>Synthetic Adapters and  Emulated Adapters</vt:lpstr>
      <vt:lpstr>Synthetic Adapters and  Emulated Adapters</vt:lpstr>
      <vt:lpstr>Configuring Hardware Acceleration Settings</vt:lpstr>
      <vt:lpstr>Configuring Hardware Acceleration Settings</vt:lpstr>
      <vt:lpstr>Configuring Advanced Network Adapter Features</vt:lpstr>
      <vt:lpstr>Configuring NIC Teaming in a Virtual Network Environment</vt:lpstr>
      <vt:lpstr>Creating the NIC Team</vt:lpstr>
      <vt:lpstr>Creating the NIC Team</vt:lpstr>
      <vt:lpstr>Creating the Team Virtual Switch</vt:lpstr>
      <vt:lpstr>Creating the Team Virtual Switch</vt:lpstr>
      <vt:lpstr>Configuring a NIC Team Virtual Network Adapter</vt:lpstr>
      <vt:lpstr>Creating the Team Virtual Switch</vt:lpstr>
      <vt:lpstr>Creating Virtual  Network Configurations</vt:lpstr>
      <vt:lpstr>Extending a Production Network into Virtual Space</vt:lpstr>
      <vt:lpstr>Creating an  Isolated Network</vt:lpstr>
      <vt:lpstr>Lesson Summary</vt:lpstr>
      <vt:lpstr>Lesson Summary</vt:lpstr>
      <vt:lpstr>PowerPoint Presentation</vt:lpstr>
    </vt:vector>
  </TitlesOfParts>
  <Company>John Wiley and Sons,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Kane, John - Indianapolis</dc:creator>
  <cp:lastModifiedBy>Winkle, Allison - Indianapolis</cp:lastModifiedBy>
  <cp:revision>69</cp:revision>
  <dcterms:created xsi:type="dcterms:W3CDTF">2012-09-05T19:13:01Z</dcterms:created>
  <dcterms:modified xsi:type="dcterms:W3CDTF">2014-02-14T18:09:20Z</dcterms:modified>
</cp:coreProperties>
</file>