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9"/>
  </p:notesMasterIdLst>
  <p:sldIdLst>
    <p:sldId id="256" r:id="rId2"/>
    <p:sldId id="257" r:id="rId3"/>
    <p:sldId id="258" r:id="rId4"/>
    <p:sldId id="317" r:id="rId5"/>
    <p:sldId id="318" r:id="rId6"/>
    <p:sldId id="319" r:id="rId7"/>
    <p:sldId id="320" r:id="rId8"/>
    <p:sldId id="321" r:id="rId9"/>
    <p:sldId id="322" r:id="rId10"/>
    <p:sldId id="323" r:id="rId11"/>
    <p:sldId id="326" r:id="rId12"/>
    <p:sldId id="327" r:id="rId13"/>
    <p:sldId id="328" r:id="rId14"/>
    <p:sldId id="329" r:id="rId15"/>
    <p:sldId id="331" r:id="rId16"/>
    <p:sldId id="332" r:id="rId17"/>
    <p:sldId id="330" r:id="rId18"/>
    <p:sldId id="333" r:id="rId19"/>
    <p:sldId id="315" r:id="rId20"/>
    <p:sldId id="334" r:id="rId21"/>
    <p:sldId id="335" r:id="rId22"/>
    <p:sldId id="336" r:id="rId23"/>
    <p:sldId id="337" r:id="rId24"/>
    <p:sldId id="338" r:id="rId25"/>
    <p:sldId id="341" r:id="rId26"/>
    <p:sldId id="342" r:id="rId27"/>
    <p:sldId id="343" r:id="rId28"/>
    <p:sldId id="344" r:id="rId29"/>
    <p:sldId id="345" r:id="rId30"/>
    <p:sldId id="346" r:id="rId31"/>
    <p:sldId id="347" r:id="rId32"/>
    <p:sldId id="348" r:id="rId33"/>
    <p:sldId id="349" r:id="rId34"/>
    <p:sldId id="350" r:id="rId35"/>
    <p:sldId id="351" r:id="rId36"/>
    <p:sldId id="352" r:id="rId37"/>
    <p:sldId id="353" r:id="rId38"/>
    <p:sldId id="316" r:id="rId39"/>
    <p:sldId id="354" r:id="rId40"/>
    <p:sldId id="355" r:id="rId41"/>
    <p:sldId id="356" r:id="rId42"/>
    <p:sldId id="357" r:id="rId43"/>
    <p:sldId id="358" r:id="rId44"/>
    <p:sldId id="359" r:id="rId45"/>
    <p:sldId id="263" r:id="rId46"/>
    <p:sldId id="360" r:id="rId47"/>
    <p:sldId id="26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87805" autoAdjust="0"/>
  </p:normalViewPr>
  <p:slideViewPr>
    <p:cSldViewPr>
      <p:cViewPr>
        <p:scale>
          <a:sx n="100" d="100"/>
          <a:sy n="100" d="100"/>
        </p:scale>
        <p:origin x="-624" y="-330"/>
      </p:cViewPr>
      <p:guideLst>
        <p:guide orient="horz" pos="2160"/>
        <p:guide pos="2880"/>
      </p:guideLst>
    </p:cSldViewPr>
  </p:slideViewPr>
  <p:notesTextViewPr>
    <p:cViewPr>
      <p:scale>
        <a:sx n="1" d="1"/>
        <a:sy n="1" d="1"/>
      </p:scale>
      <p:origin x="0" y="0"/>
    </p:cViewPr>
  </p:notesTextViewPr>
  <p:sorterViewPr>
    <p:cViewPr>
      <p:scale>
        <a:sx n="100" d="100"/>
        <a:sy n="100" d="100"/>
      </p:scale>
      <p:origin x="0" y="1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these steps to work through an example.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calculations</a:t>
            </a:r>
            <a:r>
              <a:rPr lang="en-US" baseline="0" dirty="0" smtClean="0"/>
              <a:t> in the book to work through this example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the settings in the dialog box for</a:t>
            </a:r>
            <a:r>
              <a:rPr lang="en-US" sz="1200" kern="1200" baseline="0" dirty="0" smtClean="0">
                <a:solidFill>
                  <a:schemeClr val="tx1"/>
                </a:solidFill>
                <a:latin typeface="+mn-lt"/>
                <a:ea typeface="+mn-ea"/>
                <a:cs typeface="+mn-cs"/>
              </a:rPr>
              <a:t> manual or Automatic configuration.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19</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Contracting, as in contractions…..shortening the address.</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22</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example on the next slide to illustrate.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Expand on this example using the information in the book.</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the principles of private addressing</a:t>
            </a:r>
            <a:r>
              <a:rPr lang="en-US" baseline="0" dirty="0" smtClean="0"/>
              <a:t> as in IPv4.</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IPv6 has eliminated</a:t>
            </a:r>
            <a:r>
              <a:rPr lang="en-US" baseline="0" dirty="0" smtClean="0"/>
              <a:t> broadcast messages, but can use a Multicast to all hosts in a similar way.</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34</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a:t>
            </a:r>
            <a:r>
              <a:rPr lang="en-US" baseline="0" dirty="0" smtClean="0"/>
              <a:t> the example Anycast address that corresponds to the sample network used in previous examples from the book.</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each of these methods in more detail and refer to the IPv4</a:t>
            </a:r>
            <a:r>
              <a:rPr lang="en-US" baseline="0" dirty="0" smtClean="0"/>
              <a:t> properties sheet on the next slide.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38</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information in</a:t>
            </a:r>
            <a:r>
              <a:rPr lang="en-US" baseline="0" dirty="0" smtClean="0"/>
              <a:t> the book to expand on these mechanisms as necessary</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45</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46</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how each host on a network requires</a:t>
            </a:r>
            <a:r>
              <a:rPr lang="en-US" baseline="0" dirty="0" smtClean="0"/>
              <a:t> a unique address for communication.</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this is what USED to be done, but it is very wasteful. Use the next slide to</a:t>
            </a:r>
            <a:r>
              <a:rPr lang="en-US" baseline="0" dirty="0" smtClean="0"/>
              <a:t> help explain.</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Classful address is wasteful</a:t>
            </a:r>
            <a:r>
              <a:rPr lang="en-US" baseline="0" dirty="0" smtClean="0"/>
              <a:t> and the Internet has grown beyond the available addresses, mechanisms were created to extend the life of IPv4 by creating less waste and repeatedly using the same addresses.</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Compare this to the default setting of 192.168.43.0/24, and use the example</a:t>
            </a:r>
            <a:r>
              <a:rPr lang="en-US" baseline="0" dirty="0" smtClean="0"/>
              <a:t> in the book.</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this</a:t>
            </a:r>
            <a:r>
              <a:rPr lang="en-US" baseline="0" dirty="0" smtClean="0"/>
              <a:t> table to illustrate the example on the previous slide.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how there are not enough registered addresses</a:t>
            </a:r>
            <a:r>
              <a:rPr lang="en-US" baseline="0" dirty="0" smtClean="0"/>
              <a:t> left and that this is a way for the same addresses to be used repeatedly.</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example in the book to expand</a:t>
            </a:r>
            <a:r>
              <a:rPr lang="en-US" baseline="0" dirty="0" smtClean="0"/>
              <a:t> on this.</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EF2E70-E7C6-4AD7-AEA5-90837A95C90A}" type="datetime1">
              <a:rPr lang="en-US" smtClean="0"/>
              <a:pPr/>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03F130-A705-4DEA-A0AC-C4F98437935B}"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8CC80-FABA-4ABC-8CED-DB8A8C4DF454}"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C1EBDD44-19AD-43F0-946D-42DC3CACB577}" type="datetime1">
              <a:rPr lang="en-US" smtClean="0"/>
              <a:pPr/>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4A0B-1087-44C1-9D37-DC20ACAD1033}"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0D84B1D3-6D49-472E-BC6F-99489766C9E7}"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67BE45E-64B4-4872-8B75-0432BAABF59F}" type="datetime1">
              <a:rPr lang="en-US" smtClean="0"/>
              <a:pPr/>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CB4DF8-C030-4875-9D2B-AE84F01AF6E0}" type="datetime1">
              <a:rPr lang="en-US" smtClean="0"/>
              <a:pPr/>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60964-C561-4D09-A2EC-48F9564EDE48}" type="datetime1">
              <a:rPr lang="en-US" smtClean="0"/>
              <a:pPr/>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73B4F-365D-4034-9398-D76F5F48DE8F}"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57C48-3A46-4A9B-A872-03B3A9C260CB}"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FCE91DE-C508-4633-94A9-79DABFF485B5}" type="datetime1">
              <a:rPr lang="en-US" smtClean="0"/>
              <a:pPr/>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10: Configuring IPv4 and IPv6 Addressing</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and Private </a:t>
            </a:r>
            <a:br>
              <a:rPr lang="en-US" dirty="0" smtClean="0"/>
            </a:br>
            <a:r>
              <a:rPr lang="en-US" dirty="0" smtClean="0"/>
              <a:t>IPv4 Addressing</a:t>
            </a:r>
            <a:endParaRPr lang="en-US" dirty="0"/>
          </a:p>
        </p:txBody>
      </p:sp>
      <p:sp>
        <p:nvSpPr>
          <p:cNvPr id="3" name="Content Placeholder 2"/>
          <p:cNvSpPr>
            <a:spLocks noGrp="1"/>
          </p:cNvSpPr>
          <p:nvPr>
            <p:ph idx="1"/>
          </p:nvPr>
        </p:nvSpPr>
        <p:spPr/>
        <p:txBody>
          <a:bodyPr/>
          <a:lstStyle/>
          <a:p>
            <a:r>
              <a:rPr lang="en-US" dirty="0" smtClean="0"/>
              <a:t>Registered IP addresses are not necessary for workstations that merely access resources on the Internet</a:t>
            </a:r>
          </a:p>
          <a:p>
            <a:r>
              <a:rPr lang="en-US" dirty="0" smtClean="0"/>
              <a:t>The three blocks of addresses allocated for private use are as follows:</a:t>
            </a:r>
          </a:p>
          <a:p>
            <a:pPr lvl="1"/>
            <a:r>
              <a:rPr lang="en-US" sz="2800" dirty="0" smtClean="0"/>
              <a:t>10.0.0.0/8</a:t>
            </a:r>
          </a:p>
          <a:p>
            <a:pPr lvl="1"/>
            <a:r>
              <a:rPr lang="en-US" sz="2800" dirty="0" smtClean="0"/>
              <a:t>172.16.0.0/12</a:t>
            </a:r>
          </a:p>
          <a:p>
            <a:pPr lvl="1"/>
            <a:r>
              <a:rPr lang="en-US" sz="2800" dirty="0" smtClean="0"/>
              <a:t>192.168.0.0/16</a:t>
            </a:r>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Subnetting</a:t>
            </a:r>
            <a:endParaRPr lang="en-US" dirty="0"/>
          </a:p>
        </p:txBody>
      </p:sp>
      <p:sp>
        <p:nvSpPr>
          <p:cNvPr id="3" name="Content Placeholder 2"/>
          <p:cNvSpPr>
            <a:spLocks noGrp="1"/>
          </p:cNvSpPr>
          <p:nvPr>
            <p:ph idx="1"/>
          </p:nvPr>
        </p:nvSpPr>
        <p:spPr/>
        <p:txBody>
          <a:bodyPr>
            <a:noAutofit/>
          </a:bodyPr>
          <a:lstStyle/>
          <a:p>
            <a:r>
              <a:rPr lang="en-US" sz="2000" dirty="0" smtClean="0"/>
              <a:t>Allows you to split one IP address range into multiple networks (e.g., you can take the 10.0.0.0/8 private IP address range and use the entire second octet as a subnet ID).</a:t>
            </a:r>
          </a:p>
          <a:p>
            <a:r>
              <a:rPr lang="en-US" sz="2000" dirty="0" smtClean="0"/>
              <a:t>This creates up to 256 subnets with up to 65,536 hosts.</a:t>
            </a:r>
          </a:p>
          <a:p>
            <a:r>
              <a:rPr lang="en-US" sz="2000" dirty="0" smtClean="0"/>
              <a:t>The subnet masks will be 255.255.0.0 and the network addresses will proceed as follows:</a:t>
            </a:r>
          </a:p>
          <a:p>
            <a:pPr lvl="1"/>
            <a:r>
              <a:rPr lang="en-US" sz="1800" dirty="0" smtClean="0"/>
              <a:t>10.0.0.0/16</a:t>
            </a:r>
          </a:p>
          <a:p>
            <a:pPr lvl="1"/>
            <a:r>
              <a:rPr lang="en-US" sz="1800" dirty="0" smtClean="0"/>
              <a:t>10.1.0.0/16</a:t>
            </a:r>
          </a:p>
          <a:p>
            <a:pPr lvl="1"/>
            <a:r>
              <a:rPr lang="en-US" sz="1800" dirty="0" smtClean="0"/>
              <a:t>10.2.0.0/16</a:t>
            </a:r>
          </a:p>
          <a:p>
            <a:pPr lvl="1"/>
            <a:r>
              <a:rPr lang="en-US" sz="1800" dirty="0" smtClean="0"/>
              <a:t>…</a:t>
            </a:r>
          </a:p>
          <a:p>
            <a:pPr lvl="1"/>
            <a:r>
              <a:rPr lang="en-US" sz="1800" dirty="0" smtClean="0"/>
              <a:t>10.255.0.0/16</a:t>
            </a:r>
          </a:p>
          <a:p>
            <a:r>
              <a:rPr lang="en-US" sz="2000" dirty="0" smtClean="0"/>
              <a:t>When you are working on an existing network, the subnetting process is more difficult.</a:t>
            </a:r>
            <a:endParaRPr lang="en-US" sz="2000"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Calculate IPv4 Subnets</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Determine how many subnet identifier bits you need to create the required number of subnets.</a:t>
            </a:r>
          </a:p>
          <a:p>
            <a:pPr marL="514350" indent="-514350">
              <a:buFont typeface="+mj-lt"/>
              <a:buAutoNum type="arabicPeriod"/>
            </a:pPr>
            <a:r>
              <a:rPr lang="en-US" dirty="0" smtClean="0"/>
              <a:t>Subtract the subnet bits you need from the host bits and add them to the network bits.</a:t>
            </a:r>
          </a:p>
          <a:p>
            <a:pPr marL="514350" indent="-514350">
              <a:buFont typeface="+mj-lt"/>
              <a:buAutoNum type="arabicPeriod"/>
            </a:pPr>
            <a:r>
              <a:rPr lang="en-US" dirty="0" smtClean="0"/>
              <a:t>Calculate the subnet mask by adding the network and subnet bits in binary form and converting the binary value to decimal. </a:t>
            </a:r>
          </a:p>
          <a:p>
            <a:pPr marL="514350" indent="-514350">
              <a:buFont typeface="+mj-lt"/>
              <a:buAutoNum type="arabicPeriod"/>
            </a:pPr>
            <a:r>
              <a:rPr lang="en-US" dirty="0" smtClean="0"/>
              <a:t>Take the least significant subnet bit and the host bits, in binary form, and convert them to a decimal value.</a:t>
            </a:r>
          </a:p>
          <a:p>
            <a:pPr marL="514350" indent="-514350">
              <a:buFont typeface="+mj-lt"/>
              <a:buAutoNum type="arabicPeriod"/>
            </a:pPr>
            <a:r>
              <a:rPr lang="en-US" dirty="0" smtClean="0"/>
              <a:t>Increment the network identifier (including the subnet bits) by the decimal value you calculated to determine the network addresses of your new subnets.</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Supernetting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Allows contiguous networks to be added to a routing table with one entry to reduce the size of Internet routing tables.</a:t>
            </a:r>
          </a:p>
          <a:p>
            <a:r>
              <a:rPr lang="en-US" dirty="0" smtClean="0"/>
              <a:t>For example:</a:t>
            </a:r>
          </a:p>
          <a:p>
            <a:pPr lvl="1">
              <a:buNone/>
            </a:pPr>
            <a:r>
              <a:rPr lang="en-US" dirty="0" smtClean="0"/>
              <a:t>172.16.43.0/24</a:t>
            </a:r>
          </a:p>
          <a:p>
            <a:pPr lvl="1">
              <a:buNone/>
            </a:pPr>
            <a:r>
              <a:rPr lang="en-US" dirty="0" smtClean="0"/>
              <a:t>172.16.44.0/24</a:t>
            </a:r>
          </a:p>
          <a:p>
            <a:pPr lvl="1">
              <a:buNone/>
            </a:pPr>
            <a:r>
              <a:rPr lang="en-US" dirty="0" smtClean="0"/>
              <a:t>172.16.45.0/24</a:t>
            </a:r>
          </a:p>
          <a:p>
            <a:pPr lvl="1">
              <a:buNone/>
            </a:pPr>
            <a:r>
              <a:rPr lang="en-US" dirty="0" smtClean="0"/>
              <a:t>172.16.46.0/24</a:t>
            </a:r>
          </a:p>
          <a:p>
            <a:pPr lvl="1">
              <a:buNone/>
            </a:pPr>
            <a:r>
              <a:rPr lang="en-US" dirty="0" smtClean="0"/>
              <a:t>172.16.47.0/24</a:t>
            </a:r>
          </a:p>
          <a:p>
            <a:r>
              <a:rPr lang="en-US" dirty="0" smtClean="0"/>
              <a:t>Can all be expressed in one supernet address:</a:t>
            </a:r>
            <a:br>
              <a:rPr lang="en-US" dirty="0" smtClean="0"/>
            </a:br>
            <a:r>
              <a:rPr lang="en-US" dirty="0" smtClean="0"/>
              <a:t> 172.16.40.0/21</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IPv4 Addresses</a:t>
            </a:r>
            <a:endParaRPr lang="en-US" dirty="0"/>
          </a:p>
        </p:txBody>
      </p:sp>
      <p:sp>
        <p:nvSpPr>
          <p:cNvPr id="3" name="Content Placeholder 2"/>
          <p:cNvSpPr>
            <a:spLocks noGrp="1"/>
          </p:cNvSpPr>
          <p:nvPr>
            <p:ph idx="1"/>
          </p:nvPr>
        </p:nvSpPr>
        <p:spPr/>
        <p:txBody>
          <a:bodyPr/>
          <a:lstStyle/>
          <a:p>
            <a:pPr>
              <a:buNone/>
            </a:pPr>
            <a:r>
              <a:rPr lang="en-US" dirty="0" smtClean="0"/>
              <a:t>To assign IPv4 addresses, there are three basic methods:</a:t>
            </a:r>
          </a:p>
          <a:p>
            <a:r>
              <a:rPr lang="en-US" dirty="0" smtClean="0"/>
              <a:t>Manual configuration</a:t>
            </a:r>
          </a:p>
          <a:p>
            <a:r>
              <a:rPr lang="en-US" dirty="0" smtClean="0"/>
              <a:t>Dynamic Host Configuration Protocol (DHCP)</a:t>
            </a:r>
          </a:p>
          <a:p>
            <a:r>
              <a:rPr lang="en-US" dirty="0" smtClean="0"/>
              <a:t>Automatic Private IP Addressing (APIPA)</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IPv4 Address Configuration</a:t>
            </a:r>
            <a:endParaRPr lang="en-US" dirty="0"/>
          </a:p>
        </p:txBody>
      </p:sp>
      <p:sp>
        <p:nvSpPr>
          <p:cNvPr id="3" name="Content Placeholder 2"/>
          <p:cNvSpPr>
            <a:spLocks noGrp="1"/>
          </p:cNvSpPr>
          <p:nvPr>
            <p:ph idx="1"/>
          </p:nvPr>
        </p:nvSpPr>
        <p:spPr/>
        <p:txBody>
          <a:bodyPr/>
          <a:lstStyle/>
          <a:p>
            <a:r>
              <a:rPr lang="en-US" dirty="0" smtClean="0"/>
              <a:t>Manually enter IP address, subnet mask, default gateway and DNS servers.</a:t>
            </a:r>
          </a:p>
          <a:p>
            <a:r>
              <a:rPr lang="en-US" dirty="0" smtClean="0"/>
              <a:t>Use a GUI or command line.</a:t>
            </a:r>
          </a:p>
          <a:p>
            <a:r>
              <a:rPr lang="en-US" dirty="0" smtClean="0"/>
              <a:t>Not difficult, but it can be time consuming on a large network.</a:t>
            </a:r>
          </a:p>
          <a:p>
            <a:r>
              <a:rPr lang="en-US" dirty="0" smtClean="0"/>
              <a:t>Difficult to troubleshoot if information is entered incorrectly.</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Dynamic Host Configuration Protocol (DHCP)</a:t>
            </a:r>
            <a:endParaRPr lang="en-US" sz="4800" dirty="0"/>
          </a:p>
        </p:txBody>
      </p:sp>
      <p:sp>
        <p:nvSpPr>
          <p:cNvPr id="3" name="Content Placeholder 2"/>
          <p:cNvSpPr>
            <a:spLocks noGrp="1"/>
          </p:cNvSpPr>
          <p:nvPr>
            <p:ph idx="1"/>
          </p:nvPr>
        </p:nvSpPr>
        <p:spPr/>
        <p:txBody>
          <a:bodyPr/>
          <a:lstStyle/>
          <a:p>
            <a:r>
              <a:rPr lang="en-US" dirty="0" smtClean="0"/>
              <a:t>Client computers are configured to Obtain an IP address automatically.</a:t>
            </a:r>
          </a:p>
          <a:p>
            <a:r>
              <a:rPr lang="en-US" dirty="0" smtClean="0"/>
              <a:t>DHCP Servers on the network contain a pool of addresses and other IPv4 configuration.</a:t>
            </a:r>
          </a:p>
          <a:p>
            <a:r>
              <a:rPr lang="en-US" dirty="0" smtClean="0"/>
              <a:t>Clients request configuration at boot up.</a:t>
            </a:r>
          </a:p>
          <a:p>
            <a:r>
              <a:rPr lang="en-US" dirty="0" smtClean="0"/>
              <a:t>DHCP Servers respond to the requests.</a:t>
            </a:r>
          </a:p>
          <a:p>
            <a:r>
              <a:rPr lang="en-US" dirty="0" smtClean="0"/>
              <a:t>IPv4 configurations are leased for a period of time and renewed as necessary.</a:t>
            </a:r>
          </a:p>
          <a:p>
            <a:r>
              <a:rPr lang="en-US" dirty="0" smtClean="0"/>
              <a:t>No addresses are duplicated.</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IPv4 Addresses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The Internet Protocol Version 4 (TCP/IPv4) </a:t>
            </a:r>
          </a:p>
          <a:p>
            <a:r>
              <a:rPr lang="en-US" dirty="0" smtClean="0"/>
              <a:t>Properties sheet </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17</a:t>
            </a:fld>
            <a:endParaRPr lang="en-US" dirty="0"/>
          </a:p>
        </p:txBody>
      </p:sp>
      <p:grpSp>
        <p:nvGrpSpPr>
          <p:cNvPr id="7" name="Group 6"/>
          <p:cNvGrpSpPr>
            <a:grpSpLocks noGrp="1" noUngrp="1" noChangeAspect="1"/>
          </p:cNvGrpSpPr>
          <p:nvPr/>
        </p:nvGrpSpPr>
        <p:grpSpPr>
          <a:xfrm>
            <a:off x="2505921" y="1295400"/>
            <a:ext cx="3894879" cy="4648200"/>
            <a:chOff x="2112963" y="685800"/>
            <a:chExt cx="4916487" cy="5867400"/>
          </a:xfrm>
        </p:grpSpPr>
        <p:pic>
          <p:nvPicPr>
            <p:cNvPr id="8" name="Picture 7" descr="fg10-02"/>
            <p:cNvPicPr>
              <a:picLocks noRot="1" noChangeAspect="1" noMove="1" noResize="1"/>
            </p:cNvPicPr>
            <p:nvPr isPhoto="1"/>
          </p:nvPicPr>
          <p:blipFill>
            <a:blip r:embed="rId3">
              <a:lum/>
              <a:extLst>
                <a:ext uri="{28A0092B-C50C-407E-A947-70E740481C1C}">
                  <a14:useLocalDpi xmlns:a14="http://schemas.microsoft.com/office/drawing/2010/main" val="0"/>
                </a:ext>
              </a:extLst>
            </a:blip>
            <a:stretch>
              <a:fillRect/>
            </a:stretch>
          </p:blipFill>
          <p:spPr>
            <a:xfrm>
              <a:off x="2112963" y="685800"/>
              <a:ext cx="4916487" cy="5486400"/>
            </a:xfrm>
            <a:prstGeom prst="rect">
              <a:avLst/>
            </a:prstGeom>
            <a:noFill/>
            <a:ln>
              <a:noFill/>
            </a:ln>
          </p:spPr>
        </p:pic>
        <p:sp>
          <p:nvSpPr>
            <p:cNvPr id="9" name="Rectangle 8"/>
            <p:cNvSpPr/>
            <p:nvPr/>
          </p:nvSpPr>
          <p:spPr>
            <a:xfrm>
              <a:off x="2112963" y="6210300"/>
              <a:ext cx="49164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Private IP Addressing (APIPA)</a:t>
            </a:r>
            <a:endParaRPr lang="en-US" dirty="0"/>
          </a:p>
        </p:txBody>
      </p:sp>
      <p:sp>
        <p:nvSpPr>
          <p:cNvPr id="3" name="Content Placeholder 2"/>
          <p:cNvSpPr>
            <a:spLocks noGrp="1"/>
          </p:cNvSpPr>
          <p:nvPr>
            <p:ph idx="1"/>
          </p:nvPr>
        </p:nvSpPr>
        <p:spPr/>
        <p:txBody>
          <a:bodyPr>
            <a:normAutofit lnSpcReduction="10000"/>
          </a:bodyPr>
          <a:lstStyle/>
          <a:p>
            <a:r>
              <a:rPr lang="en-US" dirty="0" smtClean="0"/>
              <a:t>A DHCP failover mechanism used by all current Microsoft Windows operating systems.</a:t>
            </a:r>
          </a:p>
          <a:p>
            <a:r>
              <a:rPr lang="en-US" dirty="0" smtClean="0"/>
              <a:t>If a system fails to locate a DHCP server on the network, APIPA takes over and automatically assigns an address on the 169.254.0.0/16 network to the computer.</a:t>
            </a:r>
          </a:p>
          <a:p>
            <a:r>
              <a:rPr lang="en-US" dirty="0" smtClean="0"/>
              <a:t>For a small network that consists of only a single LAN, APIPA is a simple and effective alternative to installing a DHCP server.</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Addressing</a:t>
            </a:r>
            <a:endParaRPr lang="en-US" dirty="0"/>
          </a:p>
        </p:txBody>
      </p:sp>
      <p:sp>
        <p:nvSpPr>
          <p:cNvPr id="3" name="Text Placeholder 2"/>
          <p:cNvSpPr>
            <a:spLocks noGrp="1"/>
          </p:cNvSpPr>
          <p:nvPr>
            <p:ph type="body" idx="1"/>
          </p:nvPr>
        </p:nvSpPr>
        <p:spPr/>
        <p:txBody>
          <a:bodyPr>
            <a:normAutofit/>
          </a:bodyPr>
          <a:lstStyle/>
          <a:p>
            <a:r>
              <a:rPr lang="en-US" sz="2400" dirty="0" smtClean="0"/>
              <a:t>Lesson 10: Configuring IPv4 and IPv6 Addressing</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19</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4.1: Configure IPv4 and IPv6 Addressing</a:t>
            </a:r>
          </a:p>
          <a:p>
            <a:r>
              <a:rPr lang="en-US" dirty="0" smtClean="0"/>
              <a:t>IPv4 Addressing</a:t>
            </a:r>
          </a:p>
          <a:p>
            <a:r>
              <a:rPr lang="en-US" dirty="0" smtClean="0"/>
              <a:t>IPv6 Addressing</a:t>
            </a:r>
          </a:p>
          <a:p>
            <a:r>
              <a:rPr lang="en-US" dirty="0" smtClean="0"/>
              <a:t>Planning an IP Transition</a:t>
            </a:r>
            <a:endParaRPr lang="en-US" dirty="0"/>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Addressing</a:t>
            </a:r>
            <a:endParaRPr lang="en-US" dirty="0"/>
          </a:p>
        </p:txBody>
      </p:sp>
      <p:sp>
        <p:nvSpPr>
          <p:cNvPr id="3" name="Content Placeholder 2"/>
          <p:cNvSpPr>
            <a:spLocks noGrp="1"/>
          </p:cNvSpPr>
          <p:nvPr>
            <p:ph idx="1"/>
          </p:nvPr>
        </p:nvSpPr>
        <p:spPr/>
        <p:txBody>
          <a:bodyPr/>
          <a:lstStyle/>
          <a:p>
            <a:r>
              <a:rPr lang="en-US" dirty="0" smtClean="0"/>
              <a:t>Designed to increase the size of the IP address space (128 bit), thus providing addresses for many more devices than IPv4</a:t>
            </a:r>
          </a:p>
          <a:p>
            <a:r>
              <a:rPr lang="en-US" dirty="0" smtClean="0"/>
              <a:t>Reduces the size of the routing tables because the size of the addresses provides for more than the two levels of subnetting currently possible with IPv4</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IPv6</a:t>
            </a:r>
            <a:endParaRPr lang="en-US" dirty="0"/>
          </a:p>
        </p:txBody>
      </p:sp>
      <p:sp>
        <p:nvSpPr>
          <p:cNvPr id="3" name="Content Placeholder 2"/>
          <p:cNvSpPr>
            <a:spLocks noGrp="1"/>
          </p:cNvSpPr>
          <p:nvPr>
            <p:ph idx="1"/>
          </p:nvPr>
        </p:nvSpPr>
        <p:spPr/>
        <p:txBody>
          <a:bodyPr>
            <a:normAutofit/>
          </a:bodyPr>
          <a:lstStyle/>
          <a:p>
            <a:r>
              <a:rPr lang="en-US" dirty="0" smtClean="0"/>
              <a:t>IPv6 addresses use a notation called colon-hexadecimal format</a:t>
            </a:r>
          </a:p>
          <a:p>
            <a:r>
              <a:rPr lang="en-US" dirty="0" smtClean="0"/>
              <a:t>Eight 16-bit hexadecimal numbers, separated by colons:</a:t>
            </a:r>
            <a:br>
              <a:rPr lang="en-US" dirty="0" smtClean="0"/>
            </a:br>
            <a:r>
              <a:rPr lang="en-US" b="1" dirty="0" smtClean="0"/>
              <a:t>XX:XX:XX:XX:XX:XX:XX:XX</a:t>
            </a:r>
          </a:p>
          <a:p>
            <a:r>
              <a:rPr lang="en-US" dirty="0" smtClean="0"/>
              <a:t>Each X represents eight bits (or 1 byte), which in hexadecimal notation is represented by two characters, as in:</a:t>
            </a:r>
            <a:br>
              <a:rPr lang="en-US" dirty="0" smtClean="0"/>
            </a:br>
            <a:r>
              <a:rPr lang="en-US" b="1" dirty="0" smtClean="0"/>
              <a:t>21cd:0053:0000:0000:e8bb:04f2:003c:c394</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Contracting IPv6 Addresses</a:t>
            </a:r>
            <a:endParaRPr lang="en-US" dirty="0"/>
          </a:p>
        </p:txBody>
      </p:sp>
      <p:sp>
        <p:nvSpPr>
          <p:cNvPr id="3" name="Content Placeholder 2"/>
          <p:cNvSpPr>
            <a:spLocks noGrp="1"/>
          </p:cNvSpPr>
          <p:nvPr>
            <p:ph idx="1"/>
          </p:nvPr>
        </p:nvSpPr>
        <p:spPr>
          <a:xfrm>
            <a:off x="457200" y="1600200"/>
            <a:ext cx="8229600" cy="4648200"/>
          </a:xfrm>
        </p:spPr>
        <p:txBody>
          <a:bodyPr/>
          <a:lstStyle/>
          <a:p>
            <a:r>
              <a:rPr lang="en-US" dirty="0" smtClean="0"/>
              <a:t>When an IPv6 address has two or more consecutive eight-bit blocks of zeroes, you can replace them with a double colon (but you can only use one double colon in any IPv6 address):</a:t>
            </a:r>
            <a:br>
              <a:rPr lang="en-US" dirty="0" smtClean="0"/>
            </a:br>
            <a:r>
              <a:rPr lang="en-US" b="1" dirty="0" smtClean="0"/>
              <a:t>21cd:0053::e8bb:04f2:003c:c394</a:t>
            </a:r>
          </a:p>
          <a:p>
            <a:r>
              <a:rPr lang="en-US" dirty="0" smtClean="0"/>
              <a:t>You can also remove the leading zeros in any block where they appear:</a:t>
            </a:r>
            <a:br>
              <a:rPr lang="en-US" dirty="0" smtClean="0"/>
            </a:br>
            <a:r>
              <a:rPr lang="en-US" b="1" dirty="0" smtClean="0"/>
              <a:t>21cd:53::e8bb:4f2:3c:c394</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Expressing IPv6 </a:t>
            </a:r>
            <a:br>
              <a:rPr lang="en-US" dirty="0" smtClean="0"/>
            </a:br>
            <a:r>
              <a:rPr lang="en-US" dirty="0" smtClean="0"/>
              <a:t>Network Addresses</a:t>
            </a:r>
            <a:endParaRPr lang="en-US" dirty="0"/>
          </a:p>
        </p:txBody>
      </p:sp>
      <p:sp>
        <p:nvSpPr>
          <p:cNvPr id="3" name="Content Placeholder 2"/>
          <p:cNvSpPr>
            <a:spLocks noGrp="1"/>
          </p:cNvSpPr>
          <p:nvPr>
            <p:ph idx="1"/>
          </p:nvPr>
        </p:nvSpPr>
        <p:spPr/>
        <p:txBody>
          <a:bodyPr/>
          <a:lstStyle/>
          <a:p>
            <a:r>
              <a:rPr lang="en-US" dirty="0" smtClean="0"/>
              <a:t>No subnet masks in IPv6</a:t>
            </a:r>
          </a:p>
          <a:p>
            <a:r>
              <a:rPr lang="en-US" dirty="0" smtClean="0"/>
              <a:t>Network addresses use the same slash notation as CIDR:</a:t>
            </a:r>
          </a:p>
          <a:p>
            <a:pPr>
              <a:buNone/>
            </a:pPr>
            <a:r>
              <a:rPr lang="en-US" dirty="0" smtClean="0"/>
              <a:t>	</a:t>
            </a:r>
            <a:r>
              <a:rPr lang="en-US" b="1" dirty="0" smtClean="0"/>
              <a:t>21cd:53::/64</a:t>
            </a:r>
          </a:p>
          <a:p>
            <a:r>
              <a:rPr lang="en-US" dirty="0" smtClean="0"/>
              <a:t>This is the contracted form for the following network address:</a:t>
            </a:r>
          </a:p>
          <a:p>
            <a:pPr>
              <a:buNone/>
            </a:pPr>
            <a:r>
              <a:rPr lang="en-US" dirty="0" smtClean="0"/>
              <a:t>	</a:t>
            </a:r>
            <a:r>
              <a:rPr lang="en-US" b="1" dirty="0" smtClean="0"/>
              <a:t>21cd:0053:0000:0000/64</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Address Types</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IPv6 supports three address types:</a:t>
            </a:r>
          </a:p>
          <a:p>
            <a:r>
              <a:rPr lang="en-US" b="1" dirty="0" smtClean="0"/>
              <a:t>Unicast:</a:t>
            </a:r>
            <a:r>
              <a:rPr lang="en-US" dirty="0" smtClean="0"/>
              <a:t> Provides one-to-one transmission service to individual interfaces, including server farms sharing a single address. IPv6 supports several types of unicast addresses, including global, link-local, and unique local.</a:t>
            </a:r>
          </a:p>
          <a:p>
            <a:r>
              <a:rPr lang="en-US" b="1" dirty="0" smtClean="0"/>
              <a:t>Multicast:</a:t>
            </a:r>
            <a:r>
              <a:rPr lang="en-US" dirty="0" smtClean="0"/>
              <a:t> Provides one-to-many transmission service to groups of interfaces identified by a single multicast address.</a:t>
            </a:r>
          </a:p>
          <a:p>
            <a:r>
              <a:rPr lang="en-US" b="1" dirty="0" smtClean="0"/>
              <a:t>Anycast</a:t>
            </a:r>
            <a:r>
              <a:rPr lang="en-US" b="1" dirty="0" smtClean="0"/>
              <a:t>:</a:t>
            </a:r>
            <a:r>
              <a:rPr lang="en-US" dirty="0" smtClean="0"/>
              <a:t> Provides one-to-one-of-many transmission service to groups of interfaces, only the nearest of which (measured by the number of intermediate routers) receives the transmission.</a:t>
            </a:r>
          </a:p>
          <a:p>
            <a:pPr>
              <a:buNone/>
            </a:pP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a:t>
            </a:r>
            <a:br>
              <a:rPr lang="en-US" dirty="0" smtClean="0"/>
            </a:br>
            <a:r>
              <a:rPr lang="en-US" dirty="0" smtClean="0"/>
              <a:t>Unicast Addresses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The current official format for global unicast addresses consists of the following elements:</a:t>
            </a:r>
          </a:p>
          <a:p>
            <a:r>
              <a:rPr lang="en-US" b="1" dirty="0" smtClean="0"/>
              <a:t>Global routing prefix:</a:t>
            </a:r>
            <a:r>
              <a:rPr lang="en-US" dirty="0" smtClean="0"/>
              <a:t> A 48-bit field beginning with the 001 FP value, the hierarchical structure of which is left up to the RIR</a:t>
            </a:r>
          </a:p>
          <a:p>
            <a:r>
              <a:rPr lang="en-US" b="1" dirty="0" smtClean="0"/>
              <a:t>Subnet ID:</a:t>
            </a:r>
            <a:r>
              <a:rPr lang="en-US" dirty="0" smtClean="0"/>
              <a:t> Formerly known as the SLA, a 16-bit field that organizations can use to create an internal hierarchy of sites or subnets</a:t>
            </a:r>
          </a:p>
          <a:p>
            <a:r>
              <a:rPr lang="en-US" b="1" dirty="0" smtClean="0"/>
              <a:t>Interface ID:</a:t>
            </a:r>
            <a:r>
              <a:rPr lang="en-US" dirty="0" smtClean="0"/>
              <a:t> A 64-bit field identifying a specific interface on the network</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Unicast Addresses</a:t>
            </a:r>
            <a:endParaRPr lang="en-US" dirty="0"/>
          </a:p>
        </p:txBody>
      </p:sp>
      <p:sp>
        <p:nvSpPr>
          <p:cNvPr id="4" name="Text Placeholder 3"/>
          <p:cNvSpPr>
            <a:spLocks noGrp="1"/>
          </p:cNvSpPr>
          <p:nvPr>
            <p:ph type="body" sz="half" idx="2"/>
          </p:nvPr>
        </p:nvSpPr>
        <p:spPr/>
        <p:txBody>
          <a:bodyPr/>
          <a:lstStyle/>
          <a:p>
            <a:r>
              <a:rPr lang="en-US" dirty="0" smtClean="0"/>
              <a:t>The current IPv6 global unicast address format</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26</a:t>
            </a:fld>
            <a:endParaRPr lang="en-US" dirty="0"/>
          </a:p>
        </p:txBody>
      </p:sp>
      <p:grpSp>
        <p:nvGrpSpPr>
          <p:cNvPr id="7" name="Group 6"/>
          <p:cNvGrpSpPr>
            <a:grpSpLocks noGrp="1" noUngrp="1" noChangeAspect="1"/>
          </p:cNvGrpSpPr>
          <p:nvPr/>
        </p:nvGrpSpPr>
        <p:grpSpPr>
          <a:xfrm>
            <a:off x="3505200" y="1295400"/>
            <a:ext cx="1734581" cy="4724400"/>
            <a:chOff x="3494088" y="685800"/>
            <a:chExt cx="2154237" cy="5867400"/>
          </a:xfrm>
        </p:grpSpPr>
        <p:pic>
          <p:nvPicPr>
            <p:cNvPr id="8" name="Picture 7" descr="fg10-04"/>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3494088" y="685800"/>
              <a:ext cx="2154237" cy="5486400"/>
            </a:xfrm>
            <a:prstGeom prst="rect">
              <a:avLst/>
            </a:prstGeom>
            <a:noFill/>
            <a:ln>
              <a:noFill/>
            </a:ln>
          </p:spPr>
        </p:pic>
        <p:sp>
          <p:nvSpPr>
            <p:cNvPr id="9" name="Rectangle 8"/>
            <p:cNvSpPr/>
            <p:nvPr/>
          </p:nvSpPr>
          <p:spPr>
            <a:xfrm>
              <a:off x="3494088" y="6210300"/>
              <a:ext cx="2154237"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Subnet IDs</a:t>
            </a:r>
            <a:endParaRPr lang="en-US" dirty="0"/>
          </a:p>
        </p:txBody>
      </p:sp>
      <p:sp>
        <p:nvSpPr>
          <p:cNvPr id="8" name="Content Placeholder 7"/>
          <p:cNvSpPr>
            <a:spLocks noGrp="1"/>
          </p:cNvSpPr>
          <p:nvPr>
            <p:ph idx="1"/>
          </p:nvPr>
        </p:nvSpPr>
        <p:spPr/>
        <p:txBody>
          <a:bodyPr>
            <a:normAutofit fontScale="85000" lnSpcReduction="10000"/>
          </a:bodyPr>
          <a:lstStyle/>
          <a:p>
            <a:pPr>
              <a:buNone/>
            </a:pPr>
            <a:r>
              <a:rPr lang="en-US" dirty="0" smtClean="0"/>
              <a:t>Organizations have a16-bit subnet ID with which to create an internal subnet hierarchy, if desired. Here are some of the possible subnetting options:</a:t>
            </a:r>
          </a:p>
          <a:p>
            <a:pPr lvl="1"/>
            <a:r>
              <a:rPr lang="en-US" b="1" dirty="0" smtClean="0"/>
              <a:t>One-level subnet:</a:t>
            </a:r>
            <a:r>
              <a:rPr lang="en-US" dirty="0" smtClean="0"/>
              <a:t> By setting all subnet ID bits to 0, all computers in the organization are part of a single subnet. This option is only suitable for smaller organizations.</a:t>
            </a:r>
          </a:p>
          <a:p>
            <a:pPr lvl="1"/>
            <a:r>
              <a:rPr lang="en-US" b="1" dirty="0" smtClean="0"/>
              <a:t>Two-level subnet:</a:t>
            </a:r>
            <a:r>
              <a:rPr lang="en-US" dirty="0" smtClean="0"/>
              <a:t> By creating a series of 16-bit values, you can split the network into as many as 65,536 subnets. This is the functional equivalent of IPv4 subnetting, but with a much larger subnet address space.</a:t>
            </a:r>
          </a:p>
          <a:p>
            <a:pPr lvl="1"/>
            <a:r>
              <a:rPr lang="en-US" b="1" dirty="0" smtClean="0"/>
              <a:t>Multi-level subnet:</a:t>
            </a:r>
            <a:r>
              <a:rPr lang="en-US" dirty="0" smtClean="0"/>
              <a:t> By allocating specific numbers of subnet ID bits, you can create multiple levels of subnets, sub-subnets, and sub-sub-subnets; suitable for an enterprise of almost any size. </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Subnet ID Example</a:t>
            </a:r>
            <a:endParaRPr lang="en-US" dirty="0"/>
          </a:p>
        </p:txBody>
      </p:sp>
      <p:sp>
        <p:nvSpPr>
          <p:cNvPr id="3" name="Content Placeholder 2"/>
          <p:cNvSpPr>
            <a:spLocks noGrp="1"/>
          </p:cNvSpPr>
          <p:nvPr>
            <p:ph idx="1"/>
          </p:nvPr>
        </p:nvSpPr>
        <p:spPr>
          <a:xfrm>
            <a:off x="457200" y="1600200"/>
            <a:ext cx="8229600" cy="4724399"/>
          </a:xfrm>
        </p:spPr>
        <p:txBody>
          <a:bodyPr>
            <a:noAutofit/>
          </a:bodyPr>
          <a:lstStyle/>
          <a:p>
            <a:pPr>
              <a:buNone/>
            </a:pPr>
            <a:r>
              <a:rPr lang="en-US" sz="2000" dirty="0" smtClean="0"/>
              <a:t>To support a large international enterprise, you could split the subnet ID as follows:</a:t>
            </a:r>
          </a:p>
          <a:p>
            <a:r>
              <a:rPr lang="en-US" sz="2000" b="1" dirty="0" smtClean="0"/>
              <a:t>Country (4 bits):</a:t>
            </a:r>
            <a:r>
              <a:rPr lang="en-US" sz="2000" dirty="0" smtClean="0"/>
              <a:t> Creates up to 16 subnets representing countries in which the organization has offices</a:t>
            </a:r>
          </a:p>
          <a:p>
            <a:r>
              <a:rPr lang="en-US" sz="2000" b="1" dirty="0" smtClean="0"/>
              <a:t>State (6 bits):</a:t>
            </a:r>
            <a:r>
              <a:rPr lang="en-US" sz="2000" dirty="0" smtClean="0"/>
              <a:t> Creates up to 64 sub-subnets within each country, representing states, provinces, or other geographical divisions</a:t>
            </a:r>
          </a:p>
          <a:p>
            <a:r>
              <a:rPr lang="en-US" sz="2000" b="1" dirty="0" smtClean="0"/>
              <a:t>Office (2 bits):</a:t>
            </a:r>
            <a:r>
              <a:rPr lang="en-US" sz="2000" dirty="0" smtClean="0"/>
              <a:t> Creates up to 4 sub-sub-subnets within each state or province, representing offices located in various cities</a:t>
            </a:r>
          </a:p>
          <a:p>
            <a:r>
              <a:rPr lang="en-US" sz="2000" b="1" dirty="0" smtClean="0"/>
              <a:t>Department (4 bits):</a:t>
            </a:r>
            <a:r>
              <a:rPr lang="en-US" sz="2000" dirty="0" smtClean="0"/>
              <a:t> Creates up to 16 sub-sub-sub-subnets within each office, representing the various departments or divisions.</a:t>
            </a:r>
          </a:p>
          <a:p>
            <a:pPr marL="0" indent="0">
              <a:buNone/>
            </a:pPr>
            <a:r>
              <a:rPr lang="en-US" sz="2000" dirty="0" smtClean="0"/>
              <a:t>To create a subnet ID for a particular office, it is up to the enterprise administrators to assign values for each field.</a:t>
            </a:r>
            <a:endParaRPr lang="en-US" sz="2000"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IDs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interface ID contains a unique identifier for a specific interface on the network.</a:t>
            </a:r>
          </a:p>
          <a:p>
            <a:r>
              <a:rPr lang="en-US" dirty="0" smtClean="0"/>
              <a:t>The Institute for Electrical and Electronic Engineers (IEEE) defines the format for the 48-bit MAC address assigned to each network adapter by the manufacturer, as well as the EUI-64 identifier format derived from it.</a:t>
            </a:r>
          </a:p>
          <a:p>
            <a:r>
              <a:rPr lang="en-US" dirty="0" smtClean="0"/>
              <a:t>A privacy problem with this method of deriving interface IDs from the computer’s hardware—the location of a mobile computer might be tracked based on its IPv6 address. </a:t>
            </a:r>
          </a:p>
          <a:p>
            <a:r>
              <a:rPr lang="en-US" dirty="0" smtClean="0"/>
              <a:t>Instead of using MAC addresses, Windows operating systems generate random interface IDs by default.</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Addressing</a:t>
            </a:r>
            <a:endParaRPr lang="en-US" dirty="0"/>
          </a:p>
        </p:txBody>
      </p:sp>
      <p:sp>
        <p:nvSpPr>
          <p:cNvPr id="3" name="Text Placeholder 2"/>
          <p:cNvSpPr>
            <a:spLocks noGrp="1"/>
          </p:cNvSpPr>
          <p:nvPr>
            <p:ph type="body" idx="1"/>
          </p:nvPr>
        </p:nvSpPr>
        <p:spPr/>
        <p:txBody>
          <a:bodyPr>
            <a:normAutofit/>
          </a:bodyPr>
          <a:lstStyle/>
          <a:p>
            <a:r>
              <a:rPr lang="en-US" sz="2400" dirty="0" smtClean="0"/>
              <a:t>Lesson 10: Configuring IPv4 and IPv6 Addressing</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Link-Local</a:t>
            </a:r>
            <a:br>
              <a:rPr lang="en-US" dirty="0" smtClean="0"/>
            </a:br>
            <a:r>
              <a:rPr lang="en-US" dirty="0" smtClean="0"/>
              <a:t>Unicast Addresses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IPv6, systems that assign themselves an address automatically create a </a:t>
            </a:r>
            <a:r>
              <a:rPr lang="en-US" b="1" dirty="0" smtClean="0"/>
              <a:t>link-local unicast address</a:t>
            </a:r>
            <a:r>
              <a:rPr lang="en-US" dirty="0" smtClean="0"/>
              <a:t>, which is the equivalent of an APIPA address in IPv4. </a:t>
            </a:r>
          </a:p>
          <a:p>
            <a:r>
              <a:rPr lang="en-US" dirty="0" smtClean="0"/>
              <a:t>All link local addresses have the same network identifier: a 10-bit FP of 11111110 010 followed by 54 zeroes, resulting in:</a:t>
            </a:r>
          </a:p>
          <a:p>
            <a:pPr>
              <a:buNone/>
            </a:pPr>
            <a:r>
              <a:rPr lang="en-US" dirty="0" smtClean="0"/>
              <a:t>	</a:t>
            </a:r>
            <a:r>
              <a:rPr lang="en-US" b="1" dirty="0" smtClean="0"/>
              <a:t>fe80:0000:0000:0000/64</a:t>
            </a:r>
          </a:p>
          <a:p>
            <a:r>
              <a:rPr lang="en-US" dirty="0" smtClean="0"/>
              <a:t>In its more compact form, the link-local network address is:</a:t>
            </a:r>
          </a:p>
          <a:p>
            <a:pPr>
              <a:buNone/>
            </a:pPr>
            <a:r>
              <a:rPr lang="en-US" dirty="0" smtClean="0"/>
              <a:t>	</a:t>
            </a:r>
            <a:r>
              <a:rPr lang="en-US" b="1" dirty="0" smtClean="0"/>
              <a:t>fe80::/64</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Local </a:t>
            </a:r>
            <a:br>
              <a:rPr lang="en-US" dirty="0" smtClean="0"/>
            </a:br>
            <a:r>
              <a:rPr lang="en-US" dirty="0" smtClean="0"/>
              <a:t>Unicast Addresses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These are the same as private addresses in IPv4, with the following format:</a:t>
            </a:r>
          </a:p>
          <a:p>
            <a:r>
              <a:rPr lang="en-US" b="1" dirty="0" smtClean="0"/>
              <a:t>Global ID:</a:t>
            </a:r>
            <a:r>
              <a:rPr lang="en-US" dirty="0" smtClean="0"/>
              <a:t> A 48-bit field beginning with an 8-bit FP of 11111101 in binary, or fd00::/8 in hexadecimal. The remaining 40 bits of the global ID are randomly generated.</a:t>
            </a:r>
          </a:p>
          <a:p>
            <a:r>
              <a:rPr lang="en-US" b="1" dirty="0" smtClean="0"/>
              <a:t>Subnet ID:</a:t>
            </a:r>
            <a:r>
              <a:rPr lang="en-US" dirty="0" smtClean="0"/>
              <a:t> A 16-bit field that organizations can use to create an internal hierarchy of sites or subnets.</a:t>
            </a:r>
          </a:p>
          <a:p>
            <a:r>
              <a:rPr lang="en-US" b="1" dirty="0" smtClean="0"/>
              <a:t>Interface ID:</a:t>
            </a:r>
            <a:r>
              <a:rPr lang="en-US" dirty="0" smtClean="0"/>
              <a:t> A 64-bit field identifying a specific interface on the network.</a:t>
            </a:r>
          </a:p>
          <a:p>
            <a:endParaRPr lang="en-US" dirty="0" smtClean="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Unique Local Unicast Addresses</a:t>
            </a:r>
            <a:endParaRPr lang="en-US" dirty="0"/>
          </a:p>
        </p:txBody>
      </p:sp>
      <p:sp>
        <p:nvSpPr>
          <p:cNvPr id="8" name="Text Placeholder 7"/>
          <p:cNvSpPr>
            <a:spLocks noGrp="1"/>
          </p:cNvSpPr>
          <p:nvPr>
            <p:ph type="body" sz="half" idx="2"/>
          </p:nvPr>
        </p:nvSpPr>
        <p:spPr/>
        <p:txBody>
          <a:bodyPr/>
          <a:lstStyle/>
          <a:p>
            <a:r>
              <a:rPr lang="en-US" dirty="0" smtClean="0"/>
              <a:t>The IPv6 unique local unicast address format</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32</a:t>
            </a:fld>
            <a:endParaRPr lang="en-US" dirty="0"/>
          </a:p>
        </p:txBody>
      </p:sp>
      <p:grpSp>
        <p:nvGrpSpPr>
          <p:cNvPr id="9" name="Group 8"/>
          <p:cNvGrpSpPr>
            <a:grpSpLocks noGrp="1" noUngrp="1" noChangeAspect="1"/>
          </p:cNvGrpSpPr>
          <p:nvPr/>
        </p:nvGrpSpPr>
        <p:grpSpPr>
          <a:xfrm>
            <a:off x="3505200" y="1391083"/>
            <a:ext cx="1676400" cy="4552517"/>
            <a:chOff x="3490913" y="685800"/>
            <a:chExt cx="2160587" cy="5867400"/>
          </a:xfrm>
        </p:grpSpPr>
        <p:pic>
          <p:nvPicPr>
            <p:cNvPr id="10" name="Picture 9" descr="fg10-0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3490913" y="685800"/>
              <a:ext cx="2160587" cy="5486400"/>
            </a:xfrm>
            <a:prstGeom prst="rect">
              <a:avLst/>
            </a:prstGeom>
            <a:noFill/>
            <a:ln>
              <a:noFill/>
            </a:ln>
          </p:spPr>
        </p:pic>
        <p:sp>
          <p:nvSpPr>
            <p:cNvPr id="11" name="Rectangle 10"/>
            <p:cNvSpPr/>
            <p:nvPr/>
          </p:nvSpPr>
          <p:spPr>
            <a:xfrm>
              <a:off x="3490913" y="6210300"/>
              <a:ext cx="21605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Addresses</a:t>
            </a:r>
            <a:endParaRPr lang="en-US" dirty="0"/>
          </a:p>
        </p:txBody>
      </p:sp>
      <p:sp>
        <p:nvSpPr>
          <p:cNvPr id="7" name="Content Placeholder 6"/>
          <p:cNvSpPr>
            <a:spLocks noGrp="1"/>
          </p:cNvSpPr>
          <p:nvPr>
            <p:ph idx="1"/>
          </p:nvPr>
        </p:nvSpPr>
        <p:spPr/>
        <p:txBody>
          <a:bodyPr/>
          <a:lstStyle/>
          <a:p>
            <a:r>
              <a:rPr lang="en-US" b="1" dirty="0" smtClean="0"/>
              <a:t>Loopback address</a:t>
            </a:r>
            <a:r>
              <a:rPr lang="en-US" dirty="0" smtClean="0"/>
              <a:t>: Any messages sent to it are returned back to the sending system.</a:t>
            </a:r>
          </a:p>
          <a:p>
            <a:pPr>
              <a:buNone/>
            </a:pPr>
            <a:r>
              <a:rPr lang="en-US" dirty="0" smtClean="0"/>
              <a:t>	</a:t>
            </a:r>
            <a:r>
              <a:rPr lang="en-US" b="1" dirty="0" smtClean="0"/>
              <a:t>0:0:0:0:0:0:0:1</a:t>
            </a:r>
            <a:r>
              <a:rPr lang="en-US" dirty="0" smtClean="0"/>
              <a:t> or </a:t>
            </a:r>
            <a:r>
              <a:rPr lang="en-US" b="1" dirty="0" smtClean="0"/>
              <a:t>::1</a:t>
            </a:r>
          </a:p>
          <a:p>
            <a:r>
              <a:rPr lang="en-US" b="1" dirty="0" smtClean="0"/>
              <a:t>Unspecified address:</a:t>
            </a:r>
            <a:r>
              <a:rPr lang="en-US" dirty="0" smtClean="0"/>
              <a:t> The address the system uses while requesting an address from a DHCP server.</a:t>
            </a:r>
          </a:p>
          <a:p>
            <a:pPr>
              <a:buNone/>
            </a:pPr>
            <a:r>
              <a:rPr lang="en-US" dirty="0" smtClean="0"/>
              <a:t>	</a:t>
            </a:r>
            <a:r>
              <a:rPr lang="en-US" b="1" dirty="0" smtClean="0"/>
              <a:t>0:0:0:0:0:0:0:0</a:t>
            </a:r>
            <a:endParaRPr lang="en-US" b="1"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Multicast Addresses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Multicast addresses always begin with an FP value of </a:t>
            </a:r>
            <a:r>
              <a:rPr lang="en-US" b="1" dirty="0" smtClean="0"/>
              <a:t>11111111</a:t>
            </a:r>
            <a:r>
              <a:rPr lang="en-US" dirty="0" smtClean="0"/>
              <a:t>, in binary, or </a:t>
            </a:r>
            <a:r>
              <a:rPr lang="en-US" b="1" dirty="0" smtClean="0"/>
              <a:t>ff</a:t>
            </a:r>
            <a:r>
              <a:rPr lang="en-US" dirty="0" smtClean="0"/>
              <a:t> in hexadecimal. The entire multicast address format is as follows:</a:t>
            </a:r>
          </a:p>
          <a:p>
            <a:r>
              <a:rPr lang="en-US" b="1" dirty="0" smtClean="0"/>
              <a:t>FP:</a:t>
            </a:r>
            <a:r>
              <a:rPr lang="en-US" dirty="0" smtClean="0"/>
              <a:t> An 8-bit field that identifies the message as a multicast.</a:t>
            </a:r>
          </a:p>
          <a:p>
            <a:r>
              <a:rPr lang="en-US" b="1" dirty="0" smtClean="0"/>
              <a:t>Flags:</a:t>
            </a:r>
            <a:r>
              <a:rPr lang="en-US" dirty="0" smtClean="0"/>
              <a:t> A 4-bit field that specifies whether the multicast address contains the address of a rendezvous point (0111), is based on a network prefix (0010), and is permanent (0000) or transient (0001).</a:t>
            </a:r>
          </a:p>
          <a:p>
            <a:r>
              <a:rPr lang="en-US" b="1" dirty="0" smtClean="0"/>
              <a:t>Scope:</a:t>
            </a:r>
            <a:r>
              <a:rPr lang="en-US" dirty="0" smtClean="0"/>
              <a:t> A 4-bit field that specifies how widely routers can forward the address. Values include interface-local (0001), link-local (0010), site-local (0101), organization-local (1000), and global (1110).</a:t>
            </a:r>
          </a:p>
          <a:p>
            <a:r>
              <a:rPr lang="en-US" b="1" dirty="0" smtClean="0"/>
              <a:t>Group ID:</a:t>
            </a:r>
            <a:r>
              <a:rPr lang="en-US" dirty="0" smtClean="0"/>
              <a:t> A 112-bit field uniquely identifying a multicast group.</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Anycast Addresses</a:t>
            </a:r>
            <a:endParaRPr lang="en-US" dirty="0"/>
          </a:p>
        </p:txBody>
      </p:sp>
      <p:sp>
        <p:nvSpPr>
          <p:cNvPr id="3" name="Content Placeholder 2"/>
          <p:cNvSpPr>
            <a:spLocks noGrp="1"/>
          </p:cNvSpPr>
          <p:nvPr>
            <p:ph idx="1"/>
          </p:nvPr>
        </p:nvSpPr>
        <p:spPr/>
        <p:txBody>
          <a:bodyPr>
            <a:normAutofit lnSpcReduction="10000"/>
          </a:bodyPr>
          <a:lstStyle/>
          <a:p>
            <a:r>
              <a:rPr lang="en-US" dirty="0" smtClean="0"/>
              <a:t>Used to identify the routers within a given address scope and send traffic to the nearest router, as determined by the local routing protocols.</a:t>
            </a:r>
          </a:p>
          <a:p>
            <a:r>
              <a:rPr lang="en-US" dirty="0" smtClean="0"/>
              <a:t>Can be used to identify a particular set of routers in the enterprise, such as those that provide access to the Internet. </a:t>
            </a:r>
          </a:p>
          <a:p>
            <a:r>
              <a:rPr lang="en-US" dirty="0" smtClean="0"/>
              <a:t>To use </a:t>
            </a:r>
            <a:r>
              <a:rPr lang="en-US" dirty="0" smtClean="0"/>
              <a:t>anycasts</a:t>
            </a:r>
            <a:r>
              <a:rPr lang="en-US" dirty="0" smtClean="0"/>
              <a:t>, the routers must be configured to recognize the </a:t>
            </a:r>
            <a:r>
              <a:rPr lang="en-US" dirty="0" smtClean="0"/>
              <a:t>anycast</a:t>
            </a:r>
            <a:r>
              <a:rPr lang="en-US" dirty="0" smtClean="0"/>
              <a:t> addresses.</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IPv6 Addresses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As with IPv4, a Windows computer can obtain an IPv6 address by three possible methods:</a:t>
            </a:r>
          </a:p>
          <a:p>
            <a:r>
              <a:rPr lang="en-US" b="1" dirty="0" smtClean="0"/>
              <a:t>Manual allocation:</a:t>
            </a:r>
            <a:r>
              <a:rPr lang="en-US" dirty="0" smtClean="0"/>
              <a:t> A user or administrator manually supplies an address and other information for each network interface.</a:t>
            </a:r>
          </a:p>
          <a:p>
            <a:r>
              <a:rPr lang="en-US" b="1" dirty="0" smtClean="0"/>
              <a:t>Self-allocation:</a:t>
            </a:r>
            <a:r>
              <a:rPr lang="en-US" dirty="0" smtClean="0"/>
              <a:t> The computer creates its own address using a process called stateless address autoconfiguration.</a:t>
            </a:r>
          </a:p>
          <a:p>
            <a:r>
              <a:rPr lang="en-US" b="1" dirty="0" smtClean="0"/>
              <a:t>Dynamic allocation:</a:t>
            </a:r>
            <a:r>
              <a:rPr lang="en-US" dirty="0" smtClean="0"/>
              <a:t> The computer solicits and receives an address from a Dynamic Host Configuration Protocol (DHCPv6) server on the network.</a:t>
            </a:r>
          </a:p>
          <a:p>
            <a:pPr>
              <a:buNone/>
            </a:pP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IPv6 Addresses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The Internet Protocol Version 6 (TCP/IPv6) </a:t>
            </a:r>
          </a:p>
          <a:p>
            <a:r>
              <a:rPr lang="en-US" dirty="0" smtClean="0"/>
              <a:t>Properties sheet</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37</a:t>
            </a:fld>
            <a:endParaRPr lang="en-US" dirty="0"/>
          </a:p>
        </p:txBody>
      </p:sp>
      <p:grpSp>
        <p:nvGrpSpPr>
          <p:cNvPr id="7" name="Group 6"/>
          <p:cNvGrpSpPr>
            <a:grpSpLocks noGrp="1" noUngrp="1" noChangeAspect="1"/>
          </p:cNvGrpSpPr>
          <p:nvPr/>
        </p:nvGrpSpPr>
        <p:grpSpPr>
          <a:xfrm>
            <a:off x="1981200" y="1371600"/>
            <a:ext cx="5050477" cy="4495800"/>
            <a:chOff x="1276350" y="685800"/>
            <a:chExt cx="6591300" cy="5867400"/>
          </a:xfrm>
        </p:grpSpPr>
        <p:pic>
          <p:nvPicPr>
            <p:cNvPr id="8" name="Picture 7" descr="fg10-10"/>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276350" y="685800"/>
              <a:ext cx="6591300" cy="5486400"/>
            </a:xfrm>
            <a:prstGeom prst="rect">
              <a:avLst/>
            </a:prstGeom>
            <a:noFill/>
            <a:ln>
              <a:noFill/>
            </a:ln>
          </p:spPr>
        </p:pic>
        <p:sp>
          <p:nvSpPr>
            <p:cNvPr id="9" name="Rectangle 8"/>
            <p:cNvSpPr/>
            <p:nvPr/>
          </p:nvSpPr>
          <p:spPr>
            <a:xfrm>
              <a:off x="1276350" y="6210300"/>
              <a:ext cx="659130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an IP Transition</a:t>
            </a:r>
            <a:endParaRPr lang="en-US" dirty="0"/>
          </a:p>
        </p:txBody>
      </p:sp>
      <p:sp>
        <p:nvSpPr>
          <p:cNvPr id="3" name="Text Placeholder 2"/>
          <p:cNvSpPr>
            <a:spLocks noGrp="1"/>
          </p:cNvSpPr>
          <p:nvPr>
            <p:ph type="body" idx="1"/>
          </p:nvPr>
        </p:nvSpPr>
        <p:spPr/>
        <p:txBody>
          <a:bodyPr>
            <a:normAutofit/>
          </a:bodyPr>
          <a:lstStyle/>
          <a:p>
            <a:r>
              <a:rPr lang="en-US" sz="2400" dirty="0" smtClean="0"/>
              <a:t>Lesson 10: Configuring IPv4 and IPv6 Addressing</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38</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an IP Transition</a:t>
            </a:r>
            <a:endParaRPr lang="en-US" dirty="0"/>
          </a:p>
        </p:txBody>
      </p:sp>
      <p:sp>
        <p:nvSpPr>
          <p:cNvPr id="3" name="Content Placeholder 2"/>
          <p:cNvSpPr>
            <a:spLocks noGrp="1"/>
          </p:cNvSpPr>
          <p:nvPr>
            <p:ph idx="1"/>
          </p:nvPr>
        </p:nvSpPr>
        <p:spPr/>
        <p:txBody>
          <a:bodyPr>
            <a:normAutofit lnSpcReduction="10000"/>
          </a:bodyPr>
          <a:lstStyle/>
          <a:p>
            <a:r>
              <a:rPr lang="en-US" dirty="0" smtClean="0"/>
              <a:t>Administrators are reluctant to change from IPv4 to IPv6 because there is a lot to learn.</a:t>
            </a:r>
          </a:p>
          <a:p>
            <a:r>
              <a:rPr lang="en-US" dirty="0" smtClean="0"/>
              <a:t>IPv4 hardware is still functioning.</a:t>
            </a:r>
          </a:p>
          <a:p>
            <a:r>
              <a:rPr lang="en-US" dirty="0" smtClean="0"/>
              <a:t>The Internet is still mostly IPv4, but there is a gradual transition happening where there will be support for both IP versions.</a:t>
            </a:r>
          </a:p>
          <a:p>
            <a:r>
              <a:rPr lang="en-US" dirty="0" smtClean="0"/>
              <a:t>Currently, we must have mechanisms in place to transmit IPv6 traffic over IPv4 connections, but the situation will be reversed in the future.</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Addressing</a:t>
            </a:r>
            <a:endParaRPr lang="en-US" dirty="0"/>
          </a:p>
        </p:txBody>
      </p:sp>
      <p:sp>
        <p:nvSpPr>
          <p:cNvPr id="3" name="Content Placeholder 2"/>
          <p:cNvSpPr>
            <a:spLocks noGrp="1"/>
          </p:cNvSpPr>
          <p:nvPr>
            <p:ph idx="1"/>
          </p:nvPr>
        </p:nvSpPr>
        <p:spPr/>
        <p:txBody>
          <a:bodyPr>
            <a:normAutofit lnSpcReduction="10000"/>
          </a:bodyPr>
          <a:lstStyle/>
          <a:p>
            <a:r>
              <a:rPr lang="en-CA" b="1" dirty="0" smtClean="0"/>
              <a:t>IP Address</a:t>
            </a:r>
          </a:p>
          <a:p>
            <a:pPr lvl="1"/>
            <a:r>
              <a:rPr lang="en-CA" dirty="0"/>
              <a:t>3</a:t>
            </a:r>
            <a:r>
              <a:rPr lang="en-CA" dirty="0" smtClean="0"/>
              <a:t>2-bit address</a:t>
            </a:r>
          </a:p>
          <a:p>
            <a:pPr lvl="1"/>
            <a:r>
              <a:rPr lang="en-CA" dirty="0" smtClean="0"/>
              <a:t>Four 8-bit decimal values between 0 and 255 separated by periods (octets)</a:t>
            </a:r>
          </a:p>
          <a:p>
            <a:r>
              <a:rPr lang="en-CA" b="1" dirty="0" smtClean="0"/>
              <a:t>Subnet Mask</a:t>
            </a:r>
          </a:p>
          <a:p>
            <a:pPr lvl="1"/>
            <a:r>
              <a:rPr lang="en-CA" dirty="0" smtClean="0"/>
              <a:t>32-bit value of 0’s and 1’s</a:t>
            </a:r>
          </a:p>
          <a:p>
            <a:pPr lvl="1"/>
            <a:r>
              <a:rPr lang="en-CA" dirty="0"/>
              <a:t>1</a:t>
            </a:r>
            <a:r>
              <a:rPr lang="en-CA" dirty="0" smtClean="0"/>
              <a:t>’s designate network bits, 0’s are host bits</a:t>
            </a:r>
          </a:p>
          <a:p>
            <a:pPr>
              <a:buNone/>
            </a:pPr>
            <a:r>
              <a:rPr lang="en-CA" dirty="0" smtClean="0"/>
              <a:t>				                      </a:t>
            </a:r>
            <a:r>
              <a:rPr lang="en-CA" sz="2400" dirty="0" smtClean="0">
                <a:solidFill>
                  <a:srgbClr val="FF0000"/>
                </a:solidFill>
              </a:rPr>
              <a:t>Network   </a:t>
            </a:r>
            <a:r>
              <a:rPr lang="en-CA" sz="2400" dirty="0" smtClean="0">
                <a:solidFill>
                  <a:schemeClr val="tx2"/>
                </a:solidFill>
              </a:rPr>
              <a:t>Host </a:t>
            </a:r>
            <a:endParaRPr lang="en-CA" dirty="0" smtClean="0">
              <a:solidFill>
                <a:schemeClr val="tx2"/>
              </a:solidFill>
            </a:endParaRPr>
          </a:p>
          <a:p>
            <a:pPr>
              <a:buNone/>
            </a:pPr>
            <a:r>
              <a:rPr lang="en-CA" dirty="0" smtClean="0"/>
              <a:t>Examples:   IP Address     </a:t>
            </a:r>
            <a:r>
              <a:rPr lang="en-CA" b="1" dirty="0" smtClean="0">
                <a:solidFill>
                  <a:srgbClr val="FF0000"/>
                </a:solidFill>
                <a:latin typeface="Courier New" pitchFamily="49" charset="0"/>
                <a:cs typeface="Courier New" pitchFamily="49" charset="0"/>
              </a:rPr>
              <a:t>192.168.43</a:t>
            </a:r>
            <a:r>
              <a:rPr lang="en-CA" b="1" dirty="0" smtClean="0">
                <a:solidFill>
                  <a:schemeClr val="tx2"/>
                </a:solidFill>
                <a:latin typeface="Courier New" pitchFamily="49" charset="0"/>
                <a:cs typeface="Courier New" pitchFamily="49" charset="0"/>
              </a:rPr>
              <a:t>.100</a:t>
            </a:r>
          </a:p>
          <a:p>
            <a:pPr>
              <a:buNone/>
            </a:pPr>
            <a:r>
              <a:rPr lang="en-CA" dirty="0" smtClean="0"/>
              <a:t>                  Subnet Mask  </a:t>
            </a:r>
            <a:r>
              <a:rPr lang="en-CA" b="1" dirty="0" smtClean="0">
                <a:solidFill>
                  <a:srgbClr val="FF0000"/>
                </a:solidFill>
                <a:latin typeface="Courier New" pitchFamily="49" charset="0"/>
                <a:cs typeface="Courier New" pitchFamily="49" charset="0"/>
              </a:rPr>
              <a:t>255.255.255</a:t>
            </a:r>
            <a:r>
              <a:rPr lang="en-CA" b="1" dirty="0" smtClean="0">
                <a:solidFill>
                  <a:schemeClr val="tx2"/>
                </a:solidFill>
                <a:latin typeface="Courier New" pitchFamily="49" charset="0"/>
                <a:cs typeface="Courier New" pitchFamily="49" charset="0"/>
              </a:rPr>
              <a:t>.0</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Dual IP Stack</a:t>
            </a:r>
            <a:endParaRPr lang="en-US" dirty="0"/>
          </a:p>
        </p:txBody>
      </p:sp>
      <p:sp>
        <p:nvSpPr>
          <p:cNvPr id="3" name="Content Placeholder 2"/>
          <p:cNvSpPr>
            <a:spLocks noGrp="1"/>
          </p:cNvSpPr>
          <p:nvPr>
            <p:ph idx="1"/>
          </p:nvPr>
        </p:nvSpPr>
        <p:spPr/>
        <p:txBody>
          <a:bodyPr/>
          <a:lstStyle/>
          <a:p>
            <a:r>
              <a:rPr lang="en-US" dirty="0" smtClean="0"/>
              <a:t>The simplest way to transition is to run both IP versions.</a:t>
            </a:r>
          </a:p>
          <a:p>
            <a:r>
              <a:rPr lang="en-US" dirty="0" smtClean="0"/>
              <a:t>Windows has been doing this since Windows Server 2008 and Windows Vista.</a:t>
            </a:r>
          </a:p>
          <a:p>
            <a:r>
              <a:rPr lang="en-US" dirty="0" smtClean="0"/>
              <a:t>Use </a:t>
            </a:r>
            <a:r>
              <a:rPr lang="en-US" b="1" dirty="0" smtClean="0"/>
              <a:t>ipconfig</a:t>
            </a:r>
            <a:r>
              <a:rPr lang="en-US" b="1" dirty="0" smtClean="0"/>
              <a:t> /all </a:t>
            </a:r>
            <a:r>
              <a:rPr lang="en-US" dirty="0" smtClean="0"/>
              <a:t>to see IPv6 configuration.</a:t>
            </a:r>
          </a:p>
          <a:p>
            <a:r>
              <a:rPr lang="en-US" dirty="0" smtClean="0"/>
              <a:t>This allows us to communicate with IPv4 and IPv6 devices at the same time.</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Tunneling</a:t>
            </a:r>
            <a:endParaRPr lang="en-US" dirty="0"/>
          </a:p>
        </p:txBody>
      </p:sp>
      <p:sp>
        <p:nvSpPr>
          <p:cNvPr id="3" name="Content Placeholder 2"/>
          <p:cNvSpPr>
            <a:spLocks noGrp="1"/>
          </p:cNvSpPr>
          <p:nvPr>
            <p:ph idx="1"/>
          </p:nvPr>
        </p:nvSpPr>
        <p:spPr/>
        <p:txBody>
          <a:bodyPr/>
          <a:lstStyle/>
          <a:p>
            <a:r>
              <a:rPr lang="en-US" b="1" dirty="0" smtClean="0"/>
              <a:t>Tunneling</a:t>
            </a:r>
            <a:r>
              <a:rPr lang="en-US" dirty="0" smtClean="0"/>
              <a:t> is the process by which a system encapsulates an IPv6 datagram within an IPv4 packet.</a:t>
            </a:r>
          </a:p>
          <a:p>
            <a:r>
              <a:rPr lang="en-US" dirty="0" smtClean="0"/>
              <a:t>Often used for router-to-router communication when communicating between two IPv6 networks over an IPv4 connection.</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1295400"/>
          </a:xfrm>
        </p:spPr>
        <p:txBody>
          <a:bodyPr/>
          <a:lstStyle/>
          <a:p>
            <a:r>
              <a:rPr lang="en-US" dirty="0" smtClean="0"/>
              <a:t>Tunneling</a:t>
            </a:r>
            <a:endParaRPr lang="en-US" dirty="0"/>
          </a:p>
        </p:txBody>
      </p:sp>
      <p:sp>
        <p:nvSpPr>
          <p:cNvPr id="4" name="Text Placeholder 3"/>
          <p:cNvSpPr>
            <a:spLocks noGrp="1"/>
          </p:cNvSpPr>
          <p:nvPr>
            <p:ph type="body" sz="half" idx="2"/>
          </p:nvPr>
        </p:nvSpPr>
        <p:spPr>
          <a:xfrm>
            <a:off x="1679576" y="5334000"/>
            <a:ext cx="5711824" cy="1009650"/>
          </a:xfrm>
        </p:spPr>
        <p:txBody>
          <a:bodyPr/>
          <a:lstStyle/>
          <a:p>
            <a:r>
              <a:rPr lang="en-US" dirty="0" smtClean="0"/>
              <a:t>Two IPv6 networks connected by an IPv4 tunnel</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42</a:t>
            </a:fld>
            <a:endParaRPr lang="en-US" dirty="0"/>
          </a:p>
        </p:txBody>
      </p:sp>
      <p:grpSp>
        <p:nvGrpSpPr>
          <p:cNvPr id="7" name="Group 6"/>
          <p:cNvGrpSpPr>
            <a:grpSpLocks noGrp="1" noUngrp="1" noChangeAspect="1"/>
          </p:cNvGrpSpPr>
          <p:nvPr/>
        </p:nvGrpSpPr>
        <p:grpSpPr>
          <a:xfrm>
            <a:off x="685800" y="2525713"/>
            <a:ext cx="7772400" cy="2185987"/>
            <a:chOff x="685800" y="2525713"/>
            <a:chExt cx="7772400" cy="2185987"/>
          </a:xfrm>
        </p:grpSpPr>
        <p:pic>
          <p:nvPicPr>
            <p:cNvPr id="8" name="Picture 7" descr="fg10-1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2525713"/>
              <a:ext cx="7772400" cy="1804987"/>
            </a:xfrm>
            <a:prstGeom prst="rect">
              <a:avLst/>
            </a:prstGeom>
            <a:noFill/>
            <a:ln>
              <a:noFill/>
            </a:ln>
          </p:spPr>
        </p:pic>
        <p:sp>
          <p:nvSpPr>
            <p:cNvPr id="9" name="Rectangle 8"/>
            <p:cNvSpPr/>
            <p:nvPr/>
          </p:nvSpPr>
          <p:spPr>
            <a:xfrm>
              <a:off x="685800" y="4368800"/>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Configuring Tunnels Manually</a:t>
            </a:r>
            <a:endParaRPr lang="en-US" dirty="0"/>
          </a:p>
        </p:txBody>
      </p:sp>
      <p:sp>
        <p:nvSpPr>
          <p:cNvPr id="8" name="Content Placeholder 7"/>
          <p:cNvSpPr>
            <a:spLocks noGrp="1"/>
          </p:cNvSpPr>
          <p:nvPr>
            <p:ph idx="1"/>
          </p:nvPr>
        </p:nvSpPr>
        <p:spPr/>
        <p:txBody>
          <a:bodyPr>
            <a:normAutofit fontScale="77500" lnSpcReduction="20000"/>
          </a:bodyPr>
          <a:lstStyle/>
          <a:p>
            <a:r>
              <a:rPr lang="en-US" dirty="0" smtClean="0"/>
              <a:t>It is possible to manually create semi-permanent tunnels that carry IPv6 traffic through an IPv4-only network. When a computer running Windows Server 2012 R2 or Windows 8 is functioning as one end of the tunnel, you can use this command:</a:t>
            </a:r>
          </a:p>
          <a:p>
            <a:pPr>
              <a:spcBef>
                <a:spcPts val="1200"/>
              </a:spcBef>
              <a:spcAft>
                <a:spcPts val="600"/>
              </a:spcAft>
              <a:buNone/>
            </a:pPr>
            <a:r>
              <a:rPr lang="en-US" b="1" dirty="0" smtClean="0">
                <a:latin typeface="Courier New" pitchFamily="49" charset="0"/>
                <a:cs typeface="Courier New" pitchFamily="49" charset="0"/>
              </a:rPr>
              <a:t>netsh interface ipv6 add v6v4tunnel “</a:t>
            </a:r>
            <a:r>
              <a:rPr lang="en-US" b="1" i="1" dirty="0" smtClean="0">
                <a:latin typeface="Courier New" pitchFamily="49" charset="0"/>
                <a:cs typeface="Courier New" pitchFamily="49" charset="0"/>
              </a:rPr>
              <a:t>interface</a:t>
            </a:r>
            <a:r>
              <a:rPr lang="en-US" b="1" dirty="0" smtClean="0">
                <a:latin typeface="Courier New" pitchFamily="49" charset="0"/>
                <a:cs typeface="Courier New" pitchFamily="49" charset="0"/>
              </a:rPr>
              <a:t>” </a:t>
            </a:r>
            <a:r>
              <a:rPr lang="en-US" b="1" i="1" dirty="0" smtClean="0">
                <a:latin typeface="Courier New" pitchFamily="49" charset="0"/>
                <a:cs typeface="Courier New" pitchFamily="49" charset="0"/>
              </a:rPr>
              <a:t>localaddress remoteaddress</a:t>
            </a:r>
            <a:endParaRPr lang="en-US" b="1" dirty="0" smtClean="0">
              <a:latin typeface="Courier New" pitchFamily="49" charset="0"/>
              <a:cs typeface="Courier New" pitchFamily="49" charset="0"/>
            </a:endParaRPr>
          </a:p>
          <a:p>
            <a:r>
              <a:rPr lang="en-US" dirty="0" smtClean="0"/>
              <a:t>In this command, </a:t>
            </a:r>
            <a:r>
              <a:rPr lang="en-US" i="1" dirty="0" smtClean="0"/>
              <a:t>interface</a:t>
            </a:r>
            <a:r>
              <a:rPr lang="en-US" dirty="0" smtClean="0"/>
              <a:t> is a friendly name you want to assign to the tunnel you are creating and </a:t>
            </a:r>
            <a:r>
              <a:rPr lang="en-US" i="1" dirty="0" smtClean="0"/>
              <a:t>localaddress</a:t>
            </a:r>
            <a:r>
              <a:rPr lang="en-US" dirty="0" smtClean="0"/>
              <a:t> and </a:t>
            </a:r>
            <a:r>
              <a:rPr lang="en-US" i="1" dirty="0" smtClean="0"/>
              <a:t>remoteaddress</a:t>
            </a:r>
            <a:r>
              <a:rPr lang="en-US" dirty="0" smtClean="0"/>
              <a:t> are the IPv4 addresses forming the two ends of the tunnel. An example of an actual command would be this:</a:t>
            </a:r>
          </a:p>
          <a:p>
            <a:pPr>
              <a:spcBef>
                <a:spcPts val="1200"/>
              </a:spcBef>
              <a:spcAft>
                <a:spcPts val="600"/>
              </a:spcAft>
              <a:buNone/>
            </a:pPr>
            <a:r>
              <a:rPr lang="en-US" b="1" dirty="0" smtClean="0">
                <a:latin typeface="Courier New" pitchFamily="49" charset="0"/>
                <a:cs typeface="Courier New" pitchFamily="49" charset="0"/>
              </a:rPr>
              <a:t>netsh interface ipv6 add v6v4tunnel “tunnel” 206.73.118.19 157.54.206.43</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Tunnels Automatically</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A number of mechanisms automatically create tunnels over IPv4 connections. These technologies are designed to be temporary solutions during the IPv4-to-IPv6 transition:</a:t>
            </a:r>
          </a:p>
          <a:p>
            <a:r>
              <a:rPr lang="en-US" b="1" dirty="0" smtClean="0"/>
              <a:t>6to4</a:t>
            </a:r>
            <a:r>
              <a:rPr lang="en-US" dirty="0" smtClean="0"/>
              <a:t>: Incorporates the IPv4 connections in a network into the IPv6 infrastructure by defining a method for expressing IPv4 addresses in IPv6 format and encapsulating IPv6 traffic into IPv4 packets. </a:t>
            </a:r>
          </a:p>
          <a:p>
            <a:r>
              <a:rPr lang="en-US" b="1" dirty="0" smtClean="0"/>
              <a:t>ISATAP (Intra-Site Automatic Tunnel Addressing Protocol)</a:t>
            </a:r>
            <a:r>
              <a:rPr lang="en-US" dirty="0" smtClean="0"/>
              <a:t>:</a:t>
            </a:r>
            <a:r>
              <a:rPr lang="en-US" b="1" i="1" dirty="0" smtClean="0"/>
              <a:t>  </a:t>
            </a:r>
            <a:r>
              <a:rPr lang="en-US" i="1" dirty="0" smtClean="0"/>
              <a:t>A</a:t>
            </a:r>
            <a:r>
              <a:rPr lang="en-US" dirty="0" smtClean="0"/>
              <a:t>n automatic tunneling protocol used by the Windows workstation operating systems that emulates an IPv6 link using an IPv4 network. </a:t>
            </a:r>
          </a:p>
          <a:p>
            <a:r>
              <a:rPr lang="en-US" b="1" dirty="0" smtClean="0"/>
              <a:t>Teredo</a:t>
            </a:r>
            <a:r>
              <a:rPr lang="en-US" dirty="0" smtClean="0"/>
              <a:t>: A mechanism that addresses the issue of NAT routers not supporting 6to4 by enabling devices behind non-IPv6 NAT routers to function as tunnel endpoints.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The IPv4 address space consists of 32-bit addresses, notated as four 8-bit decimal values from 0 to 255, separated by periods</a:t>
            </a:r>
            <a:r>
              <a:rPr lang="en-US" dirty="0"/>
              <a:t> </a:t>
            </a:r>
            <a:r>
              <a:rPr lang="en-US" dirty="0" smtClean="0"/>
              <a:t>(e.g., 192.168.43.100). This is known as dotted decimal notation, and the individual 8-bit decimal values are called octets or bytes.</a:t>
            </a:r>
          </a:p>
          <a:p>
            <a:pPr lvl="0"/>
            <a:r>
              <a:rPr lang="en-US" dirty="0" smtClean="0"/>
              <a:t>Because the subnet mask associated with IP addresses can vary, so can the number of bits used to identify the network and the host. The original Internet Protocol (IP) standard defines three address classes for assignment to networks, which support different numbers of networks and hosts.</a:t>
            </a:r>
          </a:p>
          <a:p>
            <a:pPr lvl="0"/>
            <a:r>
              <a:rPr lang="en-US" dirty="0" smtClean="0"/>
              <a:t>Because of its wastefulness, classful addressing was gradually made obsolete by a series of subnetting methods, including variable-length subnet masking (VLSM) and eventually Classless Inter-Domain Routing (CIDR). CIDR is a subnetting method that enables administrators to place the division between the network bits and the host bits anywhere in the address, not just between octets.</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45</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When a Windows computer starts, it initiates the IPv6 stateless address autoconfiguration process, during which it assigns each interface a link-local unicast address.</a:t>
            </a:r>
          </a:p>
          <a:p>
            <a:pPr lvl="0"/>
            <a:r>
              <a:rPr lang="en-US" dirty="0" smtClean="0"/>
              <a:t>The simplest and most obvious method for transitioning from IPv4 to IPv6 is to run both, and this is what all current versions of Windows do. </a:t>
            </a:r>
          </a:p>
          <a:p>
            <a:pPr lvl="0"/>
            <a:r>
              <a:rPr lang="en-US" dirty="0" smtClean="0"/>
              <a:t>The primary method for transmitting IPv6 traffic over an IPv4 network is called tunneling—the process by which a system encapsulates an IPv6 datagram within an IPv4 packet. </a:t>
            </a:r>
          </a:p>
          <a:p>
            <a:pPr>
              <a:buNone/>
            </a:pPr>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46</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 </a:t>
            </a:r>
            <a:r>
              <a:rPr lang="en-US" dirty="0" smtClean="0"/>
              <a:t>Reproduction </a:t>
            </a:r>
            <a:r>
              <a:rPr lang="en-US" dirty="0"/>
              <a:t>or translation of this work beyond that named in Section 117 of the 1976 United States Copyright Act without the express written consent of the copyright owner is unlawful. </a:t>
            </a:r>
            <a:r>
              <a:rPr lang="en-US" dirty="0" smtClean="0"/>
              <a:t>Requests </a:t>
            </a:r>
            <a:r>
              <a:rPr lang="en-US" dirty="0"/>
              <a:t>for further information should be addressed to the Permissions Department, John Wiley &amp; Sons, </a:t>
            </a:r>
            <a:r>
              <a:rPr lang="en-US" dirty="0" smtClean="0"/>
              <a:t>Inc. The </a:t>
            </a:r>
            <a:r>
              <a:rPr lang="en-US" dirty="0"/>
              <a:t>purchaser may make back-up copies for his/her own use only and not for distribution or resale. </a:t>
            </a:r>
            <a:r>
              <a:rPr lang="en-US" dirty="0" smtClean="0"/>
              <a:t>The </a:t>
            </a:r>
            <a:r>
              <a:rPr lang="en-US" dirty="0"/>
              <a:t>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Classful Addressing</a:t>
            </a:r>
            <a:endParaRPr lang="en-US" dirty="0"/>
          </a:p>
        </p:txBody>
      </p:sp>
      <p:sp>
        <p:nvSpPr>
          <p:cNvPr id="4" name="Text Placeholder 3"/>
          <p:cNvSpPr>
            <a:spLocks noGrp="1"/>
          </p:cNvSpPr>
          <p:nvPr>
            <p:ph type="body" sz="half" idx="2"/>
          </p:nvPr>
        </p:nvSpPr>
        <p:spPr/>
        <p:txBody>
          <a:bodyPr/>
          <a:lstStyle/>
          <a:p>
            <a:r>
              <a:rPr lang="en-US" dirty="0" smtClean="0"/>
              <a:t>The three IPv4 address classes</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5</a:t>
            </a:fld>
            <a:endParaRPr lang="en-US" dirty="0"/>
          </a:p>
        </p:txBody>
      </p:sp>
      <p:grpSp>
        <p:nvGrpSpPr>
          <p:cNvPr id="7" name="Group 6"/>
          <p:cNvGrpSpPr>
            <a:grpSpLocks noGrp="1" noUngrp="1" noChangeAspect="1"/>
          </p:cNvGrpSpPr>
          <p:nvPr/>
        </p:nvGrpSpPr>
        <p:grpSpPr>
          <a:xfrm>
            <a:off x="1066800" y="1528763"/>
            <a:ext cx="7014311" cy="4186237"/>
            <a:chOff x="685800" y="1300163"/>
            <a:chExt cx="7772400" cy="4638675"/>
          </a:xfrm>
        </p:grpSpPr>
        <p:pic>
          <p:nvPicPr>
            <p:cNvPr id="8" name="Picture 7" descr="fg10-01"/>
            <p:cNvPicPr>
              <a:picLocks noRot="1" noChangeAspect="1" noMove="1" noResize="1"/>
            </p:cNvPicPr>
            <p:nvPr isPhoto="1"/>
          </p:nvPicPr>
          <p:blipFill>
            <a:blip r:embed="rId3">
              <a:lum/>
              <a:extLst>
                <a:ext uri="{28A0092B-C50C-407E-A947-70E740481C1C}">
                  <a14:useLocalDpi xmlns:a14="http://schemas.microsoft.com/office/drawing/2010/main" val="0"/>
                </a:ext>
              </a:extLst>
            </a:blip>
            <a:stretch>
              <a:fillRect/>
            </a:stretch>
          </p:blipFill>
          <p:spPr>
            <a:xfrm>
              <a:off x="685800" y="1300163"/>
              <a:ext cx="7772400" cy="4257675"/>
            </a:xfrm>
            <a:prstGeom prst="rect">
              <a:avLst/>
            </a:prstGeom>
            <a:noFill/>
            <a:ln>
              <a:noFill/>
            </a:ln>
          </p:spPr>
        </p:pic>
        <p:sp>
          <p:nvSpPr>
            <p:cNvPr id="9" name="Rectangle 8"/>
            <p:cNvSpPr/>
            <p:nvPr/>
          </p:nvSpPr>
          <p:spPr>
            <a:xfrm>
              <a:off x="685800" y="5595938"/>
              <a:ext cx="7772400" cy="342900"/>
            </a:xfrm>
            <a:prstGeom prst="rect">
              <a:avLst/>
            </a:prstGeom>
            <a:noFill/>
            <a:ln>
              <a:noFill/>
            </a:ln>
          </p:spPr>
          <p:txBody>
            <a:bodyPr anchor="ctr">
              <a:normAutofit fontScale="70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Address Classes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49279234"/>
              </p:ext>
            </p:extLst>
          </p:nvPr>
        </p:nvGraphicFramePr>
        <p:xfrm>
          <a:off x="685800" y="2133600"/>
          <a:ext cx="7772399" cy="3886197"/>
        </p:xfrm>
        <a:graphic>
          <a:graphicData uri="http://schemas.openxmlformats.org/drawingml/2006/table">
            <a:tbl>
              <a:tblPr/>
              <a:tblGrid>
                <a:gridCol w="3581400"/>
                <a:gridCol w="1447800"/>
                <a:gridCol w="1371600"/>
                <a:gridCol w="1371599"/>
              </a:tblGrid>
              <a:tr h="555171">
                <a:tc>
                  <a:txBody>
                    <a:bodyPr/>
                    <a:lstStyle/>
                    <a:p>
                      <a:pPr marL="38100" marR="38100">
                        <a:lnSpc>
                          <a:spcPts val="1100"/>
                        </a:lnSpc>
                        <a:spcBef>
                          <a:spcPts val="800"/>
                        </a:spcBef>
                        <a:spcAft>
                          <a:spcPts val="0"/>
                        </a:spcAft>
                      </a:pPr>
                      <a:r>
                        <a:rPr lang="en-US" sz="1800" b="1" i="1" dirty="0">
                          <a:latin typeface="Arial"/>
                          <a:ea typeface="Times"/>
                          <a:cs typeface="Times New Roman"/>
                        </a:rPr>
                        <a:t>IP Address Class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800" b="1" i="1" dirty="0">
                          <a:latin typeface="Arial"/>
                          <a:ea typeface="Times"/>
                          <a:cs typeface="Times New Roman"/>
                        </a:rPr>
                        <a:t>Class 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800" b="1" i="1" dirty="0">
                          <a:latin typeface="Arial"/>
                          <a:ea typeface="Times"/>
                          <a:cs typeface="Times New Roman"/>
                        </a:rPr>
                        <a:t>Class 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800" b="1" i="1" dirty="0">
                          <a:latin typeface="Arial"/>
                          <a:ea typeface="Times"/>
                          <a:cs typeface="Times New Roman"/>
                        </a:rPr>
                        <a:t>Class 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171">
                <a:tc>
                  <a:txBody>
                    <a:bodyPr/>
                    <a:lstStyle/>
                    <a:p>
                      <a:pPr marL="38100" marR="38100">
                        <a:lnSpc>
                          <a:spcPts val="1100"/>
                        </a:lnSpc>
                        <a:spcBef>
                          <a:spcPts val="0"/>
                        </a:spcBef>
                        <a:spcAft>
                          <a:spcPts val="500"/>
                        </a:spcAft>
                      </a:pPr>
                      <a:r>
                        <a:rPr lang="en-US" sz="1800" dirty="0">
                          <a:latin typeface="Arial"/>
                          <a:ea typeface="Times"/>
                          <a:cs typeface="Times New Roman"/>
                        </a:rPr>
                        <a:t>First bit values (binary)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110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171">
                <a:tc>
                  <a:txBody>
                    <a:bodyPr/>
                    <a:lstStyle/>
                    <a:p>
                      <a:pPr marL="38100" marR="38100">
                        <a:lnSpc>
                          <a:spcPts val="1100"/>
                        </a:lnSpc>
                        <a:spcBef>
                          <a:spcPts val="0"/>
                        </a:spcBef>
                        <a:spcAft>
                          <a:spcPts val="500"/>
                        </a:spcAft>
                      </a:pPr>
                      <a:r>
                        <a:rPr lang="en-US" sz="1800" dirty="0">
                          <a:latin typeface="Arial"/>
                          <a:ea typeface="Times"/>
                          <a:cs typeface="Times New Roman"/>
                        </a:rPr>
                        <a:t>First byte value (decimal)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smtClean="0">
                          <a:latin typeface="Arial"/>
                          <a:ea typeface="Times"/>
                          <a:cs typeface="Times New Roman"/>
                        </a:rPr>
                        <a:t>0–127</a:t>
                      </a:r>
                      <a:endParaRPr lang="en-US" sz="18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smtClean="0">
                          <a:latin typeface="Arial"/>
                          <a:ea typeface="Times"/>
                          <a:cs typeface="Times New Roman"/>
                        </a:rPr>
                        <a:t>128–191</a:t>
                      </a:r>
                      <a:endParaRPr lang="en-US" sz="18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smtClean="0">
                          <a:latin typeface="Arial"/>
                          <a:ea typeface="Times"/>
                          <a:cs typeface="Times New Roman"/>
                        </a:rPr>
                        <a:t>192–223 </a:t>
                      </a:r>
                      <a:endParaRPr lang="en-US" sz="18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171">
                <a:tc>
                  <a:txBody>
                    <a:bodyPr/>
                    <a:lstStyle/>
                    <a:p>
                      <a:pPr marL="38100" marR="38100">
                        <a:lnSpc>
                          <a:spcPts val="1100"/>
                        </a:lnSpc>
                        <a:spcBef>
                          <a:spcPts val="0"/>
                        </a:spcBef>
                        <a:spcAft>
                          <a:spcPts val="500"/>
                        </a:spcAft>
                      </a:pPr>
                      <a:r>
                        <a:rPr lang="en-US" sz="1800" dirty="0" smtClean="0">
                          <a:latin typeface="Arial"/>
                          <a:ea typeface="Times"/>
                          <a:cs typeface="Times New Roman"/>
                        </a:rPr>
                        <a:t>Number of network </a:t>
                      </a:r>
                      <a:r>
                        <a:rPr lang="en-US" sz="1800" dirty="0">
                          <a:latin typeface="Arial"/>
                          <a:ea typeface="Times"/>
                          <a:cs typeface="Times New Roman"/>
                        </a:rPr>
                        <a:t>identifier bits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171">
                <a:tc>
                  <a:txBody>
                    <a:bodyPr/>
                    <a:lstStyle/>
                    <a:p>
                      <a:pPr marL="38100" marR="38100">
                        <a:lnSpc>
                          <a:spcPts val="1100"/>
                        </a:lnSpc>
                        <a:spcBef>
                          <a:spcPts val="0"/>
                        </a:spcBef>
                        <a:spcAft>
                          <a:spcPts val="500"/>
                        </a:spcAft>
                      </a:pPr>
                      <a:r>
                        <a:rPr lang="en-US" sz="1800" dirty="0" smtClean="0">
                          <a:latin typeface="Arial"/>
                          <a:ea typeface="Times"/>
                          <a:cs typeface="Times New Roman"/>
                        </a:rPr>
                        <a:t>Number of host </a:t>
                      </a:r>
                      <a:r>
                        <a:rPr lang="en-US" sz="1800" dirty="0">
                          <a:latin typeface="Arial"/>
                          <a:ea typeface="Times"/>
                          <a:cs typeface="Times New Roman"/>
                        </a:rPr>
                        <a:t>identifier bits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171">
                <a:tc>
                  <a:txBody>
                    <a:bodyPr/>
                    <a:lstStyle/>
                    <a:p>
                      <a:pPr marL="38100" marR="38100">
                        <a:lnSpc>
                          <a:spcPts val="1100"/>
                        </a:lnSpc>
                        <a:spcBef>
                          <a:spcPts val="0"/>
                        </a:spcBef>
                        <a:spcAft>
                          <a:spcPts val="500"/>
                        </a:spcAft>
                      </a:pPr>
                      <a:r>
                        <a:rPr lang="en-US" sz="1800" dirty="0" smtClean="0">
                          <a:latin typeface="Arial"/>
                          <a:ea typeface="Times"/>
                          <a:cs typeface="Times New Roman"/>
                        </a:rPr>
                        <a:t>Number of possible </a:t>
                      </a:r>
                      <a:r>
                        <a:rPr lang="en-US" sz="1800" dirty="0">
                          <a:latin typeface="Arial"/>
                          <a:ea typeface="Times"/>
                          <a:cs typeface="Times New Roman"/>
                        </a:rPr>
                        <a:t>networks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126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16,384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800" dirty="0">
                          <a:latin typeface="Arial"/>
                          <a:ea typeface="Times"/>
                          <a:cs typeface="Times New Roman"/>
                        </a:rPr>
                        <a:t>2,097,152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171">
                <a:tc>
                  <a:txBody>
                    <a:bodyPr/>
                    <a:lstStyle/>
                    <a:p>
                      <a:pPr marL="38100" marR="38100">
                        <a:lnSpc>
                          <a:spcPts val="1100"/>
                        </a:lnSpc>
                        <a:spcBef>
                          <a:spcPts val="0"/>
                        </a:spcBef>
                        <a:spcAft>
                          <a:spcPts val="2600"/>
                        </a:spcAft>
                      </a:pPr>
                      <a:r>
                        <a:rPr lang="en-US" sz="1800" dirty="0" smtClean="0">
                          <a:latin typeface="Arial"/>
                          <a:ea typeface="Times"/>
                          <a:cs typeface="Times New Roman"/>
                        </a:rPr>
                        <a:t>Number of possible </a:t>
                      </a:r>
                      <a:r>
                        <a:rPr lang="en-US" sz="1800" dirty="0">
                          <a:latin typeface="Arial"/>
                          <a:ea typeface="Times"/>
                          <a:cs typeface="Times New Roman"/>
                        </a:rPr>
                        <a:t>hosts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800" dirty="0">
                          <a:latin typeface="Arial"/>
                          <a:ea typeface="Times"/>
                          <a:cs typeface="Times New Roman"/>
                        </a:rPr>
                        <a:t>16,777,214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800" dirty="0">
                          <a:latin typeface="Arial"/>
                          <a:ea typeface="Times"/>
                          <a:cs typeface="Times New Roman"/>
                        </a:rPr>
                        <a:t>65,534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800" dirty="0">
                          <a:latin typeface="Arial"/>
                          <a:ea typeface="Times"/>
                          <a:cs typeface="Times New Roman"/>
                        </a:rPr>
                        <a:t>254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Classless Inter-Domain Routing</a:t>
            </a:r>
            <a:endParaRPr lang="en-US" dirty="0"/>
          </a:p>
        </p:txBody>
      </p:sp>
      <p:sp>
        <p:nvSpPr>
          <p:cNvPr id="3" name="Content Placeholder 2"/>
          <p:cNvSpPr>
            <a:spLocks noGrp="1"/>
          </p:cNvSpPr>
          <p:nvPr>
            <p:ph idx="1"/>
          </p:nvPr>
        </p:nvSpPr>
        <p:spPr/>
        <p:txBody>
          <a:bodyPr/>
          <a:lstStyle/>
          <a:p>
            <a:r>
              <a:rPr lang="en-US" dirty="0" smtClean="0"/>
              <a:t>Classful</a:t>
            </a:r>
            <a:r>
              <a:rPr lang="en-US" dirty="0" smtClean="0"/>
              <a:t> addressing was gradually phased out by a series of subnetting methods, including variable length subnet masking (VLSM) and, eventually, </a:t>
            </a:r>
            <a:r>
              <a:rPr lang="en-US" b="1" dirty="0" smtClean="0"/>
              <a:t>Classless Inter-Domain Routing (CIDR)</a:t>
            </a:r>
            <a:r>
              <a:rPr lang="en-US" dirty="0" smtClean="0"/>
              <a:t>.</a:t>
            </a:r>
          </a:p>
          <a:p>
            <a:r>
              <a:rPr lang="en-US" b="1" dirty="0" smtClean="0"/>
              <a:t>CIDR</a:t>
            </a:r>
            <a:r>
              <a:rPr lang="en-US" dirty="0" smtClean="0"/>
              <a:t> is a subnetting method that enables administrators to place the division between the network bits and the host bits anywhere in the address, not just between octets.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CIDR</a:t>
            </a:r>
            <a:endParaRPr lang="en-US" dirty="0"/>
          </a:p>
        </p:txBody>
      </p:sp>
      <p:sp>
        <p:nvSpPr>
          <p:cNvPr id="3" name="Content Placeholder 2"/>
          <p:cNvSpPr>
            <a:spLocks noGrp="1"/>
          </p:cNvSpPr>
          <p:nvPr>
            <p:ph idx="1"/>
          </p:nvPr>
        </p:nvSpPr>
        <p:spPr/>
        <p:txBody>
          <a:bodyPr/>
          <a:lstStyle/>
          <a:p>
            <a:pPr>
              <a:buNone/>
            </a:pPr>
            <a:r>
              <a:rPr lang="en-US" dirty="0" smtClean="0"/>
              <a:t>CIDR notation: </a:t>
            </a:r>
            <a:r>
              <a:rPr lang="en-US" b="1" dirty="0" smtClean="0"/>
              <a:t>192.168.43.0/26</a:t>
            </a:r>
          </a:p>
          <a:p>
            <a:r>
              <a:rPr lang="en-US" dirty="0" smtClean="0"/>
              <a:t>Where the </a:t>
            </a:r>
            <a:r>
              <a:rPr lang="en-US" b="1" dirty="0" smtClean="0"/>
              <a:t>/26 </a:t>
            </a:r>
            <a:r>
              <a:rPr lang="en-US" dirty="0" smtClean="0"/>
              <a:t>means 26 bits of the address are used as the network identifier</a:t>
            </a:r>
          </a:p>
          <a:p>
            <a:r>
              <a:rPr lang="en-US" dirty="0" smtClean="0"/>
              <a:t>In binary, the subnet mask translates to:</a:t>
            </a:r>
            <a:br>
              <a:rPr lang="en-US" dirty="0" smtClean="0"/>
            </a:br>
            <a:r>
              <a:rPr lang="en-US" b="1" dirty="0" smtClean="0"/>
              <a:t>11111111.11111111.1111111.11000000</a:t>
            </a:r>
            <a:r>
              <a:rPr lang="en-US" dirty="0" smtClean="0"/>
              <a:t/>
            </a:r>
            <a:br>
              <a:rPr lang="en-US" dirty="0" smtClean="0"/>
            </a:br>
            <a:r>
              <a:rPr lang="en-US" dirty="0" smtClean="0"/>
              <a:t>or </a:t>
            </a:r>
            <a:r>
              <a:rPr lang="en-US" b="1" dirty="0" smtClean="0"/>
              <a:t>255.255.255.192</a:t>
            </a:r>
            <a:r>
              <a:rPr lang="en-US" dirty="0" smtClean="0"/>
              <a:t> in decimal</a:t>
            </a:r>
          </a:p>
          <a:p>
            <a:r>
              <a:rPr lang="en-US" dirty="0" smtClean="0"/>
              <a:t>This would allow us to divide this address into </a:t>
            </a:r>
            <a:r>
              <a:rPr lang="en-US" b="1" dirty="0" smtClean="0"/>
              <a:t>4</a:t>
            </a:r>
            <a:r>
              <a:rPr lang="en-US" dirty="0" smtClean="0"/>
              <a:t> </a:t>
            </a:r>
            <a:r>
              <a:rPr lang="en-US" b="1" dirty="0" smtClean="0"/>
              <a:t>networks</a:t>
            </a:r>
            <a:r>
              <a:rPr lang="en-US" dirty="0" smtClean="0"/>
              <a:t>, each with up to </a:t>
            </a:r>
            <a:r>
              <a:rPr lang="en-US" b="1" dirty="0" smtClean="0"/>
              <a:t>62</a:t>
            </a:r>
            <a:r>
              <a:rPr lang="en-US" dirty="0" smtClean="0"/>
              <a:t> </a:t>
            </a:r>
            <a:r>
              <a:rPr lang="en-US" b="1" dirty="0" smtClean="0"/>
              <a:t>hosts</a:t>
            </a:r>
            <a:endParaRPr lang="en-US" b="1"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CIDR 192.168.43.0/26 Networks</a:t>
            </a:r>
            <a:endParaRPr lang="en-US" dirty="0"/>
          </a:p>
        </p:txBody>
      </p:sp>
      <p:graphicFrame>
        <p:nvGraphicFramePr>
          <p:cNvPr id="6" name="Content Placeholder 5"/>
          <p:cNvGraphicFramePr>
            <a:graphicFrameLocks noGrp="1"/>
          </p:cNvGraphicFramePr>
          <p:nvPr>
            <p:ph idx="1"/>
          </p:nvPr>
        </p:nvGraphicFramePr>
        <p:xfrm>
          <a:off x="914401" y="1600199"/>
          <a:ext cx="7391398" cy="4495800"/>
        </p:xfrm>
        <a:graphic>
          <a:graphicData uri="http://schemas.openxmlformats.org/drawingml/2006/table">
            <a:tbl>
              <a:tblPr/>
              <a:tblGrid>
                <a:gridCol w="1819992"/>
                <a:gridCol w="1819992"/>
                <a:gridCol w="1819992"/>
                <a:gridCol w="1931422"/>
              </a:tblGrid>
              <a:tr h="899160">
                <a:tc>
                  <a:txBody>
                    <a:bodyPr/>
                    <a:lstStyle/>
                    <a:p>
                      <a:pPr marL="38100" marR="38100">
                        <a:lnSpc>
                          <a:spcPct val="100000"/>
                        </a:lnSpc>
                        <a:spcBef>
                          <a:spcPts val="800"/>
                        </a:spcBef>
                        <a:spcAft>
                          <a:spcPts val="0"/>
                        </a:spcAft>
                      </a:pPr>
                      <a:r>
                        <a:rPr lang="en-US" sz="1600" b="1" i="1" dirty="0">
                          <a:latin typeface="Arial"/>
                          <a:ea typeface="Times"/>
                          <a:cs typeface="Times New Roman"/>
                        </a:rPr>
                        <a:t>Network Address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1600" b="1" i="1" dirty="0">
                          <a:latin typeface="Arial"/>
                          <a:ea typeface="Times"/>
                          <a:cs typeface="Times New Roman"/>
                        </a:rPr>
                        <a:t>Starting IP Address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1600" b="1" i="1" dirty="0">
                          <a:latin typeface="Arial"/>
                          <a:ea typeface="Times"/>
                          <a:cs typeface="Times New Roman"/>
                        </a:rPr>
                        <a:t>Ending IP Address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1600" b="1" i="1" dirty="0">
                          <a:latin typeface="Arial"/>
                          <a:ea typeface="Times"/>
                          <a:cs typeface="Times New Roman"/>
                        </a:rPr>
                        <a:t>Subnet Mask</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9160">
                <a:tc>
                  <a:txBody>
                    <a:bodyPr/>
                    <a:lstStyle/>
                    <a:p>
                      <a:pPr marL="38100" marR="38100">
                        <a:lnSpc>
                          <a:spcPct val="100000"/>
                        </a:lnSpc>
                        <a:spcBef>
                          <a:spcPts val="0"/>
                        </a:spcBef>
                        <a:spcAft>
                          <a:spcPts val="500"/>
                        </a:spcAft>
                      </a:pPr>
                      <a:r>
                        <a:rPr lang="en-US" sz="1600" dirty="0">
                          <a:latin typeface="Arial"/>
                          <a:ea typeface="Times"/>
                          <a:cs typeface="Times New Roman"/>
                        </a:rPr>
                        <a:t>192.168.43.0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192.168.43.1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192.168.43.62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255.255.255.192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9160">
                <a:tc>
                  <a:txBody>
                    <a:bodyPr/>
                    <a:lstStyle/>
                    <a:p>
                      <a:pPr marL="38100" marR="38100">
                        <a:lnSpc>
                          <a:spcPct val="100000"/>
                        </a:lnSpc>
                        <a:spcBef>
                          <a:spcPts val="0"/>
                        </a:spcBef>
                        <a:spcAft>
                          <a:spcPts val="500"/>
                        </a:spcAft>
                      </a:pPr>
                      <a:r>
                        <a:rPr lang="en-US" sz="1600" dirty="0">
                          <a:latin typeface="Arial"/>
                          <a:ea typeface="Times"/>
                          <a:cs typeface="Times New Roman"/>
                        </a:rPr>
                        <a:t>192.168.43.64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192.168.43.65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192.168.43.126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255.255.255.192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9160">
                <a:tc>
                  <a:txBody>
                    <a:bodyPr/>
                    <a:lstStyle/>
                    <a:p>
                      <a:pPr marL="38100" marR="38100">
                        <a:lnSpc>
                          <a:spcPct val="100000"/>
                        </a:lnSpc>
                        <a:spcBef>
                          <a:spcPts val="0"/>
                        </a:spcBef>
                        <a:spcAft>
                          <a:spcPts val="500"/>
                        </a:spcAft>
                      </a:pPr>
                      <a:r>
                        <a:rPr lang="en-US" sz="1600" dirty="0">
                          <a:latin typeface="Arial"/>
                          <a:ea typeface="Times"/>
                          <a:cs typeface="Times New Roman"/>
                        </a:rPr>
                        <a:t>192.168.43.128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192.168.43.129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192.168.43.190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1600" dirty="0">
                          <a:latin typeface="Arial"/>
                          <a:ea typeface="Times"/>
                          <a:cs typeface="Times New Roman"/>
                        </a:rPr>
                        <a:t>255.255.255.192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9160">
                <a:tc>
                  <a:txBody>
                    <a:bodyPr/>
                    <a:lstStyle/>
                    <a:p>
                      <a:pPr marL="38100" marR="38100">
                        <a:lnSpc>
                          <a:spcPct val="100000"/>
                        </a:lnSpc>
                        <a:spcBef>
                          <a:spcPts val="0"/>
                        </a:spcBef>
                        <a:spcAft>
                          <a:spcPts val="2600"/>
                        </a:spcAft>
                      </a:pPr>
                      <a:r>
                        <a:rPr lang="en-US" sz="1600" dirty="0">
                          <a:latin typeface="Arial"/>
                          <a:ea typeface="Times"/>
                          <a:cs typeface="Times New Roman"/>
                        </a:rPr>
                        <a:t>192.168.43.192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2600"/>
                        </a:spcAft>
                      </a:pPr>
                      <a:r>
                        <a:rPr lang="en-US" sz="1600" dirty="0">
                          <a:latin typeface="Arial"/>
                          <a:ea typeface="Times"/>
                          <a:cs typeface="Times New Roman"/>
                        </a:rPr>
                        <a:t>192.168.43.193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2600"/>
                        </a:spcAft>
                      </a:pPr>
                      <a:r>
                        <a:rPr lang="en-US" sz="1600" dirty="0">
                          <a:latin typeface="Arial"/>
                          <a:ea typeface="Times"/>
                          <a:cs typeface="Times New Roman"/>
                        </a:rPr>
                        <a:t>192.168.43.254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2600"/>
                        </a:spcAft>
                      </a:pPr>
                      <a:r>
                        <a:rPr lang="en-US" sz="1600" dirty="0">
                          <a:latin typeface="Arial"/>
                          <a:ea typeface="Times"/>
                          <a:cs typeface="Times New Roman"/>
                        </a:rPr>
                        <a:t>255.255.255.192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1415</TotalTime>
  <Words>3459</Words>
  <Application>Microsoft Office PowerPoint</Application>
  <PresentationFormat>On-screen Show (4:3)</PresentationFormat>
  <Paragraphs>392</Paragraphs>
  <Slides>47</Slides>
  <Notes>24</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Executive</vt:lpstr>
      <vt:lpstr>Lesson 10: Configuring IPv4 and IPv6 Addressing</vt:lpstr>
      <vt:lpstr>Overview</vt:lpstr>
      <vt:lpstr>IPv4 Addressing</vt:lpstr>
      <vt:lpstr>IPv4 Addressing</vt:lpstr>
      <vt:lpstr>IPv4 Classful Addressing</vt:lpstr>
      <vt:lpstr>IPv4 Address Classes</vt:lpstr>
      <vt:lpstr>Classless Inter-Domain Routing</vt:lpstr>
      <vt:lpstr>CIDR</vt:lpstr>
      <vt:lpstr>CIDR 192.168.43.0/26 Networks</vt:lpstr>
      <vt:lpstr>Public and Private  IPv4 Addressing</vt:lpstr>
      <vt:lpstr>IPv4 Subnetting</vt:lpstr>
      <vt:lpstr>Calculate IPv4 Subnets</vt:lpstr>
      <vt:lpstr>Supernetting</vt:lpstr>
      <vt:lpstr>Assigning IPv4 Addresses</vt:lpstr>
      <vt:lpstr>Manual IPv4 Address Configuration</vt:lpstr>
      <vt:lpstr>Dynamic Host Configuration Protocol (DHCP)</vt:lpstr>
      <vt:lpstr>Assigning IPv4 Addresses</vt:lpstr>
      <vt:lpstr>Automatic Private IP Addressing (APIPA)</vt:lpstr>
      <vt:lpstr>IPv6 Addressing</vt:lpstr>
      <vt:lpstr>IPv6 Addressing</vt:lpstr>
      <vt:lpstr>Introducing IPv6</vt:lpstr>
      <vt:lpstr>Contracting IPv6 Addresses</vt:lpstr>
      <vt:lpstr>Expressing IPv6  Network Addresses</vt:lpstr>
      <vt:lpstr>IPv6 Address Types</vt:lpstr>
      <vt:lpstr>Global  Unicast Addresses</vt:lpstr>
      <vt:lpstr>Global Unicast Addresses</vt:lpstr>
      <vt:lpstr>Subnet IDs</vt:lpstr>
      <vt:lpstr>Subnet ID Example</vt:lpstr>
      <vt:lpstr>Interface IDs</vt:lpstr>
      <vt:lpstr>Link-Local Unicast Addresses</vt:lpstr>
      <vt:lpstr>Unique Local  Unicast Addresses</vt:lpstr>
      <vt:lpstr>Unique Local Unicast Addresses</vt:lpstr>
      <vt:lpstr>Special Addresses</vt:lpstr>
      <vt:lpstr>Multicast Addresses</vt:lpstr>
      <vt:lpstr>Anycast Addresses</vt:lpstr>
      <vt:lpstr>Assigning IPv6 Addresses</vt:lpstr>
      <vt:lpstr>Assigning IPv6 Addresses</vt:lpstr>
      <vt:lpstr>Planning an IP Transition</vt:lpstr>
      <vt:lpstr>Planning an IP Transition</vt:lpstr>
      <vt:lpstr>Using a Dual IP Stack</vt:lpstr>
      <vt:lpstr>Tunneling</vt:lpstr>
      <vt:lpstr>Tunneling</vt:lpstr>
      <vt:lpstr>Configuring Tunnels Manually</vt:lpstr>
      <vt:lpstr>Configuring Tunnels Automatically</vt:lpstr>
      <vt:lpstr>Lesson Summary</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94</cp:revision>
  <dcterms:created xsi:type="dcterms:W3CDTF">2012-09-05T19:13:01Z</dcterms:created>
  <dcterms:modified xsi:type="dcterms:W3CDTF">2014-02-14T18:11:01Z</dcterms:modified>
</cp:coreProperties>
</file>