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A6744B5-D608-424A-B919-692637DE6D7C}" type="datetimeFigureOut">
              <a:rPr lang="ar-SA" smtClean="0"/>
              <a:pPr/>
              <a:t>04/05/1435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339052D-5BE1-4B29-88D2-BB3580F24C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744B5-D608-424A-B919-692637DE6D7C}" type="datetimeFigureOut">
              <a:rPr lang="ar-SA" smtClean="0"/>
              <a:pPr/>
              <a:t>04/05/1435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9052D-5BE1-4B29-88D2-BB3580F24C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744B5-D608-424A-B919-692637DE6D7C}" type="datetimeFigureOut">
              <a:rPr lang="ar-SA" smtClean="0"/>
              <a:pPr/>
              <a:t>04/05/1435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9052D-5BE1-4B29-88D2-BB3580F24C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744B5-D608-424A-B919-692637DE6D7C}" type="datetimeFigureOut">
              <a:rPr lang="ar-SA" smtClean="0"/>
              <a:pPr/>
              <a:t>04/05/1435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9052D-5BE1-4B29-88D2-BB3580F24CF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744B5-D608-424A-B919-692637DE6D7C}" type="datetimeFigureOut">
              <a:rPr lang="ar-SA" smtClean="0"/>
              <a:pPr/>
              <a:t>04/05/1435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9052D-5BE1-4B29-88D2-BB3580F24CF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744B5-D608-424A-B919-692637DE6D7C}" type="datetimeFigureOut">
              <a:rPr lang="ar-SA" smtClean="0"/>
              <a:pPr/>
              <a:t>04/05/1435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9052D-5BE1-4B29-88D2-BB3580F24CF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744B5-D608-424A-B919-692637DE6D7C}" type="datetimeFigureOut">
              <a:rPr lang="ar-SA" smtClean="0"/>
              <a:pPr/>
              <a:t>04/05/1435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9052D-5BE1-4B29-88D2-BB3580F24C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744B5-D608-424A-B919-692637DE6D7C}" type="datetimeFigureOut">
              <a:rPr lang="ar-SA" smtClean="0"/>
              <a:pPr/>
              <a:t>04/05/1435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9052D-5BE1-4B29-88D2-BB3580F24CF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744B5-D608-424A-B919-692637DE6D7C}" type="datetimeFigureOut">
              <a:rPr lang="ar-SA" smtClean="0"/>
              <a:pPr/>
              <a:t>04/05/1435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9052D-5BE1-4B29-88D2-BB3580F24C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A6744B5-D608-424A-B919-692637DE6D7C}" type="datetimeFigureOut">
              <a:rPr lang="ar-SA" smtClean="0"/>
              <a:pPr/>
              <a:t>04/05/1435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9052D-5BE1-4B29-88D2-BB3580F24C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A6744B5-D608-424A-B919-692637DE6D7C}" type="datetimeFigureOut">
              <a:rPr lang="ar-SA" smtClean="0"/>
              <a:pPr/>
              <a:t>04/05/1435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339052D-5BE1-4B29-88D2-BB3580F24CF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A6744B5-D608-424A-B919-692637DE6D7C}" type="datetimeFigureOut">
              <a:rPr lang="ar-SA" smtClean="0"/>
              <a:pPr/>
              <a:t>04/05/1435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339052D-5BE1-4B29-88D2-BB3580F24CF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rgbClr val="C00000"/>
                </a:solidFill>
              </a:rPr>
              <a:t>A</a:t>
            </a:r>
            <a:r>
              <a:rPr lang="en-US" sz="7200" dirty="0" smtClean="0"/>
              <a:t>, </a:t>
            </a:r>
            <a:r>
              <a:rPr lang="en-US" sz="7200" dirty="0" smtClean="0">
                <a:solidFill>
                  <a:srgbClr val="C00000"/>
                </a:solidFill>
              </a:rPr>
              <a:t>an</a:t>
            </a:r>
            <a:r>
              <a:rPr lang="en-US" sz="7200" dirty="0" smtClean="0"/>
              <a:t> &amp; </a:t>
            </a:r>
            <a:r>
              <a:rPr lang="en-US" sz="7200" dirty="0" smtClean="0">
                <a:solidFill>
                  <a:srgbClr val="C00000"/>
                </a:solidFill>
              </a:rPr>
              <a:t>the</a:t>
            </a:r>
            <a:endParaRPr lang="ar-SA" sz="7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1357290" y="1142984"/>
            <a:ext cx="664373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500034" y="785794"/>
            <a:ext cx="8429684" cy="569386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dirty="0"/>
              <a:t>Look at this example:</a:t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For lunch I had </a:t>
            </a:r>
            <a:r>
              <a:rPr lang="en-US" sz="2800" dirty="0">
                <a:solidFill>
                  <a:srgbClr val="FF0000"/>
                </a:solidFill>
              </a:rPr>
              <a:t>a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 sandwich and </a:t>
            </a:r>
            <a:r>
              <a:rPr lang="en-US" sz="2800" dirty="0">
                <a:solidFill>
                  <a:srgbClr val="FF0000"/>
                </a:solidFill>
              </a:rPr>
              <a:t>an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 apple. </a:t>
            </a:r>
            <a:r>
              <a:rPr lang="en-US" sz="2800" dirty="0">
                <a:solidFill>
                  <a:srgbClr val="FF0000"/>
                </a:solidFill>
              </a:rPr>
              <a:t>The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 sandwich wasn't very nice</a:t>
            </a:r>
            <a:br>
              <a:rPr lang="en-US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US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* The speaker says '</a:t>
            </a:r>
            <a:r>
              <a:rPr lang="en-US" sz="2800" dirty="0">
                <a:solidFill>
                  <a:srgbClr val="FF0000"/>
                </a:solidFill>
              </a:rPr>
              <a:t>a</a:t>
            </a:r>
            <a:r>
              <a:rPr lang="en-US" sz="2800" dirty="0"/>
              <a:t> sandwich / </a:t>
            </a:r>
            <a:r>
              <a:rPr lang="en-US" sz="2800" dirty="0">
                <a:solidFill>
                  <a:srgbClr val="FF0000"/>
                </a:solidFill>
              </a:rPr>
              <a:t>an</a:t>
            </a:r>
            <a:r>
              <a:rPr lang="en-US" sz="2800" dirty="0"/>
              <a:t> apple' because this is the first time he talks about them</a:t>
            </a:r>
            <a:br>
              <a:rPr lang="en-US" sz="2800" dirty="0"/>
            </a:br>
            <a:endParaRPr lang="en-US" sz="2800" dirty="0" smtClean="0"/>
          </a:p>
          <a:p>
            <a:pPr algn="l"/>
            <a:endParaRPr lang="en-US" sz="2800" dirty="0"/>
          </a:p>
          <a:p>
            <a:pPr algn="l"/>
            <a:r>
              <a:rPr lang="en-US" sz="2800" dirty="0" smtClean="0"/>
              <a:t>* </a:t>
            </a:r>
            <a:r>
              <a:rPr lang="en-US" sz="2800" dirty="0"/>
              <a:t>The speaker says '</a:t>
            </a:r>
            <a:r>
              <a:rPr lang="en-US" sz="2800" dirty="0">
                <a:solidFill>
                  <a:srgbClr val="FF0000"/>
                </a:solidFill>
              </a:rPr>
              <a:t>the</a:t>
            </a:r>
            <a:r>
              <a:rPr lang="en-US" sz="2800" dirty="0"/>
              <a:t> sandwich' because the listener now knows which sandwich he means - the sandwich he had for lunch</a:t>
            </a:r>
            <a:endParaRPr lang="ar-SA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28596" y="428604"/>
            <a:ext cx="8286808" cy="60016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/>
              <a:t>Here are more examples: </a:t>
            </a:r>
          </a:p>
          <a:p>
            <a:pPr algn="l" rtl="0"/>
            <a:endParaRPr lang="en-US" sz="2400" dirty="0" smtClean="0"/>
          </a:p>
          <a:p>
            <a:pPr algn="l" rtl="0"/>
            <a:r>
              <a:rPr lang="en-US" sz="2400" dirty="0" smtClean="0"/>
              <a:t>- There was </a:t>
            </a:r>
            <a:r>
              <a:rPr lang="en-U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man talking to </a:t>
            </a:r>
            <a:r>
              <a:rPr lang="en-U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woman outside my house. </a:t>
            </a:r>
            <a:r>
              <a:rPr lang="en-US" sz="2400" dirty="0" smtClean="0">
                <a:solidFill>
                  <a:srgbClr val="FF0000"/>
                </a:solidFill>
              </a:rPr>
              <a:t>The</a:t>
            </a:r>
            <a:r>
              <a:rPr lang="en-US" sz="2400" dirty="0" smtClean="0"/>
              <a:t> man looked English but I think </a:t>
            </a:r>
            <a:r>
              <a:rPr lang="en-US" sz="2400" dirty="0" smtClean="0">
                <a:solidFill>
                  <a:srgbClr val="FF0000"/>
                </a:solidFill>
              </a:rPr>
              <a:t>the</a:t>
            </a:r>
            <a:r>
              <a:rPr lang="en-US" sz="2400" dirty="0" smtClean="0"/>
              <a:t> woman was foreign.</a:t>
            </a:r>
          </a:p>
          <a:p>
            <a:pPr algn="l" rtl="0"/>
            <a:endParaRPr lang="en-US" sz="2400" dirty="0" smtClean="0"/>
          </a:p>
          <a:p>
            <a:pPr algn="l" rtl="0"/>
            <a:endParaRPr lang="en-US" sz="2400" dirty="0"/>
          </a:p>
          <a:p>
            <a:pPr algn="l" rtl="0"/>
            <a:r>
              <a:rPr lang="en-US" sz="2400" dirty="0" smtClean="0"/>
              <a:t>- When we were on holiday, we stayed at </a:t>
            </a:r>
            <a:r>
              <a:rPr lang="en-U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hotel. In the evenings, sometimes we had a dinner at </a:t>
            </a:r>
            <a:r>
              <a:rPr lang="en-US" sz="2400" dirty="0" smtClean="0">
                <a:solidFill>
                  <a:srgbClr val="FF0000"/>
                </a:solidFill>
              </a:rPr>
              <a:t>the</a:t>
            </a:r>
            <a:r>
              <a:rPr lang="en-US" sz="2400" dirty="0" smtClean="0"/>
              <a:t> hotel and sometimes in </a:t>
            </a:r>
            <a:r>
              <a:rPr lang="en-US" sz="2400" dirty="0" smtClean="0">
                <a:solidFill>
                  <a:srgbClr val="FF0000"/>
                </a:solidFill>
              </a:rPr>
              <a:t>a </a:t>
            </a:r>
            <a:r>
              <a:rPr lang="en-US" sz="2400" dirty="0" smtClean="0"/>
              <a:t>restaurant.</a:t>
            </a:r>
          </a:p>
          <a:p>
            <a:pPr algn="l" rtl="0"/>
            <a:endParaRPr lang="en-US" sz="2400" dirty="0" smtClean="0"/>
          </a:p>
          <a:p>
            <a:pPr algn="l" rtl="0"/>
            <a:endParaRPr lang="en-US" sz="2400" dirty="0"/>
          </a:p>
          <a:p>
            <a:pPr algn="l" rtl="0"/>
            <a:endParaRPr lang="en-US" sz="2400" dirty="0" smtClean="0"/>
          </a:p>
          <a:p>
            <a:pPr algn="l" rtl="0"/>
            <a:r>
              <a:rPr lang="en-US" sz="2400" dirty="0" smtClean="0"/>
              <a:t>- I saw </a:t>
            </a:r>
            <a:r>
              <a:rPr lang="en-U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film last night. </a:t>
            </a:r>
            <a:r>
              <a:rPr lang="en-US" sz="2400" dirty="0" smtClean="0">
                <a:solidFill>
                  <a:srgbClr val="FF0000"/>
                </a:solidFill>
              </a:rPr>
              <a:t>The</a:t>
            </a:r>
            <a:r>
              <a:rPr lang="en-US" sz="2400" dirty="0" smtClean="0"/>
              <a:t> film was about </a:t>
            </a:r>
            <a:r>
              <a:rPr lang="en-U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soldier and </a:t>
            </a:r>
            <a:r>
              <a:rPr lang="en-U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beautiful girl. The soldier was in love with the girl but the girl was in love with </a:t>
            </a:r>
            <a:r>
              <a:rPr lang="en-U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teacher. So the solider shot </a:t>
            </a:r>
            <a:r>
              <a:rPr lang="en-US" sz="2400" dirty="0" smtClean="0">
                <a:solidFill>
                  <a:srgbClr val="FF0000"/>
                </a:solidFill>
              </a:rPr>
              <a:t>the</a:t>
            </a:r>
            <a:r>
              <a:rPr lang="en-US" sz="2400" dirty="0" smtClean="0"/>
              <a:t> teacher and married the girl.</a:t>
            </a:r>
            <a:endParaRPr lang="en-US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28662" y="1428736"/>
            <a:ext cx="7643866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-We use </a:t>
            </a:r>
            <a:r>
              <a:rPr lang="en-US" sz="2400" dirty="0" smtClean="0">
                <a:solidFill>
                  <a:srgbClr val="FF0000"/>
                </a:solidFill>
              </a:rPr>
              <a:t>a/an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when the listener doesn't know which thing we mean. </a:t>
            </a:r>
          </a:p>
          <a:p>
            <a:pPr algn="l" rtl="0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-We use </a:t>
            </a:r>
            <a:r>
              <a:rPr lang="en-US" sz="2400" dirty="0" smtClean="0">
                <a:solidFill>
                  <a:srgbClr val="FF0000"/>
                </a:solidFill>
              </a:rPr>
              <a:t>the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when it is clear which thing we mean.</a:t>
            </a:r>
          </a:p>
          <a:p>
            <a:pPr algn="l" rtl="0"/>
            <a:endParaRPr lang="en-US" sz="2400" dirty="0" smtClean="0"/>
          </a:p>
          <a:p>
            <a:pPr algn="l" rtl="0"/>
            <a:endParaRPr lang="en-US" sz="2400" dirty="0"/>
          </a:p>
          <a:p>
            <a:pPr algn="l" rtl="0"/>
            <a:r>
              <a:rPr lang="en-US" sz="2400" dirty="0" smtClean="0">
                <a:solidFill>
                  <a:srgbClr val="7030A0"/>
                </a:solidFill>
              </a:rPr>
              <a:t>For example,</a:t>
            </a:r>
          </a:p>
          <a:p>
            <a:pPr algn="l" rtl="0"/>
            <a:endParaRPr lang="en-US" sz="2400" dirty="0" smtClean="0"/>
          </a:p>
          <a:p>
            <a:pPr algn="l" rtl="0"/>
            <a:endParaRPr lang="en-US" sz="2400" dirty="0"/>
          </a:p>
          <a:p>
            <a:pPr algn="l" rtl="0"/>
            <a:r>
              <a:rPr lang="en-US" sz="2400" dirty="0" smtClean="0"/>
              <a:t>- Tom sat down on </a:t>
            </a:r>
            <a:r>
              <a:rPr lang="en-U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chair. (</a:t>
            </a:r>
            <a:r>
              <a:rPr lang="en-US" sz="2400" dirty="0" smtClean="0">
                <a:solidFill>
                  <a:srgbClr val="7030A0"/>
                </a:solidFill>
              </a:rPr>
              <a:t>we don't know which chair</a:t>
            </a:r>
            <a:r>
              <a:rPr lang="en-US" sz="2400" dirty="0" smtClean="0"/>
              <a:t>)</a:t>
            </a:r>
          </a:p>
          <a:p>
            <a:pPr algn="l" rtl="0"/>
            <a:r>
              <a:rPr lang="en-US" sz="2400" dirty="0" smtClean="0"/>
              <a:t>Tom sat down on </a:t>
            </a:r>
            <a:r>
              <a:rPr lang="en-US" sz="2400" dirty="0" smtClean="0">
                <a:solidFill>
                  <a:srgbClr val="FF0000"/>
                </a:solidFill>
              </a:rPr>
              <a:t>the</a:t>
            </a:r>
            <a:r>
              <a:rPr lang="en-US" sz="2400" dirty="0" smtClean="0"/>
              <a:t> chair nearest the door. (</a:t>
            </a:r>
            <a:r>
              <a:rPr lang="en-US" sz="2400" dirty="0" smtClean="0">
                <a:solidFill>
                  <a:srgbClr val="7030A0"/>
                </a:solidFill>
              </a:rPr>
              <a:t>we know which chair</a:t>
            </a:r>
            <a:r>
              <a:rPr lang="en-US" sz="2400" dirty="0" smtClean="0"/>
              <a:t>)</a:t>
            </a:r>
            <a:endParaRPr lang="en-US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57224" y="357166"/>
            <a:ext cx="8001056" cy="48320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>
                <a:solidFill>
                  <a:srgbClr val="7030A0"/>
                </a:solidFill>
              </a:rPr>
              <a:t>More examples:</a:t>
            </a:r>
            <a:r>
              <a:rPr lang="en-US" sz="2800" dirty="0" smtClean="0"/>
              <a:t> </a:t>
            </a:r>
          </a:p>
          <a:p>
            <a:pPr algn="l" rtl="0"/>
            <a:endParaRPr lang="en-US" sz="2800" dirty="0" smtClean="0"/>
          </a:p>
          <a:p>
            <a:pPr algn="l" rtl="0"/>
            <a:endParaRPr lang="en-US" sz="2800" dirty="0"/>
          </a:p>
          <a:p>
            <a:pPr algn="l" rtl="0"/>
            <a:r>
              <a:rPr lang="en-US" sz="2800" dirty="0" smtClean="0"/>
              <a:t>- Ann is looking for </a:t>
            </a:r>
            <a:r>
              <a:rPr lang="en-US" sz="2800" dirty="0" smtClean="0">
                <a:solidFill>
                  <a:srgbClr val="FF0000"/>
                </a:solidFill>
              </a:rPr>
              <a:t>a</a:t>
            </a:r>
            <a:r>
              <a:rPr lang="en-US" sz="2800" dirty="0" smtClean="0"/>
              <a:t> job. (</a:t>
            </a:r>
            <a:r>
              <a:rPr lang="en-US" sz="2800" dirty="0" smtClean="0">
                <a:solidFill>
                  <a:srgbClr val="7030A0"/>
                </a:solidFill>
              </a:rPr>
              <a:t>not particular job</a:t>
            </a:r>
            <a:r>
              <a:rPr lang="en-US" sz="2800" dirty="0" smtClean="0"/>
              <a:t>)</a:t>
            </a:r>
          </a:p>
          <a:p>
            <a:pPr algn="l" rtl="0"/>
            <a:r>
              <a:rPr lang="en-US" sz="2800" dirty="0" smtClean="0"/>
              <a:t>Did Ann get </a:t>
            </a:r>
            <a:r>
              <a:rPr lang="en-US" sz="2800" dirty="0" smtClean="0">
                <a:solidFill>
                  <a:srgbClr val="FF0000"/>
                </a:solidFill>
              </a:rPr>
              <a:t>the</a:t>
            </a:r>
            <a:r>
              <a:rPr lang="en-US" sz="2800" dirty="0" smtClean="0"/>
              <a:t> job she applied for? (</a:t>
            </a:r>
            <a:r>
              <a:rPr lang="en-US" sz="2800" dirty="0" smtClean="0">
                <a:solidFill>
                  <a:srgbClr val="7030A0"/>
                </a:solidFill>
              </a:rPr>
              <a:t>a particular job</a:t>
            </a:r>
            <a:r>
              <a:rPr lang="en-US" sz="2800" dirty="0" smtClean="0"/>
              <a:t>)</a:t>
            </a:r>
          </a:p>
          <a:p>
            <a:pPr algn="l" rtl="0"/>
            <a:endParaRPr lang="en-US" sz="2800" dirty="0" smtClean="0"/>
          </a:p>
          <a:p>
            <a:pPr algn="l" rtl="0"/>
            <a:endParaRPr lang="en-US" sz="2800" dirty="0"/>
          </a:p>
          <a:p>
            <a:pPr algn="l" rtl="0"/>
            <a:r>
              <a:rPr lang="en-US" sz="2800" dirty="0" smtClean="0"/>
              <a:t>- Have you got </a:t>
            </a:r>
            <a:r>
              <a:rPr lang="en-US" sz="2800" dirty="0" smtClean="0">
                <a:solidFill>
                  <a:srgbClr val="FF0000"/>
                </a:solidFill>
              </a:rPr>
              <a:t>a</a:t>
            </a:r>
            <a:r>
              <a:rPr lang="en-US" sz="2800" dirty="0" smtClean="0"/>
              <a:t> car? (</a:t>
            </a:r>
            <a:r>
              <a:rPr lang="en-US" sz="2800" dirty="0" smtClean="0">
                <a:solidFill>
                  <a:srgbClr val="7030A0"/>
                </a:solidFill>
              </a:rPr>
              <a:t>not particular job</a:t>
            </a:r>
            <a:r>
              <a:rPr lang="en-US" sz="2800" dirty="0" smtClean="0"/>
              <a:t>)</a:t>
            </a:r>
          </a:p>
          <a:p>
            <a:pPr algn="l" rtl="0"/>
            <a:r>
              <a:rPr lang="en-US" sz="2800" dirty="0" smtClean="0"/>
              <a:t>I cleaned </a:t>
            </a:r>
            <a:r>
              <a:rPr lang="en-US" sz="2800" dirty="0" smtClean="0">
                <a:solidFill>
                  <a:srgbClr val="FF0000"/>
                </a:solidFill>
              </a:rPr>
              <a:t>the</a:t>
            </a:r>
            <a:r>
              <a:rPr lang="en-US" sz="2800" dirty="0" smtClean="0"/>
              <a:t> car yesterday. (a</a:t>
            </a:r>
            <a:r>
              <a:rPr lang="en-US" sz="2800" dirty="0" smtClean="0">
                <a:solidFill>
                  <a:srgbClr val="7030A0"/>
                </a:solidFill>
              </a:rPr>
              <a:t> particular car, my car</a:t>
            </a:r>
            <a:r>
              <a:rPr lang="en-US" sz="2800" dirty="0" smtClean="0"/>
              <a:t>)</a:t>
            </a:r>
            <a:endParaRPr lang="en-US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57158" y="928670"/>
            <a:ext cx="8215370" cy="52629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>
                <a:solidFill>
                  <a:srgbClr val="002060"/>
                </a:solidFill>
              </a:rPr>
              <a:t>We use </a:t>
            </a:r>
            <a:r>
              <a:rPr lang="en-US" sz="2800" dirty="0" smtClean="0">
                <a:solidFill>
                  <a:srgbClr val="FF0000"/>
                </a:solidFill>
              </a:rPr>
              <a:t>the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002060"/>
                </a:solidFill>
              </a:rPr>
              <a:t>when it is clear in the situation which thing or person we mean.</a:t>
            </a:r>
          </a:p>
          <a:p>
            <a:pPr algn="l" rtl="0"/>
            <a:r>
              <a:rPr lang="en-US" sz="2800" dirty="0" smtClean="0"/>
              <a:t> </a:t>
            </a:r>
          </a:p>
          <a:p>
            <a:pPr algn="l" rtl="0"/>
            <a:endParaRPr lang="en-US" sz="2800" dirty="0"/>
          </a:p>
          <a:p>
            <a:pPr algn="l" rtl="0"/>
            <a:r>
              <a:rPr lang="en-US" sz="2800" dirty="0" smtClean="0"/>
              <a:t>For example, in a room we talk about</a:t>
            </a:r>
          </a:p>
          <a:p>
            <a:pPr algn="l" rtl="0"/>
            <a:r>
              <a:rPr lang="en-US" sz="2800" dirty="0" smtClean="0"/>
              <a:t> '</a:t>
            </a:r>
            <a:r>
              <a:rPr lang="en-US" sz="2800" dirty="0" smtClean="0">
                <a:solidFill>
                  <a:srgbClr val="FF0000"/>
                </a:solidFill>
              </a:rPr>
              <a:t>the</a:t>
            </a:r>
            <a:r>
              <a:rPr lang="en-US" sz="2800" dirty="0" smtClean="0"/>
              <a:t> light / </a:t>
            </a:r>
            <a:r>
              <a:rPr lang="en-US" sz="2800" dirty="0" smtClean="0">
                <a:solidFill>
                  <a:srgbClr val="FF0000"/>
                </a:solidFill>
              </a:rPr>
              <a:t>the</a:t>
            </a:r>
            <a:r>
              <a:rPr lang="en-US" sz="2800" dirty="0" smtClean="0"/>
              <a:t> floor / </a:t>
            </a:r>
            <a:r>
              <a:rPr lang="en-US" sz="2800" dirty="0" smtClean="0">
                <a:solidFill>
                  <a:srgbClr val="FF0000"/>
                </a:solidFill>
              </a:rPr>
              <a:t>the</a:t>
            </a:r>
            <a:r>
              <a:rPr lang="en-US" sz="2800" dirty="0" smtClean="0"/>
              <a:t> ceiling / </a:t>
            </a:r>
            <a:r>
              <a:rPr lang="en-US" sz="2800" dirty="0" smtClean="0">
                <a:solidFill>
                  <a:srgbClr val="FF0000"/>
                </a:solidFill>
              </a:rPr>
              <a:t>the</a:t>
            </a:r>
            <a:r>
              <a:rPr lang="en-US" sz="2800" dirty="0" smtClean="0"/>
              <a:t> door / </a:t>
            </a:r>
            <a:r>
              <a:rPr lang="en-US" sz="2800" dirty="0" smtClean="0">
                <a:solidFill>
                  <a:srgbClr val="FF0000"/>
                </a:solidFill>
              </a:rPr>
              <a:t>the</a:t>
            </a:r>
            <a:r>
              <a:rPr lang="en-US" sz="2800" dirty="0" smtClean="0"/>
              <a:t> carpet' etc.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Example: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- Can you turn off </a:t>
            </a:r>
            <a:r>
              <a:rPr lang="en-US" sz="2800" dirty="0" smtClean="0">
                <a:solidFill>
                  <a:srgbClr val="FF0000"/>
                </a:solidFill>
              </a:rPr>
              <a:t>the</a:t>
            </a:r>
            <a:r>
              <a:rPr lang="en-US" sz="2800" dirty="0" smtClean="0"/>
              <a:t> light, please? ( </a:t>
            </a:r>
            <a:r>
              <a:rPr lang="en-US" sz="2800" dirty="0" smtClean="0">
                <a:solidFill>
                  <a:srgbClr val="7030A0"/>
                </a:solidFill>
              </a:rPr>
              <a:t>the light in this room</a:t>
            </a:r>
            <a:r>
              <a:rPr lang="en-US" sz="2800" dirty="0" smtClean="0"/>
              <a:t>)</a:t>
            </a:r>
            <a:endParaRPr lang="en-US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42910" y="571480"/>
            <a:ext cx="7715304" cy="52629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>
                <a:solidFill>
                  <a:srgbClr val="0070C0"/>
                </a:solidFill>
              </a:rPr>
              <a:t>More examples: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- Where is </a:t>
            </a:r>
            <a:r>
              <a:rPr lang="en-US" sz="2800" dirty="0" smtClean="0">
                <a:solidFill>
                  <a:srgbClr val="FF0000"/>
                </a:solidFill>
              </a:rPr>
              <a:t>the</a:t>
            </a:r>
            <a:r>
              <a:rPr lang="en-US" sz="2800" dirty="0" smtClean="0"/>
              <a:t> toilet, please? ( </a:t>
            </a:r>
            <a:r>
              <a:rPr lang="en-US" sz="2800" dirty="0" smtClean="0">
                <a:solidFill>
                  <a:srgbClr val="7030A0"/>
                </a:solidFill>
              </a:rPr>
              <a:t>the toilet in this building/house</a:t>
            </a:r>
            <a:r>
              <a:rPr lang="en-US" sz="2800" dirty="0" smtClean="0"/>
              <a:t>)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- </a:t>
            </a:r>
            <a:r>
              <a:rPr lang="en-US" sz="2800" dirty="0" smtClean="0">
                <a:solidFill>
                  <a:srgbClr val="FF0000"/>
                </a:solidFill>
              </a:rPr>
              <a:t>The</a:t>
            </a:r>
            <a:r>
              <a:rPr lang="en-US" sz="2800" dirty="0" smtClean="0"/>
              <a:t> postman was late this morning. ( </a:t>
            </a:r>
            <a:r>
              <a:rPr lang="en-US" sz="2800" dirty="0" smtClean="0">
                <a:solidFill>
                  <a:srgbClr val="7030A0"/>
                </a:solidFill>
              </a:rPr>
              <a:t>our usual postman</a:t>
            </a:r>
            <a:r>
              <a:rPr lang="en-US" sz="2800" dirty="0" smtClean="0"/>
              <a:t>)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- I took a taxi to </a:t>
            </a:r>
            <a:r>
              <a:rPr lang="en-US" sz="2800" dirty="0" smtClean="0">
                <a:solidFill>
                  <a:srgbClr val="FF0000"/>
                </a:solidFill>
              </a:rPr>
              <a:t>the</a:t>
            </a:r>
            <a:r>
              <a:rPr lang="en-US" sz="2800" dirty="0" smtClean="0"/>
              <a:t> station. ( </a:t>
            </a:r>
            <a:r>
              <a:rPr lang="en-US" sz="2800" dirty="0" smtClean="0">
                <a:solidFill>
                  <a:srgbClr val="7030A0"/>
                </a:solidFill>
              </a:rPr>
              <a:t>the station of that town</a:t>
            </a:r>
            <a:r>
              <a:rPr lang="en-US" sz="2800" dirty="0" smtClean="0"/>
              <a:t>)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- We got to </a:t>
            </a:r>
            <a:r>
              <a:rPr lang="en-US" sz="2800" dirty="0" smtClean="0">
                <a:solidFill>
                  <a:srgbClr val="FF0000"/>
                </a:solidFill>
              </a:rPr>
              <a:t>the</a:t>
            </a:r>
            <a:r>
              <a:rPr lang="en-US" sz="2800" dirty="0" smtClean="0"/>
              <a:t> airport just in time for our flight.</a:t>
            </a:r>
            <a:endParaRPr lang="en-US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282" y="1000108"/>
            <a:ext cx="8715436" cy="50783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dirty="0" smtClean="0"/>
              <a:t>Also: </a:t>
            </a:r>
            <a:r>
              <a:rPr lang="en-US" sz="3600" dirty="0" smtClean="0">
                <a:solidFill>
                  <a:srgbClr val="FF0000"/>
                </a:solidFill>
              </a:rPr>
              <a:t>the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7030A0"/>
                </a:solidFill>
              </a:rPr>
              <a:t>police</a:t>
            </a:r>
            <a:r>
              <a:rPr lang="en-US" sz="3600" dirty="0" smtClean="0"/>
              <a:t> / </a:t>
            </a:r>
            <a:r>
              <a:rPr lang="en-US" sz="3600" dirty="0" smtClean="0">
                <a:solidFill>
                  <a:srgbClr val="FF0000"/>
                </a:solidFill>
              </a:rPr>
              <a:t>the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7030A0"/>
                </a:solidFill>
              </a:rPr>
              <a:t>fire-brigade</a:t>
            </a:r>
            <a:r>
              <a:rPr lang="en-US" sz="3600" dirty="0" smtClean="0"/>
              <a:t> / </a:t>
            </a:r>
            <a:r>
              <a:rPr lang="en-US" sz="3600" dirty="0" smtClean="0">
                <a:solidFill>
                  <a:srgbClr val="FF0000"/>
                </a:solidFill>
              </a:rPr>
              <a:t>the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7030A0"/>
                </a:solidFill>
              </a:rPr>
              <a:t>army.</a:t>
            </a:r>
          </a:p>
          <a:p>
            <a:pPr algn="l" rtl="0"/>
            <a:r>
              <a:rPr lang="en-US" sz="3600" dirty="0" smtClean="0">
                <a:solidFill>
                  <a:srgbClr val="7030A0"/>
                </a:solidFill>
              </a:rPr>
              <a:t>We also say </a:t>
            </a:r>
            <a:r>
              <a:rPr lang="en-US" sz="3600" dirty="0" smtClean="0">
                <a:solidFill>
                  <a:srgbClr val="FF0000"/>
                </a:solidFill>
              </a:rPr>
              <a:t>the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7030A0"/>
                </a:solidFill>
              </a:rPr>
              <a:t>bank</a:t>
            </a:r>
            <a:r>
              <a:rPr lang="en-US" sz="3600" dirty="0" smtClean="0"/>
              <a:t>, </a:t>
            </a:r>
            <a:r>
              <a:rPr lang="en-US" sz="3600" dirty="0" smtClean="0">
                <a:solidFill>
                  <a:srgbClr val="FF0000"/>
                </a:solidFill>
              </a:rPr>
              <a:t>the</a:t>
            </a:r>
            <a:r>
              <a:rPr lang="en-US" sz="3600" dirty="0" smtClean="0">
                <a:solidFill>
                  <a:srgbClr val="7030A0"/>
                </a:solidFill>
              </a:rPr>
              <a:t> post office</a:t>
            </a:r>
            <a:r>
              <a:rPr lang="en-US" sz="3600" dirty="0" smtClean="0"/>
              <a:t>: </a:t>
            </a:r>
          </a:p>
          <a:p>
            <a:pPr algn="l" rtl="0"/>
            <a:endParaRPr lang="en-US" sz="3600" dirty="0" smtClean="0"/>
          </a:p>
          <a:p>
            <a:pPr algn="l" rtl="0"/>
            <a:r>
              <a:rPr lang="en-US" sz="3600" dirty="0" smtClean="0"/>
              <a:t>- </a:t>
            </a:r>
            <a:r>
              <a:rPr lang="en-US" sz="3600" dirty="0" smtClean="0">
                <a:solidFill>
                  <a:srgbClr val="0070C0"/>
                </a:solidFill>
              </a:rPr>
              <a:t>I must go to </a:t>
            </a:r>
            <a:r>
              <a:rPr lang="en-US" sz="3600" dirty="0" smtClean="0">
                <a:solidFill>
                  <a:srgbClr val="FF0000"/>
                </a:solidFill>
              </a:rPr>
              <a:t>the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0070C0"/>
                </a:solidFill>
              </a:rPr>
              <a:t>bank to change some money and then I'm going to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the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0070C0"/>
                </a:solidFill>
              </a:rPr>
              <a:t>post office to buy some stamps. </a:t>
            </a:r>
          </a:p>
          <a:p>
            <a:pPr algn="l" rtl="0"/>
            <a:r>
              <a:rPr lang="en-US" sz="3600" dirty="0" smtClean="0"/>
              <a:t>(</a:t>
            </a:r>
            <a:r>
              <a:rPr lang="en-US" sz="3600" dirty="0" smtClean="0">
                <a:solidFill>
                  <a:srgbClr val="7030A0"/>
                </a:solidFill>
              </a:rPr>
              <a:t>The speaker is usually thinking of a particular bank or post office.</a:t>
            </a:r>
            <a:r>
              <a:rPr lang="en-US" sz="3600" dirty="0" smtClean="0"/>
              <a:t>)</a:t>
            </a:r>
            <a:endParaRPr lang="en-US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85720" y="1643050"/>
            <a:ext cx="8429652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dirty="0" smtClean="0">
                <a:solidFill>
                  <a:srgbClr val="0070C0"/>
                </a:solidFill>
              </a:rPr>
              <a:t>We also say </a:t>
            </a:r>
            <a:r>
              <a:rPr lang="en-US" sz="4000" dirty="0" smtClean="0">
                <a:solidFill>
                  <a:srgbClr val="FF0000"/>
                </a:solidFill>
              </a:rPr>
              <a:t>the</a:t>
            </a:r>
            <a:r>
              <a:rPr lang="en-US" sz="4000" dirty="0" smtClean="0">
                <a:solidFill>
                  <a:srgbClr val="0070C0"/>
                </a:solidFill>
              </a:rPr>
              <a:t> doctor, </a:t>
            </a:r>
            <a:r>
              <a:rPr lang="en-US" sz="4000" dirty="0" smtClean="0">
                <a:solidFill>
                  <a:srgbClr val="FF0000"/>
                </a:solidFill>
              </a:rPr>
              <a:t>the</a:t>
            </a:r>
            <a:r>
              <a:rPr lang="en-US" sz="4000" dirty="0" smtClean="0">
                <a:solidFill>
                  <a:srgbClr val="0070C0"/>
                </a:solidFill>
              </a:rPr>
              <a:t> dentist:</a:t>
            </a:r>
          </a:p>
          <a:p>
            <a:pPr algn="l" rtl="0"/>
            <a:endParaRPr lang="en-US" sz="4000" dirty="0" smtClean="0">
              <a:solidFill>
                <a:srgbClr val="0070C0"/>
              </a:solidFill>
            </a:endParaRPr>
          </a:p>
          <a:p>
            <a:pPr algn="l" rtl="0"/>
            <a:endParaRPr lang="en-US" sz="4000" dirty="0">
              <a:solidFill>
                <a:srgbClr val="0070C0"/>
              </a:solidFill>
            </a:endParaRPr>
          </a:p>
          <a:p>
            <a:pPr algn="l" rtl="0"/>
            <a:r>
              <a:rPr lang="en-US" sz="4000" dirty="0" smtClean="0">
                <a:solidFill>
                  <a:srgbClr val="0070C0"/>
                </a:solidFill>
              </a:rPr>
              <a:t>- John isn't very well. He has gone to </a:t>
            </a:r>
            <a:r>
              <a:rPr lang="en-US" sz="4000" dirty="0" smtClean="0">
                <a:solidFill>
                  <a:srgbClr val="FF0000"/>
                </a:solidFill>
              </a:rPr>
              <a:t>the</a:t>
            </a:r>
            <a:r>
              <a:rPr lang="en-US" sz="4000" dirty="0" smtClean="0">
                <a:solidFill>
                  <a:srgbClr val="0070C0"/>
                </a:solidFill>
              </a:rPr>
              <a:t> doctor. ( </a:t>
            </a:r>
            <a:r>
              <a:rPr lang="en-US" sz="4000" dirty="0" smtClean="0">
                <a:solidFill>
                  <a:srgbClr val="7030A0"/>
                </a:solidFill>
              </a:rPr>
              <a:t>his doctor</a:t>
            </a:r>
            <a:r>
              <a:rPr lang="en-US" sz="4000" dirty="0" smtClean="0">
                <a:solidFill>
                  <a:srgbClr val="0070C0"/>
                </a:solidFill>
              </a:rPr>
              <a:t>)</a:t>
            </a:r>
            <a:endParaRPr lang="en-US" sz="4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203</Words>
  <Application>Microsoft Office PowerPoint</Application>
  <PresentationFormat>On-screen Show (4:3)</PresentationFormat>
  <Paragraphs>60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      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Look at this example: For lunch I had a sandwich and an apple. The sandwich wasn't very nice * The speaker says 'a sandwich / an apple' because this is the first time he talks about them * The speaker says 'the sandwich' because the listener now knows which sandwich he means - the sandwich he had for lunch.</dc:title>
  <dc:creator>Admin</dc:creator>
  <cp:lastModifiedBy>user</cp:lastModifiedBy>
  <cp:revision>13</cp:revision>
  <dcterms:created xsi:type="dcterms:W3CDTF">2013-12-03T14:24:30Z</dcterms:created>
  <dcterms:modified xsi:type="dcterms:W3CDTF">2014-03-05T04:45:13Z</dcterms:modified>
</cp:coreProperties>
</file>