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73" r:id="rId2"/>
    <p:sldId id="257" r:id="rId3"/>
    <p:sldId id="264" r:id="rId4"/>
    <p:sldId id="256" r:id="rId5"/>
    <p:sldId id="259" r:id="rId6"/>
    <p:sldId id="260" r:id="rId7"/>
    <p:sldId id="261" r:id="rId8"/>
    <p:sldId id="258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9A"/>
    <a:srgbClr val="0069B8"/>
    <a:srgbClr val="A73E3B"/>
    <a:srgbClr val="82794A"/>
    <a:srgbClr val="6B6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4" autoAdjust="0"/>
    <p:restoredTop sz="94660"/>
  </p:normalViewPr>
  <p:slideViewPr>
    <p:cSldViewPr>
      <p:cViewPr>
        <p:scale>
          <a:sx n="60" d="100"/>
          <a:sy n="60" d="100"/>
        </p:scale>
        <p:origin x="-762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2C13D63-3284-4BDA-B013-E12992297670}" type="datetimeFigureOut">
              <a:rPr lang="ar-SA" smtClean="0"/>
              <a:pPr/>
              <a:t>25/12/1435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A8228FB-03FB-4CD9-901C-2D7A01378E5D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37636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228FB-03FB-4CD9-901C-2D7A01378E5D}" type="slidenum">
              <a:rPr lang="ar-SA" smtClean="0"/>
              <a:pPr/>
              <a:t>7</a:t>
            </a:fld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loud Callout 2"/>
          <p:cNvSpPr/>
          <p:nvPr/>
        </p:nvSpPr>
        <p:spPr>
          <a:xfrm flipH="1">
            <a:off x="1070776" y="638503"/>
            <a:ext cx="2663024" cy="1905000"/>
          </a:xfrm>
          <a:prstGeom prst="cloudCallou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Unit 73</a:t>
            </a:r>
            <a:endParaRPr lang="ar-SA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33800" y="2590800"/>
            <a:ext cx="2510624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The (2) </a:t>
            </a:r>
          </a:p>
        </p:txBody>
      </p:sp>
    </p:spTree>
    <p:extLst>
      <p:ext uri="{BB962C8B-B14F-4D97-AF65-F5344CB8AC3E}">
        <p14:creationId xmlns:p14="http://schemas.microsoft.com/office/powerpoint/2010/main" val="321242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09600" y="838200"/>
            <a:ext cx="5982727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-Also with nationality words ending in –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ese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Japanese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Chinese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72277" y="2971800"/>
            <a:ext cx="8789649" cy="221599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- With other nationalities you have to use a plural noun ending in </a:t>
            </a:r>
            <a:r>
              <a:rPr lang="en-US" sz="2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–s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3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Russians    </a:t>
            </a:r>
            <a:r>
              <a:rPr lang="en-US" sz="23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sz="23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3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Italians </a:t>
            </a:r>
          </a:p>
          <a:p>
            <a:r>
              <a:rPr lang="en-US" sz="2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US" sz="23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Arabs                                 (</a:t>
            </a:r>
            <a:r>
              <a:rPr lang="en-US" sz="23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Scots </a:t>
            </a:r>
            <a:r>
              <a:rPr lang="en-US" sz="23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endParaRPr lang="en-US" sz="23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US" sz="23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Turks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276600"/>
            <a:ext cx="990600" cy="914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781" y="3233773"/>
            <a:ext cx="927792" cy="8460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481" y="4554654"/>
            <a:ext cx="990600" cy="8679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" y="373965"/>
            <a:ext cx="50029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A)Study these sentences:</a:t>
            </a:r>
          </a:p>
        </p:txBody>
      </p:sp>
      <p:sp>
        <p:nvSpPr>
          <p:cNvPr id="3" name="Rectangle 2"/>
          <p:cNvSpPr/>
          <p:nvPr/>
        </p:nvSpPr>
        <p:spPr>
          <a:xfrm>
            <a:off x="597711" y="1143000"/>
            <a:ext cx="706578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300" b="1" cap="none" spc="0" dirty="0" smtClean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 The rose is my </a:t>
            </a:r>
            <a:r>
              <a:rPr lang="en-US" sz="3300" b="1" cap="none" spc="0" dirty="0" err="1" smtClean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favourite</a:t>
            </a:r>
            <a:r>
              <a:rPr lang="en-US" sz="3300" b="1" cap="none" spc="0" dirty="0" smtClean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flower.</a:t>
            </a:r>
          </a:p>
          <a:p>
            <a:pPr algn="ctr"/>
            <a:r>
              <a:rPr lang="en-US" sz="3300" b="1" dirty="0" smtClean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 The giraffe is the tallest of all animals.</a:t>
            </a:r>
            <a:endParaRPr lang="en-US" sz="3300" b="1" cap="none" spc="0" dirty="0">
              <a:ln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7711" y="2250996"/>
            <a:ext cx="753707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 these examples </a:t>
            </a:r>
          </a:p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the… does not mean one particular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thing.</a:t>
            </a:r>
          </a:p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rose= roses in general, </a:t>
            </a:r>
          </a:p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giraffe= giraffe in general.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5614" y="4724400"/>
            <a:ext cx="8399799" cy="156966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We use </a:t>
            </a:r>
            <a:r>
              <a:rPr lang="en-US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the + a singular countable noun 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In this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way we Talk about a type of plant , animal etc.</a:t>
            </a:r>
          </a:p>
          <a:p>
            <a:pPr algn="ctr"/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8100294" cy="126188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Note that you can also use a plural noun without the: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Roses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are my </a:t>
            </a:r>
            <a:r>
              <a:rPr lang="en-US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flowers. ( but not ‘ the roses’)</a:t>
            </a:r>
          </a:p>
          <a:p>
            <a:endParaRPr lang="ar-SA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688195"/>
            <a:ext cx="788228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* We also use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the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+  a singular countable noun when</a:t>
            </a:r>
          </a:p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we talk about type of machine, an invention etc.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2572434"/>
            <a:ext cx="8412880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200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For example:  </a:t>
            </a:r>
            <a:r>
              <a:rPr lang="en-US" sz="2200" dirty="0" smtClean="0">
                <a:solidFill>
                  <a:srgbClr val="A73E3B"/>
                </a:solidFill>
                <a:latin typeface="Aharoni" pitchFamily="2" charset="-79"/>
                <a:cs typeface="Aharoni" pitchFamily="2" charset="-79"/>
              </a:rPr>
              <a:t>- when was the telephone invented ?</a:t>
            </a:r>
          </a:p>
          <a:p>
            <a:r>
              <a:rPr lang="en-US" sz="2200" dirty="0">
                <a:solidFill>
                  <a:srgbClr val="A73E3B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200" dirty="0" smtClean="0">
                <a:solidFill>
                  <a:srgbClr val="A73E3B"/>
                </a:solidFill>
                <a:latin typeface="Aharoni" pitchFamily="2" charset="-79"/>
                <a:cs typeface="Aharoni" pitchFamily="2" charset="-79"/>
              </a:rPr>
              <a:t>                        - The bicycle is an excellent means of transport.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9697" y="3783787"/>
            <a:ext cx="9093195" cy="124649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500" dirty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* We also use </a:t>
            </a:r>
            <a:r>
              <a:rPr lang="en-US" sz="2500" dirty="0" smtClean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the for musical instruments:</a:t>
            </a:r>
          </a:p>
          <a:p>
            <a:r>
              <a:rPr lang="en-US" sz="2500" dirty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                 - Can you play </a:t>
            </a:r>
            <a:r>
              <a:rPr lang="en-US" sz="2500" b="1" dirty="0" smtClean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the guitar </a:t>
            </a:r>
            <a:r>
              <a:rPr lang="en-US" sz="2500" dirty="0" smtClean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? ( not ‘</a:t>
            </a:r>
            <a:r>
              <a:rPr lang="en-US" sz="2500" dirty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Can you </a:t>
            </a:r>
            <a:r>
              <a:rPr lang="en-US" sz="2500" dirty="0" smtClean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play guitar ?’) </a:t>
            </a:r>
          </a:p>
          <a:p>
            <a:r>
              <a:rPr lang="en-US" sz="2500" dirty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                 - </a:t>
            </a:r>
            <a:r>
              <a:rPr lang="en-US" sz="2500" b="1" dirty="0" smtClean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The piano </a:t>
            </a:r>
            <a:r>
              <a:rPr lang="en-US" sz="2500" dirty="0" smtClean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is my </a:t>
            </a:r>
            <a:r>
              <a:rPr lang="en-US" sz="2500" dirty="0" err="1" smtClean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2500" dirty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instrument</a:t>
            </a:r>
            <a:r>
              <a:rPr lang="en-US" sz="2400" dirty="0" smtClean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400" dirty="0">
              <a:solidFill>
                <a:srgbClr val="00589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905000" y="2590800"/>
            <a:ext cx="52742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B) The + adjective</a:t>
            </a:r>
            <a:endParaRPr lang="ar-SA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533400" y="762000"/>
            <a:ext cx="7939866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We use the with some adjectives (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without a noun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).</a:t>
            </a:r>
          </a:p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 The meaning is always plural.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609600" y="2286000"/>
            <a:ext cx="2542491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For example:</a:t>
            </a:r>
            <a:endParaRPr lang="ar-SA" sz="32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43000" y="3048000"/>
            <a:ext cx="6331925" cy="63094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500" b="1" cap="none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rich = rich people in general</a:t>
            </a:r>
            <a:endParaRPr lang="ar-SA" sz="3500" b="1" cap="none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685800" y="4038600"/>
            <a:ext cx="725936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- Do you think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the rich </a:t>
            </a:r>
            <a:r>
              <a:rPr lang="en-US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should pay more taxes ? </a:t>
            </a:r>
            <a:endParaRPr lang="ar-SA" sz="28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09600" y="381000"/>
            <a:ext cx="7500002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We use the especially with these adjective:</a:t>
            </a:r>
            <a:endParaRPr lang="ar-SA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85800" y="1066800"/>
            <a:ext cx="132440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rich</a:t>
            </a:r>
            <a:endParaRPr lang="ar-SA" sz="28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819400" y="1066800"/>
            <a:ext cx="123783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old</a:t>
            </a:r>
            <a:endParaRPr lang="ar-SA" sz="28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724400" y="1066800"/>
            <a:ext cx="151836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blind</a:t>
            </a:r>
            <a:endParaRPr lang="ar-SA" sz="28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934200" y="1066800"/>
            <a:ext cx="131959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sick</a:t>
            </a:r>
            <a:endParaRPr lang="ar-SA" sz="28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28600" y="3962400"/>
            <a:ext cx="202010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disabled</a:t>
            </a:r>
            <a:endParaRPr lang="ar-SA" sz="28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2514600" y="3962400"/>
            <a:ext cx="182691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injured</a:t>
            </a:r>
            <a:endParaRPr lang="ar-SA" sz="28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724400" y="3962400"/>
            <a:ext cx="147027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poor</a:t>
            </a:r>
            <a:endParaRPr lang="ar-SA" sz="28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934200" y="3962400"/>
            <a:ext cx="167802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young</a:t>
            </a:r>
            <a:endParaRPr lang="ar-SA" sz="28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" name="صورة 13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134" y="1524000"/>
            <a:ext cx="2281085" cy="21335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صورة 14" descr="chinese-blind88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1600200"/>
            <a:ext cx="2146300" cy="1981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صورة 15" descr="people with baskets_000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0" y="1600200"/>
            <a:ext cx="2294792" cy="2057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صورة 16" descr="463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3200" y="1447800"/>
            <a:ext cx="2286000" cy="21269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صورة 17" descr="stock-illustration-10387572-disabled-peopl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343400"/>
            <a:ext cx="2286000" cy="2514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صورة 18" descr="injured-people-28194660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09800" y="4419600"/>
            <a:ext cx="22860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صورة 19" descr="789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5800" y="4495800"/>
            <a:ext cx="2248157" cy="2133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صورة 20" descr="400_F_45130443_cdHP8AzhXbne355ceAjOTqXDAiHRfvN7.jpg"/>
          <p:cNvPicPr>
            <a:picLocks noChangeAspect="1"/>
          </p:cNvPicPr>
          <p:nvPr/>
        </p:nvPicPr>
        <p:blipFill>
          <a:blip r:embed="rId10"/>
          <a:srcRect r="37000" b="-541"/>
          <a:stretch>
            <a:fillRect/>
          </a:stretch>
        </p:blipFill>
        <p:spPr>
          <a:xfrm>
            <a:off x="6629400" y="4724399"/>
            <a:ext cx="2286000" cy="19594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5800" y="381000"/>
            <a:ext cx="14282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deaf</a:t>
            </a:r>
            <a:endParaRPr lang="ar-SA" sz="28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429000" y="381000"/>
            <a:ext cx="15087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dead</a:t>
            </a:r>
            <a:endParaRPr lang="ar-SA" sz="28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715000" y="381000"/>
            <a:ext cx="26856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unemployed</a:t>
            </a:r>
            <a:endParaRPr lang="ar-SA" sz="28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صورة 4" descr="990976.jpg"/>
          <p:cNvPicPr>
            <a:picLocks noChangeAspect="1"/>
          </p:cNvPicPr>
          <p:nvPr/>
        </p:nvPicPr>
        <p:blipFill>
          <a:blip r:embed="rId4">
            <a:grayscl/>
          </a:blip>
          <a:srcRect t="34972"/>
          <a:stretch>
            <a:fillRect/>
          </a:stretch>
        </p:blipFill>
        <p:spPr>
          <a:xfrm>
            <a:off x="304800" y="990600"/>
            <a:ext cx="2358189" cy="16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صورة 5" descr="index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990600"/>
            <a:ext cx="2238375" cy="16766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482398" y="3276600"/>
            <a:ext cx="8661602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That man over there is collecting money for the blind.</a:t>
            </a: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Why does not the government do more to help the unemployed ?</a:t>
            </a:r>
            <a:endParaRPr lang="ar-SA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228600" y="4495800"/>
            <a:ext cx="8108630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These expressions are always plural. You cannot say “a blind “ </a:t>
            </a:r>
          </a:p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or “an unemployed”.</a:t>
            </a:r>
          </a:p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You have to say ‘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a blind man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’ , ‘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an unemployed woman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’ etc.</a:t>
            </a:r>
            <a:endParaRPr lang="ar-SA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81000" y="3124200"/>
            <a:ext cx="8488414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C)The + nationality words</a:t>
            </a:r>
            <a:endParaRPr lang="ar-SA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52400" y="457200"/>
            <a:ext cx="8976560" cy="73866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100" dirty="0" smtClean="0">
                <a:solidFill>
                  <a:srgbClr val="6B6B6B"/>
                </a:solidFill>
                <a:latin typeface="Cooper Black" pitchFamily="18" charset="0"/>
              </a:rPr>
              <a:t>You can use the with some nationality adjective when you mean </a:t>
            </a:r>
          </a:p>
          <a:p>
            <a:r>
              <a:rPr lang="en-US" sz="2100" dirty="0" smtClean="0">
                <a:solidFill>
                  <a:srgbClr val="6B6B6B"/>
                </a:solidFill>
                <a:latin typeface="Cooper Black" pitchFamily="18" charset="0"/>
              </a:rPr>
              <a:t>‘ the people Of that country’. For example:</a:t>
            </a:r>
            <a:endParaRPr lang="ar-SA" sz="2100" dirty="0">
              <a:solidFill>
                <a:srgbClr val="6B6B6B"/>
              </a:solidFill>
              <a:latin typeface="Cooper Black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1524000"/>
            <a:ext cx="930729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The French are famous for their food. (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cs typeface="+mj-cs"/>
              </a:rPr>
              <a:t>= the French people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)</a:t>
            </a: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Why do the English think they are so wonderful? (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cs typeface="+mj-cs"/>
              </a:rPr>
              <a:t>= the English people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)</a:t>
            </a:r>
            <a:endParaRPr lang="ar-SA" sz="2400" b="1" dirty="0">
              <a:solidFill>
                <a:schemeClr val="accent3">
                  <a:lumMod val="50000"/>
                </a:schemeClr>
              </a:solidFill>
              <a:cs typeface="+mj-cs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09600" y="4114800"/>
            <a:ext cx="774224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the British          the Welsh           the Spanish           the Dutch</a:t>
            </a: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The English         the Irish              the French            the Swiss</a:t>
            </a:r>
            <a:endParaRPr lang="ar-SA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48378" y="3352800"/>
            <a:ext cx="859562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6B6B6B"/>
                </a:solidFill>
                <a:latin typeface="Aharoni" pitchFamily="2" charset="-79"/>
                <a:cs typeface="Aharoni" pitchFamily="2" charset="-79"/>
              </a:rPr>
              <a:t>You can say the in this way with these nationality words; </a:t>
            </a:r>
            <a:endParaRPr lang="ar-SA" sz="2400" dirty="0">
              <a:solidFill>
                <a:srgbClr val="6B6B6B"/>
              </a:solidFill>
              <a:latin typeface="Aharoni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5405</TotalTime>
  <Words>453</Words>
  <Application>Microsoft Office PowerPoint</Application>
  <PresentationFormat>On-screen Show (4:3)</PresentationFormat>
  <Paragraphs>62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SARAH</dc:creator>
  <cp:lastModifiedBy>Norah I Almohizea</cp:lastModifiedBy>
  <cp:revision>60</cp:revision>
  <dcterms:created xsi:type="dcterms:W3CDTF">2006-08-16T00:00:00Z</dcterms:created>
  <dcterms:modified xsi:type="dcterms:W3CDTF">2014-10-19T08:37:32Z</dcterms:modified>
</cp:coreProperties>
</file>