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2" r:id="rId2"/>
    <p:sldId id="273" r:id="rId3"/>
    <p:sldId id="274" r:id="rId4"/>
    <p:sldId id="280" r:id="rId5"/>
    <p:sldId id="275" r:id="rId6"/>
    <p:sldId id="277" r:id="rId7"/>
    <p:sldId id="276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17"/>
    <a:srgbClr val="DA0043"/>
    <a:srgbClr val="FF33CC"/>
    <a:srgbClr val="990033"/>
    <a:srgbClr val="008080"/>
    <a:srgbClr val="044838"/>
    <a:srgbClr val="0FADB1"/>
    <a:srgbClr val="F82C83"/>
    <a:srgbClr val="3A157D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008263-E2C1-448B-AF81-F357F4DA81C6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747456-21CD-4221-ADF5-5125CBB1CC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03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0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9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0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8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8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0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7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3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6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7A16A-FBFC-AF42-B2BF-C3D651D4CEA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EF045-324B-C04C-838F-79E34CAA4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364342" y="2119086"/>
            <a:ext cx="6458857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cs typeface="+mj-cs"/>
              </a:rPr>
              <a:t>Plural and uncountable nouns with and without the </a:t>
            </a:r>
          </a:p>
          <a:p>
            <a:pPr algn="ctr"/>
            <a:endParaRPr lang="en-US" dirty="0" smtClean="0">
              <a:cs typeface="+mj-cs"/>
            </a:endParaRPr>
          </a:p>
          <a:p>
            <a:pPr algn="ctr"/>
            <a:r>
              <a:rPr lang="en-US" dirty="0" smtClean="0">
                <a:cs typeface="+mj-cs"/>
              </a:rPr>
              <a:t>Unit 74</a:t>
            </a:r>
            <a:endParaRPr lang="ar-SA" dirty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625600" y="1426420"/>
            <a:ext cx="5660571" cy="22775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We </a:t>
            </a:r>
            <a:r>
              <a:rPr lang="en-US" sz="2400" b="1" dirty="0" smtClean="0"/>
              <a:t>don’t</a:t>
            </a:r>
            <a:r>
              <a:rPr lang="en-US" sz="2400" dirty="0" smtClean="0"/>
              <a:t> use the before a noun when we mean something in general.</a:t>
            </a:r>
          </a:p>
          <a:p>
            <a:endParaRPr lang="en-US" dirty="0" smtClean="0"/>
          </a:p>
          <a:p>
            <a:r>
              <a:rPr lang="en-US" sz="2000" b="1" dirty="0" smtClean="0"/>
              <a:t>Example</a:t>
            </a:r>
          </a:p>
          <a:p>
            <a:r>
              <a:rPr lang="en-US" sz="2000" dirty="0" smtClean="0"/>
              <a:t>I’m afraid of dogs. (not “the dogs”)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5" name="صورة 4" descr="polls_HRLG_DogPhobia_hlarge_3850_961129_poll_x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171" y="3642411"/>
            <a:ext cx="3568247" cy="2216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814286" y="1422400"/>
            <a:ext cx="5148650" cy="19697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When we mean </a:t>
            </a:r>
            <a:r>
              <a:rPr lang="en-US" sz="2400" b="1" dirty="0" smtClean="0"/>
              <a:t>particular dogs </a:t>
            </a:r>
          </a:p>
          <a:p>
            <a:endParaRPr lang="en-US" dirty="0" smtClean="0"/>
          </a:p>
          <a:p>
            <a:r>
              <a:rPr lang="en-US" sz="2000" dirty="0" smtClean="0"/>
              <a:t>We say..</a:t>
            </a:r>
          </a:p>
          <a:p>
            <a:endParaRPr lang="en-US" sz="2000" dirty="0" smtClean="0"/>
          </a:p>
          <a:p>
            <a:r>
              <a:rPr lang="en-US" sz="2000" dirty="0" smtClean="0"/>
              <a:t>-I’m afraid of my neighbor’s dogs.</a:t>
            </a:r>
          </a:p>
          <a:p>
            <a:r>
              <a:rPr lang="en-US" sz="2000" dirty="0" smtClean="0"/>
              <a:t>-I’m afraid of the dogs at my neighbor’s house.</a:t>
            </a:r>
            <a:endParaRPr lang="ar-SA" sz="2000" dirty="0"/>
          </a:p>
        </p:txBody>
      </p:sp>
      <p:pic>
        <p:nvPicPr>
          <p:cNvPr id="5" name="صورة 4" descr="56789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892" y="3457573"/>
            <a:ext cx="3011129" cy="233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51428" y="1016000"/>
            <a:ext cx="5370285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Examples</a:t>
            </a:r>
          </a:p>
          <a:p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Doctors are paid more than teachers.</a:t>
            </a:r>
          </a:p>
          <a:p>
            <a:pPr>
              <a:buFontTx/>
              <a:buChar char="-"/>
            </a:pPr>
            <a:r>
              <a:rPr lang="en-US" sz="2000" dirty="0" smtClean="0"/>
              <a:t> I like football / athletics / skiing / chess.</a:t>
            </a:r>
          </a:p>
          <a:p>
            <a:pPr>
              <a:buFontTx/>
              <a:buChar char="-"/>
            </a:pPr>
            <a:r>
              <a:rPr lang="en-US" sz="2000" dirty="0" smtClean="0"/>
              <a:t>Do you like collect stamps?</a:t>
            </a:r>
          </a:p>
          <a:p>
            <a:pPr>
              <a:buFontTx/>
              <a:buChar char="-"/>
            </a:pPr>
            <a:r>
              <a:rPr lang="en-US" sz="2000" dirty="0" smtClean="0"/>
              <a:t>My favorite subjects at school was history / English / physics.</a:t>
            </a:r>
          </a:p>
        </p:txBody>
      </p:sp>
      <p:pic>
        <p:nvPicPr>
          <p:cNvPr id="5" name="صورة 4" descr="imagesCATCOTB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850" y="3836986"/>
            <a:ext cx="2190750" cy="2085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1434733_f26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64" y="3836986"/>
            <a:ext cx="24765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imagesCA6VXX2P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1476" y="3913186"/>
            <a:ext cx="2276475" cy="2009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2061030" y="1640114"/>
            <a:ext cx="5007428" cy="30777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We say..</a:t>
            </a:r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400" dirty="0" smtClean="0"/>
              <a:t>most people  </a:t>
            </a:r>
            <a:r>
              <a:rPr lang="ar-SA" sz="2400" dirty="0" err="1" smtClean="0"/>
              <a:t>/</a:t>
            </a:r>
            <a:r>
              <a:rPr lang="en-US" sz="2400" dirty="0" smtClean="0"/>
              <a:t> most dogs etc.. </a:t>
            </a:r>
          </a:p>
          <a:p>
            <a:r>
              <a:rPr lang="en-US" sz="2400" dirty="0" smtClean="0"/>
              <a:t>(</a:t>
            </a:r>
            <a:r>
              <a:rPr lang="en-US" sz="2400" b="1" dirty="0" smtClean="0"/>
              <a:t>not</a:t>
            </a:r>
            <a:r>
              <a:rPr lang="en-US" sz="2400" dirty="0" smtClean="0"/>
              <a:t> ’the most…’)</a:t>
            </a:r>
          </a:p>
          <a:p>
            <a:endParaRPr lang="en-US" sz="2400" dirty="0" smtClean="0"/>
          </a:p>
          <a:p>
            <a:r>
              <a:rPr lang="en-US" sz="2400" b="1" dirty="0" smtClean="0"/>
              <a:t>Example</a:t>
            </a:r>
          </a:p>
          <a:p>
            <a:r>
              <a:rPr lang="en-US" sz="2400" dirty="0" smtClean="0"/>
              <a:t>- Most people like George.</a:t>
            </a:r>
            <a:endParaRPr lang="ar-SA" sz="24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988457" y="690210"/>
            <a:ext cx="5471885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 smtClean="0"/>
              <a:t>We say the… when we mean something in </a:t>
            </a:r>
            <a:r>
              <a:rPr lang="en-US" sz="2200" b="1" dirty="0" smtClean="0"/>
              <a:t>particular</a:t>
            </a:r>
            <a:r>
              <a:rPr lang="en-US" sz="2200" dirty="0" smtClean="0"/>
              <a:t>.</a:t>
            </a:r>
          </a:p>
          <a:p>
            <a:pPr algn="ctr"/>
            <a:endParaRPr lang="en-US" sz="2200" b="1" dirty="0" smtClean="0"/>
          </a:p>
          <a:p>
            <a:r>
              <a:rPr lang="en-US" sz="2200" b="1" dirty="0" smtClean="0"/>
              <a:t>Examples</a:t>
            </a:r>
          </a:p>
          <a:p>
            <a:endParaRPr lang="en-US" sz="2200" b="1" dirty="0" smtClean="0"/>
          </a:p>
          <a:p>
            <a:pPr>
              <a:buFontTx/>
              <a:buChar char="-"/>
            </a:pPr>
            <a:r>
              <a:rPr lang="en-US" sz="2200" dirty="0" smtClean="0"/>
              <a:t>I often listen to music.</a:t>
            </a:r>
          </a:p>
          <a:p>
            <a:r>
              <a:rPr lang="en-US" sz="2200" dirty="0" smtClean="0"/>
              <a:t>but:  The film wasn’t very good but I liked the music.</a:t>
            </a:r>
            <a:endParaRPr lang="ar-SA" sz="2200" dirty="0"/>
          </a:p>
        </p:txBody>
      </p:sp>
      <p:pic>
        <p:nvPicPr>
          <p:cNvPr id="5" name="صورة 4" descr="cinema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058" y="3829531"/>
            <a:ext cx="3643085" cy="2395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38514" y="972457"/>
            <a:ext cx="6197599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Way say..</a:t>
            </a:r>
          </a:p>
          <a:p>
            <a:pPr>
              <a:buFontTx/>
              <a:buChar char="-"/>
            </a:pPr>
            <a:r>
              <a:rPr lang="en-US" sz="2000" dirty="0" smtClean="0"/>
              <a:t>Are English people friendly? </a:t>
            </a:r>
            <a:r>
              <a:rPr lang="en-US" dirty="0" smtClean="0"/>
              <a:t>(English people in general)</a:t>
            </a:r>
          </a:p>
          <a:p>
            <a:endParaRPr lang="en-US" sz="2000" dirty="0" smtClean="0"/>
          </a:p>
          <a:p>
            <a:r>
              <a:rPr lang="en-US" sz="2000" dirty="0" smtClean="0"/>
              <a:t>but: Are the English people you know friendly? </a:t>
            </a:r>
            <a:r>
              <a:rPr lang="en-US" dirty="0" smtClean="0"/>
              <a:t>(only the English people you know, not in general) </a:t>
            </a:r>
            <a:endParaRPr lang="ar-SA" dirty="0"/>
          </a:p>
        </p:txBody>
      </p:sp>
      <p:pic>
        <p:nvPicPr>
          <p:cNvPr id="5" name="صورة 4" descr="883268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862" y="3715688"/>
            <a:ext cx="2638879" cy="2795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group-stud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486" y="3715688"/>
            <a:ext cx="2423886" cy="2693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654630" y="1071106"/>
            <a:ext cx="5235702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We say..</a:t>
            </a:r>
          </a:p>
          <a:p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All cars have wheels.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r>
              <a:rPr lang="en-US" sz="2000" dirty="0" smtClean="0"/>
              <a:t>but:  All the students in the class like their teacher. </a:t>
            </a:r>
          </a:p>
        </p:txBody>
      </p:sp>
      <p:pic>
        <p:nvPicPr>
          <p:cNvPr id="6" name="صورة 5" descr="20671550-conceptual-illustration-of-a-busy-city-with-streets-cars-and-houses-cartoon-style-draw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371" y="3317875"/>
            <a:ext cx="2723696" cy="2723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imagesCA007J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55" y="3583441"/>
            <a:ext cx="3004074" cy="1931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02405" y="468783"/>
            <a:ext cx="6792685" cy="37548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The difference between ‘something in general ‘ and ‘something in particular’ is not always very clear.</a:t>
            </a:r>
          </a:p>
          <a:p>
            <a:endParaRPr lang="en-US" sz="2000" dirty="0" smtClean="0"/>
          </a:p>
          <a:p>
            <a:r>
              <a:rPr lang="en-US" sz="2000" dirty="0" smtClean="0"/>
              <a:t>Example</a:t>
            </a:r>
          </a:p>
          <a:p>
            <a:pPr>
              <a:buFontTx/>
              <a:buChar char="-"/>
            </a:pPr>
            <a:r>
              <a:rPr lang="en-US" sz="2000" dirty="0" smtClean="0"/>
              <a:t>Do you like apples? </a:t>
            </a:r>
            <a:r>
              <a:rPr lang="en-US" dirty="0" smtClean="0"/>
              <a:t>(apples in general)</a:t>
            </a:r>
          </a:p>
          <a:p>
            <a:pPr>
              <a:buFontTx/>
              <a:buChar char="-"/>
            </a:pPr>
            <a:r>
              <a:rPr lang="en-US" sz="2000" dirty="0" smtClean="0"/>
              <a:t>Do you like green apples? </a:t>
            </a:r>
            <a:r>
              <a:rPr lang="en-US" dirty="0" smtClean="0"/>
              <a:t>(not all apples, but red apples is still general)</a:t>
            </a:r>
          </a:p>
          <a:p>
            <a:pPr>
              <a:buFontTx/>
              <a:buChar char="-"/>
            </a:pPr>
            <a:r>
              <a:rPr lang="en-US" sz="2000" dirty="0" smtClean="0"/>
              <a:t>Did you like the apples we had with our meal last night?</a:t>
            </a:r>
          </a:p>
          <a:p>
            <a:r>
              <a:rPr lang="en-US" dirty="0" smtClean="0"/>
              <a:t>( particular apples)</a:t>
            </a:r>
          </a:p>
          <a:p>
            <a:endParaRPr lang="ar-SA" dirty="0"/>
          </a:p>
        </p:txBody>
      </p:sp>
      <p:pic>
        <p:nvPicPr>
          <p:cNvPr id="7" name="صورة 6" descr="imagesCAMQ0YS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887" y="4376398"/>
            <a:ext cx="2168354" cy="1745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the-seduction-green-appl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999" y="4376398"/>
            <a:ext cx="2327771" cy="1745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 descr="eatin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113" y="3438008"/>
            <a:ext cx="2989580" cy="2930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277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the2</dc:title>
  <dc:creator>razan w.z</dc:creator>
  <cp:lastModifiedBy>Norah I Almohizea</cp:lastModifiedBy>
  <cp:revision>112</cp:revision>
  <dcterms:created xsi:type="dcterms:W3CDTF">2013-11-05T10:19:12Z</dcterms:created>
  <dcterms:modified xsi:type="dcterms:W3CDTF">2014-10-19T08:36:11Z</dcterms:modified>
</cp:coreProperties>
</file>