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3"/>
  </p:notesMasterIdLst>
  <p:sldIdLst>
    <p:sldId id="256" r:id="rId2"/>
    <p:sldId id="261" r:id="rId3"/>
    <p:sldId id="269" r:id="rId4"/>
    <p:sldId id="257" r:id="rId5"/>
    <p:sldId id="258" r:id="rId6"/>
    <p:sldId id="259" r:id="rId7"/>
    <p:sldId id="260" r:id="rId8"/>
    <p:sldId id="268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نمط متوسط 2 - تميي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بلا نمط، بلا شبكة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634192E-4BB5-44C6-9995-E476D7D3A398}" type="datetimeFigureOut">
              <a:rPr lang="ar-SA" smtClean="0"/>
              <a:pPr/>
              <a:t>24/12/35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4318953-055F-4BC9-B8A0-1B750113D31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318953-055F-4BC9-B8A0-1B750113D313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318953-055F-4BC9-B8A0-1B750113D313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318953-055F-4BC9-B8A0-1B750113D313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318953-055F-4BC9-B8A0-1B750113D313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655E1-0A81-42EF-8B4E-BEB7E85FD6DA}" type="datetimeFigureOut">
              <a:rPr lang="ar-SA" smtClean="0"/>
              <a:pPr/>
              <a:t>24/12/35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42C6F-09A4-4B48-A203-0DDCF3DD62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655E1-0A81-42EF-8B4E-BEB7E85FD6DA}" type="datetimeFigureOut">
              <a:rPr lang="ar-SA" smtClean="0"/>
              <a:pPr/>
              <a:t>24/12/35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42C6F-09A4-4B48-A203-0DDCF3DD62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655E1-0A81-42EF-8B4E-BEB7E85FD6DA}" type="datetimeFigureOut">
              <a:rPr lang="ar-SA" smtClean="0"/>
              <a:pPr/>
              <a:t>24/12/35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42C6F-09A4-4B48-A203-0DDCF3DD62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655E1-0A81-42EF-8B4E-BEB7E85FD6DA}" type="datetimeFigureOut">
              <a:rPr lang="ar-SA" smtClean="0"/>
              <a:pPr/>
              <a:t>24/12/35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42C6F-09A4-4B48-A203-0DDCF3DD62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655E1-0A81-42EF-8B4E-BEB7E85FD6DA}" type="datetimeFigureOut">
              <a:rPr lang="ar-SA" smtClean="0"/>
              <a:pPr/>
              <a:t>24/12/35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42C6F-09A4-4B48-A203-0DDCF3DD62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655E1-0A81-42EF-8B4E-BEB7E85FD6DA}" type="datetimeFigureOut">
              <a:rPr lang="ar-SA" smtClean="0"/>
              <a:pPr/>
              <a:t>24/12/35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42C6F-09A4-4B48-A203-0DDCF3DD62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655E1-0A81-42EF-8B4E-BEB7E85FD6DA}" type="datetimeFigureOut">
              <a:rPr lang="ar-SA" smtClean="0"/>
              <a:pPr/>
              <a:t>24/12/35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42C6F-09A4-4B48-A203-0DDCF3DD62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655E1-0A81-42EF-8B4E-BEB7E85FD6DA}" type="datetimeFigureOut">
              <a:rPr lang="ar-SA" smtClean="0"/>
              <a:pPr/>
              <a:t>24/12/35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42C6F-09A4-4B48-A203-0DDCF3DD62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655E1-0A81-42EF-8B4E-BEB7E85FD6DA}" type="datetimeFigureOut">
              <a:rPr lang="ar-SA" smtClean="0"/>
              <a:pPr/>
              <a:t>24/12/35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42C6F-09A4-4B48-A203-0DDCF3DD62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655E1-0A81-42EF-8B4E-BEB7E85FD6DA}" type="datetimeFigureOut">
              <a:rPr lang="ar-SA" smtClean="0"/>
              <a:pPr/>
              <a:t>24/12/35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42C6F-09A4-4B48-A203-0DDCF3DD62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655E1-0A81-42EF-8B4E-BEB7E85FD6DA}" type="datetimeFigureOut">
              <a:rPr lang="ar-SA" smtClean="0"/>
              <a:pPr/>
              <a:t>24/12/35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42C6F-09A4-4B48-A203-0DDCF3DD62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  <a:alpha val="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9655E1-0A81-42EF-8B4E-BEB7E85FD6DA}" type="datetimeFigureOut">
              <a:rPr lang="ar-SA" smtClean="0"/>
              <a:pPr/>
              <a:t>24/12/35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42C6F-09A4-4B48-A203-0DDCF3DD620D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" Target="slide8.xml"/><Relationship Id="rId7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slide" Target="slide10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4071966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(</a:t>
            </a:r>
            <a:r>
              <a:rPr lang="en-US" b="1" u="sng" dirty="0"/>
              <a:t>Unit </a:t>
            </a:r>
            <a:r>
              <a:rPr lang="en-US" b="1" u="sng" dirty="0" smtClean="0"/>
              <a:t>75)</a:t>
            </a:r>
            <a:br>
              <a:rPr lang="en-US" b="1" u="sng" dirty="0" smtClean="0"/>
            </a:br>
            <a:r>
              <a:rPr lang="en-US" b="1" u="sng" dirty="0" smtClean="0"/>
              <a:t>hospital/ the hospital</a:t>
            </a:r>
            <a:br>
              <a:rPr lang="en-US" b="1" u="sng" dirty="0" smtClean="0"/>
            </a:br>
            <a:r>
              <a:rPr lang="en-US" sz="2400" b="1" u="sng" dirty="0" smtClean="0"/>
              <a:t>etc</a:t>
            </a:r>
            <a:r>
              <a:rPr lang="ar-SA" b="1" u="sng" dirty="0" smtClean="0"/>
              <a:t>  </a:t>
            </a:r>
            <a:r>
              <a:rPr lang="en-US" b="1" u="sng" dirty="0" smtClean="0"/>
              <a:t>school / the school</a:t>
            </a:r>
            <a:br>
              <a:rPr lang="en-US" b="1" u="sng" dirty="0" smtClean="0"/>
            </a:b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pic>
        <p:nvPicPr>
          <p:cNvPr id="3" name="صورة 2" descr="Vista_Hom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15074" y="4286256"/>
            <a:ext cx="2628886" cy="1643054"/>
          </a:xfrm>
          <a:prstGeom prst="rect">
            <a:avLst/>
          </a:prstGeom>
        </p:spPr>
      </p:pic>
      <p:pic>
        <p:nvPicPr>
          <p:cNvPr id="5" name="صورة 4" descr="1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3306" y="3286124"/>
            <a:ext cx="2309807" cy="1732355"/>
          </a:xfrm>
          <a:prstGeom prst="rect">
            <a:avLst/>
          </a:prstGeom>
        </p:spPr>
      </p:pic>
      <p:pic>
        <p:nvPicPr>
          <p:cNvPr id="6" name="صورة 5" descr="Heiwa_elementary_school_1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34" y="4500570"/>
            <a:ext cx="2857520" cy="1897905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*Bed – Work – Home 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5963"/>
          </a:xfrm>
        </p:spPr>
        <p:txBody>
          <a:bodyPr>
            <a:normAutofit lnSpcReduction="10000"/>
          </a:bodyPr>
          <a:lstStyle/>
          <a:p>
            <a:pPr algn="l">
              <a:buNone/>
            </a:pPr>
            <a:r>
              <a:rPr lang="en-US" b="1" dirty="0" smtClean="0"/>
              <a:t>We say: “go </a:t>
            </a:r>
            <a:r>
              <a:rPr lang="en-US" b="1" dirty="0" smtClean="0">
                <a:solidFill>
                  <a:srgbClr val="FF0000"/>
                </a:solidFill>
              </a:rPr>
              <a:t>to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bed</a:t>
            </a:r>
            <a:r>
              <a:rPr lang="en-US" b="1" dirty="0" smtClean="0"/>
              <a:t>”/”be in </a:t>
            </a:r>
            <a:r>
              <a:rPr lang="en-US" b="1" dirty="0" smtClean="0">
                <a:solidFill>
                  <a:srgbClr val="FF0000"/>
                </a:solidFill>
              </a:rPr>
              <a:t>bed</a:t>
            </a:r>
            <a:r>
              <a:rPr lang="en-US" b="1" dirty="0" smtClean="0"/>
              <a:t>” (not ’</a:t>
            </a:r>
            <a:r>
              <a:rPr lang="en-US" b="1" dirty="0" smtClean="0">
                <a:solidFill>
                  <a:srgbClr val="FF0000"/>
                </a:solidFill>
              </a:rPr>
              <a:t>the bed</a:t>
            </a:r>
            <a:r>
              <a:rPr lang="en-US" b="1" dirty="0" smtClean="0"/>
              <a:t>’)</a:t>
            </a:r>
            <a:endParaRPr lang="en-US" dirty="0" smtClean="0"/>
          </a:p>
          <a:p>
            <a:pPr algn="l">
              <a:buNone/>
            </a:pPr>
            <a:r>
              <a:rPr lang="en-US" b="1" dirty="0" smtClean="0"/>
              <a:t>It’s time to go </a:t>
            </a:r>
            <a:r>
              <a:rPr lang="en-US" b="1" dirty="0" smtClean="0">
                <a:solidFill>
                  <a:srgbClr val="FF0000"/>
                </a:solidFill>
              </a:rPr>
              <a:t>to bed </a:t>
            </a:r>
            <a:r>
              <a:rPr lang="en-US" b="1" dirty="0" smtClean="0"/>
              <a:t>now. – Is Tom still </a:t>
            </a:r>
            <a:r>
              <a:rPr lang="en-US" b="1" dirty="0" smtClean="0">
                <a:solidFill>
                  <a:srgbClr val="FF0000"/>
                </a:solidFill>
              </a:rPr>
              <a:t>in bed?</a:t>
            </a:r>
          </a:p>
          <a:p>
            <a:pPr algn="l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 algn="l">
              <a:buNone/>
            </a:pPr>
            <a:r>
              <a:rPr lang="en-US" b="1" dirty="0" smtClean="0"/>
              <a:t>‘Go </a:t>
            </a:r>
            <a:r>
              <a:rPr lang="en-US" b="1" dirty="0" smtClean="0">
                <a:solidFill>
                  <a:srgbClr val="FF0000"/>
                </a:solidFill>
              </a:rPr>
              <a:t>to work</a:t>
            </a:r>
            <a:r>
              <a:rPr lang="en-US" b="1" dirty="0" smtClean="0"/>
              <a:t>/be </a:t>
            </a:r>
            <a:r>
              <a:rPr lang="en-US" b="1" dirty="0" smtClean="0">
                <a:solidFill>
                  <a:srgbClr val="FF0000"/>
                </a:solidFill>
              </a:rPr>
              <a:t>at work</a:t>
            </a:r>
            <a:r>
              <a:rPr lang="en-US" b="1" dirty="0" smtClean="0"/>
              <a:t>/start </a:t>
            </a:r>
            <a:r>
              <a:rPr lang="en-US" b="1" dirty="0" smtClean="0">
                <a:solidFill>
                  <a:srgbClr val="FF0000"/>
                </a:solidFill>
              </a:rPr>
              <a:t>work</a:t>
            </a:r>
            <a:r>
              <a:rPr lang="en-US" b="1" dirty="0" smtClean="0"/>
              <a:t>/finish </a:t>
            </a:r>
            <a:r>
              <a:rPr lang="en-US" b="1" dirty="0" smtClean="0">
                <a:solidFill>
                  <a:srgbClr val="FF0000"/>
                </a:solidFill>
              </a:rPr>
              <a:t>work</a:t>
            </a:r>
            <a:r>
              <a:rPr lang="en-US" b="1" dirty="0" smtClean="0"/>
              <a:t>’ </a:t>
            </a:r>
            <a:endParaRPr lang="ar-SA" b="1" dirty="0" smtClean="0"/>
          </a:p>
          <a:p>
            <a:pPr algn="l">
              <a:buNone/>
            </a:pPr>
            <a:r>
              <a:rPr lang="en-US" b="1" dirty="0" smtClean="0"/>
              <a:t>( not ‘</a:t>
            </a:r>
            <a:r>
              <a:rPr lang="en-US" b="1" dirty="0" smtClean="0">
                <a:solidFill>
                  <a:srgbClr val="FF0000"/>
                </a:solidFill>
              </a:rPr>
              <a:t>the work</a:t>
            </a:r>
            <a:r>
              <a:rPr lang="en-US" b="1" dirty="0" smtClean="0"/>
              <a:t>’)</a:t>
            </a:r>
          </a:p>
          <a:p>
            <a:pPr lvl="0" algn="l">
              <a:buNone/>
            </a:pPr>
            <a:r>
              <a:rPr lang="en-US" b="1" dirty="0" smtClean="0"/>
              <a:t>Why isn’t Ann </a:t>
            </a:r>
            <a:r>
              <a:rPr lang="en-US" b="1" dirty="0" smtClean="0">
                <a:solidFill>
                  <a:srgbClr val="FF0000"/>
                </a:solidFill>
              </a:rPr>
              <a:t>at work </a:t>
            </a:r>
            <a:r>
              <a:rPr lang="en-US" b="1" dirty="0" smtClean="0"/>
              <a:t>today? – what time do you finish </a:t>
            </a:r>
            <a:r>
              <a:rPr lang="en-US" b="1" dirty="0" smtClean="0">
                <a:solidFill>
                  <a:srgbClr val="FF0000"/>
                </a:solidFill>
              </a:rPr>
              <a:t>work</a:t>
            </a:r>
            <a:r>
              <a:rPr lang="en-US" b="1" dirty="0" smtClean="0"/>
              <a:t>?</a:t>
            </a:r>
            <a:endParaRPr lang="en-US" dirty="0" smtClean="0"/>
          </a:p>
          <a:p>
            <a:pPr algn="l">
              <a:buNone/>
            </a:pPr>
            <a:r>
              <a:rPr lang="en-US" b="1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endParaRPr lang="ar-SA" dirty="0">
              <a:solidFill>
                <a:srgbClr val="FF0000"/>
              </a:solidFill>
            </a:endParaRPr>
          </a:p>
        </p:txBody>
      </p:sp>
      <p:pic>
        <p:nvPicPr>
          <p:cNvPr id="4" name="صورة 3" descr="Work_life_balance_rat_rac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9322" y="4714884"/>
            <a:ext cx="2510613" cy="19084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85720" y="1285860"/>
            <a:ext cx="8472518" cy="4525963"/>
          </a:xfrm>
        </p:spPr>
        <p:txBody>
          <a:bodyPr/>
          <a:lstStyle/>
          <a:p>
            <a:pPr lvl="0" algn="l">
              <a:buNone/>
            </a:pPr>
            <a:r>
              <a:rPr lang="en-US" b="1" dirty="0" smtClean="0"/>
              <a:t>‘</a:t>
            </a:r>
            <a:r>
              <a:rPr lang="en-US" sz="2800" b="1" dirty="0" smtClean="0"/>
              <a:t>Go </a:t>
            </a:r>
            <a:r>
              <a:rPr lang="en-US" sz="2800" b="1" dirty="0" smtClean="0">
                <a:solidFill>
                  <a:srgbClr val="FF0000"/>
                </a:solidFill>
              </a:rPr>
              <a:t>home</a:t>
            </a:r>
            <a:r>
              <a:rPr lang="en-US" sz="2800" b="1" dirty="0" smtClean="0"/>
              <a:t>/be </a:t>
            </a:r>
            <a:r>
              <a:rPr lang="en-US" sz="2800" b="1" dirty="0" smtClean="0">
                <a:solidFill>
                  <a:srgbClr val="FF0000"/>
                </a:solidFill>
              </a:rPr>
              <a:t>at home</a:t>
            </a:r>
            <a:r>
              <a:rPr lang="en-US" sz="2800" b="1" dirty="0" smtClean="0"/>
              <a:t>/come </a:t>
            </a:r>
            <a:r>
              <a:rPr lang="en-US" sz="2800" b="1" dirty="0" smtClean="0">
                <a:solidFill>
                  <a:srgbClr val="FF0000"/>
                </a:solidFill>
              </a:rPr>
              <a:t>home</a:t>
            </a:r>
            <a:r>
              <a:rPr lang="en-US" sz="2800" b="1" dirty="0" smtClean="0"/>
              <a:t>/stay </a:t>
            </a:r>
            <a:r>
              <a:rPr lang="en-US" sz="2800" b="1" dirty="0" smtClean="0">
                <a:solidFill>
                  <a:srgbClr val="FF0000"/>
                </a:solidFill>
              </a:rPr>
              <a:t>at home</a:t>
            </a:r>
            <a:r>
              <a:rPr lang="en-US" sz="2800" b="1" dirty="0" smtClean="0"/>
              <a:t>’</a:t>
            </a:r>
            <a:r>
              <a:rPr lang="en-US" b="1" dirty="0" smtClean="0"/>
              <a:t> </a:t>
            </a:r>
          </a:p>
          <a:p>
            <a:pPr lvl="0" algn="ctr">
              <a:buNone/>
            </a:pPr>
            <a:r>
              <a:rPr lang="en-US" b="1" dirty="0" smtClean="0"/>
              <a:t>(not ‘ </a:t>
            </a:r>
            <a:r>
              <a:rPr lang="en-US" b="1" dirty="0" smtClean="0">
                <a:solidFill>
                  <a:srgbClr val="FF0000"/>
                </a:solidFill>
              </a:rPr>
              <a:t>the home</a:t>
            </a:r>
            <a:r>
              <a:rPr lang="en-US" b="1" dirty="0" smtClean="0"/>
              <a:t>’)  </a:t>
            </a:r>
          </a:p>
          <a:p>
            <a:pPr lvl="0" algn="l">
              <a:buNone/>
            </a:pPr>
            <a:r>
              <a:rPr lang="en-US" b="1" dirty="0" smtClean="0"/>
              <a:t>Lets go home. – Will you be at home tomorrow?</a:t>
            </a:r>
          </a:p>
          <a:p>
            <a:pPr algn="ctr">
              <a:buNone/>
            </a:pPr>
            <a:r>
              <a:rPr lang="en-US" b="1" dirty="0" smtClean="0"/>
              <a:t>There is </a:t>
            </a:r>
            <a:r>
              <a:rPr lang="en-US" b="1" dirty="0" smtClean="0">
                <a:solidFill>
                  <a:srgbClr val="FF0000"/>
                </a:solidFill>
              </a:rPr>
              <a:t>no</a:t>
            </a:r>
            <a:r>
              <a:rPr lang="en-US" b="1" dirty="0" smtClean="0"/>
              <a:t> preposition with</a:t>
            </a:r>
          </a:p>
          <a:p>
            <a:pPr algn="ctr">
              <a:buNone/>
            </a:pPr>
            <a:r>
              <a:rPr lang="en-US" b="1" smtClean="0"/>
              <a:t> </a:t>
            </a:r>
            <a:r>
              <a:rPr lang="en-US" b="1" smtClean="0"/>
              <a:t>go/get/arrive home</a:t>
            </a:r>
            <a:r>
              <a:rPr lang="en-US" b="1" dirty="0" smtClean="0"/>
              <a:t>. </a:t>
            </a:r>
          </a:p>
          <a:p>
            <a:pPr algn="ctr">
              <a:buNone/>
            </a:pPr>
            <a:r>
              <a:rPr lang="en-US" b="1" dirty="0" smtClean="0"/>
              <a:t>(not ‘</a:t>
            </a:r>
            <a:r>
              <a:rPr lang="en-US" b="1" dirty="0" smtClean="0">
                <a:solidFill>
                  <a:srgbClr val="FF0000"/>
                </a:solidFill>
              </a:rPr>
              <a:t>to home</a:t>
            </a:r>
            <a:r>
              <a:rPr lang="en-US" b="1" dirty="0" smtClean="0"/>
              <a:t>’).</a:t>
            </a:r>
            <a:endParaRPr lang="en-US" dirty="0" smtClean="0"/>
          </a:p>
          <a:p>
            <a:pPr lvl="0" algn="l">
              <a:buNone/>
            </a:pPr>
            <a:endParaRPr lang="en-US" dirty="0" smtClean="0"/>
          </a:p>
          <a:p>
            <a:pPr algn="l">
              <a:buNone/>
            </a:pPr>
            <a:endParaRPr lang="ar-SA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*Bed – Work – Home 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5" name="زر إجراء: الصفحة الرئيسية 4">
            <a:hlinkClick r:id="rId2" action="ppaction://hlinksldjump" highlightClick="1"/>
          </p:cNvPr>
          <p:cNvSpPr/>
          <p:nvPr/>
        </p:nvSpPr>
        <p:spPr>
          <a:xfrm>
            <a:off x="8143900" y="5643578"/>
            <a:ext cx="714380" cy="785818"/>
          </a:xfrm>
          <a:prstGeom prst="actionButtonHom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6" name="صورة 5" descr="house-clip-art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861329"/>
            <a:ext cx="3071802" cy="19966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شكل بيضاوي 3"/>
          <p:cNvSpPr/>
          <p:nvPr/>
        </p:nvSpPr>
        <p:spPr>
          <a:xfrm>
            <a:off x="3714744" y="2500306"/>
            <a:ext cx="2000264" cy="1785950"/>
          </a:xfrm>
          <a:prstGeom prst="ellipse">
            <a:avLst/>
          </a:prstGeom>
          <a:noFill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The</a:t>
            </a:r>
            <a:endParaRPr lang="ar-SA" sz="54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cxnSp>
        <p:nvCxnSpPr>
          <p:cNvPr id="8" name="رابط كسهم مستقيم 7"/>
          <p:cNvCxnSpPr/>
          <p:nvPr/>
        </p:nvCxnSpPr>
        <p:spPr>
          <a:xfrm rot="5400000" flipH="1" flipV="1">
            <a:off x="4429918" y="2213760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0" name="مربع نص 9"/>
          <p:cNvSpPr txBox="1"/>
          <p:nvPr/>
        </p:nvSpPr>
        <p:spPr>
          <a:xfrm>
            <a:off x="2428860" y="1714488"/>
            <a:ext cx="200026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/>
              <a:t>hospital</a:t>
            </a:r>
            <a:endParaRPr lang="ar-SA" dirty="0"/>
          </a:p>
        </p:txBody>
      </p:sp>
      <p:cxnSp>
        <p:nvCxnSpPr>
          <p:cNvPr id="14" name="رابط كسهم مستقيم 13"/>
          <p:cNvCxnSpPr/>
          <p:nvPr/>
        </p:nvCxnSpPr>
        <p:spPr>
          <a:xfrm>
            <a:off x="5572132" y="3857628"/>
            <a:ext cx="714380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15" name="صورة 14" descr="tumblr_mtw72kVRuM1sh3g3mo1_500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3636" y="4482710"/>
            <a:ext cx="2714644" cy="2035984"/>
          </a:xfrm>
          <a:prstGeom prst="rect">
            <a:avLst/>
          </a:prstGeom>
        </p:spPr>
      </p:pic>
      <p:sp>
        <p:nvSpPr>
          <p:cNvPr id="16" name="مربع نص 15"/>
          <p:cNvSpPr txBox="1"/>
          <p:nvPr/>
        </p:nvSpPr>
        <p:spPr>
          <a:xfrm>
            <a:off x="6500826" y="3929066"/>
            <a:ext cx="192882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/>
              <a:t>School / university</a:t>
            </a:r>
            <a:endParaRPr lang="ar-SA" dirty="0"/>
          </a:p>
        </p:txBody>
      </p:sp>
      <p:pic>
        <p:nvPicPr>
          <p:cNvPr id="11" name="صورة 10" descr="home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4314" y="3857628"/>
            <a:ext cx="2849306" cy="2849306"/>
          </a:xfrm>
          <a:prstGeom prst="rect">
            <a:avLst/>
          </a:prstGeom>
        </p:spPr>
      </p:pic>
      <p:pic>
        <p:nvPicPr>
          <p:cNvPr id="17" name="صورة 16" descr="images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00430" y="0"/>
            <a:ext cx="2466975" cy="1847850"/>
          </a:xfrm>
          <a:prstGeom prst="rect">
            <a:avLst/>
          </a:prstGeom>
        </p:spPr>
      </p:pic>
      <p:sp>
        <p:nvSpPr>
          <p:cNvPr id="18" name="مربع نص 17"/>
          <p:cNvSpPr txBox="1"/>
          <p:nvPr/>
        </p:nvSpPr>
        <p:spPr>
          <a:xfrm>
            <a:off x="1643042" y="6286520"/>
            <a:ext cx="250033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Home/Bed/Work</a:t>
            </a:r>
            <a:endParaRPr lang="ar-SA" dirty="0"/>
          </a:p>
        </p:txBody>
      </p:sp>
      <p:cxnSp>
        <p:nvCxnSpPr>
          <p:cNvPr id="19" name="رابط كسهم مستقيم 18"/>
          <p:cNvCxnSpPr/>
          <p:nvPr/>
        </p:nvCxnSpPr>
        <p:spPr>
          <a:xfrm rot="10800000" flipV="1">
            <a:off x="3214678" y="3857628"/>
            <a:ext cx="642942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build="allAtOnce"/>
      <p:bldP spid="16" grpId="0" build="allAtOnce"/>
      <p:bldP spid="18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1143000"/>
          </a:xfrm>
        </p:spPr>
        <p:txBody>
          <a:bodyPr>
            <a:normAutofit/>
          </a:bodyPr>
          <a:lstStyle/>
          <a:p>
            <a:r>
              <a:rPr lang="ar-SA" sz="5400" dirty="0" smtClean="0"/>
              <a:t>؟ </a:t>
            </a:r>
            <a:r>
              <a:rPr lang="en-US" sz="5400" dirty="0" smtClean="0"/>
              <a:t>Hospital or the hospital</a:t>
            </a:r>
            <a:endParaRPr lang="ar-SA" sz="54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714356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/>
              <a:t>Jack had an accident a few days ago.</a:t>
            </a:r>
            <a:endParaRPr lang="en-US" dirty="0" smtClean="0"/>
          </a:p>
          <a:p>
            <a:pPr algn="ctr">
              <a:buNone/>
            </a:pPr>
            <a:r>
              <a:rPr lang="en-US" b="1" dirty="0" smtClean="0"/>
              <a:t>he had to go to </a:t>
            </a:r>
            <a:r>
              <a:rPr lang="en-US" b="1" dirty="0" smtClean="0">
                <a:solidFill>
                  <a:srgbClr val="FF0000"/>
                </a:solidFill>
              </a:rPr>
              <a:t>hospital</a:t>
            </a:r>
            <a:r>
              <a:rPr lang="en-US" b="1" dirty="0" smtClean="0"/>
              <a:t> now.</a:t>
            </a:r>
            <a:endParaRPr lang="en-US" dirty="0" smtClean="0"/>
          </a:p>
          <a:p>
            <a:pPr algn="ctr">
              <a:buNone/>
            </a:pPr>
            <a:endParaRPr lang="ar-SA" dirty="0"/>
          </a:p>
        </p:txBody>
      </p:sp>
      <p:pic>
        <p:nvPicPr>
          <p:cNvPr id="5" name="صورة 4" descr="tumblr_mvrru8uPzc1s48roio1_500 (1).jpg"/>
          <p:cNvPicPr>
            <a:picLocks noChangeAspect="1"/>
          </p:cNvPicPr>
          <p:nvPr/>
        </p:nvPicPr>
        <p:blipFill>
          <a:blip r:embed="rId2"/>
          <a:srcRect l="11250" t="10660" r="11124" b="20812"/>
          <a:stretch>
            <a:fillRect/>
          </a:stretch>
        </p:blipFill>
        <p:spPr>
          <a:xfrm>
            <a:off x="1000100" y="2214554"/>
            <a:ext cx="7000924" cy="4214842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en-US" b="1" dirty="0" err="1"/>
              <a:t>Noor</a:t>
            </a:r>
            <a:r>
              <a:rPr lang="en-US" b="1" dirty="0"/>
              <a:t> went to </a:t>
            </a:r>
            <a:r>
              <a:rPr lang="en-US" b="1" dirty="0">
                <a:solidFill>
                  <a:srgbClr val="FFC000"/>
                </a:solidFill>
              </a:rPr>
              <a:t>the</a:t>
            </a:r>
            <a:r>
              <a:rPr lang="en-US" b="1" dirty="0">
                <a:solidFill>
                  <a:srgbClr val="FF0000"/>
                </a:solidFill>
              </a:rPr>
              <a:t> hospital </a:t>
            </a:r>
            <a:r>
              <a:rPr lang="en-US" b="1" dirty="0"/>
              <a:t>now.</a:t>
            </a:r>
            <a:endParaRPr lang="en-US" dirty="0"/>
          </a:p>
          <a:p>
            <a:pPr algn="ctr">
              <a:buNone/>
            </a:pPr>
            <a:r>
              <a:rPr lang="en-US" b="1" dirty="0" smtClean="0"/>
              <a:t>She </a:t>
            </a:r>
            <a:r>
              <a:rPr lang="en-US" b="1" dirty="0"/>
              <a:t>is in </a:t>
            </a:r>
            <a:r>
              <a:rPr lang="en-US" b="1" dirty="0">
                <a:solidFill>
                  <a:srgbClr val="FFC000"/>
                </a:solidFill>
              </a:rPr>
              <a:t>the </a:t>
            </a:r>
            <a:r>
              <a:rPr lang="en-US" b="1" dirty="0">
                <a:solidFill>
                  <a:srgbClr val="FF0000"/>
                </a:solidFill>
              </a:rPr>
              <a:t>hospital</a:t>
            </a:r>
            <a:r>
              <a:rPr lang="en-US" b="1" dirty="0">
                <a:solidFill>
                  <a:srgbClr val="FFC000"/>
                </a:solidFill>
              </a:rPr>
              <a:t> </a:t>
            </a:r>
            <a:r>
              <a:rPr lang="en-US" b="1" dirty="0"/>
              <a:t>to visit </a:t>
            </a:r>
            <a:r>
              <a:rPr lang="en-US" b="1" dirty="0" smtClean="0"/>
              <a:t>him.</a:t>
            </a:r>
          </a:p>
          <a:p>
            <a:pPr algn="ctr">
              <a:buNone/>
            </a:pPr>
            <a:r>
              <a:rPr lang="en-US" b="1" dirty="0" smtClean="0"/>
              <a:t>She </a:t>
            </a:r>
            <a:r>
              <a:rPr lang="en-US" b="1" dirty="0"/>
              <a:t>is at </a:t>
            </a:r>
            <a:r>
              <a:rPr lang="en-US" b="1" dirty="0">
                <a:solidFill>
                  <a:srgbClr val="FFC000"/>
                </a:solidFill>
              </a:rPr>
              <a:t>the</a:t>
            </a:r>
            <a:r>
              <a:rPr lang="en-US" b="1" dirty="0">
                <a:solidFill>
                  <a:srgbClr val="FF0000"/>
                </a:solidFill>
              </a:rPr>
              <a:t> hospital </a:t>
            </a:r>
            <a:r>
              <a:rPr lang="en-US" b="1" dirty="0"/>
              <a:t>now.</a:t>
            </a:r>
            <a:endParaRPr lang="en-US" dirty="0"/>
          </a:p>
          <a:p>
            <a:pPr algn="ctr">
              <a:buNone/>
            </a:pPr>
            <a:endParaRPr lang="ar-SA" dirty="0"/>
          </a:p>
        </p:txBody>
      </p:sp>
      <p:pic>
        <p:nvPicPr>
          <p:cNvPr id="4" name="صورة 3" descr="visit-sic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2500306"/>
            <a:ext cx="7000924" cy="4000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57148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/>
              <a:t>Someone goes to hospital or is in hospital if he is ill Or injured. </a:t>
            </a:r>
          </a:p>
          <a:p>
            <a:pPr algn="ctr">
              <a:buNone/>
            </a:pPr>
            <a:r>
              <a:rPr lang="en-US" b="1" dirty="0" smtClean="0"/>
              <a:t>We are not necessarily thinking of a  </a:t>
            </a:r>
            <a:endParaRPr lang="en-US" dirty="0" smtClean="0"/>
          </a:p>
          <a:p>
            <a:pPr algn="ctr">
              <a:buNone/>
            </a:pPr>
            <a:r>
              <a:rPr lang="en-US" b="1" dirty="0" smtClean="0"/>
              <a:t>Particular hospital; we are thinking of the idea of Hospital</a:t>
            </a:r>
            <a:endParaRPr lang="ar-SA" dirty="0" smtClean="0"/>
          </a:p>
        </p:txBody>
      </p:sp>
      <p:pic>
        <p:nvPicPr>
          <p:cNvPr id="4" name="صورة 3" descr="hospital2-300x1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3357562"/>
            <a:ext cx="7786742" cy="32861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57738" y="214290"/>
            <a:ext cx="4586262" cy="64293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But</a:t>
            </a:r>
            <a:r>
              <a:rPr lang="en-US" b="1" dirty="0" smtClean="0"/>
              <a:t>  </a:t>
            </a:r>
            <a:r>
              <a:rPr lang="en-US" b="1" dirty="0" err="1" smtClean="0"/>
              <a:t>Noor</a:t>
            </a:r>
            <a:r>
              <a:rPr lang="en-US" b="1" dirty="0" smtClean="0"/>
              <a:t> </a:t>
            </a:r>
            <a:r>
              <a:rPr lang="en-US" b="1" dirty="0" smtClean="0"/>
              <a:t>is not ill or injured </a:t>
            </a:r>
          </a:p>
          <a:p>
            <a:pPr algn="ctr">
              <a:buNone/>
            </a:pPr>
            <a:r>
              <a:rPr lang="en-US" sz="2800" b="1" dirty="0"/>
              <a:t>She is not</a:t>
            </a:r>
            <a:endParaRPr lang="en-US" sz="2800" dirty="0"/>
          </a:p>
          <a:p>
            <a:pPr algn="ctr">
              <a:buNone/>
            </a:pPr>
            <a:r>
              <a:rPr lang="en-US" b="1" dirty="0" smtClean="0"/>
              <a:t>“</a:t>
            </a:r>
            <a:r>
              <a:rPr lang="en-US" b="1" dirty="0"/>
              <a:t>in hospital” </a:t>
            </a:r>
            <a:r>
              <a:rPr lang="en-US" b="1" dirty="0" smtClean="0"/>
              <a:t> She </a:t>
            </a:r>
            <a:r>
              <a:rPr lang="en-US" b="1" dirty="0"/>
              <a:t>went there as a </a:t>
            </a:r>
            <a:r>
              <a:rPr lang="en-US" b="1" dirty="0" smtClean="0">
                <a:solidFill>
                  <a:srgbClr val="FF0000"/>
                </a:solidFill>
              </a:rPr>
              <a:t>visitor</a:t>
            </a:r>
          </a:p>
          <a:p>
            <a:pPr algn="ctr">
              <a:buNone/>
            </a:pPr>
            <a:r>
              <a:rPr lang="en-US" sz="2800" b="1" dirty="0"/>
              <a:t>We </a:t>
            </a:r>
            <a:r>
              <a:rPr lang="en-US" sz="2800" b="1" dirty="0" smtClean="0"/>
              <a:t>say</a:t>
            </a:r>
          </a:p>
          <a:p>
            <a:pPr algn="ctr">
              <a:buNone/>
            </a:pPr>
            <a:r>
              <a:rPr lang="en-US" b="1" dirty="0" smtClean="0"/>
              <a:t>“</a:t>
            </a:r>
            <a:r>
              <a:rPr lang="en-US" sz="2800" b="1" dirty="0" err="1"/>
              <a:t>Noor</a:t>
            </a:r>
            <a:r>
              <a:rPr lang="en-US" sz="2800" b="1" dirty="0"/>
              <a:t> went to </a:t>
            </a:r>
            <a:r>
              <a:rPr lang="en-US" sz="2800" b="1" dirty="0">
                <a:solidFill>
                  <a:srgbClr val="FF0000"/>
                </a:solidFill>
              </a:rPr>
              <a:t>the hospital</a:t>
            </a:r>
            <a:r>
              <a:rPr lang="en-US" sz="2800" b="1" dirty="0"/>
              <a:t>/ </a:t>
            </a:r>
            <a:r>
              <a:rPr lang="en-US" sz="2800" b="1" dirty="0" err="1"/>
              <a:t>Noor</a:t>
            </a:r>
            <a:r>
              <a:rPr lang="en-US" sz="2800" b="1" dirty="0"/>
              <a:t> is at </a:t>
            </a:r>
            <a:r>
              <a:rPr lang="en-US" sz="2800" b="1" dirty="0">
                <a:solidFill>
                  <a:srgbClr val="FF0000"/>
                </a:solidFill>
              </a:rPr>
              <a:t>the hospital</a:t>
            </a:r>
            <a:r>
              <a:rPr lang="en-US" sz="2800" b="1" dirty="0" smtClean="0"/>
              <a:t>”</a:t>
            </a:r>
          </a:p>
          <a:p>
            <a:pPr algn="ctr">
              <a:buNone/>
            </a:pPr>
            <a:r>
              <a:rPr lang="en-US" sz="2800" b="1" dirty="0"/>
              <a:t>Because we mean a particular hospital, or the one </a:t>
            </a:r>
            <a:endParaRPr lang="en-US" sz="2800" dirty="0"/>
          </a:p>
          <a:p>
            <a:pPr algn="ctr">
              <a:buNone/>
            </a:pPr>
            <a:r>
              <a:rPr lang="en-US" sz="2800" b="1" dirty="0" smtClean="0"/>
              <a:t>Where jack </a:t>
            </a:r>
            <a:r>
              <a:rPr lang="en-US" sz="2800" b="1" dirty="0"/>
              <a:t>is .</a:t>
            </a:r>
            <a:endParaRPr lang="en-US" sz="2800" dirty="0"/>
          </a:p>
          <a:p>
            <a:pPr algn="ctr">
              <a:buNone/>
            </a:pPr>
            <a:endParaRPr lang="en-US" sz="2800" b="1" dirty="0" smtClean="0"/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endParaRPr lang="ar-SA" dirty="0">
              <a:solidFill>
                <a:srgbClr val="FF0000"/>
              </a:solidFill>
            </a:endParaRPr>
          </a:p>
        </p:txBody>
      </p:sp>
      <p:pic>
        <p:nvPicPr>
          <p:cNvPr id="4" name="صورة 3" descr="hospital-visit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School/university 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642910" y="1357298"/>
          <a:ext cx="7823200" cy="2103120"/>
        </p:xfrm>
        <a:graphic>
          <a:graphicData uri="http://schemas.openxmlformats.org/drawingml/2006/table">
            <a:tbl>
              <a:tblPr rtl="1"/>
              <a:tblGrid>
                <a:gridCol w="3911600"/>
                <a:gridCol w="3911600"/>
              </a:tblGrid>
              <a:tr h="64008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The</a:t>
                      </a:r>
                      <a:endParaRPr lang="ar-SA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600" b="0" dirty="0" smtClean="0">
                          <a:latin typeface="+mn-lt"/>
                          <a:cs typeface="Calibri"/>
                          <a:sym typeface="AGA Arabesque"/>
                        </a:rPr>
                        <a:t>ᴓ</a:t>
                      </a:r>
                      <a:endParaRPr lang="ar-SA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3624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Mr. Clark went to 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the school/the</a:t>
                      </a:r>
                      <a:r>
                        <a:rPr lang="en-US" sz="18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university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 meet his daughter’s teacher.</a:t>
                      </a:r>
                    </a:p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(He didn’t go there as a pupil.)</a:t>
                      </a:r>
                      <a:endParaRPr lang="en-US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endParaRPr lang="ar-SA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Sarah went to </a:t>
                      </a:r>
                      <a:r>
                        <a:rPr lang="en-US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school/university  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 study .</a:t>
                      </a:r>
                    </a:p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(she is</a:t>
                      </a:r>
                      <a:r>
                        <a:rPr lang="en-US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 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pupil.)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en-US" dirty="0" smtClean="0"/>
              <a:t>Let’s study these words 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500034" y="1785926"/>
          <a:ext cx="8229600" cy="3990916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4114800"/>
                <a:gridCol w="4114800"/>
              </a:tblGrid>
              <a:tr h="716961"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1" baseline="0" dirty="0" smtClean="0">
                          <a:solidFill>
                            <a:schemeClr val="tx1"/>
                          </a:solidFill>
                        </a:rPr>
                        <a:t>The</a:t>
                      </a:r>
                      <a:endParaRPr lang="ar-SA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 smtClean="0">
                          <a:sym typeface="AGA Arabesque"/>
                        </a:rPr>
                        <a:t></a:t>
                      </a:r>
                      <a:r>
                        <a:rPr lang="en-US" sz="4000" dirty="0" smtClean="0">
                          <a:latin typeface="Calibri"/>
                          <a:cs typeface="Calibri"/>
                          <a:sym typeface="AGA Arabesque"/>
                        </a:rPr>
                        <a:t>ᴓ</a:t>
                      </a:r>
                      <a:endParaRPr lang="ar-SA" sz="4000" dirty="0"/>
                    </a:p>
                  </a:txBody>
                  <a:tcPr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579443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Ken went </a:t>
                      </a:r>
                      <a:r>
                        <a:rPr lang="en-US" sz="20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to the prison 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 visit his brother. </a:t>
                      </a:r>
                    </a:p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(ken</a:t>
                      </a:r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is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 visitor, he went to the prison where his brother was )</a:t>
                      </a:r>
                      <a:endParaRPr lang="en-US" sz="2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Ken’s brother is in </a:t>
                      </a:r>
                      <a:r>
                        <a:rPr lang="en-US" sz="2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prison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for robbery. ( he is a prisoner)</a:t>
                      </a:r>
                      <a:endParaRPr lang="en-US" sz="2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688995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workmen went to the </a:t>
                      </a:r>
                      <a:r>
                        <a:rPr lang="en-US" sz="20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mosque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to repair the roof. </a:t>
                      </a:r>
                    </a:p>
                    <a:p>
                      <a:pPr algn="ctr" rtl="1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(they didn’t go to a religious service)</a:t>
                      </a:r>
                      <a:endParaRPr lang="ar-SA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Mr.Smith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goes to </a:t>
                      </a:r>
                      <a:r>
                        <a:rPr lang="en-US" sz="2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mosque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every Sunday.(for religious service)</a:t>
                      </a:r>
                      <a:endParaRPr lang="en-US" sz="2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زر إجراء: الصفحة الرئيسية 4">
            <a:hlinkClick r:id="rId3" action="ppaction://hlinksldjump" highlightClick="1"/>
          </p:cNvPr>
          <p:cNvSpPr/>
          <p:nvPr/>
        </p:nvSpPr>
        <p:spPr>
          <a:xfrm>
            <a:off x="214282" y="285728"/>
            <a:ext cx="928662" cy="1000108"/>
          </a:xfrm>
          <a:prstGeom prst="actionButtonHom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378</Words>
  <Application>Microsoft Office PowerPoint</Application>
  <PresentationFormat>عرض على الشاشة (3:4)‏</PresentationFormat>
  <Paragraphs>57</Paragraphs>
  <Slides>11</Slides>
  <Notes>4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سمة Office</vt:lpstr>
      <vt:lpstr>(Unit 75) hospital/ the hospital etc  school / the school  </vt:lpstr>
      <vt:lpstr>الشريحة 2</vt:lpstr>
      <vt:lpstr>؟ Hospital or the hospital</vt:lpstr>
      <vt:lpstr>الشريحة 4</vt:lpstr>
      <vt:lpstr>الشريحة 5</vt:lpstr>
      <vt:lpstr>الشريحة 6</vt:lpstr>
      <vt:lpstr>الشريحة 7</vt:lpstr>
      <vt:lpstr>School/university </vt:lpstr>
      <vt:lpstr>Let’s study these words :</vt:lpstr>
      <vt:lpstr>*Bed – Work – Home  </vt:lpstr>
      <vt:lpstr>*Bed – Work – Home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(Unit 75+76)</dc:title>
  <dc:creator>DLO_oL</dc:creator>
  <cp:lastModifiedBy>DELL-USER</cp:lastModifiedBy>
  <cp:revision>33</cp:revision>
  <dcterms:created xsi:type="dcterms:W3CDTF">2013-11-15T19:22:45Z</dcterms:created>
  <dcterms:modified xsi:type="dcterms:W3CDTF">2014-10-18T20:20:36Z</dcterms:modified>
</cp:coreProperties>
</file>