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857" r:id="rId3"/>
  </p:sldMasterIdLst>
  <p:notesMasterIdLst>
    <p:notesMasterId r:id="rId42"/>
  </p:notesMasterIdLst>
  <p:handoutMasterIdLst>
    <p:handoutMasterId r:id="rId43"/>
  </p:handoutMasterIdLst>
  <p:sldIdLst>
    <p:sldId id="328" r:id="rId4"/>
    <p:sldId id="330" r:id="rId5"/>
    <p:sldId id="345" r:id="rId6"/>
    <p:sldId id="371" r:id="rId7"/>
    <p:sldId id="347" r:id="rId8"/>
    <p:sldId id="346" r:id="rId9"/>
    <p:sldId id="348" r:id="rId10"/>
    <p:sldId id="358" r:id="rId11"/>
    <p:sldId id="359" r:id="rId12"/>
    <p:sldId id="360" r:id="rId13"/>
    <p:sldId id="361" r:id="rId14"/>
    <p:sldId id="362" r:id="rId15"/>
    <p:sldId id="329" r:id="rId16"/>
    <p:sldId id="331" r:id="rId17"/>
    <p:sldId id="332" r:id="rId18"/>
    <p:sldId id="333" r:id="rId19"/>
    <p:sldId id="364" r:id="rId20"/>
    <p:sldId id="365" r:id="rId21"/>
    <p:sldId id="334" r:id="rId22"/>
    <p:sldId id="372" r:id="rId23"/>
    <p:sldId id="335" r:id="rId24"/>
    <p:sldId id="366" r:id="rId25"/>
    <p:sldId id="367" r:id="rId26"/>
    <p:sldId id="336" r:id="rId27"/>
    <p:sldId id="374" r:id="rId28"/>
    <p:sldId id="363" r:id="rId29"/>
    <p:sldId id="337" r:id="rId30"/>
    <p:sldId id="338" r:id="rId31"/>
    <p:sldId id="339" r:id="rId32"/>
    <p:sldId id="340" r:id="rId33"/>
    <p:sldId id="341" r:id="rId34"/>
    <p:sldId id="342" r:id="rId35"/>
    <p:sldId id="370" r:id="rId36"/>
    <p:sldId id="343" r:id="rId37"/>
    <p:sldId id="368" r:id="rId38"/>
    <p:sldId id="373" r:id="rId39"/>
    <p:sldId id="369" r:id="rId40"/>
    <p:sldId id="344" r:id="rId41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2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E26E2D0-1D83-44E8-9E8D-234971B4F164}" type="datetimeFigureOut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9396224-7748-428A-B6F9-47A1FB376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2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AEB490-F2EF-4878-8F02-751054448FA0}" type="datetimeFigureOut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EC762C-0465-4C70-AD28-F71981915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5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can you (later) name where each of these processes occur?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“</a:t>
            </a:r>
            <a:r>
              <a:rPr lang="en-GB" altLang="en-US" b="1" dirty="0" smtClean="0">
                <a:solidFill>
                  <a:schemeClr val="tx1"/>
                </a:solidFill>
              </a:rPr>
              <a:t>threshold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  <a:r>
              <a:rPr lang="en-GB" altLang="en-US" b="1" dirty="0" smtClean="0">
                <a:solidFill>
                  <a:schemeClr val="tx1"/>
                </a:solidFill>
              </a:rPr>
              <a:t>of audibility</a:t>
            </a:r>
            <a:r>
              <a:rPr lang="en-GB" altLang="en-US" dirty="0" smtClean="0">
                <a:solidFill>
                  <a:schemeClr val="tx1"/>
                </a:solidFill>
              </a:rPr>
              <a:t>”</a:t>
            </a:r>
            <a:r>
              <a:rPr lang="en-GB" altLang="en-US" baseline="0" dirty="0" smtClean="0">
                <a:solidFill>
                  <a:schemeClr val="tx1"/>
                </a:solidFill>
              </a:rPr>
              <a:t> or threshold of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what effect does this have on threshold of audibility? A:</a:t>
            </a:r>
            <a:r>
              <a:rPr lang="en-US" baseline="0" dirty="0" smtClean="0"/>
              <a:t> threshold of audibility/hearing is decreased (i.e. you can lower sounds at given frequency/frequencies)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7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JND</a:t>
            </a:r>
            <a:r>
              <a:rPr lang="en-US" baseline="0" dirty="0" smtClean="0"/>
              <a:t> is affected by intensity and frequency; however, as a general rule, it requires about 1 dB to be heard as a difference; can you tell difference between detectability threshold and JND?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(source: </a:t>
            </a:r>
            <a:r>
              <a:rPr lang="en-US" dirty="0" smtClean="0"/>
              <a:t>http://hyperphysics.phy-astr.gsu.edu/hbase/Sound/db.html#c4)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1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Note how it is easier (thus, better) to absolutely</a:t>
            </a:r>
            <a:r>
              <a:rPr lang="en-US" baseline="0" dirty="0" smtClean="0"/>
              <a:t> identify a multi-dimensional (intensity + frequency) sound vs. just one-dimensional sounds (i.e. only based on intensity or frequency)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9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suggest a way to localize sounds between 1500-3000</a:t>
            </a:r>
            <a:r>
              <a:rPr lang="en-US" baseline="0" dirty="0" smtClean="0"/>
              <a:t> Hz?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4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Elaborate on this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5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explain</a:t>
            </a:r>
            <a:r>
              <a:rPr lang="en-US" baseline="0" dirty="0" smtClean="0"/>
              <a:t>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longer movie:</a:t>
            </a:r>
            <a:r>
              <a:rPr lang="en-US" baseline="0" dirty="0" smtClean="0"/>
              <a:t> https://youtu.be/Ie2j7GpC4JU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60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Tinnitus = </a:t>
            </a:r>
            <a:r>
              <a:rPr lang="ar-SA" dirty="0" smtClean="0"/>
              <a:t>طنين</a:t>
            </a:r>
            <a:r>
              <a:rPr lang="en-US" dirty="0" smtClean="0"/>
              <a:t>; example of conductive hearing loss</a:t>
            </a:r>
            <a:r>
              <a:rPr lang="en-US" baseline="0" dirty="0" smtClean="0"/>
              <a:t> occurs with people who play musical </a:t>
            </a:r>
            <a:r>
              <a:rPr lang="en-US" baseline="0" dirty="0" smtClean="0"/>
              <a:t>instruments</a:t>
            </a:r>
          </a:p>
          <a:p>
            <a:r>
              <a:rPr lang="en-US" baseline="0" dirty="0" smtClean="0"/>
              <a:t>Here’s also another video on hearing loss: </a:t>
            </a:r>
            <a:r>
              <a:rPr lang="en-US" b="1" baseline="0" dirty="0" smtClean="0"/>
              <a:t>https://youtu.be/iTFPh-COLFk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2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note, for noise exceeding a duration of 8 hours a day, the safe exposure limit is less than 85 dB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2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name other commonly used methods to reduce industrial noise?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7DD58-F968-428F-838B-9A8A072AADB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Production </a:t>
            </a:r>
            <a:r>
              <a:rPr lang="en-US" smtClean="0"/>
              <a:t>of Sound: https://youtu.be/nGKffdaI4Pg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7D94D-5C9B-4E62-A9D7-1F33B5614A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7D94D-5C9B-4E62-A9D7-1F33B5614A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dirty="0" smtClean="0"/>
              <a:t>Q: can SPL be less than 0 dB?</a:t>
            </a:r>
            <a:r>
              <a:rPr lang="en-US" altLang="en-US" baseline="0" dirty="0" smtClean="0"/>
              <a:t> A: yes, which means sound pressure &lt; 20 </a:t>
            </a:r>
            <a:r>
              <a:rPr lang="en-US" dirty="0" smtClean="0">
                <a:latin typeface="Symbol" pitchFamily="18" charset="2"/>
              </a:rPr>
              <a:t>micro-</a:t>
            </a:r>
            <a:r>
              <a:rPr lang="en-US" dirty="0" err="1" smtClean="0">
                <a:latin typeface="Symbol" pitchFamily="18" charset="2"/>
              </a:rPr>
              <a:t>pascals</a:t>
            </a:r>
            <a:r>
              <a:rPr lang="en-US" dirty="0" smtClean="0">
                <a:latin typeface="Symbol" pitchFamily="18" charset="2"/>
              </a:rPr>
              <a:t>, i.e. P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Symbol" pitchFamily="18" charset="2"/>
              </a:rPr>
              <a:t> &lt; P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baseline="0" dirty="0" smtClean="0">
                <a:latin typeface="Symbol" pitchFamily="18" charset="2"/>
              </a:rPr>
              <a:t>; Q2: what is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Symbol" pitchFamily="18" charset="2"/>
              </a:rPr>
              <a:t> = P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baseline="0" dirty="0" smtClean="0">
                <a:latin typeface="Symbol" pitchFamily="18" charset="2"/>
              </a:rPr>
              <a:t>, A2: SPL = 20 log(1) = 0 dB (i.e. this is reference value)</a:t>
            </a: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7D94D-5C9B-4E62-A9D7-1F33B5614A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remember</a:t>
            </a:r>
            <a:r>
              <a:rPr lang="en-US" baseline="0" dirty="0" smtClean="0"/>
              <a:t> that </a:t>
            </a:r>
            <a:r>
              <a:rPr lang="en-US" b="1" baseline="0" dirty="0" smtClean="0"/>
              <a:t>power </a:t>
            </a:r>
            <a:r>
              <a:rPr lang="en-US" baseline="0" dirty="0" smtClean="0"/>
              <a:t>is related to square of </a:t>
            </a:r>
            <a:r>
              <a:rPr lang="en-US" b="1" baseline="0" dirty="0" smtClean="0"/>
              <a:t>pressure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remember</a:t>
            </a:r>
            <a:r>
              <a:rPr lang="en-US" baseline="0" dirty="0" smtClean="0"/>
              <a:t> that </a:t>
            </a:r>
            <a:r>
              <a:rPr lang="en-US" b="1" baseline="0" dirty="0" smtClean="0"/>
              <a:t>power </a:t>
            </a:r>
            <a:r>
              <a:rPr lang="en-US" baseline="0" dirty="0" smtClean="0"/>
              <a:t>is related to square of </a:t>
            </a:r>
            <a:r>
              <a:rPr lang="en-US" b="1" baseline="0" dirty="0" smtClean="0"/>
              <a:t>pressure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both; Note how complex sound has same amplitude</a:t>
            </a:r>
            <a:r>
              <a:rPr lang="en-US" baseline="0" dirty="0" smtClean="0"/>
              <a:t> as highest sound amplitude , and same frequency as lowest sound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416B-A342-488E-AF9F-3133ACCDA6F9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16FA-3F45-4E6F-B95A-BFA26B938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699D-98DC-4CDC-9DF9-685189BB1AE1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C303-4223-4B04-A26E-041FB2CF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49D5-DF1A-422D-B335-E5B02CBB9907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4101-30DE-4706-BC1A-F3FC0AC4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4D29C523-2093-46C1-A039-E33EC63D28CF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D97E37-C214-46E7-913D-36607AD03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3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5024C-1040-468F-9517-B1B80D3FF431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1EFAC8-7C39-4038-9D0F-E26F413CE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6DB5B1-5AB1-4A81-BD53-7B85149B05E4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02B83-F111-4D9D-84CE-E32CA2F9A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1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C7EAE-D4E6-4574-9748-BD8E4437B9D1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2E842A-6696-41B0-AE4B-0CFDD15DF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401178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79D0AB-C0E3-4131-905D-F7006EDBFC31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51D22-20B3-4011-A5FC-A06038E16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7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614CA6-758D-4D15-AAB5-6794A8794046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077F9-2265-4F58-AE16-003F074FC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33646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3BC2F5-2B5C-4EBC-9D8C-3568DB2E6584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16EA46-E4E1-4395-A44F-1E79BC4F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7416B-A342-488E-AF9F-3133ACCDA6F9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1816FA-3F45-4E6F-B95A-BFA26B938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54EA-FD78-4951-9902-F532D09747FD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9AF0-8B9C-42BD-A57D-C6DB6FED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754EA-FD78-4951-9902-F532D09747FD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59AF0-8B9C-42BD-A57D-C6DB6FED2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59BBF-C7DC-47B7-A494-55BB925691BE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75804-47C3-4776-B34E-242FD5D117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C26F-D088-4D7A-AA55-95BC3E445978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45BFD-89EB-45D5-B93C-29BC9F017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8A7EF-42FA-4E72-9C7D-3AA23D7C447E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8C2E-FC21-4FF2-AA34-E8FC9B6D9A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2E936-8C24-4F0E-99BD-D639196294FA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89C84-A8BD-4639-BF20-A3B648D1A6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35DE6-DE4E-4AF0-A92C-C5A38CF34B05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01200-270A-4090-93FA-14496F69C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C693B-AF4F-4FE3-9F87-E9D16DBDC9AC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87706-3EB5-4F23-95E6-E85FADC3A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402BB-5A78-4C42-A4E7-01C87DC7C224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AFB78-ED75-4409-B507-48DFF57A68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1699D-98DC-4CDC-9DF9-685189BB1AE1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4C303-4223-4B04-A26E-041FB2CF8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449D5-DF1A-422D-B335-E5B02CBB9907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54101-30DE-4706-BC1A-F3FC0AC42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9BBF-C7DC-47B7-A494-55BB925691BE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5804-47C3-4776-B34E-242FD5D1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C26F-D088-4D7A-AA55-95BC3E445978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5BFD-89EB-45D5-B93C-29BC9F01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A7EF-42FA-4E72-9C7D-3AA23D7C447E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8C2E-FC21-4FF2-AA34-E8FC9B6D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E936-8C24-4F0E-99BD-D639196294FA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9C84-A8BD-4639-BF20-A3B648D1A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6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5DE6-DE4E-4AF0-A92C-C5A38CF34B05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1200-270A-4090-93FA-14496F69C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693B-AF4F-4FE3-9F87-E9D16DBDC9AC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7706-3EB5-4F23-95E6-E85FADC3A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02BB-5A78-4C42-A4E7-01C87DC7C224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FB78-ED75-4409-B507-48DFF57A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A5B66A2-D441-4540-B4DE-4A80AA408FFA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2A79FB14-FEF2-41B4-A8DD-B84654975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0D3963D-1E00-4C0F-868D-8B2A46D2B444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FD12F7-D920-4090-AB1F-01E73A536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A5B66A2-D441-4540-B4DE-4A80AA408FFA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A79FB14-FEF2-41B4-A8DD-B84654975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lIAxGsV1q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GKffdaI4Pg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mosquitorington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eYRxlP4YE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freemosquitoringtone.org/" TargetMode="External"/><Relationship Id="rId4" Type="http://schemas.openxmlformats.org/officeDocument/2006/relationships/hyperlink" Target="http://faculty.ksu.edu.sa/alsaleh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NJ_EAQjR3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2016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1437-8H)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752600"/>
          </a:xfrm>
        </p:spPr>
        <p:txBody>
          <a:bodyPr/>
          <a:lstStyle/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Human Capabilities</a:t>
            </a: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– B. Hearing (Chapter 6)</a:t>
            </a:r>
          </a:p>
          <a:p>
            <a:pPr marL="109538"/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6B286-C240-4235-A350-49D711622F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</a:t>
            </a:r>
            <a:r>
              <a:rPr lang="en-US" sz="3300" dirty="0" smtClean="0">
                <a:solidFill>
                  <a:schemeClr val="tx1"/>
                </a:solidFill>
              </a:rPr>
              <a:t>Cont. Middle </a:t>
            </a:r>
            <a:r>
              <a:rPr lang="en-US" sz="3300" dirty="0">
                <a:solidFill>
                  <a:schemeClr val="tx1"/>
                </a:solidFill>
              </a:rPr>
              <a:t>Ear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3439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Intense impulse </a:t>
            </a:r>
            <a:r>
              <a:rPr lang="en-US" dirty="0" smtClean="0">
                <a:solidFill>
                  <a:schemeClr val="tx1"/>
                </a:solidFill>
              </a:rPr>
              <a:t>noise: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Muscle </a:t>
            </a:r>
            <a:r>
              <a:rPr lang="en-US" dirty="0">
                <a:solidFill>
                  <a:schemeClr val="tx1"/>
                </a:solidFill>
              </a:rPr>
              <a:t>contraction delay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Latency: 35 – 150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much protection against initial impulse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Protection </a:t>
            </a:r>
            <a:r>
              <a:rPr lang="en-US" dirty="0">
                <a:solidFill>
                  <a:schemeClr val="tx1"/>
                </a:solidFill>
              </a:rPr>
              <a:t>against subsequent </a:t>
            </a:r>
            <a:r>
              <a:rPr lang="en-US" dirty="0" smtClean="0">
                <a:solidFill>
                  <a:schemeClr val="tx1"/>
                </a:solidFill>
              </a:rPr>
              <a:t>impulses; interval </a:t>
            </a:r>
            <a:r>
              <a:rPr lang="en-US" dirty="0">
                <a:solidFill>
                  <a:schemeClr val="tx1"/>
                </a:solidFill>
              </a:rPr>
              <a:t>less than one </a:t>
            </a:r>
            <a:r>
              <a:rPr lang="en-US" dirty="0" smtClean="0">
                <a:solidFill>
                  <a:schemeClr val="tx1"/>
                </a:solidFill>
              </a:rPr>
              <a:t>second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Another movie: transmission of sound in the ear: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youtu.be/flIAxGsV1q0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Inner Ear – </a:t>
            </a:r>
            <a:r>
              <a:rPr lang="en-US" sz="3300" i="1" dirty="0">
                <a:solidFill>
                  <a:schemeClr val="tx1"/>
                </a:solidFill>
              </a:rPr>
              <a:t>cochlea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5725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r>
              <a:rPr lang="en-US" sz="2600" dirty="0">
                <a:solidFill>
                  <a:schemeClr val="tx1"/>
                </a:solidFill>
              </a:rPr>
              <a:t>Spiral (Snail)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30 mm long (uncoiled)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Filled with fluid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Stapes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  Piston 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                  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fluid back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&amp;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forth in response to pressure </a:t>
            </a:r>
            <a:endParaRPr lang="en-US" sz="2600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Fluid </a:t>
            </a:r>
            <a:r>
              <a:rPr lang="en-US" sz="2600" dirty="0">
                <a:solidFill>
                  <a:schemeClr val="tx1"/>
                </a:solidFill>
              </a:rPr>
              <a:t>movement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  basilar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membrane</a:t>
            </a:r>
            <a:b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                                  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  vibration to </a:t>
            </a:r>
            <a:r>
              <a:rPr lang="en-US" sz="2600" i="1" dirty="0">
                <a:solidFill>
                  <a:schemeClr val="tx1"/>
                </a:solidFill>
                <a:sym typeface="Wingdings" pitchFamily="2" charset="2"/>
              </a:rPr>
              <a:t>organ of </a:t>
            </a:r>
            <a:r>
              <a:rPr lang="en-US" sz="2600" i="1" dirty="0" err="1">
                <a:solidFill>
                  <a:schemeClr val="tx1"/>
                </a:solidFill>
                <a:sym typeface="Wingdings" pitchFamily="2" charset="2"/>
              </a:rPr>
              <a:t>Corti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endParaRPr lang="en-US" sz="2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Organ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of </a:t>
            </a:r>
            <a:r>
              <a:rPr lang="en-US" sz="2600" dirty="0" err="1">
                <a:solidFill>
                  <a:schemeClr val="tx1"/>
                </a:solidFill>
                <a:sym typeface="Wingdings" pitchFamily="2" charset="2"/>
              </a:rPr>
              <a:t>Corti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Hair cells &amp; nerve endings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Sensitive to changes in </a:t>
            </a:r>
            <a:r>
              <a:rPr lang="en-US" sz="1700" dirty="0" smtClean="0">
                <a:solidFill>
                  <a:schemeClr val="tx1"/>
                </a:solidFill>
              </a:rPr>
              <a:t>pressure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 smtClean="0">
                <a:solidFill>
                  <a:schemeClr val="tx1"/>
                </a:solidFill>
              </a:rPr>
              <a:t>Transmits sound to </a:t>
            </a:r>
            <a:r>
              <a:rPr lang="en-US" sz="1700" dirty="0">
                <a:solidFill>
                  <a:schemeClr val="tx1"/>
                </a:solidFill>
              </a:rPr>
              <a:t>brain via auditory nerve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01624"/>
            <a:ext cx="4648200" cy="2602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51163"/>
            <a:ext cx="3048000" cy="1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</a:t>
            </a:r>
            <a:r>
              <a:rPr lang="en-US" sz="3300" dirty="0" smtClean="0">
                <a:solidFill>
                  <a:schemeClr val="tx1"/>
                </a:solidFill>
              </a:rPr>
              <a:t/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Conversion </a:t>
            </a:r>
            <a:r>
              <a:rPr lang="en-US" sz="3300" dirty="0">
                <a:solidFill>
                  <a:schemeClr val="tx1"/>
                </a:solidFill>
              </a:rPr>
              <a:t>of Sound Waves to Sensations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1524000"/>
            <a:ext cx="85725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Place (resonance) theories 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Fibers of basilar membrane like piano </a:t>
            </a:r>
            <a:r>
              <a:rPr lang="en-US" dirty="0" smtClean="0">
                <a:solidFill>
                  <a:schemeClr val="tx1"/>
                </a:solidFill>
              </a:rPr>
              <a:t>strings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Different fibers are sensitive differently to different frequencies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Temporal </a:t>
            </a:r>
            <a:r>
              <a:rPr lang="en-US" dirty="0">
                <a:solidFill>
                  <a:schemeClr val="tx1"/>
                </a:solidFill>
              </a:rPr>
              <a:t>theories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Pitch is related to time pattern of neural impulses emitted by the fibers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Current understanding: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Place theory: high tones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Temporal theory: low tones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Combination of both (i.e. complementary): middle tones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Direct vs. Indirect hearing: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Direct hearing: e.g. baby’s natural cry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Indirect hearing: e.g. doorbell ⇒ someone at door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Indirect stimulus can be more effective than direct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e.g. fire alarm (100% detectable) vs. heat/smoke (75%)</a:t>
            </a:r>
          </a:p>
          <a:p>
            <a:pPr lvl="1">
              <a:lnSpc>
                <a:spcPct val="15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Nature and Measurement of Sounds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Sound</a:t>
            </a:r>
            <a:r>
              <a:rPr lang="en-GB" altLang="en-US" dirty="0" smtClean="0">
                <a:solidFill>
                  <a:schemeClr val="tx1"/>
                </a:solidFill>
              </a:rPr>
              <a:t> is created by vibrations from a source and is transmitted through a medium (such as atmosphere) to the ear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watch </a:t>
            </a:r>
            <a:r>
              <a:rPr lang="en-GB" altLang="en-US" dirty="0">
                <a:solidFill>
                  <a:schemeClr val="tx1"/>
                </a:solidFill>
              </a:rPr>
              <a:t>video: </a:t>
            </a:r>
            <a:r>
              <a:rPr lang="en-GB" alt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altLang="en-US" dirty="0" smtClean="0">
                <a:solidFill>
                  <a:schemeClr val="tx1"/>
                </a:solidFill>
                <a:hlinkClick r:id="rId2"/>
              </a:rPr>
              <a:t>youtu.be/nGKffdaI4Pg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Two primary attributes of sound:</a:t>
            </a:r>
          </a:p>
          <a:p>
            <a:pPr lvl="2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Frequency</a:t>
            </a:r>
          </a:p>
          <a:p>
            <a:pPr lvl="2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Intensity</a:t>
            </a:r>
            <a:r>
              <a:rPr lang="en-GB" altLang="en-US" dirty="0" smtClean="0">
                <a:solidFill>
                  <a:schemeClr val="tx1"/>
                </a:solidFill>
              </a:rPr>
              <a:t> (or </a:t>
            </a:r>
            <a:r>
              <a:rPr lang="en-GB" altLang="en-US" b="1" dirty="0" smtClean="0">
                <a:solidFill>
                  <a:schemeClr val="tx1"/>
                </a:solidFill>
              </a:rPr>
              <a:t>amplitude</a:t>
            </a:r>
            <a:r>
              <a:rPr lang="en-GB" altLang="en-US" dirty="0" smtClean="0">
                <a:solidFill>
                  <a:schemeClr val="tx1"/>
                </a:solidFill>
              </a:rPr>
              <a:t>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buFont typeface="Wingdings 3" pitchFamily="18" charset="2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</a:t>
            </a:r>
            <a:r>
              <a:rPr lang="en-US" sz="3700" dirty="0">
                <a:solidFill>
                  <a:schemeClr val="tx1"/>
                </a:solidFill>
              </a:rPr>
              <a:t>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76200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Frequency of Sound Waves :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When sound is generated,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vibration ⇒ air molecules to move back and forth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this alternation ⇒ ↑ and ↓ in air pressure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Vibration forms sinusoidal (sine) waves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height of wave above and below the midline represents the amount of above-normal and below-normal air pressure respectively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The waveform above the midline is the image of the waveform below the midline in a sine wave.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The waveform repeats itself again and again in a sine wave</a:t>
            </a:r>
          </a:p>
          <a:p>
            <a:pPr lvl="2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frequency</a:t>
            </a:r>
            <a:r>
              <a:rPr lang="en-GB" altLang="en-US" dirty="0" smtClean="0">
                <a:solidFill>
                  <a:schemeClr val="tx1"/>
                </a:solidFill>
              </a:rPr>
              <a:t> of sound:</a:t>
            </a:r>
          </a:p>
          <a:p>
            <a:pPr lvl="3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“number of cycles per second”</a:t>
            </a:r>
          </a:p>
          <a:p>
            <a:pPr lvl="3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expressed in: hertz (Hz) ; 1 Hz ≡ 1 cycle / 1 second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D9355-FC42-4551-B68A-945F62432CA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4341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Frequency of Sound Waves 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Sinusoidal wave created by a simple sound-generating source</a:t>
            </a:r>
          </a:p>
          <a:p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EFE95-46E7-49C0-9C70-0EFA7A0D4AE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23444"/>
            <a:ext cx="9053416" cy="311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76200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Cont. Frequency of Sound Waves :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The human ear is sensitive to frequencies 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20 to 20,000 Hz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highest sensitivity: between 1,000 to 3,000 Hz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Ear is not equally sensitive to all frequencies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People differ in their relative sensitivities to various frequencies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See what frequencies you can/can’t hear at the following Web Site: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The Mosquito Ringtone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(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://www.freemosquitoringtone.org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alt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Pitch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Highness or lowness of a </a:t>
            </a:r>
            <a:r>
              <a:rPr lang="en-US" dirty="0" smtClean="0">
                <a:solidFill>
                  <a:schemeClr val="tx1"/>
                </a:solidFill>
              </a:rPr>
              <a:t>tone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High frequencies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 high pitched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tones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Low frequencies  low pitched tones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GB" altLang="en-US" dirty="0" smtClean="0"/>
          </a:p>
          <a:p>
            <a:pPr lvl="1">
              <a:lnSpc>
                <a:spcPct val="150000"/>
              </a:lnSpc>
            </a:pP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3BCC-B690-4DEC-A112-0F5A230698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 t="38046" r="5946" b="34744"/>
          <a:stretch/>
        </p:blipFill>
        <p:spPr>
          <a:xfrm>
            <a:off x="7010400" y="4411054"/>
            <a:ext cx="1939896" cy="1657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76200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Intensity of Sound (amplitude/loudness):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Sensation of loudness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Defined in terms of power per unit area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The Bel (B) [after 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Alexander Graham Bell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]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is the basic unit for measuring sound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measured: logarithm </a:t>
                </a:r>
                <a:r>
                  <a:rPr lang="en-US" dirty="0">
                    <a:solidFill>
                      <a:schemeClr val="tx1"/>
                    </a:solidFill>
                  </a:rPr>
                  <a:t>to the base 10 of two sound intensities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The most convenient measure is: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decibel (dB)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𝑑𝐵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Problem: most measuring instruments don’t directly measure sound power of source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7620000" cy="5943600"/>
              </a:xfrm>
              <a:blipFill rotWithShape="1">
                <a:blip r:embed="rId3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3BCC-B690-4DEC-A112-0F5A230698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86106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Cont. Intensity of Sound (amplitude/loudness):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Sound power: directly </a:t>
                </a:r>
                <a:r>
                  <a:rPr lang="en-US" dirty="0">
                    <a:solidFill>
                      <a:schemeClr val="tx1"/>
                    </a:solidFill>
                  </a:rPr>
                  <a:t>proportional to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square </a:t>
                </a:r>
                <a:r>
                  <a:rPr lang="en-US" dirty="0">
                    <a:solidFill>
                      <a:schemeClr val="tx1"/>
                    </a:solidFill>
                  </a:rPr>
                  <a:t>of the sound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pressure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Sound </a:t>
                </a:r>
                <a:r>
                  <a:rPr lang="en-US" dirty="0">
                    <a:solidFill>
                      <a:schemeClr val="tx1"/>
                    </a:solidFill>
                  </a:rPr>
                  <a:t>Pressure Level (SPL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𝑆𝑃𝐿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1800" b="0" i="1" baseline="-250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1800" b="0" i="1" baseline="-250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𝑆𝑃𝐿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i="1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i="1" baseline="-60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= sound pressure of the sound to be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measured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i="1" dirty="0">
                    <a:solidFill>
                      <a:schemeClr val="tx1"/>
                    </a:solidFill>
                  </a:rPr>
                  <a:t>P</a:t>
                </a:r>
                <a:r>
                  <a:rPr lang="en-US" i="1" baseline="-60000" dirty="0">
                    <a:solidFill>
                      <a:schemeClr val="tx1"/>
                    </a:solidFill>
                  </a:rPr>
                  <a:t>0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= reference sound pressure (represents 0 dB – can’t be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zero; why?)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Most </a:t>
                </a:r>
                <a:r>
                  <a:rPr lang="en-US" dirty="0">
                    <a:solidFill>
                      <a:schemeClr val="tx1"/>
                    </a:solidFill>
                  </a:rPr>
                  <a:t>common reference value of P</a:t>
                </a:r>
                <a:r>
                  <a:rPr lang="en-US" baseline="-60000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</a:rPr>
                  <a:t> is 20 </a:t>
                </a:r>
                <a:r>
                  <a:rPr lang="en-US" dirty="0" err="1">
                    <a:solidFill>
                      <a:schemeClr val="tx1"/>
                    </a:solidFill>
                    <a:latin typeface="Symbol" pitchFamily="18" charset="2"/>
                  </a:rPr>
                  <a:t>m</a:t>
                </a:r>
                <a:r>
                  <a:rPr lang="en-US" dirty="0" err="1">
                    <a:solidFill>
                      <a:schemeClr val="tx1"/>
                    </a:solidFill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</a:rPr>
                  <a:t>/m</a:t>
                </a:r>
                <a:r>
                  <a:rPr lang="en-US" baseline="6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(20 micro Pascal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Roughly equivalent to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lowest intensity for </a:t>
                </a:r>
                <a:r>
                  <a:rPr lang="en-US" dirty="0">
                    <a:solidFill>
                      <a:schemeClr val="tx1"/>
                    </a:solidFill>
                  </a:rPr>
                  <a:t>1000 Hz pure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tone that </a:t>
                </a:r>
                <a:r>
                  <a:rPr lang="en-US" dirty="0">
                    <a:solidFill>
                      <a:schemeClr val="tx1"/>
                    </a:solidFill>
                  </a:rPr>
                  <a:t>healthy adult can just </a:t>
                </a:r>
                <a:r>
                  <a:rPr lang="en-US" i="1" dirty="0">
                    <a:solidFill>
                      <a:schemeClr val="tx1"/>
                    </a:solidFill>
                  </a:rPr>
                  <a:t>barely hear </a:t>
                </a:r>
                <a:r>
                  <a:rPr lang="en-US" dirty="0">
                    <a:solidFill>
                      <a:schemeClr val="tx1"/>
                    </a:solidFill>
                  </a:rPr>
                  <a:t>under ideal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conditions (e.g. mosquito)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Sound pressure is measured by: sound-level meters (A, B, C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weightings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8610600" cy="5943600"/>
              </a:xfrm>
              <a:blipFill rotWithShape="1">
                <a:blip r:embed="rId3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3BCC-B690-4DEC-A112-0F5A230698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7620000" cy="592081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Intensity of Sound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Figure 6-2: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Decibel levels for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various sounds (0-150 dB)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Note ↑ 10 dB ⇒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↑ 10 </a:t>
            </a:r>
            <a:r>
              <a:rPr lang="en-US" altLang="en-US" dirty="0">
                <a:solidFill>
                  <a:schemeClr val="tx1"/>
                </a:solidFill>
              </a:rPr>
              <a:t>fold sound </a:t>
            </a:r>
            <a:r>
              <a:rPr lang="en-US" altLang="en-US" dirty="0" smtClean="0">
                <a:solidFill>
                  <a:schemeClr val="tx1"/>
                </a:solidFill>
              </a:rPr>
              <a:t>power </a:t>
            </a:r>
            <a:r>
              <a:rPr lang="en-US" altLang="en-US" dirty="0">
                <a:solidFill>
                  <a:schemeClr val="tx1"/>
                </a:solidFill>
              </a:rPr>
              <a:t>⇒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↑ 100-fold sound pressure (why?)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Signal-to-Noise Ratio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(SNR):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meaningful signal,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&amp; background noise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e.g. 90 dB signal,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70 dB noise ⇒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SNR = +20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DE293-4D0C-41FE-A548-CD25ABB8F1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06" y="860425"/>
            <a:ext cx="4295005" cy="59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Hearing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Ear Anatomy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Nature and Measurement of Sounds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Frequency of Sound Waves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Intensity of Sound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Complex Sounds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Masking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Auditory Displays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Detection of Signals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Relative Discrimination of Auditory Signals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Absolute Identification of Auditory Signals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Sound Localization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2279C-C6FE-4890-908F-842FC1B798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</a:t>
            </a:r>
            <a:r>
              <a:rPr lang="en-US" sz="3700" dirty="0" smtClean="0">
                <a:solidFill>
                  <a:schemeClr val="tx1"/>
                </a:solidFill>
              </a:rPr>
              <a:t>Sounds: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Ranges of Typical Sound Levels for Common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DE293-4D0C-41FE-A548-CD25ABB8F1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5781" r="1488" b="13106"/>
          <a:stretch/>
        </p:blipFill>
        <p:spPr>
          <a:xfrm>
            <a:off x="-1" y="2281726"/>
            <a:ext cx="9073355" cy="2518873"/>
          </a:xfrm>
        </p:spPr>
      </p:pic>
    </p:spTree>
    <p:extLst>
      <p:ext uri="{BB962C8B-B14F-4D97-AF65-F5344CB8AC3E}">
        <p14:creationId xmlns:p14="http://schemas.microsoft.com/office/powerpoint/2010/main" val="18182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Complex Sounds: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Very few sounds are pure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Most complex sounds are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non-harmonic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Figure 6-3: waveform depiction of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a complex sound formed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by 3 individual sine waves (method 1)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Q: what is different in individual waves: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frequency or amplitude?</a:t>
            </a:r>
          </a:p>
          <a:p>
            <a:pPr lvl="1">
              <a:lnSpc>
                <a:spcPct val="150000"/>
              </a:lnSpc>
            </a:pP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A4296-6244-44F2-B9BE-EABE99F654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/>
          <a:stretch/>
        </p:blipFill>
        <p:spPr bwMode="auto">
          <a:xfrm>
            <a:off x="5181600" y="1066800"/>
            <a:ext cx="3962399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457200" y="914400"/>
            <a:ext cx="46482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Cont. Complex Sounds: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Method 2 </a:t>
            </a:r>
            <a:r>
              <a:rPr lang="en-GB" altLang="en-US" dirty="0">
                <a:solidFill>
                  <a:schemeClr val="tx1"/>
                </a:solidFill>
              </a:rPr>
              <a:t>of depiction:  Sound </a:t>
            </a:r>
            <a:r>
              <a:rPr lang="en-GB" altLang="en-US" dirty="0" smtClean="0">
                <a:solidFill>
                  <a:schemeClr val="tx1"/>
                </a:solidFill>
              </a:rPr>
              <a:t>Spectrum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Divide sound </a:t>
            </a:r>
            <a:r>
              <a:rPr lang="en-US" dirty="0">
                <a:solidFill>
                  <a:schemeClr val="tx1"/>
                </a:solidFill>
              </a:rPr>
              <a:t>into frequency </a:t>
            </a:r>
            <a:r>
              <a:rPr lang="en-US" i="1" dirty="0" smtClean="0">
                <a:solidFill>
                  <a:schemeClr val="tx1"/>
                </a:solidFill>
              </a:rPr>
              <a:t>bands,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Measure intensity of sound in each </a:t>
            </a:r>
            <a:r>
              <a:rPr lang="en-US" dirty="0" smtClean="0">
                <a:solidFill>
                  <a:schemeClr val="tx1"/>
                </a:solidFill>
              </a:rPr>
              <a:t>band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Achieved using “frequency-band analyzer”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Narrower bandwidth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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greater detail of the </a:t>
            </a:r>
            <a:r>
              <a:rPr lang="en-US" dirty="0" smtClean="0">
                <a:solidFill>
                  <a:schemeClr val="tx1"/>
                </a:solidFill>
              </a:rPr>
              <a:t>spectrum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lower sound level within each bandwidth</a:t>
            </a:r>
            <a:endParaRPr lang="en-GB" altLang="en-US" i="1" dirty="0" smtClean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</a:pPr>
            <a:endParaRPr lang="en-GB" altLang="en-US" dirty="0"/>
          </a:p>
          <a:p>
            <a:pPr lvl="2">
              <a:lnSpc>
                <a:spcPct val="150000"/>
              </a:lnSpc>
            </a:pPr>
            <a:endParaRPr lang="en-GB" altLang="en-US" dirty="0" smtClean="0"/>
          </a:p>
          <a:p>
            <a:pPr lvl="1"/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A4296-6244-44F2-B9BE-EABE99F654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9"/>
          <a:stretch/>
        </p:blipFill>
        <p:spPr bwMode="auto">
          <a:xfrm rot="21442061">
            <a:off x="4744949" y="2490899"/>
            <a:ext cx="4352408" cy="20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230417" cy="17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Complex Sounds: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Methods of dividing the </a:t>
            </a:r>
            <a:r>
              <a:rPr lang="en-US" sz="2400" dirty="0">
                <a:solidFill>
                  <a:schemeClr val="tx1"/>
                </a:solidFill>
              </a:rPr>
              <a:t>sound spectrum: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Method 1: Octaves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1 octave </a:t>
            </a:r>
            <a:r>
              <a:rPr lang="en-US" dirty="0">
                <a:solidFill>
                  <a:schemeClr val="tx1"/>
                </a:solidFill>
              </a:rPr>
              <a:t>has double the frequency of the one below </a:t>
            </a:r>
            <a:r>
              <a:rPr lang="en-US" dirty="0" smtClean="0">
                <a:solidFill>
                  <a:schemeClr val="tx1"/>
                </a:solidFill>
              </a:rPr>
              <a:t>it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E.g. “Middle C” </a:t>
            </a:r>
            <a:r>
              <a:rPr lang="en-US" dirty="0">
                <a:solidFill>
                  <a:schemeClr val="tx1"/>
                </a:solidFill>
              </a:rPr>
              <a:t>has a frequency of </a:t>
            </a:r>
            <a:r>
              <a:rPr lang="en-US" dirty="0" smtClean="0">
                <a:solidFill>
                  <a:schemeClr val="tx1"/>
                </a:solidFill>
              </a:rPr>
              <a:t>256 Hz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one </a:t>
            </a:r>
            <a:r>
              <a:rPr lang="en-US" dirty="0">
                <a:solidFill>
                  <a:schemeClr val="tx1"/>
                </a:solidFill>
              </a:rPr>
              <a:t>octave above </a:t>
            </a:r>
            <a:r>
              <a:rPr lang="en-US" dirty="0" smtClean="0">
                <a:solidFill>
                  <a:schemeClr val="tx1"/>
                </a:solidFill>
              </a:rPr>
              <a:t>“middle C” </a:t>
            </a:r>
            <a:r>
              <a:rPr lang="en-US" dirty="0">
                <a:solidFill>
                  <a:schemeClr val="tx1"/>
                </a:solidFill>
              </a:rPr>
              <a:t>has a frequency of 512 Hz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i.e. octave is Interval </a:t>
            </a:r>
            <a:r>
              <a:rPr lang="en-US" dirty="0">
                <a:solidFill>
                  <a:schemeClr val="tx1"/>
                </a:solidFill>
              </a:rPr>
              <a:t>between one pitch and another with half or double its </a:t>
            </a:r>
            <a:r>
              <a:rPr lang="en-US" dirty="0" smtClean="0">
                <a:solidFill>
                  <a:schemeClr val="tx1"/>
                </a:solidFill>
              </a:rPr>
              <a:t>frequency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Method 2: Bands (ANSI)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divide audible range into 10 bands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center frequencies @: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31.5</a:t>
            </a:r>
            <a:r>
              <a:rPr lang="en-US" dirty="0">
                <a:solidFill>
                  <a:schemeClr val="tx1"/>
                </a:solidFill>
              </a:rPr>
              <a:t>, 63, 125, 250, 500, 1000, 2000, 4000, 8000, 16000 Hz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A4296-6244-44F2-B9BE-EABE99F654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0"/>
            <a:ext cx="3296039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Masking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Masking (defined):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Condition when one component of the sound environment reduces the sensitivity of the ear to another component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It is amount that the “</a:t>
            </a:r>
            <a:r>
              <a:rPr lang="en-GB" altLang="en-US" b="1" dirty="0" smtClean="0">
                <a:solidFill>
                  <a:schemeClr val="tx1"/>
                </a:solidFill>
              </a:rPr>
              <a:t>threshold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  <a:r>
              <a:rPr lang="en-GB" altLang="en-US" b="1" dirty="0" smtClean="0">
                <a:solidFill>
                  <a:schemeClr val="tx1"/>
                </a:solidFill>
              </a:rPr>
              <a:t>of audibility</a:t>
            </a:r>
            <a:r>
              <a:rPr lang="en-GB" altLang="en-US" dirty="0" smtClean="0">
                <a:solidFill>
                  <a:schemeClr val="tx1"/>
                </a:solidFill>
              </a:rPr>
              <a:t>”* of a sound (the masked sound) is raised by the presence of another (masking) sound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Experimentally: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1: get absolute threshold (i.e. minimum  audible level) of sound to be masked (by itself)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2: repeat this in the presence of masking sound (see next slide)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Masking must be considered when considering noise in auditory displays</a:t>
            </a:r>
          </a:p>
          <a:p>
            <a:pPr lvl="1">
              <a:lnSpc>
                <a:spcPct val="150000"/>
              </a:lnSpc>
            </a:pPr>
            <a:endParaRPr lang="en-GB" alt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Q</a:t>
            </a:r>
            <a:r>
              <a:rPr lang="en-GB" altLang="en-US" dirty="0" smtClean="0">
                <a:solidFill>
                  <a:schemeClr val="tx1"/>
                </a:solidFill>
              </a:rPr>
              <a:t>: Can you a give an example of “masked” and “masking” sounds from our everyday lives?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Q</a:t>
            </a:r>
            <a:r>
              <a:rPr lang="en-GB" altLang="en-US" dirty="0" smtClean="0">
                <a:solidFill>
                  <a:schemeClr val="tx1"/>
                </a:solidFill>
              </a:rPr>
              <a:t>: difference between masked and complex sounds?</a:t>
            </a:r>
          </a:p>
          <a:p>
            <a:pPr lvl="1"/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5BD5-1922-4D5B-96CC-90D51A46243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</a:t>
            </a:r>
            <a:r>
              <a:rPr lang="en-US" sz="3700" dirty="0" smtClean="0">
                <a:solidFill>
                  <a:schemeClr val="tx1"/>
                </a:solidFill>
              </a:rPr>
              <a:t>Masking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Masking examples:</a:t>
            </a:r>
          </a:p>
          <a:p>
            <a:pPr lvl="1"/>
            <a:r>
              <a:rPr lang="en-GB" altLang="en-US" dirty="0" smtClean="0">
                <a:solidFill>
                  <a:schemeClr val="tx1"/>
                </a:solidFill>
              </a:rPr>
              <a:t>Can you </a:t>
            </a:r>
            <a:r>
              <a:rPr lang="en-US" altLang="en-US" dirty="0" smtClean="0">
                <a:solidFill>
                  <a:schemeClr val="tx1"/>
                </a:solidFill>
              </a:rPr>
              <a:t>analyze</a:t>
            </a:r>
            <a:r>
              <a:rPr lang="en-GB" altLang="en-US" dirty="0" smtClean="0">
                <a:solidFill>
                  <a:schemeClr val="tx1"/>
                </a:solidFill>
              </a:rPr>
              <a:t> the examples below?</a:t>
            </a:r>
          </a:p>
          <a:p>
            <a:pPr lvl="1"/>
            <a:r>
              <a:rPr lang="en-GB" altLang="en-US" dirty="0" smtClean="0">
                <a:solidFill>
                  <a:schemeClr val="tx1"/>
                </a:solidFill>
              </a:rPr>
              <a:t>What effect does masker (i.e. masking sound) have on masked sound(s)?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5BD5-1922-4D5B-96CC-90D51A46243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/>
          <a:stretch/>
        </p:blipFill>
        <p:spPr>
          <a:xfrm>
            <a:off x="152400" y="1981200"/>
            <a:ext cx="5195131" cy="2884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/>
          <a:stretch/>
        </p:blipFill>
        <p:spPr>
          <a:xfrm>
            <a:off x="4343400" y="4572000"/>
            <a:ext cx="47832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25462" y="23622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Auditory Displays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Auditory Displays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Chapter 3: auditory vs. visual modality (e.g. auditory preferred: message is short, simple, urgent, etc.)</a:t>
            </a:r>
          </a:p>
          <a:p>
            <a:pPr>
              <a:lnSpc>
                <a:spcPct val="150000"/>
              </a:lnSpc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4 types of human functions/tasks involved in the reception of auditory signals: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Detection </a:t>
            </a:r>
            <a:r>
              <a:rPr lang="en-US" dirty="0" smtClean="0">
                <a:solidFill>
                  <a:schemeClr val="tx1"/>
                </a:solidFill>
              </a:rPr>
              <a:t>(i.e. whether a signal is present)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Relative discrimination</a:t>
            </a:r>
            <a:r>
              <a:rPr lang="en-US" dirty="0" smtClean="0">
                <a:solidFill>
                  <a:schemeClr val="tx1"/>
                </a:solidFill>
              </a:rPr>
              <a:t> (differentiating bet. ≥2 signals presented together)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Absolute identification</a:t>
            </a:r>
            <a:r>
              <a:rPr lang="en-US" dirty="0" smtClean="0">
                <a:solidFill>
                  <a:schemeClr val="tx1"/>
                </a:solidFill>
              </a:rPr>
              <a:t> (only 1 signal is present)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Localization</a:t>
            </a:r>
            <a:r>
              <a:rPr lang="en-US" dirty="0" smtClean="0">
                <a:solidFill>
                  <a:schemeClr val="tx1"/>
                </a:solidFill>
              </a:rPr>
              <a:t> (knowing the direction that the signal is coming from)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4FD0-CB12-485C-B8B5-C4507BCA87A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 marL="457200" indent="-457200">
              <a:buClr>
                <a:srgbClr val="2DA2BF"/>
              </a:buClr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Detection of signals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Signals can occur in “peaceful” surroundings or noisy surroundings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The signal plus noise (SN) should be distinct from the noise (N) itself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Otherwise, signal cannot always be detected in the presence of noise</a:t>
            </a:r>
          </a:p>
          <a:p>
            <a:pPr lvl="2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i.e. signal (masked sound) + noise (masking sound) ⇒ </a:t>
            </a:r>
            <a:r>
              <a:rPr lang="en-US" altLang="en-US" b="1" dirty="0" smtClean="0">
                <a:solidFill>
                  <a:schemeClr val="tx1"/>
                </a:solidFill>
              </a:rPr>
              <a:t>threshold of detectability</a:t>
            </a:r>
            <a:r>
              <a:rPr lang="en-US" altLang="en-US" dirty="0" smtClean="0">
                <a:solidFill>
                  <a:schemeClr val="tx1"/>
                </a:solidFill>
              </a:rPr>
              <a:t> is elevated (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see slides on masking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2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⇒ signal must be &gt; threshold to detect signal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Using filters ⇒ noise removed</a:t>
            </a:r>
          </a:p>
          <a:p>
            <a:pPr marL="457200" lvl="1" indent="0">
              <a:lnSpc>
                <a:spcPct val="200000"/>
              </a:lnSpc>
              <a:buClr>
                <a:srgbClr val="2DA2BF"/>
              </a:buClr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⇒ ↑ detectability, SNR</a:t>
            </a:r>
          </a:p>
          <a:p>
            <a:pPr marL="457200" lvl="1" indent="0">
              <a:lnSpc>
                <a:spcPct val="200000"/>
              </a:lnSpc>
              <a:buClr>
                <a:srgbClr val="2DA2BF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</a:rPr>
              <a:t>	⇒ more audible sound*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E1A19-E6B6-42D4-AF9A-119F5832BC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 marL="457200" indent="-457200">
              <a:buClr>
                <a:srgbClr val="2DA2BF"/>
              </a:buClr>
              <a:buFont typeface="+mj-lt"/>
              <a:buAutoNum type="arabicPeriod" startAt="2"/>
            </a:pPr>
            <a:r>
              <a:rPr lang="en-US" altLang="en-US" dirty="0" smtClean="0">
                <a:solidFill>
                  <a:srgbClr val="000000"/>
                </a:solidFill>
              </a:rPr>
              <a:t>Relative Discrimination of Auditory Signals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Relative discrimination of signals on basis of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intensity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frequency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A common measure of discriminability: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just-noticeable difference </a:t>
            </a:r>
            <a:r>
              <a:rPr lang="en-US" altLang="en-US" dirty="0" smtClean="0">
                <a:solidFill>
                  <a:schemeClr val="tx1"/>
                </a:solidFill>
              </a:rPr>
              <a:t>(JND):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JND: “the smallest difference or change along a stimulus dimension (frequency, intensity) that can just be detected 50% of the time by people.”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The smaller the JND, the easier it is for people to detect differences on the dimension being changed.</a:t>
            </a:r>
          </a:p>
          <a:p>
            <a:pPr lvl="3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Small JND ⇒ subjects could detect small changes</a:t>
            </a:r>
          </a:p>
          <a:p>
            <a:pPr lvl="3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Large JND ⇒ large change necessary before noticing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F34A-30FD-4998-A16B-4423EDDCCAA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t="9441" r="28809" b="22992"/>
          <a:stretch/>
        </p:blipFill>
        <p:spPr>
          <a:xfrm>
            <a:off x="6096000" y="1828800"/>
            <a:ext cx="2751746" cy="151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25462" y="23622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Hearing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 marL="457200" indent="-457200">
              <a:buClr>
                <a:srgbClr val="2DA2BF"/>
              </a:buClr>
              <a:buFont typeface="+mj-lt"/>
              <a:buAutoNum type="arabicPeriod" startAt="3"/>
            </a:pPr>
            <a:r>
              <a:rPr lang="en-US" altLang="en-US" dirty="0" smtClean="0">
                <a:solidFill>
                  <a:srgbClr val="000000"/>
                </a:solidFill>
              </a:rPr>
              <a:t>Absolute Identification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This is used when it is necessary to make an absolute identification of an individual stimulus (by itself)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e.g. identify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someone’s pitch/frequency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specific animal/bird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certain car siren/honk tone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Sound durations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Number of levels along a continuum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(range or scale) that can identified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 usually is quiet small (see Table 6-1)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It is better to use more dimensions with fewer steps or levels of each dimension, than to use fewer dimensions and more levels of each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(see last row of table, can you explain?)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BDE54-0D11-4357-84E1-3F3910F90E8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4038600" cy="34496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 marL="457200" indent="-457200">
              <a:buClr>
                <a:srgbClr val="2DA2BF"/>
              </a:buClr>
              <a:buFont typeface="+mj-lt"/>
              <a:buAutoNum type="arabicPeriod" startAt="4"/>
            </a:pPr>
            <a:r>
              <a:rPr lang="en-US" altLang="en-US" dirty="0" smtClean="0">
                <a:solidFill>
                  <a:srgbClr val="000000"/>
                </a:solidFill>
              </a:rPr>
              <a:t>Localization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b="1" i="1" dirty="0" smtClean="0">
                <a:solidFill>
                  <a:schemeClr val="tx1"/>
                </a:solidFill>
              </a:rPr>
              <a:t>Stereophony:  </a:t>
            </a:r>
            <a:r>
              <a:rPr lang="en-US" altLang="en-US" b="1" dirty="0" smtClean="0">
                <a:solidFill>
                  <a:schemeClr val="tx1"/>
                </a:solidFill>
              </a:rPr>
              <a:t>“</a:t>
            </a:r>
            <a:r>
              <a:rPr lang="en-US" altLang="en-US" dirty="0" smtClean="0">
                <a:solidFill>
                  <a:schemeClr val="tx1"/>
                </a:solidFill>
              </a:rPr>
              <a:t>the ability  to localize (guess/predict) the direction from which the sound is emanating (coming from)”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Primary factors/cues used to determine direction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intensity of sound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phase (lag) of sound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e.g. if sound reaches directly one side of head first, sound reaches the nearer ear approx. 0.8 </a:t>
            </a:r>
            <a:r>
              <a:rPr lang="en-US" altLang="en-US" dirty="0" err="1" smtClean="0">
                <a:solidFill>
                  <a:schemeClr val="tx1"/>
                </a:solidFill>
              </a:rPr>
              <a:t>ms</a:t>
            </a:r>
            <a:r>
              <a:rPr lang="en-US" altLang="en-US" dirty="0" smtClean="0">
                <a:solidFill>
                  <a:schemeClr val="tx1"/>
                </a:solidFill>
              </a:rPr>
              <a:t> before other ear ⇒ localizing sounds below 1500 Hz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For frequencies &gt; 3000 Hz, intensity is used to localize sound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try to gradually increase volume in one speaker and decrease volume in opposite speaker)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Sounds between 1500-3000 Hz: hard to localize*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EA28E-F0DA-4074-AFC3-CC396317E1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4580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Special purpose auditory displays: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Warning and alarm signals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Each signal having preferred frequency, intensity 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Each causing certain “attention-getting” and “noise-penetration” ability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Aids for the blind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Mobility aids (go-no-go safety signals at certain distance)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Environmental sensors (information about surrounding, e.g. surface characteristics, directional information, distance)</a:t>
            </a:r>
          </a:p>
          <a:p>
            <a:pPr lvl="2">
              <a:buClr>
                <a:srgbClr val="2DA2BF"/>
              </a:buClr>
              <a:buFont typeface="Wingdings 2" pitchFamily="18" charset="2"/>
              <a:buNone/>
            </a:pPr>
            <a:endParaRPr lang="en-US" altLang="en-US" sz="2200" dirty="0" smtClean="0">
              <a:solidFill>
                <a:srgbClr val="000000"/>
              </a:solidFill>
            </a:endParaRPr>
          </a:p>
          <a:p>
            <a:pPr lvl="2">
              <a:buClr>
                <a:srgbClr val="2DA2BF"/>
              </a:buClr>
            </a:pPr>
            <a:endParaRPr lang="en-US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EBA9-3673-4442-B831-B9629D910D9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25462" y="23622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Noise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“Unwanted sound”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Information theory: “auditory stimulus of stimuli bearing no informational relationship to the presence or completion of the immediate task”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Causes: startle response, annoyance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Interferes with speech, sounds (i.e. masking)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Decreases “complex” task performance 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But actually may increase “simple” task performance!*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Effects of noise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Hearing loss (e.g. occupational hearing loss)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Temporary loss, permanent loss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Physiological effects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Psychological effects</a:t>
            </a:r>
          </a:p>
          <a:p>
            <a:pPr>
              <a:buClr>
                <a:srgbClr val="2DA2BF"/>
              </a:buClr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lvl="2">
              <a:buClr>
                <a:srgbClr val="2DA2BF"/>
              </a:buClr>
            </a:pPr>
            <a:endParaRPr lang="en-US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Noise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Hearing loss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Long term exposure  </a:t>
            </a:r>
            <a:r>
              <a:rPr lang="en-US" altLang="en-US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US" altLang="en-US" dirty="0" smtClean="0">
                <a:solidFill>
                  <a:schemeClr val="tx1"/>
                </a:solidFill>
              </a:rPr>
              <a:t> hearing loss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>
                <a:solidFill>
                  <a:schemeClr val="tx1"/>
                </a:solidFill>
              </a:rPr>
              <a:t>↑ with ↑ in frequency and ↑ in </a:t>
            </a:r>
            <a:r>
              <a:rPr lang="en-US" altLang="en-US" dirty="0" smtClean="0">
                <a:solidFill>
                  <a:schemeClr val="tx1"/>
                </a:solidFill>
              </a:rPr>
              <a:t>duration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>
                <a:solidFill>
                  <a:schemeClr val="tx1"/>
                </a:solidFill>
              </a:rPr>
              <a:t>First signs appear in range: 4-6 kHz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Risk </a:t>
            </a:r>
            <a:r>
              <a:rPr lang="en-US" altLang="en-US" dirty="0">
                <a:solidFill>
                  <a:schemeClr val="tx1"/>
                </a:solidFill>
              </a:rPr>
              <a:t>of damage ↑ </a:t>
            </a:r>
            <a:r>
              <a:rPr lang="en-US" altLang="en-US" dirty="0" smtClean="0">
                <a:solidFill>
                  <a:schemeClr val="tx1"/>
                </a:solidFill>
              </a:rPr>
              <a:t>in frequency range: </a:t>
            </a:r>
            <a:r>
              <a:rPr lang="en-US" altLang="en-US" dirty="0">
                <a:solidFill>
                  <a:schemeClr val="tx1"/>
                </a:solidFill>
              </a:rPr>
              <a:t>2400-4800 </a:t>
            </a:r>
            <a:r>
              <a:rPr lang="en-US" altLang="en-US" dirty="0" smtClean="0">
                <a:solidFill>
                  <a:schemeClr val="tx1"/>
                </a:solidFill>
              </a:rPr>
              <a:t>Hz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Effect: damage to hair cells (i.e. nerve damage)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Conductive hearing loss	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Damage to eardrum and middle ear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Measured with “audiometer”: bone vs. air conduction tests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Age-related hearing loss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30% of people &gt; 65 have significant hearing loss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Natural damage occurs to hair cells (higher freq.: 4-6 kHz)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Aging brain cannot filter background noise (can cause “tinnitus” 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Watch video on noise and hearing </a:t>
            </a:r>
            <a:r>
              <a:rPr lang="en-US" altLang="en-US" dirty="0">
                <a:solidFill>
                  <a:srgbClr val="000000"/>
                </a:solidFill>
              </a:rPr>
              <a:t>loss: </a:t>
            </a:r>
            <a:r>
              <a:rPr lang="en-US" altLang="en-US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rgbClr val="000000"/>
                </a:solidFill>
                <a:hlinkClick r:id="rId3"/>
              </a:rPr>
              <a:t>youtu.be/ZeYRxlP4YEQ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8" t="64996" r="7329" b="4014"/>
          <a:stretch/>
        </p:blipFill>
        <p:spPr>
          <a:xfrm>
            <a:off x="5943600" y="579234"/>
            <a:ext cx="3112325" cy="2151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2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Noise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2DA2BF"/>
              </a:buClr>
            </a:pPr>
            <a:endParaRPr lang="en-US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610600" cy="57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-76200" y="677069"/>
            <a:ext cx="2743200" cy="458073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Noise: </a:t>
            </a:r>
            <a:r>
              <a:rPr lang="en-US" sz="3700" dirty="0" smtClean="0">
                <a:solidFill>
                  <a:schemeClr val="tx1"/>
                </a:solidFill>
              </a:rPr>
              <a:t>Occupational </a:t>
            </a:r>
            <a:r>
              <a:rPr lang="en-US" sz="3700" b="0" dirty="0" smtClean="0">
                <a:solidFill>
                  <a:schemeClr val="tx1"/>
                </a:solidFill>
              </a:rPr>
              <a:t>Noise Control: industrial prevention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t="18967" r="21862" b="2628"/>
          <a:stretch/>
        </p:blipFill>
        <p:spPr>
          <a:xfrm>
            <a:off x="2667001" y="17804"/>
            <a:ext cx="6477000" cy="680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7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Human Capabilities - Hearing</a:t>
            </a:r>
            <a:endParaRPr lang="en-US" altLang="en-US" sz="2800" dirty="0" smtClean="0">
              <a:solidFill>
                <a:schemeClr val="tx1"/>
              </a:solidFill>
              <a:hlinkClick r:id="rId3"/>
            </a:endParaRP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Slides by: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Dr. Khaled Al-Saleh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; online at:</a:t>
            </a:r>
            <a:br>
              <a:rPr lang="en-US" altLang="en-US" sz="2400" b="1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hlinkClick r:id="rId4"/>
              </a:rPr>
              <a:t>http://faculty.ksu.edu.sa/alsaleh/default.aspx</a:t>
            </a:r>
            <a:endParaRPr lang="en-US" altLang="en-US" sz="2400" dirty="0" smtClean="0"/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Slides by: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Dr. Tamer </a:t>
            </a:r>
            <a:r>
              <a:rPr lang="en-US" altLang="en-US" sz="2400" b="1" i="1" dirty="0" err="1" smtClean="0">
                <a:solidFill>
                  <a:schemeClr val="tx1"/>
                </a:solidFill>
              </a:rPr>
              <a:t>Khalaf</a:t>
            </a:r>
            <a:endParaRPr lang="en-US" altLang="en-US" sz="2400" b="1" i="1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Slides by: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Prof. Mohammed Z. Ramadan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See what frequencies you can/can’t hear at the following Web Site:</a:t>
            </a:r>
          </a:p>
          <a:p>
            <a:pPr marL="363538" lvl="1" indent="0">
              <a:buClr>
                <a:srgbClr val="2DA2BF"/>
              </a:buClr>
              <a:buFont typeface="Verdana" pitchFamily="34" charset="0"/>
              <a:buNone/>
              <a:defRPr/>
            </a:pPr>
            <a:r>
              <a:rPr lang="en-US" altLang="en-US" sz="2400" b="1" dirty="0"/>
              <a:t>	</a:t>
            </a:r>
            <a:r>
              <a:rPr lang="en-US" altLang="en-US" sz="2400" b="1" dirty="0" smtClean="0">
                <a:hlinkClick r:id="rId5"/>
              </a:rPr>
              <a:t>The Mosquito Ringtone</a:t>
            </a:r>
            <a:r>
              <a:rPr lang="en-US" altLang="en-US" sz="2400" b="1" dirty="0" smtClean="0"/>
              <a:t> </a:t>
            </a:r>
            <a:endParaRPr lang="en-US" altLang="en-US" sz="2400" dirty="0" smtClean="0">
              <a:hlinkClick r:id="rId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CEA35-313F-428B-9FD5-23861098A59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Ear Anatomy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Complex process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Pneumatic (i.e. filled with air) pressure waves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Hydraulic waves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Mechanical vibrations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Electrical impulses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More information about hearing: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youtu.be/0NJ_EAQjR3c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excellent short video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33400" y="76200"/>
            <a:ext cx="8229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Ear Anatomy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89025"/>
            <a:ext cx="837054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3"/>
          <p:cNvSpPr>
            <a:spLocks noGrp="1"/>
          </p:cNvSpPr>
          <p:nvPr>
            <p:ph type="title"/>
          </p:nvPr>
        </p:nvSpPr>
        <p:spPr bwMode="auto">
          <a:xfrm>
            <a:off x="685800" y="76200"/>
            <a:ext cx="8229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Ear Anatomy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/>
          <a:stretch/>
        </p:blipFill>
        <p:spPr>
          <a:xfrm>
            <a:off x="36319" y="838200"/>
            <a:ext cx="9081163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6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Anatomy: Outer Ear 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Collects sound energy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External part: pinna or conchae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Auditory canal (meatus)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Bayonet shape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he-IL" baseline="50000" dirty="0" smtClean="0">
                <a:solidFill>
                  <a:schemeClr val="tx1"/>
                </a:solidFill>
              </a:rPr>
              <a:t>״</a:t>
            </a:r>
            <a:r>
              <a:rPr lang="en-US" dirty="0" smtClean="0">
                <a:solidFill>
                  <a:schemeClr val="tx1"/>
                </a:solidFill>
              </a:rPr>
              <a:t> long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Resonant property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Sensitivity to frequencies:  2 – 5 kHz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Enhances SPL by as much as 12 dB (see </a:t>
            </a:r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slide 17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Eardrum (tympanic membrane)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971800"/>
            <a:ext cx="4286250" cy="1143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00" y="33528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83" y="695325"/>
            <a:ext cx="3535317" cy="334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Middle Ear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3439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Chain of </a:t>
            </a:r>
            <a:r>
              <a:rPr lang="en-US" b="1" u="sng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small bones (</a:t>
            </a:r>
            <a:r>
              <a:rPr lang="en-US" dirty="0" err="1" smtClean="0">
                <a:solidFill>
                  <a:schemeClr val="tx1"/>
                </a:solidFill>
              </a:rPr>
              <a:t>ossicles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Malleus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Incus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Stapes </a:t>
            </a:r>
          </a:p>
          <a:p>
            <a:pPr fontAlgn="auto">
              <a:spcAft>
                <a:spcPts val="0"/>
              </a:spcAft>
            </a:pPr>
            <a:endParaRPr lang="en-US" sz="13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Transmit vibrations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eardrum to oval window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Stapes acts like a piston on oval window</a:t>
            </a:r>
          </a:p>
          <a:p>
            <a:pPr lvl="1" fontAlgn="auto"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Eardrum </a:t>
            </a:r>
            <a:r>
              <a:rPr lang="en-US" dirty="0">
                <a:solidFill>
                  <a:schemeClr val="tx1"/>
                </a:solidFill>
              </a:rPr>
              <a:t>surface area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+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Lever </a:t>
            </a:r>
            <a:r>
              <a:rPr lang="en-US" dirty="0">
                <a:solidFill>
                  <a:schemeClr val="tx1"/>
                </a:solidFill>
              </a:rPr>
              <a:t>action of </a:t>
            </a:r>
            <a:r>
              <a:rPr lang="en-US" dirty="0" err="1">
                <a:solidFill>
                  <a:schemeClr val="tx1"/>
                </a:solidFill>
              </a:rPr>
              <a:t>ossicles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Sound </a:t>
            </a:r>
            <a:r>
              <a:rPr lang="en-US" dirty="0">
                <a:solidFill>
                  <a:schemeClr val="tx1"/>
                </a:solidFill>
              </a:rPr>
              <a:t>pressure to fluid of inner ear 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090586" y="4149298"/>
            <a:ext cx="533400" cy="1066800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23986" y="4267200"/>
            <a:ext cx="4520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Pressure of stapes against oval window is amplified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22 times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502067" y="5029200"/>
            <a:ext cx="228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</a:t>
            </a:r>
            <a:r>
              <a:rPr lang="en-US" sz="3300" dirty="0" smtClean="0">
                <a:solidFill>
                  <a:schemeClr val="tx1"/>
                </a:solidFill>
              </a:rPr>
              <a:t>Cont. Middle </a:t>
            </a:r>
            <a:r>
              <a:rPr lang="en-US" sz="3300" dirty="0">
                <a:solidFill>
                  <a:schemeClr val="tx1"/>
                </a:solidFill>
              </a:rPr>
              <a:t>Ear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3439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r>
              <a:rPr lang="en-US" sz="2800" dirty="0">
                <a:solidFill>
                  <a:schemeClr val="tx1"/>
                </a:solidFill>
              </a:rPr>
              <a:t>Two muscles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Tensor tympani muscle (to malleus)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Stapedius muscle (to stapes) 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pPr marL="457200" lvl="3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Acoustic </a:t>
            </a:r>
            <a:r>
              <a:rPr lang="en-US" sz="2800" dirty="0" smtClean="0">
                <a:solidFill>
                  <a:schemeClr val="tx1"/>
                </a:solidFill>
              </a:rPr>
              <a:t>(aural) Reflex </a:t>
            </a:r>
            <a:r>
              <a:rPr lang="en-US" sz="2800" dirty="0">
                <a:solidFill>
                  <a:schemeClr val="tx1"/>
                </a:solidFill>
              </a:rPr>
              <a:t>of Muscles: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Tighten in response to loud noise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Q: can you compare this with pupil action?</a:t>
            </a:r>
            <a:endParaRPr lang="en-US" sz="19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Protection against intense sounds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Reduces </a:t>
            </a:r>
            <a:r>
              <a:rPr lang="en-US" sz="1900" dirty="0">
                <a:solidFill>
                  <a:schemeClr val="tx1"/>
                </a:solidFill>
              </a:rPr>
              <a:t>sound transmission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Occurs when sound is 80 </a:t>
            </a:r>
            <a:r>
              <a:rPr lang="en-US" sz="1900" dirty="0" err="1">
                <a:solidFill>
                  <a:schemeClr val="tx1"/>
                </a:solidFill>
              </a:rPr>
              <a:t>db</a:t>
            </a:r>
            <a:r>
              <a:rPr lang="en-US" sz="1900" dirty="0">
                <a:solidFill>
                  <a:schemeClr val="tx1"/>
                </a:solidFill>
              </a:rPr>
              <a:t> above threshold </a:t>
            </a:r>
            <a:r>
              <a:rPr lang="en-US" sz="1900" dirty="0" smtClean="0">
                <a:solidFill>
                  <a:schemeClr val="tx1"/>
                </a:solidFill>
              </a:rPr>
              <a:t>level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Up to 20 </a:t>
            </a:r>
            <a:r>
              <a:rPr lang="en-US" sz="1900" dirty="0" err="1">
                <a:solidFill>
                  <a:schemeClr val="tx1"/>
                </a:solidFill>
              </a:rPr>
              <a:t>db</a:t>
            </a:r>
            <a:r>
              <a:rPr lang="en-US" sz="1900" dirty="0">
                <a:solidFill>
                  <a:schemeClr val="tx1"/>
                </a:solidFill>
              </a:rPr>
              <a:t> attenuation (i.e. reduction of severity) 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More responsive to </a:t>
            </a:r>
          </a:p>
          <a:p>
            <a:pPr lvl="1"/>
            <a:r>
              <a:rPr lang="en-US" sz="1900" b="1" dirty="0">
                <a:solidFill>
                  <a:schemeClr val="tx1"/>
                </a:solidFill>
              </a:rPr>
              <a:t>Broadband sounds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(i.e. wide range of frequencies) than </a:t>
            </a:r>
            <a:r>
              <a:rPr lang="en-US" sz="1900" dirty="0">
                <a:solidFill>
                  <a:schemeClr val="tx1"/>
                </a:solidFill>
              </a:rPr>
              <a:t>to pure tones </a:t>
            </a:r>
          </a:p>
          <a:p>
            <a:pPr lvl="1"/>
            <a:r>
              <a:rPr lang="en-US" sz="1900" b="1" dirty="0">
                <a:solidFill>
                  <a:schemeClr val="tx1"/>
                </a:solidFill>
              </a:rPr>
              <a:t>Lower frequencies</a:t>
            </a:r>
            <a:r>
              <a:rPr lang="en-US" sz="1900" dirty="0">
                <a:solidFill>
                  <a:schemeClr val="tx1"/>
                </a:solidFill>
              </a:rPr>
              <a:t> than to higher frequencies 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Muscles remain flexed (i.e. contracted)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up </a:t>
            </a:r>
            <a:r>
              <a:rPr lang="en-US" sz="1900" dirty="0">
                <a:solidFill>
                  <a:schemeClr val="tx1"/>
                </a:solidFill>
              </a:rPr>
              <a:t>to 15 min in intense steady-state noise </a:t>
            </a:r>
          </a:p>
        </p:txBody>
      </p:sp>
    </p:spTree>
    <p:extLst>
      <p:ext uri="{BB962C8B-B14F-4D97-AF65-F5344CB8AC3E}">
        <p14:creationId xmlns:p14="http://schemas.microsoft.com/office/powerpoint/2010/main" val="11223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4051</TotalTime>
  <Words>2327</Words>
  <Application>Microsoft Office PowerPoint</Application>
  <PresentationFormat>On-screen Show (4:3)</PresentationFormat>
  <Paragraphs>408</Paragraphs>
  <Slides>38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2_Concourse</vt:lpstr>
      <vt:lpstr>9_Concourse</vt:lpstr>
      <vt:lpstr>Executive</vt:lpstr>
      <vt:lpstr>King Saud University   College of Engineering  IE – 341: “Human Factors Engineering”  Fall – 2016 (1st Sem. 1437-8H)</vt:lpstr>
      <vt:lpstr>Lesson Overview</vt:lpstr>
      <vt:lpstr>Hearing</vt:lpstr>
      <vt:lpstr>Ear Anatomy</vt:lpstr>
      <vt:lpstr>Cont. Ear Anatomy</vt:lpstr>
      <vt:lpstr>Cont. Ear Anatomy</vt:lpstr>
      <vt:lpstr>Cont. Ear Anatomy: Outer Ear </vt:lpstr>
      <vt:lpstr>Cont. Ear Anatomy: Middle Ear  </vt:lpstr>
      <vt:lpstr>Cont. Ear Anatomy: Cont. Middle Ear  </vt:lpstr>
      <vt:lpstr>Cont. Ear Anatomy: Cont. Middle Ear  </vt:lpstr>
      <vt:lpstr>Cont. Ear Anatomy: Inner Ear – cochlea  </vt:lpstr>
      <vt:lpstr>Cont. Ear Anatomy:  Conversion of Sound Waves to Sensations  </vt:lpstr>
      <vt:lpstr>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Sounds:  Ranges of Typical Sound Levels for Common Sounds</vt:lpstr>
      <vt:lpstr>Cont. Nature and Measurement of Sounds</vt:lpstr>
      <vt:lpstr>Cont. Nature and Measurement of Sounds</vt:lpstr>
      <vt:lpstr>Cont. Nature and Measurement of Sounds</vt:lpstr>
      <vt:lpstr>Masking</vt:lpstr>
      <vt:lpstr>Cont. Masking</vt:lpstr>
      <vt:lpstr>Auditory Displays</vt:lpstr>
      <vt:lpstr>Auditory Displays</vt:lpstr>
      <vt:lpstr>Cont. Auditory Displays</vt:lpstr>
      <vt:lpstr>Cont. Auditory Displays</vt:lpstr>
      <vt:lpstr>Cont. Auditory Displays</vt:lpstr>
      <vt:lpstr>Cont. Auditory Displays</vt:lpstr>
      <vt:lpstr>Cont. Auditory Displays</vt:lpstr>
      <vt:lpstr>Noise</vt:lpstr>
      <vt:lpstr>Noise</vt:lpstr>
      <vt:lpstr>Cont. Noise</vt:lpstr>
      <vt:lpstr>Cont. Noise</vt:lpstr>
      <vt:lpstr>Cont. Noise: Occupational Noise Control: industrial prevention methods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466</cp:revision>
  <dcterms:created xsi:type="dcterms:W3CDTF">2008-11-10T19:40:45Z</dcterms:created>
  <dcterms:modified xsi:type="dcterms:W3CDTF">2016-12-24T15:39:31Z</dcterms:modified>
</cp:coreProperties>
</file>