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5157" r:id="rId3"/>
  </p:sldMasterIdLst>
  <p:notesMasterIdLst>
    <p:notesMasterId r:id="rId26"/>
  </p:notesMasterIdLst>
  <p:handoutMasterIdLst>
    <p:handoutMasterId r:id="rId27"/>
  </p:handoutMasterIdLst>
  <p:sldIdLst>
    <p:sldId id="328" r:id="rId4"/>
    <p:sldId id="330" r:id="rId5"/>
    <p:sldId id="329" r:id="rId6"/>
    <p:sldId id="331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660"/>
  </p:normalViewPr>
  <p:slideViewPr>
    <p:cSldViewPr>
      <p:cViewPr>
        <p:scale>
          <a:sx n="110" d="100"/>
          <a:sy n="110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08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1CEA667A-0DB9-4060-99C4-A5BA845BB892}" type="datetimeFigureOut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2ADE1EB-3E08-4A2B-8945-71DDB666E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12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4DFB953-9918-4E5A-B2C9-007B12CCEE1D}" type="datetimeFigureOut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49B45B7-B5E9-40B3-A5FE-8E358533B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84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CEFB-3E84-4CF9-B198-B4D37A50E8D3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C7B1-8563-4F4C-8DC4-A7F10372C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DA877-8BE9-4907-83BD-D28032E2D5D6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441FB-7943-4600-8B48-6631B1F1B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30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8F66B-3143-482D-B8F6-076C3116BF23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D66B9-9738-4D0E-AF5A-960FB55F8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5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3119087F-2EBE-4C6E-96E8-C52CFB079018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F97F149-CEFA-4B00-BD14-7276EDF7E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91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149CA5-C40A-4D85-AF0B-E15AD8AEC34F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6C2C1E-B29A-47B3-AF19-051A9D93B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78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8088F86-B1A2-40BA-B65F-4D602B5AAD6B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32E6F9-3C87-4796-8441-927F9716D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56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4CE23B-2978-46BC-AF06-083F61F170EF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60C136-414D-4227-AB9F-9A801F2EF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3195262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2086AA-0018-4E26-A041-3AF73230DE89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02581E-E12A-45DE-9311-7254CFFF2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771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46DC74-FDD5-4C74-B60A-5C109F125346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EB5AA3-5921-4165-8CFA-F224339A3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353751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4264C9D-96A7-4513-B830-E4352F95FF64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096D47A-FD50-4AE4-BB16-F52B72A8C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5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B0712-E3A0-4CBD-82E9-C927B35CE68C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D974C-E327-4665-8245-04055F277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3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95CA7-9163-4A2E-AA5C-C350BB274BD8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F0FAC-49C2-4794-B2E7-F172E7DD8C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84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C9A7-B7E1-4451-8DFE-A7A636AA57CB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D2CF2-4E65-4421-A5F6-80BCE12A4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77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88EA-E418-420E-A450-3A3EA9967802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B111D-BFD4-4085-A57A-9946779C3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88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AE66A-5838-427A-A1A0-4AA8AAE99DDD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7DCBC-5736-4F4C-82AF-3EE2D1844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855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B0084-1ED4-489C-9B2E-9919C82302D6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4D475-07E9-4063-97BD-7BFBA071A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0833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28604-4BFE-41FC-BAA1-B32DB85BF30F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3C6FE-57D8-40B3-A0E1-8CEB137F0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642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37CC6-F1DC-4A5D-B6CC-B54FE8328945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F84D4-46C0-4374-A2CD-E5CF208F5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72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494A4-C461-4480-9349-E13A85FEED14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0DBE-3883-47EB-9C85-AD39686C5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444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62A9C-98DB-43AA-B7EF-7D878572DA70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B19A7-4AAB-41FB-9EEA-EEE647085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41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3237-1532-4857-B8F2-B4EA7FC71D67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1C77E-2FE0-4B6B-9191-A2C46B2A1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645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E91A-C23C-468D-BBF7-A051C4DF24A6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B8420-155D-4968-9BAF-44C995CF6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96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D7B67-1C3D-4D9E-9217-9ED60B05BE77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723CC-55BE-4F6B-A398-BA7E04D02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0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0E67F-EA15-464B-82E5-B7AB3C5EFAD0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F383-764A-4346-B9FE-78C2159CF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1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7686-C183-44E0-9AFE-EE14DE4ED3F7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23EA3-2565-4D0D-9DE6-D4CFEF3A7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BB13F-B36E-4A07-82C1-4F084F34CBA5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F313F-6B32-40E8-A17F-7781D94F2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25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662A1-56EE-4683-A735-8946D456EA83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2C17-C69B-4A6E-927E-B27552DFB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2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BB58-0A76-4E1F-81D5-ABB96E08E0D8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4F57F-DAC3-4ECF-B790-4EBF71088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3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78267-9963-4E92-AFFA-AF16591AD2C4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C3B4F-E191-4E5F-86CE-2858E8F2F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72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41684497-6628-4258-8760-7FEA9F4936C3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  <a:cs typeface="+mn-cs"/>
              </a:defRPr>
            </a:lvl1pPr>
          </a:lstStyle>
          <a:p>
            <a:pPr>
              <a:defRPr/>
            </a:pPr>
            <a:fld id="{4ECB0B78-C328-49B0-821D-C5A0B7C9F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7" r:id="rId1"/>
    <p:sldLayoutId id="2147485178" r:id="rId2"/>
    <p:sldLayoutId id="2147485179" r:id="rId3"/>
    <p:sldLayoutId id="2147485180" r:id="rId4"/>
    <p:sldLayoutId id="2147485181" r:id="rId5"/>
    <p:sldLayoutId id="2147485182" r:id="rId6"/>
    <p:sldLayoutId id="2147485183" r:id="rId7"/>
    <p:sldLayoutId id="2147485184" r:id="rId8"/>
    <p:sldLayoutId id="2147485185" r:id="rId9"/>
    <p:sldLayoutId id="2147485186" r:id="rId10"/>
    <p:sldLayoutId id="21474851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328D769-EE27-465B-B67E-588D263ABABC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245683-1823-4961-836A-05D216A0D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198" r:id="rId1"/>
    <p:sldLayoutId id="2147485199" r:id="rId2"/>
    <p:sldLayoutId id="2147485200" r:id="rId3"/>
    <p:sldLayoutId id="2147485201" r:id="rId4"/>
    <p:sldLayoutId id="2147485202" r:id="rId5"/>
    <p:sldLayoutId id="2147485203" r:id="rId6"/>
    <p:sldLayoutId id="2147485204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AFFF22B-360D-4AE9-869B-6BB3F2873597}" type="datetime1">
              <a:rPr lang="en-US"/>
              <a:pPr>
                <a:defRPr/>
              </a:pPr>
              <a:t>23/11/2015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E636802-880C-40F0-8EBE-13CE010E1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205" r:id="rId3"/>
    <p:sldLayoutId id="2147485190" r:id="rId4"/>
    <p:sldLayoutId id="2147485191" r:id="rId5"/>
    <p:sldLayoutId id="2147485192" r:id="rId6"/>
    <p:sldLayoutId id="2147485193" r:id="rId7"/>
    <p:sldLayoutId id="2147485194" r:id="rId8"/>
    <p:sldLayoutId id="2147485195" r:id="rId9"/>
    <p:sldLayoutId id="2147485196" r:id="rId10"/>
    <p:sldLayoutId id="2147485197" r:id="rId11"/>
  </p:sldLayoutIdLst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IE – 341: “Human Factors”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Fall – 2015 (1</a:t>
            </a:r>
            <a:r>
              <a:rPr lang="en-US" sz="370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dirty="0" smtClean="0">
                <a:solidFill>
                  <a:schemeClr val="tx1"/>
                </a:solidFill>
              </a:rPr>
              <a:t> Sem. 1436-7H)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533400" y="4648200"/>
            <a:ext cx="8077200" cy="2057400"/>
          </a:xfrm>
        </p:spPr>
        <p:txBody>
          <a:bodyPr rtlCol="0"/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/>
              <a:t>Applied Anthropometry, Work-Space Design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/>
              <a:t>Part I – Anthropometry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dirty="0" smtClean="0"/>
              <a:t>(Chapter 13)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sz="1900" b="1" dirty="0" smtClean="0"/>
              <a:t>Prepared by: Ahmed M. El-Sherbeeny, PhD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sz="19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873CCA-55DB-4591-A326-9232CB54AF39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Anthropometry</a:t>
            </a:r>
          </a:p>
        </p:txBody>
      </p:sp>
      <p:sp>
        <p:nvSpPr>
          <p:cNvPr id="21508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dirty="0" smtClean="0"/>
              <a:t>Cont. Static Dimensions</a:t>
            </a:r>
          </a:p>
          <a:p>
            <a:r>
              <a:rPr lang="en-US" altLang="en-US" dirty="0" smtClean="0"/>
              <a:t>Body dimensions vary with:</a:t>
            </a:r>
          </a:p>
          <a:p>
            <a:pPr lvl="1"/>
            <a:r>
              <a:rPr lang="en-US" altLang="en-US" dirty="0" smtClean="0"/>
              <a:t>sex </a:t>
            </a:r>
            <a:r>
              <a:rPr lang="en-US" altLang="en-US" dirty="0" smtClean="0"/>
              <a:t>(males and females): next slide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ethnicity </a:t>
            </a:r>
            <a:r>
              <a:rPr lang="en-US" altLang="en-US" dirty="0" smtClean="0"/>
              <a:t>(whites, blacks, Asians, etc.): next slide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age</a:t>
            </a:r>
            <a:r>
              <a:rPr lang="en-US" altLang="en-US" dirty="0" smtClean="0"/>
              <a:t>:</a:t>
            </a:r>
          </a:p>
          <a:p>
            <a:pPr lvl="2"/>
            <a:r>
              <a:rPr lang="en-US" altLang="en-US" dirty="0" smtClean="0"/>
              <a:t>generally lengths, heights </a:t>
            </a:r>
            <a:r>
              <a:rPr lang="en-US" altLang="en-US" b="1" dirty="0" smtClean="0"/>
              <a:t>↑</a:t>
            </a:r>
            <a:r>
              <a:rPr lang="en-US" altLang="en-US" dirty="0" smtClean="0"/>
              <a:t> until late teens/early 20’s</a:t>
            </a:r>
          </a:p>
          <a:p>
            <a:pPr lvl="2"/>
            <a:r>
              <a:rPr lang="en-US" altLang="en-US" dirty="0" smtClean="0"/>
              <a:t>then remain relatively constant through adulthood</a:t>
            </a:r>
          </a:p>
          <a:p>
            <a:pPr lvl="2"/>
            <a:r>
              <a:rPr lang="en-US" altLang="en-US" dirty="0" smtClean="0"/>
              <a:t>then </a:t>
            </a:r>
            <a:r>
              <a:rPr lang="en-US" altLang="en-US" b="1" dirty="0" smtClean="0"/>
              <a:t>↓</a:t>
            </a:r>
            <a:r>
              <a:rPr lang="en-US" altLang="en-US" dirty="0" smtClean="0"/>
              <a:t>: early-middle adulthood into old age</a:t>
            </a:r>
          </a:p>
          <a:p>
            <a:pPr lvl="2"/>
            <a:r>
              <a:rPr lang="en-US" altLang="en-US" dirty="0" smtClean="0"/>
              <a:t>Did you know: exception is ear (continues all life long!)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occupation </a:t>
            </a:r>
            <a:r>
              <a:rPr lang="en-US" altLang="en-US" dirty="0" smtClean="0"/>
              <a:t>(i.e. job)</a:t>
            </a:r>
          </a:p>
          <a:p>
            <a:pPr lvl="2"/>
            <a:r>
              <a:rPr lang="en-US" altLang="en-US" dirty="0" smtClean="0"/>
              <a:t>caused by:</a:t>
            </a:r>
          </a:p>
          <a:p>
            <a:pPr lvl="3"/>
            <a:r>
              <a:rPr lang="en-US" altLang="en-US" dirty="0" smtClean="0"/>
              <a:t>imposed height and/or weight restrictions</a:t>
            </a:r>
          </a:p>
          <a:p>
            <a:pPr lvl="3"/>
            <a:r>
              <a:rPr lang="en-US" altLang="en-US" dirty="0" smtClean="0"/>
              <a:t>physical activity involved in work</a:t>
            </a:r>
          </a:p>
          <a:p>
            <a:pPr lvl="3"/>
            <a:r>
              <a:rPr lang="en-US" altLang="en-US" dirty="0" smtClean="0"/>
              <a:t>self-selection of applicants for practical reason (?)</a:t>
            </a:r>
          </a:p>
          <a:p>
            <a:pPr lvl="2"/>
            <a:r>
              <a:rPr lang="en-US" altLang="en-US" dirty="0" smtClean="0"/>
              <a:t>e.g. truck drivers: taller, heavier &gt; general population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times</a:t>
            </a:r>
            <a:r>
              <a:rPr lang="en-US" altLang="en-US" dirty="0" smtClean="0"/>
              <a:t>: US, Eur. ht. </a:t>
            </a:r>
            <a:r>
              <a:rPr lang="en-US" altLang="en-US" b="1" dirty="0" smtClean="0"/>
              <a:t>↑</a:t>
            </a:r>
            <a:r>
              <a:rPr lang="en-US" altLang="en-US" dirty="0" smtClean="0"/>
              <a:t> 1 cm/decade:1880-1960 (?)</a:t>
            </a:r>
            <a:endParaRPr lang="en-US" alt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ED344-6964-428A-9B1E-A5F7534ABE4A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Anthropometry</a:t>
            </a:r>
          </a:p>
        </p:txBody>
      </p:sp>
      <p:sp>
        <p:nvSpPr>
          <p:cNvPr id="2253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smtClean="0"/>
              <a:t>Cont. Static Dimensions</a:t>
            </a:r>
          </a:p>
          <a:p>
            <a:r>
              <a:rPr lang="en-US" altLang="en-US" smtClean="0"/>
              <a:t>Cont. Body dimensions variations:</a:t>
            </a:r>
          </a:p>
          <a:p>
            <a:pPr lvl="1"/>
            <a:r>
              <a:rPr lang="en-US" altLang="en-US" b="1" smtClean="0"/>
              <a:t>Sex</a:t>
            </a:r>
            <a:r>
              <a:rPr lang="en-US" altLang="en-US" smtClean="0"/>
              <a:t> (left figure): comparison showing overlap in male 5</a:t>
            </a:r>
            <a:r>
              <a:rPr lang="en-US" altLang="en-US" baseline="30000" smtClean="0"/>
              <a:t>th</a:t>
            </a:r>
            <a:r>
              <a:rPr lang="en-US" altLang="en-US" smtClean="0"/>
              <a:t> %ile with female 95</a:t>
            </a:r>
            <a:r>
              <a:rPr lang="en-US" altLang="en-US" baseline="30000" smtClean="0"/>
              <a:t>th</a:t>
            </a:r>
            <a:r>
              <a:rPr lang="en-US" altLang="en-US" smtClean="0"/>
              <a:t> %ile heights (huge!)</a:t>
            </a:r>
          </a:p>
          <a:p>
            <a:pPr lvl="1"/>
            <a:r>
              <a:rPr lang="en-US" altLang="en-US" b="1" smtClean="0"/>
              <a:t>Ethnicity</a:t>
            </a:r>
            <a:r>
              <a:rPr lang="en-US" altLang="en-US" smtClean="0"/>
              <a:t>: (right figure): comparison showing 5</a:t>
            </a:r>
            <a:r>
              <a:rPr lang="en-US" altLang="en-US" baseline="30000" smtClean="0"/>
              <a:t>th</a:t>
            </a:r>
            <a:r>
              <a:rPr lang="en-US" altLang="en-US" smtClean="0"/>
              <a:t>-95</a:t>
            </a:r>
            <a:r>
              <a:rPr lang="en-US" altLang="en-US" baseline="30000" smtClean="0"/>
              <a:t>th</a:t>
            </a:r>
            <a:r>
              <a:rPr lang="en-US" altLang="en-US" smtClean="0"/>
              <a:t> %ile among different male heights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B0FF52-EA3B-44FC-8740-73F6241E596A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100388"/>
            <a:ext cx="4191000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3124200"/>
            <a:ext cx="44513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Anthropometry</a:t>
            </a:r>
          </a:p>
        </p:txBody>
      </p:sp>
      <p:sp>
        <p:nvSpPr>
          <p:cNvPr id="23556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dirty="0" smtClean="0"/>
              <a:t>Dynamic (Functional) Dimensions</a:t>
            </a:r>
          </a:p>
          <a:p>
            <a:r>
              <a:rPr lang="en-US" altLang="en-US" dirty="0" err="1" smtClean="0"/>
              <a:t>Def</a:t>
            </a:r>
            <a:r>
              <a:rPr lang="en-US" altLang="en-US" baseline="30000" dirty="0" err="1" smtClean="0"/>
              <a:t>n</a:t>
            </a:r>
            <a:r>
              <a:rPr lang="en-US" altLang="en-US" dirty="0" smtClean="0"/>
              <a:t>: measurements taken while body is engaged in some physical activity; e.g.</a:t>
            </a:r>
          </a:p>
          <a:p>
            <a:pPr lvl="1"/>
            <a:r>
              <a:rPr lang="en-US" altLang="en-US" dirty="0" smtClean="0"/>
              <a:t>operating a steering wheel</a:t>
            </a:r>
          </a:p>
          <a:p>
            <a:pPr lvl="1"/>
            <a:r>
              <a:rPr lang="en-US" altLang="en-US" dirty="0" smtClean="0"/>
              <a:t>assembling a toy</a:t>
            </a:r>
          </a:p>
          <a:p>
            <a:pPr lvl="1"/>
            <a:r>
              <a:rPr lang="en-US" altLang="en-US" dirty="0" smtClean="0"/>
              <a:t>reaching across the table for salt, etc.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Individual </a:t>
            </a:r>
            <a:r>
              <a:rPr lang="en-US" altLang="en-US" dirty="0" smtClean="0"/>
              <a:t>body members function mostly in concert</a:t>
            </a:r>
          </a:p>
          <a:p>
            <a:pPr lvl="1"/>
            <a:r>
              <a:rPr lang="en-US" altLang="en-US" dirty="0" smtClean="0"/>
              <a:t>i.e. all parts are affected together, at the same time</a:t>
            </a:r>
          </a:p>
          <a:p>
            <a:pPr lvl="1"/>
            <a:r>
              <a:rPr lang="en-US" altLang="en-US" dirty="0" smtClean="0"/>
              <a:t>e.g. limit of arm reach involves</a:t>
            </a:r>
          </a:p>
          <a:p>
            <a:pPr lvl="2"/>
            <a:r>
              <a:rPr lang="en-US" altLang="en-US" dirty="0" smtClean="0"/>
              <a:t>arm length, but also:</a:t>
            </a:r>
          </a:p>
          <a:p>
            <a:pPr lvl="2"/>
            <a:r>
              <a:rPr lang="en-US" altLang="en-US" dirty="0" smtClean="0"/>
              <a:t>shoulder movement</a:t>
            </a:r>
          </a:p>
          <a:p>
            <a:pPr lvl="2"/>
            <a:r>
              <a:rPr lang="en-US" altLang="en-US" dirty="0" smtClean="0"/>
              <a:t>trunk rotation (possible)</a:t>
            </a:r>
          </a:p>
          <a:p>
            <a:pPr lvl="2"/>
            <a:r>
              <a:rPr lang="en-US" altLang="en-US" dirty="0" smtClean="0"/>
              <a:t>back bending (possible)</a:t>
            </a:r>
          </a:p>
          <a:p>
            <a:pPr lvl="2"/>
            <a:r>
              <a:rPr lang="en-US" altLang="en-US" dirty="0" smtClean="0"/>
              <a:t>hand function</a:t>
            </a:r>
          </a:p>
          <a:p>
            <a:pPr lvl="2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2A9CD-892A-4376-B0A4-20D7832AEB31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Anthropometry</a:t>
            </a:r>
          </a:p>
        </p:txBody>
      </p:sp>
      <p:sp>
        <p:nvSpPr>
          <p:cNvPr id="24580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smtClean="0"/>
              <a:t>Cont. Dynamic (Functional) Dimensions</a:t>
            </a:r>
          </a:p>
          <a:p>
            <a:r>
              <a:rPr lang="en-US" altLang="en-US" b="1" smtClean="0"/>
              <a:t>Somatography</a:t>
            </a:r>
            <a:r>
              <a:rPr lang="en-US" altLang="en-US" smtClean="0"/>
              <a:t>: diagram showing interaction of various body members</a:t>
            </a:r>
          </a:p>
          <a:p>
            <a:pPr lvl="1"/>
            <a:r>
              <a:rPr lang="en-US" altLang="en-US" smtClean="0"/>
              <a:t>e.g. below: 3 views (front, side, top) for forklift truck operator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32316D-DD2B-4DD2-BB02-1D505C7D7D10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245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49513"/>
            <a:ext cx="86106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Anthropometry</a:t>
            </a:r>
          </a:p>
        </p:txBody>
      </p:sp>
      <p:sp>
        <p:nvSpPr>
          <p:cNvPr id="25604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dirty="0" smtClean="0"/>
              <a:t>Discussion: Static, Dynamic Dimensions</a:t>
            </a:r>
          </a:p>
          <a:p>
            <a:r>
              <a:rPr lang="en-US" altLang="en-US" dirty="0" smtClean="0"/>
              <a:t>Anthropometric data</a:t>
            </a:r>
          </a:p>
          <a:p>
            <a:pPr lvl="1"/>
            <a:r>
              <a:rPr lang="en-US" altLang="en-US" dirty="0" smtClean="0"/>
              <a:t>Static data exists » dynamic data</a:t>
            </a:r>
          </a:p>
          <a:p>
            <a:pPr lvl="1"/>
            <a:r>
              <a:rPr lang="en-US" altLang="en-US" dirty="0" smtClean="0"/>
              <a:t>However, dynamic data: more representative of actual human activity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Converting </a:t>
            </a:r>
            <a:r>
              <a:rPr lang="en-US" altLang="en-US" dirty="0" smtClean="0"/>
              <a:t>static data to dynamic data</a:t>
            </a:r>
          </a:p>
          <a:p>
            <a:pPr lvl="1"/>
            <a:r>
              <a:rPr lang="en-US" altLang="en-US" dirty="0" smtClean="0"/>
              <a:t>No systematic procedure available</a:t>
            </a:r>
          </a:p>
          <a:p>
            <a:pPr lvl="1"/>
            <a:r>
              <a:rPr lang="en-US" altLang="en-US" dirty="0" smtClean="0"/>
              <a:t>However, following recommendations are helpful:</a:t>
            </a:r>
          </a:p>
          <a:p>
            <a:pPr lvl="2"/>
            <a:r>
              <a:rPr lang="en-US" altLang="en-US" dirty="0" smtClean="0"/>
              <a:t>Heights (stature, eye, shoulder, hip): reduce by 3%</a:t>
            </a:r>
          </a:p>
          <a:p>
            <a:pPr lvl="2"/>
            <a:r>
              <a:rPr lang="en-US" altLang="en-US" dirty="0" smtClean="0"/>
              <a:t>Elbow height: no change, or </a:t>
            </a:r>
            <a:r>
              <a:rPr lang="en-US" altLang="en-US" b="1" dirty="0" smtClean="0"/>
              <a:t>↑</a:t>
            </a:r>
            <a:r>
              <a:rPr lang="en-US" altLang="en-US" dirty="0" smtClean="0"/>
              <a:t> by 5% if elevated at work</a:t>
            </a:r>
          </a:p>
          <a:p>
            <a:pPr lvl="2"/>
            <a:r>
              <a:rPr lang="en-US" altLang="en-US" dirty="0" smtClean="0"/>
              <a:t>Knee or popliteal height, sitting: no change, except with high-heel shoes</a:t>
            </a:r>
          </a:p>
          <a:p>
            <a:pPr lvl="2"/>
            <a:r>
              <a:rPr lang="en-US" altLang="en-US" dirty="0" smtClean="0"/>
              <a:t>Forward and lateral reaches:</a:t>
            </a:r>
          </a:p>
          <a:p>
            <a:pPr lvl="3"/>
            <a:r>
              <a:rPr lang="en-US" altLang="en-US" b="1" dirty="0" smtClean="0"/>
              <a:t>↓</a:t>
            </a:r>
            <a:r>
              <a:rPr lang="en-US" altLang="en-US" dirty="0" smtClean="0"/>
              <a:t> by 30 percent for convenience</a:t>
            </a:r>
          </a:p>
          <a:p>
            <a:pPr lvl="3"/>
            <a:r>
              <a:rPr lang="en-US" altLang="en-US" b="1" dirty="0" smtClean="0"/>
              <a:t>↑</a:t>
            </a:r>
            <a:r>
              <a:rPr lang="en-US" altLang="en-US" dirty="0" smtClean="0"/>
              <a:t> by 20 percent for extensive shoulder and trunk motions</a:t>
            </a:r>
          </a:p>
          <a:p>
            <a:pPr lvl="2"/>
            <a:r>
              <a:rPr lang="en-US" altLang="en-US" dirty="0" smtClean="0"/>
              <a:t>Note, these estimates may change: e.g. work condition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B3B81-1B6B-49DA-A967-52EE19066C41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Use of Anthropometric Data</a:t>
            </a:r>
          </a:p>
        </p:txBody>
      </p:sp>
      <p:sp>
        <p:nvSpPr>
          <p:cNvPr id="26628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r>
              <a:rPr lang="en-US" altLang="en-US" dirty="0" smtClean="0"/>
              <a:t>Which anthropometric data to use?</a:t>
            </a:r>
          </a:p>
          <a:p>
            <a:pPr lvl="1"/>
            <a:r>
              <a:rPr lang="en-US" altLang="en-US" dirty="0" smtClean="0"/>
              <a:t>Data should be representative of population that would use the designed item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If </a:t>
            </a:r>
            <a:r>
              <a:rPr lang="en-US" altLang="en-US" dirty="0" smtClean="0"/>
              <a:t>designing for “everyone”⇒ the design features must accommodate as many people as possible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If </a:t>
            </a:r>
            <a:r>
              <a:rPr lang="en-US" altLang="en-US" dirty="0" smtClean="0"/>
              <a:t>designing for specific groups ⇒ use data for your specific groups; examples:</a:t>
            </a:r>
          </a:p>
          <a:p>
            <a:pPr lvl="2"/>
            <a:r>
              <a:rPr lang="en-US" altLang="en-US" dirty="0" smtClean="0"/>
              <a:t>adult females</a:t>
            </a:r>
          </a:p>
          <a:p>
            <a:pPr lvl="2"/>
            <a:r>
              <a:rPr lang="en-US" altLang="en-US" dirty="0" smtClean="0"/>
              <a:t>children</a:t>
            </a:r>
          </a:p>
          <a:p>
            <a:pPr lvl="2"/>
            <a:r>
              <a:rPr lang="en-US" altLang="en-US" dirty="0" smtClean="0"/>
              <a:t>elderly (seniors)</a:t>
            </a:r>
          </a:p>
          <a:p>
            <a:pPr lvl="2"/>
            <a:r>
              <a:rPr lang="en-US" altLang="en-US" dirty="0" smtClean="0"/>
              <a:t>soccer players</a:t>
            </a:r>
          </a:p>
          <a:p>
            <a:pPr lvl="2"/>
            <a:r>
              <a:rPr lang="en-US" altLang="en-US" dirty="0" smtClean="0"/>
              <a:t>the handicapped (can you name more examples?)</a:t>
            </a:r>
          </a:p>
          <a:p>
            <a:pPr lvl="2"/>
            <a:r>
              <a:rPr lang="en-US" altLang="en-US" dirty="0" smtClean="0"/>
              <a:t>Note, many specific groups do not yet have available anthropometric data</a:t>
            </a:r>
          </a:p>
          <a:p>
            <a:pPr lvl="2"/>
            <a:endParaRPr lang="en-US" alt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17657-79FF-4E30-8E86-2D7E0098151A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Use of Anthropometric Data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Principles in Application of Anthropometric Data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Three general principles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Each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applies to different situation:</a:t>
            </a:r>
          </a:p>
          <a:p>
            <a:pPr marL="849313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Designing for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Extreme Individuals</a:t>
            </a:r>
          </a:p>
          <a:p>
            <a:pPr marL="849313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Designing for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Adjustable Range</a:t>
            </a:r>
          </a:p>
          <a:p>
            <a:pPr marL="849313" lvl="1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Designing for the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Average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A9E1B-DDD1-4FAA-90A6-43485F838636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Use of Anthropometric Data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Cont. Principles in Appl. of Anthropometric Data </a:t>
            </a:r>
          </a:p>
          <a:p>
            <a:pPr marL="623887" indent="-514350" fontAlgn="auto"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Designing for Extreme Individuals: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designs should 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try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to accommodate everyone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single design dimension can be: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limiting factor restricting use of facility for some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 dictate for max./min. value of variable in question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designing for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max. population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value: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used if given max/high value of some design feature should accommodate –almost- all people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examples: heights of doorways, strength of supporting devices (e.g. rope ladder, workbench, trapeze)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designing for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min. population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value: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used if given min/low value of some design feature should accommodate –almost- all people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examples: distance of control button from operator; force required to operate the control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83E01-1D6E-4FBD-9428-F6348F5136B3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Use of Anthropometric Data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Cont. Principles in Appl. of Anthropometric Data </a:t>
            </a:r>
          </a:p>
          <a:p>
            <a:pPr marL="623887" indent="-514350" fontAlgn="auto">
              <a:spcAft>
                <a:spcPts val="0"/>
              </a:spcAft>
              <a:buSzPct val="100000"/>
              <a:buFont typeface="+mj-lt"/>
              <a:buAutoNum type="arabicPeriod" startAt="2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Designing for Adjustable Range: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equipment/facilities can have design features: adjustable to individuals who use them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e.g.’s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 automobile seats, office chairs, foot rests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adjustments (e.g. arm reach) usu. cover range: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r>
              <a:rPr lang="en-US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female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-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95</a:t>
            </a:r>
            <a:r>
              <a:rPr lang="en-US" b="1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male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%tile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of pop. characteristic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⇒ covers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95%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(not 90%) of 50/50 male/female pop. (??)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used when hard to cover extreme cases (100% of pop) due to resulting technical difficulties involved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designing for adjustable range: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preferred method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 design, but is not always possible (why?)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C8BD1-4D10-4342-8821-585CA22C1671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Use of Anthropometric Data</a:t>
            </a:r>
          </a:p>
        </p:txBody>
      </p:sp>
      <p:sp>
        <p:nvSpPr>
          <p:cNvPr id="1229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 3" pitchFamily="18" charset="2"/>
              <a:buNone/>
              <a:defRPr/>
            </a:pPr>
            <a:r>
              <a:rPr lang="en-US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Cont. Principles in Appl. of Anthropometric Data </a:t>
            </a:r>
          </a:p>
          <a:p>
            <a:pPr marL="623887" lvl="1" indent="-514350" fontAlgn="auto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 startAt="3"/>
              <a:defRPr/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Designing for the Average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Designing for average generally not preferred: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it should not just be “quick, easy way out” for design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there is no “average” person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person may be average on 1-2 dimensions but almost impossible on more than that: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 perfect correlation exists between body dimensions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e.g. people with short arms don’t have to have short legs</a:t>
            </a:r>
          </a:p>
          <a:p>
            <a:pPr lvl="1" fontAlgn="auto">
              <a:spcAft>
                <a:spcPts val="0"/>
              </a:spcAft>
              <a:defRPr/>
            </a:pP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it is ok to design for average: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 situations involving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non-critical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work (?)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not appropriate to design for extreme cases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where adjustability is impractical</a:t>
            </a:r>
          </a:p>
          <a:p>
            <a:pPr lvl="2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e.g.: checkout counter at supermarket built for the average customer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32BC3-E7C0-49FF-89B8-EDC427F88419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048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Lesson Overview</a:t>
            </a:r>
          </a:p>
        </p:txBody>
      </p:sp>
      <p:sp>
        <p:nvSpPr>
          <p:cNvPr id="13316" name="Rectangle 4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5943600"/>
          </a:xfrm>
        </p:spPr>
        <p:txBody>
          <a:bodyPr/>
          <a:lstStyle/>
          <a:p>
            <a:r>
              <a:rPr lang="en-US" altLang="en-US" dirty="0" smtClean="0"/>
              <a:t>Introduction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Anthropometry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Static Dimensions</a:t>
            </a:r>
          </a:p>
          <a:p>
            <a:pPr lvl="1"/>
            <a:r>
              <a:rPr lang="en-US" altLang="en-US" dirty="0" smtClean="0"/>
              <a:t>Dynamic (Functional) Dimensions</a:t>
            </a:r>
          </a:p>
          <a:p>
            <a:pPr lvl="1"/>
            <a:r>
              <a:rPr lang="en-US" altLang="en-US" dirty="0" smtClean="0"/>
              <a:t>Discussion: Static, Dynamic Dimensions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Use </a:t>
            </a:r>
            <a:r>
              <a:rPr lang="en-US" altLang="en-US" dirty="0" smtClean="0"/>
              <a:t>of Anthropometric Data</a:t>
            </a:r>
          </a:p>
          <a:p>
            <a:pPr lvl="1"/>
            <a:r>
              <a:rPr lang="en-US" altLang="en-US" dirty="0" smtClean="0"/>
              <a:t>Principles in the Application of Anthropometric Data</a:t>
            </a:r>
          </a:p>
          <a:p>
            <a:pPr lvl="2"/>
            <a:r>
              <a:rPr lang="en-US" altLang="en-US" dirty="0" smtClean="0"/>
              <a:t>Designing for Extreme Individuals</a:t>
            </a:r>
          </a:p>
          <a:p>
            <a:pPr lvl="2"/>
            <a:r>
              <a:rPr lang="en-US" altLang="en-US" dirty="0" smtClean="0"/>
              <a:t>Designing for Adjustable Range</a:t>
            </a:r>
          </a:p>
          <a:p>
            <a:pPr lvl="2"/>
            <a:r>
              <a:rPr lang="en-US" altLang="en-US" dirty="0" smtClean="0"/>
              <a:t>Designing for the Average</a:t>
            </a:r>
          </a:p>
          <a:p>
            <a:pPr lvl="2"/>
            <a:r>
              <a:rPr lang="en-US" altLang="en-US" dirty="0" smtClean="0"/>
              <a:t>Discussion of Anthropometric Design Principles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BE27F-5199-418B-A00E-FA59139B9DBD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Use of Anthropometric Data</a:t>
            </a:r>
          </a:p>
        </p:txBody>
      </p:sp>
      <p:sp>
        <p:nvSpPr>
          <p:cNvPr id="31748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sz="2600" b="1" smtClean="0"/>
              <a:t>Cont. Principles in Appl. of Anthropometric Data </a:t>
            </a:r>
          </a:p>
          <a:p>
            <a:r>
              <a:rPr lang="en-US" altLang="en-US" smtClean="0"/>
              <a:t>Discussion of Anthrop. Design Principle</a:t>
            </a:r>
          </a:p>
          <a:p>
            <a:pPr lvl="1"/>
            <a:r>
              <a:rPr lang="en-US" altLang="en-US" smtClean="0"/>
              <a:t>above principles apply to only single dimension</a:t>
            </a:r>
          </a:p>
          <a:p>
            <a:pPr lvl="2"/>
            <a:r>
              <a:rPr lang="en-US" altLang="en-US" smtClean="0"/>
              <a:t>e.g. arm reach (only), or stature height (only)</a:t>
            </a:r>
          </a:p>
          <a:p>
            <a:pPr lvl="1"/>
            <a:endParaRPr lang="en-US" altLang="en-US" smtClean="0"/>
          </a:p>
          <a:p>
            <a:pPr lvl="1"/>
            <a:r>
              <a:rPr lang="en-US" altLang="en-US" smtClean="0"/>
              <a:t>considering &gt; 1 dimension may cause “problems”</a:t>
            </a:r>
          </a:p>
          <a:p>
            <a:pPr lvl="2"/>
            <a:r>
              <a:rPr lang="en-US" altLang="en-US" smtClean="0"/>
              <a:t>taking 5</a:t>
            </a:r>
            <a:r>
              <a:rPr lang="en-US" altLang="en-US" baseline="30000" smtClean="0"/>
              <a:t>th</a:t>
            </a:r>
            <a:r>
              <a:rPr lang="en-US" altLang="en-US" smtClean="0"/>
              <a:t> – 95</a:t>
            </a:r>
            <a:r>
              <a:rPr lang="en-US" altLang="en-US" baseline="30000" smtClean="0"/>
              <a:t>th</a:t>
            </a:r>
            <a:r>
              <a:rPr lang="en-US" altLang="en-US" smtClean="0"/>
              <a:t> %ile on &gt;1 dimension</a:t>
            </a:r>
            <a:br>
              <a:rPr lang="en-US" altLang="en-US" smtClean="0"/>
            </a:br>
            <a:r>
              <a:rPr lang="en-US" altLang="en-US" smtClean="0"/>
              <a:t>⇒ eliminates high %ge of population</a:t>
            </a:r>
          </a:p>
          <a:p>
            <a:pPr lvl="3"/>
            <a:r>
              <a:rPr lang="en-US" altLang="en-US" smtClean="0"/>
              <a:t>on 13 dimen. ⇒ eliminates 52% (not just 10%) (</a:t>
            </a:r>
            <a:r>
              <a:rPr lang="en-US" altLang="en-US" i="1" smtClean="0"/>
              <a:t>Bittner, ’74</a:t>
            </a:r>
            <a:r>
              <a:rPr lang="en-US" altLang="en-US" smtClean="0"/>
              <a:t>)</a:t>
            </a:r>
          </a:p>
          <a:p>
            <a:pPr lvl="3"/>
            <a:r>
              <a:rPr lang="en-US" altLang="en-US" smtClean="0"/>
              <a:t>why? no perfect correlation exists bet. body dimensions</a:t>
            </a:r>
          </a:p>
          <a:p>
            <a:pPr lvl="3"/>
            <a:r>
              <a:rPr lang="en-US" altLang="en-US" smtClean="0"/>
              <a:t>⇒imp. to consider body dimension </a:t>
            </a:r>
            <a:r>
              <a:rPr lang="en-US" altLang="en-US" i="1" smtClean="0"/>
              <a:t>combinations</a:t>
            </a:r>
            <a:r>
              <a:rPr lang="en-US" altLang="en-US" smtClean="0"/>
              <a:t> in design</a:t>
            </a:r>
          </a:p>
          <a:p>
            <a:pPr lvl="2"/>
            <a:r>
              <a:rPr lang="en-US" altLang="en-US" smtClean="0"/>
              <a:t>adding 5</a:t>
            </a:r>
            <a:r>
              <a:rPr lang="en-US" altLang="en-US" baseline="30000" smtClean="0"/>
              <a:t>th</a:t>
            </a:r>
            <a:r>
              <a:rPr lang="en-US" altLang="en-US" smtClean="0"/>
              <a:t> or 95</a:t>
            </a:r>
            <a:r>
              <a:rPr lang="en-US" altLang="en-US" baseline="30000" smtClean="0"/>
              <a:t>th</a:t>
            </a:r>
            <a:r>
              <a:rPr lang="en-US" altLang="en-US" smtClean="0"/>
              <a:t> %ile of body segments ≠</a:t>
            </a:r>
            <a:br>
              <a:rPr lang="en-US" altLang="en-US" smtClean="0"/>
            </a:br>
            <a:r>
              <a:rPr lang="en-US" altLang="en-US" smtClean="0"/>
              <a:t>corresponding %ile value for combined dimension</a:t>
            </a:r>
          </a:p>
          <a:p>
            <a:pPr lvl="3"/>
            <a:r>
              <a:rPr lang="en-US" altLang="en-US" smtClean="0"/>
              <a:t>e.g. lengths: fingertip to elbow + elbow to shoulder ≠</a:t>
            </a:r>
            <a:br>
              <a:rPr lang="en-US" altLang="en-US" smtClean="0"/>
            </a:br>
            <a:r>
              <a:rPr lang="en-US" altLang="en-US" smtClean="0"/>
              <a:t>                    fingertip               to               shoulder</a:t>
            </a:r>
          </a:p>
          <a:p>
            <a:pPr lvl="3"/>
            <a:r>
              <a:rPr lang="en-US" altLang="en-US" smtClean="0"/>
              <a:t>why? (again): no perfect correlation bet. body dimensions</a:t>
            </a:r>
          </a:p>
          <a:p>
            <a:pPr lvl="3"/>
            <a:r>
              <a:rPr lang="en-US" altLang="en-US" smtClean="0"/>
              <a:t>building 5</a:t>
            </a:r>
            <a:r>
              <a:rPr lang="en-US" altLang="en-US" baseline="30000" smtClean="0"/>
              <a:t>th</a:t>
            </a:r>
            <a:r>
              <a:rPr lang="en-US" altLang="en-US" smtClean="0"/>
              <a:t> %ile female (ankle height, ankle to crotch, etc.) ⇒ female is 6 in (15.6 cm) &lt; actual 5</a:t>
            </a:r>
            <a:r>
              <a:rPr lang="en-US" altLang="en-US" baseline="30000" smtClean="0"/>
              <a:t>th</a:t>
            </a:r>
            <a:r>
              <a:rPr lang="en-US" altLang="en-US" smtClean="0"/>
              <a:t> %ile stature!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08C95-56BF-45FF-AC5D-8E45F8F97004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Use of Anthropometric Data</a:t>
            </a:r>
          </a:p>
        </p:txBody>
      </p:sp>
      <p:sp>
        <p:nvSpPr>
          <p:cNvPr id="32772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sz="2600" b="1" smtClean="0"/>
              <a:t>Cont. Principles in Appl. of Anthropometric Data </a:t>
            </a:r>
          </a:p>
          <a:p>
            <a:r>
              <a:rPr lang="en-US" altLang="en-US" smtClean="0"/>
              <a:t>Cont. Discussion of Anthrop. Design Principle</a:t>
            </a:r>
          </a:p>
          <a:p>
            <a:pPr lvl="1"/>
            <a:r>
              <a:rPr lang="en-US" altLang="en-US" smtClean="0"/>
              <a:t>articulated models</a:t>
            </a:r>
          </a:p>
          <a:p>
            <a:pPr lvl="2"/>
            <a:r>
              <a:rPr lang="en-US" altLang="en-US" smtClean="0"/>
              <a:t>AKA: articulated anthropometric</a:t>
            </a:r>
            <a:br>
              <a:rPr lang="en-US" altLang="en-US" smtClean="0"/>
            </a:br>
            <a:r>
              <a:rPr lang="en-US" altLang="en-US" smtClean="0"/>
              <a:t>scale models</a:t>
            </a:r>
          </a:p>
          <a:p>
            <a:pPr lvl="2"/>
            <a:r>
              <a:rPr lang="en-US" altLang="en-US" smtClean="0"/>
              <a:t>physical models</a:t>
            </a:r>
            <a:br>
              <a:rPr lang="en-US" altLang="en-US" smtClean="0"/>
            </a:br>
            <a:r>
              <a:rPr lang="en-US" altLang="en-US" smtClean="0"/>
              <a:t>(i.e. full-scale mockup)</a:t>
            </a:r>
          </a:p>
          <a:p>
            <a:pPr lvl="2"/>
            <a:r>
              <a:rPr lang="en-US" altLang="en-US" smtClean="0"/>
              <a:t>represent specific population %ile</a:t>
            </a:r>
          </a:p>
          <a:p>
            <a:pPr lvl="2"/>
            <a:r>
              <a:rPr lang="en-US" altLang="en-US" smtClean="0"/>
              <a:t>usu. used with work-space design</a:t>
            </a:r>
            <a:br>
              <a:rPr lang="en-US" altLang="en-US" smtClean="0"/>
            </a:br>
            <a:r>
              <a:rPr lang="en-US" altLang="en-US" smtClean="0"/>
              <a:t>(see right)</a:t>
            </a:r>
          </a:p>
          <a:p>
            <a:pPr lvl="2"/>
            <a:r>
              <a:rPr lang="en-US" altLang="en-US" smtClean="0"/>
              <a:t>note, computer software also exists</a:t>
            </a:r>
            <a:br>
              <a:rPr lang="en-US" altLang="en-US" smtClean="0"/>
            </a:br>
            <a:r>
              <a:rPr lang="en-US" altLang="en-US" smtClean="0"/>
              <a:t>to model work-space 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49C4F-286B-42BC-9BF3-0393E4467CB7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327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638300"/>
            <a:ext cx="2981325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Use of Anthropometric Data</a:t>
            </a:r>
          </a:p>
        </p:txBody>
      </p:sp>
      <p:sp>
        <p:nvSpPr>
          <p:cNvPr id="33796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sz="2600" b="1" smtClean="0"/>
              <a:t>Cont. Principles in Appl. of Anthropometric Data </a:t>
            </a:r>
          </a:p>
          <a:p>
            <a:r>
              <a:rPr lang="en-US" altLang="en-US" smtClean="0"/>
              <a:t>Suggested Procedure for Using Anth. Data 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mtClean="0"/>
              <a:t>Determine body dimensions important in design</a:t>
            </a:r>
          </a:p>
          <a:p>
            <a:pPr marL="1087438" lvl="2" indent="-457200"/>
            <a:r>
              <a:rPr lang="en-US" altLang="en-US" smtClean="0"/>
              <a:t>e.g. application: sitting height or stature height?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mtClean="0"/>
              <a:t>Define population to use facility/equipment</a:t>
            </a:r>
          </a:p>
          <a:p>
            <a:pPr marL="1087438" lvl="2" indent="-457200"/>
            <a:r>
              <a:rPr lang="en-US" altLang="en-US" smtClean="0"/>
              <a:t>establishes dimensional range to be considered</a:t>
            </a:r>
          </a:p>
          <a:p>
            <a:pPr marL="1087438" lvl="2" indent="-457200"/>
            <a:r>
              <a:rPr lang="en-US" altLang="en-US" smtClean="0"/>
              <a:t>e.g. children, women, Saudi men, world population)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mtClean="0"/>
              <a:t>Determine principle to be applied</a:t>
            </a:r>
          </a:p>
          <a:p>
            <a:pPr marL="1087438" lvl="2" indent="-457200"/>
            <a:r>
              <a:rPr lang="en-US" altLang="en-US" smtClean="0"/>
              <a:t>i.e. extreme individuals, adjustable range, average?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mtClean="0"/>
              <a:t>Select %ge of pop. to be accommodated (e.g. 90%)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mtClean="0"/>
              <a:t>Find appropriate anthropometric data tables for chosen population used, extract relevant values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mtClean="0"/>
              <a:t>Add appropriate allowances (e.g. clothing, shoes)</a:t>
            </a:r>
          </a:p>
          <a:p>
            <a:pPr marL="849313" lvl="1" indent="-457200">
              <a:buFont typeface="Lucida Sans Unicode" pitchFamily="34" charset="0"/>
              <a:buAutoNum type="arabicPeriod"/>
            </a:pPr>
            <a:r>
              <a:rPr lang="en-US" altLang="en-US" smtClean="0"/>
              <a:t>Build full-scale mock-up of facility/equipment, have representative people of large and small users (of the population) test it (very important!)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2F1D1E-E2F0-4439-B000-7C0D46A9CFF2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/>
              <a:t>Poor design features of tools, facilities, e.g.:</a:t>
            </a:r>
          </a:p>
          <a:p>
            <a:pPr lvl="1"/>
            <a:r>
              <a:rPr lang="en-US" altLang="en-US" dirty="0" smtClean="0"/>
              <a:t>uncomfortable chairs</a:t>
            </a:r>
          </a:p>
          <a:p>
            <a:pPr lvl="1"/>
            <a:r>
              <a:rPr lang="en-US" altLang="en-US" dirty="0" smtClean="0"/>
              <a:t>high shelves</a:t>
            </a:r>
          </a:p>
          <a:p>
            <a:pPr lvl="1"/>
            <a:r>
              <a:rPr lang="en-US" altLang="en-US" dirty="0" smtClean="0"/>
              <a:t>too low or too high sinks</a:t>
            </a:r>
          </a:p>
          <a:p>
            <a:pPr lvl="1"/>
            <a:r>
              <a:rPr lang="en-US" altLang="en-US" dirty="0" smtClean="0"/>
              <a:t>clothes too tight/loose in certain parts</a:t>
            </a:r>
          </a:p>
          <a:p>
            <a:pPr lvl="1"/>
            <a:r>
              <a:rPr lang="en-US" altLang="en-US" dirty="0" smtClean="0"/>
              <a:t>equipment with no space to insert repair tool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Failure </a:t>
            </a:r>
            <a:r>
              <a:rPr lang="en-US" altLang="en-US" dirty="0" smtClean="0"/>
              <a:t>to design equipment, facilities to fit people’s physical dimensions ⇒</a:t>
            </a:r>
          </a:p>
          <a:p>
            <a:pPr lvl="1"/>
            <a:r>
              <a:rPr lang="en-US" altLang="en-US" dirty="0" smtClean="0"/>
              <a:t>not suitable to human use</a:t>
            </a:r>
          </a:p>
          <a:p>
            <a:pPr lvl="1"/>
            <a:r>
              <a:rPr lang="en-US" altLang="en-US" dirty="0" smtClean="0"/>
              <a:t>physiological disorders, diseases:</a:t>
            </a:r>
          </a:p>
          <a:p>
            <a:pPr lvl="2"/>
            <a:r>
              <a:rPr lang="en-US" altLang="en-US" dirty="0" smtClean="0"/>
              <a:t>e.g. poorly designed seats ⇒ back injury, muscle aches, pain: neck + shoulder, leg circulatory problems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Chapter</a:t>
            </a:r>
            <a:r>
              <a:rPr lang="en-US" altLang="en-US" dirty="0" smtClean="0"/>
              <a:t>: designing tools to fit physical dimensions of people, with emphasis on:</a:t>
            </a:r>
          </a:p>
          <a:p>
            <a:pPr lvl="1"/>
            <a:r>
              <a:rPr lang="en-US" altLang="en-US" dirty="0" smtClean="0"/>
              <a:t>seats, seated workstations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6C802-8BC6-417D-A47F-F7D7269B8ADB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Anthropometry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019800"/>
          </a:xfrm>
        </p:spPr>
        <p:txBody>
          <a:bodyPr/>
          <a:lstStyle/>
          <a:p>
            <a:r>
              <a:rPr lang="en-US" altLang="en-US" dirty="0" err="1" smtClean="0"/>
              <a:t>Def</a:t>
            </a:r>
            <a:r>
              <a:rPr lang="en-US" altLang="en-US" baseline="30000" dirty="0" err="1" smtClean="0"/>
              <a:t>n</a:t>
            </a:r>
            <a:r>
              <a:rPr lang="en-US" altLang="en-US" dirty="0" smtClean="0"/>
              <a:t>: “measurement of humans for purposes of understanding human physical variation”</a:t>
            </a:r>
          </a:p>
          <a:p>
            <a:r>
              <a:rPr lang="en-US" altLang="en-US" dirty="0" smtClean="0"/>
              <a:t>Involves </a:t>
            </a:r>
            <a:r>
              <a:rPr lang="en-US" altLang="en-US" dirty="0" smtClean="0"/>
              <a:t>measurement of:</a:t>
            </a:r>
          </a:p>
          <a:p>
            <a:pPr lvl="1"/>
            <a:r>
              <a:rPr lang="en-US" altLang="en-US" dirty="0" smtClean="0"/>
              <a:t>body dimensions</a:t>
            </a:r>
          </a:p>
          <a:p>
            <a:pPr lvl="1"/>
            <a:r>
              <a:rPr lang="en-US" altLang="en-US" dirty="0" smtClean="0"/>
              <a:t>other body physical characteristics, e.g.:</a:t>
            </a:r>
          </a:p>
          <a:p>
            <a:pPr lvl="2"/>
            <a:r>
              <a:rPr lang="en-US" altLang="en-US" dirty="0" smtClean="0"/>
              <a:t>volumes</a:t>
            </a:r>
          </a:p>
          <a:p>
            <a:pPr lvl="2"/>
            <a:r>
              <a:rPr lang="en-US" altLang="en-US" dirty="0" smtClean="0"/>
              <a:t>center of gravity</a:t>
            </a:r>
          </a:p>
          <a:p>
            <a:pPr lvl="2"/>
            <a:r>
              <a:rPr lang="en-US" altLang="en-US" dirty="0" smtClean="0"/>
              <a:t>masses of body segments</a:t>
            </a:r>
          </a:p>
          <a:p>
            <a:r>
              <a:rPr lang="en-US" altLang="en-US" dirty="0" smtClean="0"/>
              <a:t>Body </a:t>
            </a:r>
            <a:r>
              <a:rPr lang="en-US" altLang="en-US" dirty="0" smtClean="0"/>
              <a:t>dimensions</a:t>
            </a:r>
          </a:p>
          <a:p>
            <a:pPr lvl="1"/>
            <a:r>
              <a:rPr lang="en-US" altLang="en-US" dirty="0" smtClean="0"/>
              <a:t>applies to wider range of design problems (here)</a:t>
            </a:r>
          </a:p>
          <a:p>
            <a:pPr lvl="1"/>
            <a:r>
              <a:rPr lang="en-US" altLang="en-US" dirty="0" smtClean="0"/>
              <a:t>types of body measurement:</a:t>
            </a:r>
          </a:p>
          <a:p>
            <a:pPr lvl="2"/>
            <a:r>
              <a:rPr lang="en-US" altLang="en-US" dirty="0" smtClean="0"/>
              <a:t>static</a:t>
            </a:r>
          </a:p>
          <a:p>
            <a:pPr lvl="2"/>
            <a:r>
              <a:rPr lang="en-US" altLang="en-US" dirty="0" smtClean="0"/>
              <a:t>dynamic (functional)</a:t>
            </a:r>
          </a:p>
          <a:p>
            <a:r>
              <a:rPr lang="en-US" altLang="en-US" i="1" dirty="0" smtClean="0"/>
              <a:t>Engineering</a:t>
            </a:r>
            <a:r>
              <a:rPr lang="en-US" altLang="en-US" dirty="0" smtClean="0"/>
              <a:t> Anthropometry:</a:t>
            </a:r>
          </a:p>
          <a:p>
            <a:pPr lvl="1"/>
            <a:r>
              <a:rPr lang="en-US" altLang="en-US" dirty="0" smtClean="0"/>
              <a:t>applying these 2 types of data to designing objects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C828F6-05F5-4BA0-AE99-73E2E59A7CC5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Anthropometry</a:t>
            </a:r>
          </a:p>
        </p:txBody>
      </p:sp>
      <p:sp>
        <p:nvSpPr>
          <p:cNvPr id="16388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smtClean="0"/>
              <a:t>Static Dimensions</a:t>
            </a:r>
          </a:p>
          <a:p>
            <a:r>
              <a:rPr lang="en-US" altLang="en-US" smtClean="0"/>
              <a:t>Def</a:t>
            </a:r>
            <a:r>
              <a:rPr lang="en-US" altLang="en-US" baseline="30000" smtClean="0"/>
              <a:t>n</a:t>
            </a:r>
            <a:r>
              <a:rPr lang="en-US" altLang="en-US" smtClean="0"/>
              <a:t>: measurements taken when body is in fixed (static) position</a:t>
            </a:r>
          </a:p>
          <a:p>
            <a:r>
              <a:rPr lang="en-US" altLang="en-US" smtClean="0"/>
              <a:t>Consist of:</a:t>
            </a:r>
          </a:p>
          <a:p>
            <a:pPr lvl="1"/>
            <a:r>
              <a:rPr lang="en-US" altLang="en-US" smtClean="0"/>
              <a:t>skeletal dimensions (bet. centers</a:t>
            </a:r>
            <a:br>
              <a:rPr lang="en-US" altLang="en-US" smtClean="0"/>
            </a:br>
            <a:r>
              <a:rPr lang="en-US" altLang="en-US" smtClean="0"/>
              <a:t>of joints e.g. bet. elbow &amp; wrist)</a:t>
            </a:r>
          </a:p>
          <a:p>
            <a:pPr lvl="1"/>
            <a:r>
              <a:rPr lang="en-US" altLang="en-US" smtClean="0"/>
              <a:t>contour dimensions (skin-surf.</a:t>
            </a:r>
            <a:br>
              <a:rPr lang="en-US" altLang="en-US" smtClean="0"/>
            </a:br>
            <a:r>
              <a:rPr lang="en-US" altLang="en-US" smtClean="0"/>
              <a:t>dimensions e.g head circum.)</a:t>
            </a:r>
          </a:p>
          <a:p>
            <a:r>
              <a:rPr lang="en-US" altLang="en-US" smtClean="0"/>
              <a:t>Many dimensions can be measured:</a:t>
            </a:r>
          </a:p>
          <a:p>
            <a:pPr lvl="1"/>
            <a:r>
              <a:rPr lang="en-US" altLang="en-US" i="1" smtClean="0"/>
              <a:t>NASA Anthropometric Source Book</a:t>
            </a:r>
            <a:r>
              <a:rPr lang="en-US" altLang="en-US" smtClean="0"/>
              <a:t>:</a:t>
            </a:r>
            <a:br>
              <a:rPr lang="en-US" altLang="en-US" smtClean="0"/>
            </a:br>
            <a:r>
              <a:rPr lang="en-US" altLang="en-US" smtClean="0"/>
              <a:t>973 measurements from 91 worldwide surveys</a:t>
            </a:r>
          </a:p>
          <a:p>
            <a:r>
              <a:rPr lang="en-US" altLang="en-US" smtClean="0"/>
              <a:t>Dimensions applications (many):</a:t>
            </a:r>
          </a:p>
          <a:p>
            <a:pPr lvl="1"/>
            <a:r>
              <a:rPr lang="en-US" altLang="en-US" smtClean="0"/>
              <a:t>specific applications (helmets, earphones, gloves)</a:t>
            </a:r>
          </a:p>
          <a:p>
            <a:pPr lvl="1"/>
            <a:r>
              <a:rPr lang="en-US" altLang="en-US" smtClean="0"/>
              <a:t>general utility of measuring certain body features:</a:t>
            </a:r>
          </a:p>
          <a:p>
            <a:pPr lvl="2"/>
            <a:r>
              <a:rPr lang="en-US" altLang="en-US" smtClean="0"/>
              <a:t>figure 13-1 + table 13-1 (next 2 slides)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399198-340A-4BBF-ADC6-C416D7ADA277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6390" name="Picture 2" descr="http://upload.wikimedia.org/wikipedia/commons/3/34/Head-Measurer_of_Tremearne_%28side_view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1600200"/>
            <a:ext cx="2784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7010400" y="3657600"/>
            <a:ext cx="213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“head-measurer”: tool used for research early 1910s (Wikipedia)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762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Anthropometry</a:t>
            </a:r>
          </a:p>
        </p:txBody>
      </p:sp>
      <p:sp>
        <p:nvSpPr>
          <p:cNvPr id="17412" name="Rectangle 4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6172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dirty="0" smtClean="0"/>
              <a:t>Cont. Static Dimensions</a:t>
            </a:r>
          </a:p>
          <a:p>
            <a:r>
              <a:rPr lang="en-US" altLang="en-US" dirty="0" smtClean="0"/>
              <a:t>Figure below: structural (static) body features</a:t>
            </a:r>
          </a:p>
          <a:p>
            <a:r>
              <a:rPr lang="en-US" altLang="en-US" dirty="0" smtClean="0"/>
              <a:t>                </a:t>
            </a:r>
            <a:r>
              <a:rPr lang="en-US" altLang="en-US" dirty="0" smtClean="0"/>
              <a:t>    Notice</a:t>
            </a:r>
            <a:r>
              <a:rPr lang="en-US" altLang="en-US" dirty="0" smtClean="0"/>
              <a:t>: reference can be:</a:t>
            </a:r>
          </a:p>
          <a:p>
            <a:pPr lvl="1"/>
            <a:r>
              <a:rPr lang="en-US" altLang="en-US" dirty="0" smtClean="0"/>
              <a:t>                   </a:t>
            </a:r>
            <a:r>
              <a:rPr lang="en-US" altLang="en-US" dirty="0" smtClean="0"/>
              <a:t>       </a:t>
            </a:r>
            <a:r>
              <a:rPr lang="en-US" altLang="en-US" dirty="0" smtClean="0"/>
              <a:t>ground (1), or 2 body parts (11), or </a:t>
            </a:r>
            <a:br>
              <a:rPr lang="en-US" altLang="en-US" dirty="0" smtClean="0"/>
            </a:br>
            <a:r>
              <a:rPr lang="en-US" altLang="en-US" dirty="0" smtClean="0"/>
              <a:t>	                </a:t>
            </a:r>
            <a:r>
              <a:rPr lang="en-US" altLang="en-US" dirty="0" smtClean="0"/>
              <a:t>       </a:t>
            </a:r>
            <a:r>
              <a:rPr lang="en-US" altLang="en-US" dirty="0" smtClean="0"/>
              <a:t>ends of the same body part (9,13)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82360-D421-4530-8DE1-F1E8B3F968FA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3825"/>
            <a:ext cx="3319463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062413"/>
            <a:ext cx="34290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514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762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marL="365125" indent="-255588" fontAlgn="auto">
              <a:spcBef>
                <a:spcPts val="400"/>
              </a:spcBef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Anthropometry</a:t>
            </a:r>
          </a:p>
        </p:txBody>
      </p:sp>
      <p:sp>
        <p:nvSpPr>
          <p:cNvPr id="18436" name="Rectangle 4"/>
          <p:cNvSpPr>
            <a:spLocks noGrp="1"/>
          </p:cNvSpPr>
          <p:nvPr>
            <p:ph idx="1"/>
          </p:nvPr>
        </p:nvSpPr>
        <p:spPr>
          <a:xfrm>
            <a:off x="0" y="533400"/>
            <a:ext cx="3733800" cy="6172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smtClean="0"/>
              <a:t>Cont. Static Dimens.</a:t>
            </a:r>
          </a:p>
          <a:p>
            <a:r>
              <a:rPr lang="en-US" altLang="en-US" smtClean="0"/>
              <a:t>Table: selected body dimensions and weights of US adult civilians</a:t>
            </a:r>
          </a:p>
          <a:p>
            <a:r>
              <a:rPr lang="en-US" altLang="en-US" smtClean="0"/>
              <a:t>Dimensions 1-15 shown in last slide</a:t>
            </a:r>
          </a:p>
          <a:p>
            <a:r>
              <a:rPr lang="en-US" altLang="en-US" smtClean="0"/>
              <a:t>Questions:</a:t>
            </a:r>
          </a:p>
          <a:p>
            <a:pPr lvl="1"/>
            <a:r>
              <a:rPr lang="en-US" altLang="en-US" smtClean="0"/>
              <a:t>How would this compare to Saudi body dimensions?</a:t>
            </a:r>
          </a:p>
          <a:p>
            <a:pPr lvl="1"/>
            <a:r>
              <a:rPr lang="en-US" altLang="en-US" smtClean="0"/>
              <a:t>What factors affect these dimensions?</a:t>
            </a:r>
          </a:p>
          <a:p>
            <a:pPr lvl="1"/>
            <a:r>
              <a:rPr lang="en-US" altLang="en-US" smtClean="0"/>
              <a:t>What is the meaning</a:t>
            </a:r>
            <a:br>
              <a:rPr lang="en-US" altLang="en-US" smtClean="0"/>
            </a:br>
            <a:r>
              <a:rPr lang="en-US" altLang="en-US" smtClean="0"/>
              <a:t>    of “</a:t>
            </a:r>
            <a:r>
              <a:rPr lang="en-US" altLang="en-US" b="1" smtClean="0"/>
              <a:t>percentile</a:t>
            </a:r>
            <a:r>
              <a:rPr lang="en-US" altLang="en-US" smtClean="0"/>
              <a:t>”?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08124A-3A04-4D59-B5FF-61F4CA8BE66E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04825"/>
            <a:ext cx="54864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Anthropometry</a:t>
            </a:r>
          </a:p>
        </p:txBody>
      </p:sp>
      <p:sp>
        <p:nvSpPr>
          <p:cNvPr id="19460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9436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dirty="0" smtClean="0"/>
              <a:t>Cont. Static Dimensions</a:t>
            </a:r>
          </a:p>
          <a:p>
            <a:r>
              <a:rPr lang="en-US" altLang="en-US" dirty="0" smtClean="0"/>
              <a:t>Percentile :</a:t>
            </a:r>
          </a:p>
          <a:p>
            <a:pPr lvl="1"/>
            <a:r>
              <a:rPr lang="en-US" altLang="en-US" dirty="0" err="1" smtClean="0"/>
              <a:t>Def</a:t>
            </a:r>
            <a:r>
              <a:rPr lang="en-US" altLang="en-US" baseline="30000" dirty="0" err="1" smtClean="0"/>
              <a:t>n</a:t>
            </a:r>
            <a:r>
              <a:rPr lang="en-US" altLang="en-US" dirty="0" smtClean="0"/>
              <a:t>:“a value on a scale of 100 that indicates the </a:t>
            </a:r>
            <a:r>
              <a:rPr lang="en-US" altLang="en-US" b="1" dirty="0" smtClean="0"/>
              <a:t>percent</a:t>
            </a:r>
            <a:r>
              <a:rPr lang="en-US" altLang="en-US" dirty="0" smtClean="0"/>
              <a:t> of a distribution that is </a:t>
            </a:r>
            <a:r>
              <a:rPr lang="en-US" altLang="en-US" b="1" dirty="0" smtClean="0"/>
              <a:t>equal to or below it</a:t>
            </a:r>
            <a:r>
              <a:rPr lang="en-US" altLang="en-US" dirty="0" smtClean="0"/>
              <a:t>”</a:t>
            </a:r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Examples </a:t>
            </a:r>
            <a:r>
              <a:rPr lang="en-US" altLang="en-US" dirty="0" smtClean="0"/>
              <a:t>from last slide: male stature (which dim.?)</a:t>
            </a:r>
          </a:p>
          <a:p>
            <a:pPr lvl="2"/>
            <a:r>
              <a:rPr lang="en-US" altLang="en-US" dirty="0" smtClean="0"/>
              <a:t>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percentile of standing males: 63.7 in (i.e. 162 cm) ⇒ only 5% of males heights (US: 20-60) are ≤ 63.7 in</a:t>
            </a:r>
          </a:p>
          <a:p>
            <a:pPr lvl="2"/>
            <a:r>
              <a:rPr lang="en-US" altLang="en-US" dirty="0" smtClean="0"/>
              <a:t>50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percentile of male height: 68.3 in (i.e. 173 cm) </a:t>
            </a:r>
            <a:br>
              <a:rPr lang="en-US" altLang="en-US" dirty="0" smtClean="0"/>
            </a:br>
            <a:r>
              <a:rPr lang="en-US" altLang="en-US" dirty="0" smtClean="0"/>
              <a:t>⇒ 50% of males are shorter (or taller) than 68.3 in </a:t>
            </a:r>
            <a:br>
              <a:rPr lang="en-US" altLang="en-US" dirty="0" smtClean="0"/>
            </a:br>
            <a:r>
              <a:rPr lang="en-US" altLang="en-US" dirty="0" smtClean="0"/>
              <a:t>i.e. </a:t>
            </a:r>
            <a:r>
              <a:rPr lang="en-US" altLang="en-US" b="1" dirty="0" smtClean="0"/>
              <a:t>median</a:t>
            </a:r>
            <a:r>
              <a:rPr lang="en-US" altLang="en-US" dirty="0" smtClean="0"/>
              <a:t> of male heights (US: 20-60): 68.3 in (why?)</a:t>
            </a:r>
          </a:p>
          <a:p>
            <a:pPr lvl="2"/>
            <a:r>
              <a:rPr lang="en-US" altLang="en-US" dirty="0" smtClean="0"/>
              <a:t>Q: what is 95 percentile of US male sitting height?</a:t>
            </a:r>
          </a:p>
          <a:p>
            <a:pPr lvl="2"/>
            <a:r>
              <a:rPr lang="en-US" altLang="en-US" dirty="0" smtClean="0"/>
              <a:t>Q: what %</a:t>
            </a:r>
            <a:r>
              <a:rPr lang="en-US" altLang="en-US" dirty="0" err="1" smtClean="0"/>
              <a:t>ge</a:t>
            </a:r>
            <a:r>
              <a:rPr lang="en-US" altLang="en-US" dirty="0" smtClean="0"/>
              <a:t> of US females (20-60) weigh &gt; 89.9 kg </a:t>
            </a:r>
          </a:p>
          <a:p>
            <a:pPr lvl="1"/>
            <a:endParaRPr lang="en-US" altLang="en-US" b="1" dirty="0" smtClean="0"/>
          </a:p>
          <a:p>
            <a:pPr lvl="1"/>
            <a:r>
              <a:rPr lang="en-US" altLang="en-US" b="1" dirty="0" smtClean="0"/>
              <a:t>Interquartile </a:t>
            </a:r>
            <a:r>
              <a:rPr lang="en-US" altLang="en-US" b="1" dirty="0" smtClean="0"/>
              <a:t>range</a:t>
            </a:r>
            <a:endParaRPr lang="en-US" altLang="en-US" dirty="0" smtClean="0"/>
          </a:p>
          <a:p>
            <a:pPr lvl="2"/>
            <a:r>
              <a:rPr lang="en-US" altLang="en-US" dirty="0" smtClean="0"/>
              <a:t>middle 50% of distribution: i.e. 25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– 75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percentiles</a:t>
            </a:r>
          </a:p>
          <a:p>
            <a:pPr lvl="2"/>
            <a:r>
              <a:rPr lang="en-US" altLang="en-US" dirty="0" smtClean="0"/>
              <a:t>this is measure of variability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7CC34-2314-424B-B596-DA837A6B5DA3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Anthropometry</a:t>
            </a:r>
          </a:p>
        </p:txBody>
      </p:sp>
      <p:sp>
        <p:nvSpPr>
          <p:cNvPr id="20484" name="Rectangle 4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6172200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en-US" altLang="en-US" b="1" smtClean="0"/>
              <a:t>Cont. Static Dimensions</a:t>
            </a:r>
          </a:p>
          <a:p>
            <a:r>
              <a:rPr lang="en-US" altLang="en-US" smtClean="0"/>
              <a:t>Cont. Percentile :</a:t>
            </a:r>
          </a:p>
          <a:p>
            <a:pPr lvl="1"/>
            <a:r>
              <a:rPr lang="en-US" altLang="en-US" smtClean="0"/>
              <a:t>Figure below: percentiles in normal “bell” curve</a:t>
            </a:r>
          </a:p>
          <a:p>
            <a:pPr lvl="1"/>
            <a:r>
              <a:rPr lang="en-US" altLang="en-US" smtClean="0"/>
              <a:t>Percentiles = sum of area (∫) under normal curve</a:t>
            </a:r>
          </a:p>
          <a:p>
            <a:pPr lvl="2"/>
            <a:endParaRPr lang="en-US" alt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D1D7F-2583-46B8-A431-E26B7FC5826F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20486" name="Picture 5" descr="PR_and_NC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100"/>
            <a:ext cx="91440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8753</TotalTime>
  <Words>1547</Words>
  <Application>Microsoft Office PowerPoint</Application>
  <PresentationFormat>On-screen Show (4:3)</PresentationFormat>
  <Paragraphs>278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2_Concourse</vt:lpstr>
      <vt:lpstr>9_Concourse</vt:lpstr>
      <vt:lpstr>Executive</vt:lpstr>
      <vt:lpstr>King Saud University   College of Engineering  IE – 341: “Human Factors”  Fall – 2015 (1st Sem. 1436-7H)</vt:lpstr>
      <vt:lpstr>Lesson Overview</vt:lpstr>
      <vt:lpstr>Introduction</vt:lpstr>
      <vt:lpstr>Anthropometry</vt:lpstr>
      <vt:lpstr>Cont. Anthropometry</vt:lpstr>
      <vt:lpstr>Cont. Anthropometry</vt:lpstr>
      <vt:lpstr>Cont. Anthropometry</vt:lpstr>
      <vt:lpstr>Cont. Anthropometry</vt:lpstr>
      <vt:lpstr>Cont. Anthropometry</vt:lpstr>
      <vt:lpstr>Cont. Anthropometry</vt:lpstr>
      <vt:lpstr>Cont. Anthropometry</vt:lpstr>
      <vt:lpstr>Cont. Anthropometry</vt:lpstr>
      <vt:lpstr>Cont. Anthropometry</vt:lpstr>
      <vt:lpstr>Cont. Anthropometry</vt:lpstr>
      <vt:lpstr>Use of Anthropometric Data</vt:lpstr>
      <vt:lpstr>Use of Anthropometric Data</vt:lpstr>
      <vt:lpstr>Use of Anthropometric Data</vt:lpstr>
      <vt:lpstr>Use of Anthropometric Data</vt:lpstr>
      <vt:lpstr>Use of Anthropometric Data</vt:lpstr>
      <vt:lpstr>Use of Anthropometric Data</vt:lpstr>
      <vt:lpstr>Use of Anthropometric Data</vt:lpstr>
      <vt:lpstr>Use of Anthropometric Data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903</cp:revision>
  <dcterms:created xsi:type="dcterms:W3CDTF">2008-11-10T19:40:45Z</dcterms:created>
  <dcterms:modified xsi:type="dcterms:W3CDTF">2015-11-23T06:48:48Z</dcterms:modified>
</cp:coreProperties>
</file>