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89" r:id="rId3"/>
    <p:sldId id="257" r:id="rId4"/>
    <p:sldId id="258" r:id="rId5"/>
    <p:sldId id="259" r:id="rId6"/>
    <p:sldId id="275" r:id="rId7"/>
    <p:sldId id="274" r:id="rId8"/>
    <p:sldId id="290" r:id="rId9"/>
    <p:sldId id="273" r:id="rId10"/>
    <p:sldId id="272" r:id="rId11"/>
    <p:sldId id="271" r:id="rId12"/>
    <p:sldId id="270" r:id="rId13"/>
    <p:sldId id="269" r:id="rId14"/>
    <p:sldId id="268" r:id="rId15"/>
    <p:sldId id="267" r:id="rId16"/>
    <p:sldId id="266" r:id="rId17"/>
    <p:sldId id="265" r:id="rId18"/>
    <p:sldId id="264" r:id="rId19"/>
    <p:sldId id="263" r:id="rId20"/>
    <p:sldId id="262" r:id="rId21"/>
    <p:sldId id="261" r:id="rId22"/>
    <p:sldId id="260" r:id="rId23"/>
    <p:sldId id="276" r:id="rId24"/>
    <p:sldId id="285" r:id="rId25"/>
    <p:sldId id="284" r:id="rId26"/>
    <p:sldId id="283" r:id="rId27"/>
    <p:sldId id="282" r:id="rId28"/>
    <p:sldId id="281" r:id="rId29"/>
    <p:sldId id="280" r:id="rId30"/>
    <p:sldId id="279" r:id="rId31"/>
    <p:sldId id="278" r:id="rId32"/>
    <p:sldId id="277" r:id="rId33"/>
    <p:sldId id="287" r:id="rId34"/>
    <p:sldId id="288" r:id="rId35"/>
    <p:sldId id="286"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3175A8E-80DE-441E-9152-CD805F828D16}" type="datetimeFigureOut">
              <a:rPr lang="ar-SA" smtClean="0"/>
              <a:pPr/>
              <a:t>04/12/33</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91BF297-27AC-43D9-AC8B-64BC361350A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73175A8E-80DE-441E-9152-CD805F828D16}" type="datetimeFigureOut">
              <a:rPr lang="ar-SA" smtClean="0"/>
              <a:pPr/>
              <a:t>04/12/33</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91BF297-27AC-43D9-AC8B-64BC361350A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3175A8E-80DE-441E-9152-CD805F828D16}" type="datetimeFigureOut">
              <a:rPr lang="ar-SA" smtClean="0"/>
              <a:pPr/>
              <a:t>04/12/33</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F91BF297-27AC-43D9-AC8B-64BC361350A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73175A8E-80DE-441E-9152-CD805F828D16}" type="datetimeFigureOut">
              <a:rPr lang="ar-SA" smtClean="0"/>
              <a:pPr/>
              <a:t>04/12/33</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91BF297-27AC-43D9-AC8B-64BC361350A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73175A8E-80DE-441E-9152-CD805F828D16}" type="datetimeFigureOut">
              <a:rPr lang="ar-SA" smtClean="0"/>
              <a:pPr/>
              <a:t>04/12/33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91BF297-27AC-43D9-AC8B-64BC361350A5}"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3175A8E-80DE-441E-9152-CD805F828D16}" type="datetimeFigureOut">
              <a:rPr lang="ar-SA" smtClean="0"/>
              <a:pPr/>
              <a:t>04/12/33</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91BF297-27AC-43D9-AC8B-64BC361350A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893571" y="1988840"/>
            <a:ext cx="6250429" cy="1754326"/>
          </a:xfrm>
          <a:prstGeom prst="rect">
            <a:avLst/>
          </a:prstGeom>
          <a:noFill/>
        </p:spPr>
        <p:txBody>
          <a:bodyPr wrap="none" lIns="91440" tIns="45720" rIns="91440" bIns="45720">
            <a:spAutoFit/>
          </a:bodyPr>
          <a:lstStyle/>
          <a:p>
            <a:pPr algn="ctr"/>
            <a:r>
              <a:rPr lang="ar-SA"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مؤسسات </a:t>
            </a:r>
          </a:p>
          <a:p>
            <a:pPr algn="ctr"/>
            <a:r>
              <a:rPr lang="ar-SA"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التنشئة الاجتماعية</a:t>
            </a:r>
            <a:endParaRPr lang="ar-SA"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404664"/>
            <a:ext cx="6984776" cy="4154984"/>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اهم الدراسات </a:t>
            </a:r>
            <a:r>
              <a:rPr lang="ar-SA" sz="2400" b="1" u="sng" dirty="0" err="1" smtClean="0">
                <a:solidFill>
                  <a:schemeClr val="bg2">
                    <a:lumMod val="50000"/>
                  </a:schemeClr>
                </a:solidFill>
                <a:latin typeface="Times New Roman" pitchFamily="18" charset="0"/>
                <a:cs typeface="Times New Roman" pitchFamily="18" charset="0"/>
              </a:rPr>
              <a:t>ونتائجها</a:t>
            </a:r>
            <a:r>
              <a:rPr lang="ar-SA" sz="2400" b="1" u="sng" dirty="0" err="1" smtClean="0">
                <a:solidFill>
                  <a:schemeClr val="bg2">
                    <a:lumMod val="50000"/>
                  </a:schemeClr>
                </a:solidFill>
                <a:latin typeface="Times New Roman" pitchFamily="18" charset="0"/>
                <a:cs typeface="Times New Roman" pitchFamily="18" charset="0"/>
              </a:rPr>
              <a:t>:</a:t>
            </a:r>
            <a:endParaRPr lang="ar-SA" sz="2400" b="1" u="sng" dirty="0" smtClean="0">
              <a:solidFill>
                <a:schemeClr val="bg2">
                  <a:lumMod val="50000"/>
                </a:schemeClr>
              </a:solidFill>
              <a:latin typeface="Times New Roman" pitchFamily="18" charset="0"/>
              <a:cs typeface="Times New Roman" pitchFamily="18" charset="0"/>
            </a:endParaRPr>
          </a:p>
          <a:p>
            <a:endParaRPr lang="ar-SA" sz="2400" b="1" u="sng" dirty="0" smtClean="0">
              <a:solidFill>
                <a:schemeClr val="bg2">
                  <a:lumMod val="50000"/>
                </a:schemeClr>
              </a:solidFill>
              <a:latin typeface="Times New Roman" pitchFamily="18" charset="0"/>
              <a:cs typeface="Times New Roman" pitchFamily="18" charset="0"/>
            </a:endParaRPr>
          </a:p>
          <a:p>
            <a:pPr>
              <a:buFont typeface="Wingdings" pitchFamily="2" charset="2"/>
              <a:buChar char="q"/>
            </a:pPr>
            <a:r>
              <a:rPr lang="ar-SA" sz="2400" dirty="0" smtClean="0">
                <a:solidFill>
                  <a:schemeClr val="dk1"/>
                </a:solidFill>
                <a:latin typeface="Times New Roman" pitchFamily="18" charset="0"/>
                <a:cs typeface="Times New Roman" pitchFamily="18" charset="0"/>
              </a:rPr>
              <a:t>اظهرت دراسات عديدة أن الأطفال ذوي المشاكل السلوكية غالبا ما يأتون من بيوت تعاني من مشكلات حادة في بعض المناحي ولذلك أصبح مقبولا بشكل واسع ان المشكلات العائلية </a:t>
            </a:r>
            <a:r>
              <a:rPr lang="ar-SA" sz="2400" dirty="0" err="1" smtClean="0">
                <a:solidFill>
                  <a:schemeClr val="dk1"/>
                </a:solidFill>
                <a:latin typeface="Times New Roman" pitchFamily="18" charset="0"/>
                <a:cs typeface="Times New Roman" pitchFamily="18" charset="0"/>
              </a:rPr>
              <a:t>كاهمال</a:t>
            </a:r>
            <a:r>
              <a:rPr lang="ar-SA" sz="2400" dirty="0" smtClean="0">
                <a:solidFill>
                  <a:schemeClr val="dk1"/>
                </a:solidFill>
                <a:latin typeface="Times New Roman" pitchFamily="18" charset="0"/>
                <a:cs typeface="Times New Roman" pitchFamily="18" charset="0"/>
              </a:rPr>
              <a:t> الأطفال والزواج غير المتكافئ تسبب </a:t>
            </a:r>
            <a:r>
              <a:rPr lang="ar-SA" sz="2400" dirty="0" err="1" smtClean="0">
                <a:solidFill>
                  <a:schemeClr val="dk1"/>
                </a:solidFill>
                <a:latin typeface="Times New Roman" pitchFamily="18" charset="0"/>
                <a:cs typeface="Times New Roman" pitchFamily="18" charset="0"/>
              </a:rPr>
              <a:t>للاطفال</a:t>
            </a:r>
            <a:r>
              <a:rPr lang="ar-SA" sz="2400" dirty="0" smtClean="0">
                <a:solidFill>
                  <a:schemeClr val="dk1"/>
                </a:solidFill>
                <a:latin typeface="Times New Roman" pitchFamily="18" charset="0"/>
                <a:cs typeface="Times New Roman" pitchFamily="18" charset="0"/>
              </a:rPr>
              <a:t> انحرافات حادة في السلوك.</a:t>
            </a:r>
          </a:p>
          <a:p>
            <a:pPr>
              <a:buFont typeface="Wingdings" pitchFamily="2" charset="2"/>
              <a:buChar char="q"/>
            </a:pPr>
            <a:endParaRPr lang="ar-SA" sz="2400" dirty="0" smtClean="0">
              <a:solidFill>
                <a:schemeClr val="dk1"/>
              </a:solidFill>
              <a:latin typeface="Times New Roman" pitchFamily="18" charset="0"/>
              <a:cs typeface="Times New Roman" pitchFamily="18" charset="0"/>
            </a:endParaRPr>
          </a:p>
          <a:p>
            <a:pPr>
              <a:buFont typeface="Wingdings" pitchFamily="2" charset="2"/>
              <a:buChar char="q"/>
            </a:pPr>
            <a:r>
              <a:rPr lang="ar-SA" sz="2400" dirty="0" smtClean="0">
                <a:solidFill>
                  <a:schemeClr val="dk1"/>
                </a:solidFill>
                <a:latin typeface="Times New Roman" pitchFamily="18" charset="0"/>
                <a:cs typeface="Times New Roman" pitchFamily="18" charset="0"/>
              </a:rPr>
              <a:t>في دراسة أخرى تبين أن النمط الديمقراطي في التنشئة الأسرية يؤدي الى زيادة انتاجية الأبناء ويكونون أقل اعتداء على ممتلكات الاخرين </a:t>
            </a:r>
            <a:r>
              <a:rPr lang="ar-SA" sz="2400" dirty="0" err="1" smtClean="0">
                <a:solidFill>
                  <a:schemeClr val="dk1"/>
                </a:solidFill>
                <a:latin typeface="Times New Roman" pitchFamily="18" charset="0"/>
                <a:cs typeface="Times New Roman" pitchFamily="18" charset="0"/>
              </a:rPr>
              <a:t>واكثر</a:t>
            </a:r>
            <a:r>
              <a:rPr lang="ar-SA" sz="2400" dirty="0" smtClean="0">
                <a:solidFill>
                  <a:schemeClr val="dk1"/>
                </a:solidFill>
                <a:latin typeface="Times New Roman" pitchFamily="18" charset="0"/>
                <a:cs typeface="Times New Roman" pitchFamily="18" charset="0"/>
              </a:rPr>
              <a:t> مواظبة واعتمادية على النفس وميل الى الاستقلال وتحليا بروح المبادرة وأكثر قدرة على الانهماك في نشاط عقلي تحت ظروف صعبة.</a:t>
            </a:r>
            <a:endParaRPr lang="ar-SA" sz="2400" dirty="0">
              <a:solidFill>
                <a:schemeClr val="dk1"/>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764704"/>
            <a:ext cx="7416824"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dirty="0" smtClean="0">
                <a:solidFill>
                  <a:schemeClr val="dk1"/>
                </a:solidFill>
                <a:latin typeface="Times New Roman" pitchFamily="18" charset="0"/>
                <a:cs typeface="Times New Roman" pitchFamily="18" charset="0"/>
              </a:rPr>
              <a:t>هكذا نلاحظ ان الأسرة من أهم المؤسسات التي تقوم بعملية التنشئة الاجتماعية وهي أول جماعة يعيش فيها الطفل ويشعر بالانتماء اليها وهي الوعاء التربوي الذي تتشكل داخله شخصية الطفل تشكيلا فرديا اجتماعيا وهي بذلك تمارس عمليات تربوية هادفة لتحقيق نمو الفرد والمجتمع.</a:t>
            </a:r>
            <a:endParaRPr lang="ar-SA" sz="2400" dirty="0">
              <a:solidFill>
                <a:schemeClr val="dk1"/>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620688"/>
            <a:ext cx="7200800" cy="2308324"/>
          </a:xfrm>
          <a:prstGeom prst="rect">
            <a:avLst/>
          </a:prstGeom>
          <a:noFill/>
        </p:spPr>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ثانيا: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المدرسة</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solidFill>
                  <a:schemeClr val="dk1"/>
                </a:solidFill>
                <a:latin typeface="Times New Roman" pitchFamily="18" charset="0"/>
                <a:cs typeface="Times New Roman" pitchFamily="18" charset="0"/>
              </a:rPr>
              <a:t>حين يبلغ الطفل </a:t>
            </a:r>
            <a:r>
              <a:rPr lang="ar-SA" sz="2400" dirty="0" err="1" smtClean="0">
                <a:solidFill>
                  <a:schemeClr val="dk1"/>
                </a:solidFill>
                <a:latin typeface="Times New Roman" pitchFamily="18" charset="0"/>
                <a:cs typeface="Times New Roman" pitchFamily="18" charset="0"/>
              </a:rPr>
              <a:t>السادسه</a:t>
            </a:r>
            <a:r>
              <a:rPr lang="ar-SA" sz="2400" dirty="0" smtClean="0">
                <a:solidFill>
                  <a:schemeClr val="dk1"/>
                </a:solidFill>
                <a:latin typeface="Times New Roman" pitchFamily="18" charset="0"/>
                <a:cs typeface="Times New Roman" pitchFamily="18" charset="0"/>
              </a:rPr>
              <a:t> من عمره يرسل الى مؤسسة اجتماعية اخرى هي المدرسة الى ليربى تربية مقصودة تعتمد على الاستقلالية والعقلانية وتقلص النموذج الذاتي لأن الطفل ينتقل من التعامل مع افراد من جماعته المرجعية الى جماعة أخرى مختلفة.</a:t>
            </a:r>
            <a:endParaRPr lang="ar-SA" sz="2400" dirty="0">
              <a:solidFill>
                <a:schemeClr val="dk1"/>
              </a:solidFill>
              <a:latin typeface="Times New Roman" pitchFamily="18" charset="0"/>
              <a:cs typeface="Times New Roman" pitchFamily="18" charset="0"/>
            </a:endParaRPr>
          </a:p>
        </p:txBody>
      </p:sp>
      <p:pic>
        <p:nvPicPr>
          <p:cNvPr id="4098" name="Picture 2" descr="C:\Users\user1\Desktop\مدرسة.png"/>
          <p:cNvPicPr>
            <a:picLocks noChangeAspect="1" noChangeArrowheads="1"/>
          </p:cNvPicPr>
          <p:nvPr/>
        </p:nvPicPr>
        <p:blipFill>
          <a:blip r:embed="rId2" cstate="print"/>
          <a:srcRect/>
          <a:stretch>
            <a:fillRect/>
          </a:stretch>
        </p:blipFill>
        <p:spPr bwMode="auto">
          <a:xfrm>
            <a:off x="251520" y="4365104"/>
            <a:ext cx="2047875" cy="22288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620688"/>
            <a:ext cx="7056784" cy="184665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ساعد على ظهور المدرسة عدة عوامل </a:t>
            </a:r>
            <a:r>
              <a:rPr lang="ar-SA" sz="2400" b="1" u="sng" dirty="0" err="1" smtClean="0">
                <a:solidFill>
                  <a:schemeClr val="bg2">
                    <a:lumMod val="50000"/>
                  </a:schemeClr>
                </a:solidFill>
                <a:latin typeface="Times New Roman" pitchFamily="18" charset="0"/>
                <a:cs typeface="Times New Roman" pitchFamily="18" charset="0"/>
              </a:rPr>
              <a:t>منها:</a:t>
            </a:r>
            <a:endParaRPr lang="ar-SA" sz="2400" b="1" u="sng" dirty="0" smtClean="0">
              <a:solidFill>
                <a:schemeClr val="bg2">
                  <a:lumMod val="50000"/>
                </a:schemeClr>
              </a:solidFill>
              <a:latin typeface="Times New Roman" pitchFamily="18" charset="0"/>
              <a:cs typeface="Times New Roman" pitchFamily="18" charset="0"/>
            </a:endParaRPr>
          </a:p>
          <a:p>
            <a:pPr marL="342900" indent="-342900">
              <a:buAutoNum type="arabicPeriod"/>
            </a:pPr>
            <a:r>
              <a:rPr lang="ar-SA" sz="2400" dirty="0" smtClean="0">
                <a:latin typeface="Times New Roman" pitchFamily="18" charset="0"/>
                <a:cs typeface="Times New Roman" pitchFamily="18" charset="0"/>
              </a:rPr>
              <a:t>غزارة التراث </a:t>
            </a:r>
            <a:r>
              <a:rPr lang="ar-SA" sz="2400" dirty="0" err="1" smtClean="0">
                <a:latin typeface="Times New Roman" pitchFamily="18" charset="0"/>
                <a:cs typeface="Times New Roman" pitchFamily="18" charset="0"/>
              </a:rPr>
              <a:t>الثقافي .</a:t>
            </a:r>
            <a:endParaRPr lang="ar-SA" sz="2400" dirty="0" smtClean="0">
              <a:latin typeface="Times New Roman" pitchFamily="18" charset="0"/>
              <a:cs typeface="Times New Roman" pitchFamily="18" charset="0"/>
            </a:endParaRPr>
          </a:p>
          <a:p>
            <a:pPr marL="342900" indent="-342900">
              <a:buAutoNum type="arabicPeriod"/>
            </a:pPr>
            <a:r>
              <a:rPr lang="ar-SA" sz="2400" dirty="0" smtClean="0">
                <a:latin typeface="Times New Roman" pitchFamily="18" charset="0"/>
                <a:cs typeface="Times New Roman" pitchFamily="18" charset="0"/>
              </a:rPr>
              <a:t>تعقد التراث الثقافي.</a:t>
            </a:r>
          </a:p>
          <a:p>
            <a:pPr marL="342900" indent="-342900">
              <a:buAutoNum type="arabicPeriod"/>
            </a:pPr>
            <a:r>
              <a:rPr lang="ar-SA" sz="2400" dirty="0" smtClean="0">
                <a:latin typeface="Times New Roman" pitchFamily="18" charset="0"/>
                <a:cs typeface="Times New Roman" pitchFamily="18" charset="0"/>
              </a:rPr>
              <a:t>استنباط اللغة </a:t>
            </a:r>
            <a:r>
              <a:rPr lang="ar-SA" sz="2400" dirty="0" err="1" smtClean="0">
                <a:latin typeface="Times New Roman" pitchFamily="18" charset="0"/>
                <a:cs typeface="Times New Roman" pitchFamily="18" charset="0"/>
              </a:rPr>
              <a:t>المكتوبة.</a:t>
            </a:r>
            <a:r>
              <a:rPr lang="ar-SA" dirty="0" smtClean="0"/>
              <a:t/>
            </a:r>
            <a:br>
              <a:rPr lang="ar-SA" dirty="0" smtClean="0"/>
            </a:br>
            <a:endParaRPr lang="ar-SA" dirty="0" smtClean="0"/>
          </a:p>
        </p:txBody>
      </p:sp>
      <p:sp>
        <p:nvSpPr>
          <p:cNvPr id="3" name="مربع نص 2"/>
          <p:cNvSpPr txBox="1"/>
          <p:nvPr/>
        </p:nvSpPr>
        <p:spPr>
          <a:xfrm>
            <a:off x="1979712" y="2780928"/>
            <a:ext cx="6048672" cy="267765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وظائف </a:t>
            </a:r>
            <a:r>
              <a:rPr lang="ar-SA" sz="2400" b="1" u="sng" dirty="0" err="1" smtClean="0">
                <a:solidFill>
                  <a:schemeClr val="bg2">
                    <a:lumMod val="50000"/>
                  </a:schemeClr>
                </a:solidFill>
                <a:latin typeface="Times New Roman" pitchFamily="18" charset="0"/>
                <a:cs typeface="Times New Roman" pitchFamily="18" charset="0"/>
              </a:rPr>
              <a:t>المدرسة:</a:t>
            </a:r>
            <a:endParaRPr lang="ar-SA" sz="2400" b="1" u="sng" dirty="0" smtClean="0">
              <a:solidFill>
                <a:schemeClr val="bg2">
                  <a:lumMod val="50000"/>
                </a:schemeClr>
              </a:solidFill>
              <a:latin typeface="Times New Roman" pitchFamily="18" charset="0"/>
              <a:cs typeface="Times New Roman" pitchFamily="18" charset="0"/>
            </a:endParaRPr>
          </a:p>
          <a:p>
            <a:pPr>
              <a:buFont typeface="Arial" pitchFamily="34" charset="0"/>
              <a:buChar char="•"/>
            </a:pPr>
            <a:r>
              <a:rPr lang="ar-SA" sz="2400" dirty="0" smtClean="0">
                <a:latin typeface="Times New Roman" pitchFamily="18" charset="0"/>
                <a:cs typeface="Times New Roman" pitchFamily="18" charset="0"/>
              </a:rPr>
              <a:t>نقل تراث الاجيال السابقة الى الاجيال الحاضرة.</a:t>
            </a:r>
          </a:p>
          <a:p>
            <a:pPr>
              <a:buFont typeface="Arial" pitchFamily="34" charset="0"/>
              <a:buChar char="•"/>
            </a:pPr>
            <a:r>
              <a:rPr lang="ar-SA" sz="2400" dirty="0" smtClean="0">
                <a:latin typeface="Times New Roman" pitchFamily="18" charset="0"/>
                <a:cs typeface="Times New Roman" pitchFamily="18" charset="0"/>
              </a:rPr>
              <a:t>الاحتفاظ بالتراث الثقافي: فالمدرسة ترصد وتدون كل ما </a:t>
            </a:r>
            <a:r>
              <a:rPr lang="ar-SA" sz="2400" dirty="0" err="1" smtClean="0">
                <a:latin typeface="Times New Roman" pitchFamily="18" charset="0"/>
                <a:cs typeface="Times New Roman" pitchFamily="18" charset="0"/>
              </a:rPr>
              <a:t>بتبكره</a:t>
            </a:r>
            <a:r>
              <a:rPr lang="ar-SA" sz="2400" dirty="0" smtClean="0">
                <a:latin typeface="Times New Roman" pitchFamily="18" charset="0"/>
                <a:cs typeface="Times New Roman" pitchFamily="18" charset="0"/>
              </a:rPr>
              <a:t> الاجيال من معارف وعلوم.</a:t>
            </a:r>
          </a:p>
          <a:p>
            <a:pPr>
              <a:buFont typeface="Arial" pitchFamily="34" charset="0"/>
              <a:buChar char="•"/>
            </a:pPr>
            <a:r>
              <a:rPr lang="ar-SA" sz="2400" dirty="0" smtClean="0">
                <a:latin typeface="Times New Roman" pitchFamily="18" charset="0"/>
                <a:cs typeface="Times New Roman" pitchFamily="18" charset="0"/>
              </a:rPr>
              <a:t>عرض المشكلات العامة: اذ تقوم المدرسة بعرض المشكلات </a:t>
            </a:r>
            <a:r>
              <a:rPr lang="ar-SA" sz="2400" dirty="0" err="1" smtClean="0">
                <a:latin typeface="Times New Roman" pitchFamily="18" charset="0"/>
                <a:cs typeface="Times New Roman" pitchFamily="18" charset="0"/>
              </a:rPr>
              <a:t>واتاحة</a:t>
            </a:r>
            <a:r>
              <a:rPr lang="ar-SA" sz="2400" dirty="0" smtClean="0">
                <a:latin typeface="Times New Roman" pitchFamily="18" charset="0"/>
                <a:cs typeface="Times New Roman" pitchFamily="18" charset="0"/>
              </a:rPr>
              <a:t> الفرصة امام التلاميذ من خلال المناهج الدراسية.</a:t>
            </a:r>
          </a:p>
          <a:p>
            <a:pPr>
              <a:buFont typeface="Arial" pitchFamily="34" charset="0"/>
              <a:buChar char="•"/>
            </a:pPr>
            <a:r>
              <a:rPr lang="ar-SA" sz="2400" dirty="0" smtClean="0">
                <a:latin typeface="Times New Roman" pitchFamily="18" charset="0"/>
                <a:cs typeface="Times New Roman" pitchFamily="18" charset="0"/>
              </a:rPr>
              <a:t>اتاحة الفرصة للتعرف على العالم.</a:t>
            </a:r>
            <a:endParaRPr lang="ar-SA" sz="2400" dirty="0">
              <a:latin typeface="Times New Roman" pitchFamily="18" charset="0"/>
              <a:cs typeface="Times New Roman" pitchFamily="18" charset="0"/>
            </a:endParaRPr>
          </a:p>
        </p:txBody>
      </p:sp>
      <p:pic>
        <p:nvPicPr>
          <p:cNvPr id="5122" name="Picture 2" descr="C:\Users\user1\Desktop\imagesCACY570U.jpg"/>
          <p:cNvPicPr>
            <a:picLocks noChangeAspect="1" noChangeArrowheads="1"/>
          </p:cNvPicPr>
          <p:nvPr/>
        </p:nvPicPr>
        <p:blipFill>
          <a:blip r:embed="rId2" cstate="print"/>
          <a:srcRect/>
          <a:stretch>
            <a:fillRect/>
          </a:stretch>
        </p:blipFill>
        <p:spPr bwMode="auto">
          <a:xfrm>
            <a:off x="0" y="4324350"/>
            <a:ext cx="1809750" cy="25336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1052736"/>
            <a:ext cx="6840760"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Times New Roman" pitchFamily="18" charset="0"/>
                <a:cs typeface="Times New Roman" pitchFamily="18" charset="0"/>
              </a:rPr>
              <a:t>ويرى كوين ان الاطفال يجب أن يحققوا أمرين رئيسين في المدرسة وهما </a:t>
            </a:r>
            <a:r>
              <a:rPr lang="ar-SA" sz="2800" b="1" dirty="0" smtClean="0">
                <a:latin typeface="Times New Roman" pitchFamily="18" charset="0"/>
                <a:cs typeface="Times New Roman" pitchFamily="18" charset="0"/>
              </a:rPr>
              <a:t>التعلم والتكيف </a:t>
            </a:r>
            <a:r>
              <a:rPr lang="ar-SA" sz="2800" dirty="0" smtClean="0">
                <a:latin typeface="Times New Roman" pitchFamily="18" charset="0"/>
                <a:cs typeface="Times New Roman" pitchFamily="18" charset="0"/>
              </a:rPr>
              <a:t>ويعتقد أن عدد كبير من الاطفال </a:t>
            </a:r>
            <a:r>
              <a:rPr lang="ar-SA" sz="2800" dirty="0" err="1" smtClean="0">
                <a:latin typeface="Times New Roman" pitchFamily="18" charset="0"/>
                <a:cs typeface="Times New Roman" pitchFamily="18" charset="0"/>
              </a:rPr>
              <a:t>لايتعلمون</a:t>
            </a:r>
            <a:r>
              <a:rPr lang="ar-SA" sz="2800" dirty="0" smtClean="0">
                <a:latin typeface="Times New Roman" pitchFamily="18" charset="0"/>
                <a:cs typeface="Times New Roman" pitchFamily="18" charset="0"/>
              </a:rPr>
              <a:t> في المدرسة وعدد اخر لا يستطيعون التكيف.</a:t>
            </a:r>
            <a:endParaRPr lang="ar-SA" sz="2800" dirty="0">
              <a:latin typeface="Times New Roman" pitchFamily="18" charset="0"/>
              <a:cs typeface="Times New Roman" pitchFamily="18" charset="0"/>
            </a:endParaRPr>
          </a:p>
        </p:txBody>
      </p:sp>
      <p:pic>
        <p:nvPicPr>
          <p:cNvPr id="6146" name="Picture 2" descr="C:\Users\user1\Desktop\imagesCA4XZDVD.jpg"/>
          <p:cNvPicPr>
            <a:picLocks noChangeAspect="1" noChangeArrowheads="1"/>
          </p:cNvPicPr>
          <p:nvPr/>
        </p:nvPicPr>
        <p:blipFill>
          <a:blip r:embed="rId2" cstate="print"/>
          <a:srcRect/>
          <a:stretch>
            <a:fillRect/>
          </a:stretch>
        </p:blipFill>
        <p:spPr bwMode="auto">
          <a:xfrm>
            <a:off x="0" y="4653136"/>
            <a:ext cx="2295525" cy="200025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476672"/>
            <a:ext cx="7272808" cy="6001643"/>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اهتم الباحثون بعدد من الجوانب والمتغيرات ذات العلاقة بالمدرسة ومدى كفايتها في اداء مهمتها كمؤسسة تنشئة اجتماعية ومن هذه </a:t>
            </a:r>
            <a:r>
              <a:rPr lang="ar-SA" sz="2400" b="1" u="sng" dirty="0" err="1" smtClean="0">
                <a:solidFill>
                  <a:schemeClr val="bg2">
                    <a:lumMod val="50000"/>
                  </a:schemeClr>
                </a:solidFill>
                <a:latin typeface="Times New Roman" pitchFamily="18" charset="0"/>
                <a:cs typeface="Times New Roman" pitchFamily="18" charset="0"/>
              </a:rPr>
              <a:t>الجوانب:</a:t>
            </a:r>
            <a:endParaRPr lang="ar-SA" sz="2400" b="1" u="sng" dirty="0" smtClean="0">
              <a:solidFill>
                <a:schemeClr val="bg2">
                  <a:lumMod val="50000"/>
                </a:schemeClr>
              </a:solidFill>
              <a:latin typeface="Times New Roman" pitchFamily="18" charset="0"/>
              <a:cs typeface="Times New Roman" pitchFamily="18" charset="0"/>
            </a:endParaRPr>
          </a:p>
          <a:p>
            <a:r>
              <a:rPr lang="ar-SA" sz="2400" u="sng" dirty="0" smtClean="0">
                <a:latin typeface="Times New Roman" pitchFamily="18" charset="0"/>
                <a:cs typeface="Times New Roman" pitchFamily="18" charset="0"/>
              </a:rPr>
              <a:t>1.الانضباط </a:t>
            </a:r>
            <a:r>
              <a:rPr lang="ar-SA" sz="2400" u="sng" dirty="0" smtClean="0">
                <a:latin typeface="Times New Roman" pitchFamily="18" charset="0"/>
                <a:cs typeface="Times New Roman" pitchFamily="18" charset="0"/>
              </a:rPr>
              <a:t>المدرسي: </a:t>
            </a:r>
            <a:r>
              <a:rPr lang="ar-SA" sz="2400" dirty="0" smtClean="0">
                <a:latin typeface="Times New Roman" pitchFamily="18" charset="0"/>
                <a:cs typeface="Times New Roman" pitchFamily="18" charset="0"/>
              </a:rPr>
              <a:t>وهو مرتبط بالعنف في داخل المدرسة حيث أنه يتقلص في المدارس التي يسودها الضبط.</a:t>
            </a:r>
          </a:p>
          <a:p>
            <a:r>
              <a:rPr lang="ar-SA" sz="2400" u="sng" dirty="0" smtClean="0">
                <a:latin typeface="Times New Roman" pitchFamily="18" charset="0"/>
                <a:cs typeface="Times New Roman" pitchFamily="18" charset="0"/>
              </a:rPr>
              <a:t>2.التنظيم </a:t>
            </a:r>
            <a:r>
              <a:rPr lang="ar-SA" sz="2400" u="sng" dirty="0" smtClean="0">
                <a:latin typeface="Times New Roman" pitchFamily="18" charset="0"/>
                <a:cs typeface="Times New Roman" pitchFamily="18" charset="0"/>
              </a:rPr>
              <a:t>المدرسي: </a:t>
            </a:r>
            <a:r>
              <a:rPr lang="ar-SA" sz="2400" dirty="0" smtClean="0">
                <a:latin typeface="Times New Roman" pitchFamily="18" charset="0"/>
                <a:cs typeface="Times New Roman" pitchFamily="18" charset="0"/>
              </a:rPr>
              <a:t>يلعب دور هام في النمو الاجتماعي للطفل.</a:t>
            </a:r>
          </a:p>
          <a:p>
            <a:r>
              <a:rPr lang="ar-SA" sz="2400" u="sng" dirty="0" err="1" smtClean="0">
                <a:latin typeface="Times New Roman" pitchFamily="18" charset="0"/>
                <a:cs typeface="Times New Roman" pitchFamily="18" charset="0"/>
              </a:rPr>
              <a:t>3.</a:t>
            </a:r>
            <a:r>
              <a:rPr lang="ar-SA" sz="2400" u="sng" dirty="0" smtClean="0">
                <a:latin typeface="Times New Roman" pitchFamily="18" charset="0"/>
                <a:cs typeface="Times New Roman" pitchFamily="18" charset="0"/>
              </a:rPr>
              <a:t> حجم </a:t>
            </a:r>
            <a:r>
              <a:rPr lang="ar-SA" sz="2400" u="sng" dirty="0" smtClean="0">
                <a:latin typeface="Times New Roman" pitchFamily="18" charset="0"/>
                <a:cs typeface="Times New Roman" pitchFamily="18" charset="0"/>
              </a:rPr>
              <a:t>المدرسة: </a:t>
            </a:r>
            <a:r>
              <a:rPr lang="ar-SA" sz="2400" dirty="0" smtClean="0">
                <a:latin typeface="Times New Roman" pitchFamily="18" charset="0"/>
                <a:cs typeface="Times New Roman" pitchFamily="18" charset="0"/>
              </a:rPr>
              <a:t>كلما كانت المدرسة أصغر كلما اتيحت الفرصة لتلاميذها لممارسة الأنشطة </a:t>
            </a:r>
            <a:r>
              <a:rPr lang="ar-SA" sz="2400" dirty="0" err="1" smtClean="0">
                <a:latin typeface="Times New Roman" pitchFamily="18" charset="0"/>
                <a:cs typeface="Times New Roman" pitchFamily="18" charset="0"/>
              </a:rPr>
              <a:t>اللاصفية</a:t>
            </a:r>
            <a:r>
              <a:rPr lang="ar-SA" sz="2400" dirty="0" smtClean="0">
                <a:latin typeface="Times New Roman" pitchFamily="18" charset="0"/>
                <a:cs typeface="Times New Roman" pitchFamily="18" charset="0"/>
              </a:rPr>
              <a:t> وممارسة الادوار القيادية أكثر.</a:t>
            </a:r>
          </a:p>
          <a:p>
            <a:r>
              <a:rPr lang="ar-SA" sz="2400" u="sng" dirty="0" err="1" smtClean="0">
                <a:latin typeface="Times New Roman" pitchFamily="18" charset="0"/>
                <a:cs typeface="Times New Roman" pitchFamily="18" charset="0"/>
              </a:rPr>
              <a:t>4.</a:t>
            </a:r>
            <a:r>
              <a:rPr lang="ar-SA" sz="2400" u="sng" dirty="0" smtClean="0">
                <a:latin typeface="Times New Roman" pitchFamily="18" charset="0"/>
                <a:cs typeface="Times New Roman" pitchFamily="18" charset="0"/>
              </a:rPr>
              <a:t> حجم </a:t>
            </a:r>
            <a:r>
              <a:rPr lang="ar-SA" sz="2400" u="sng" dirty="0" smtClean="0">
                <a:latin typeface="Times New Roman" pitchFamily="18" charset="0"/>
                <a:cs typeface="Times New Roman" pitchFamily="18" charset="0"/>
              </a:rPr>
              <a:t>الصف المدرسي.</a:t>
            </a:r>
          </a:p>
          <a:p>
            <a:r>
              <a:rPr lang="ar-SA" sz="2400" u="sng" dirty="0" err="1" smtClean="0">
                <a:latin typeface="Times New Roman" pitchFamily="18" charset="0"/>
                <a:cs typeface="Times New Roman" pitchFamily="18" charset="0"/>
              </a:rPr>
              <a:t>5.</a:t>
            </a:r>
            <a:r>
              <a:rPr lang="ar-SA" sz="2400" u="sng" dirty="0" smtClean="0">
                <a:latin typeface="Times New Roman" pitchFamily="18" charset="0"/>
                <a:cs typeface="Times New Roman" pitchFamily="18" charset="0"/>
              </a:rPr>
              <a:t> استعداد </a:t>
            </a:r>
            <a:r>
              <a:rPr lang="ar-SA" sz="2400" u="sng" dirty="0" smtClean="0">
                <a:latin typeface="Times New Roman" pitchFamily="18" charset="0"/>
                <a:cs typeface="Times New Roman" pitchFamily="18" charset="0"/>
              </a:rPr>
              <a:t>التلاميذ: </a:t>
            </a:r>
            <a:r>
              <a:rPr lang="ar-SA" sz="2400" dirty="0" smtClean="0">
                <a:latin typeface="Times New Roman" pitchFamily="18" charset="0"/>
                <a:cs typeface="Times New Roman" pitchFamily="18" charset="0"/>
              </a:rPr>
              <a:t>حيث اهتم الباحثون بالتفاعل بين استعداد التلاميذ </a:t>
            </a:r>
            <a:r>
              <a:rPr lang="ar-SA" sz="2400" dirty="0" err="1" smtClean="0">
                <a:latin typeface="Times New Roman" pitchFamily="18" charset="0"/>
                <a:cs typeface="Times New Roman" pitchFamily="18" charset="0"/>
              </a:rPr>
              <a:t>والاجراءات</a:t>
            </a:r>
            <a:r>
              <a:rPr lang="ar-SA" sz="2400" dirty="0" smtClean="0">
                <a:latin typeface="Times New Roman" pitchFamily="18" charset="0"/>
                <a:cs typeface="Times New Roman" pitchFamily="18" charset="0"/>
              </a:rPr>
              <a:t> العلاجية المتخذة داخل غرفة الصف.</a:t>
            </a:r>
          </a:p>
          <a:p>
            <a:r>
              <a:rPr lang="ar-SA" sz="2400" u="sng" dirty="0" err="1" smtClean="0">
                <a:latin typeface="Times New Roman" pitchFamily="18" charset="0"/>
                <a:cs typeface="Times New Roman" pitchFamily="18" charset="0"/>
              </a:rPr>
              <a:t>6.</a:t>
            </a:r>
            <a:r>
              <a:rPr lang="ar-SA" sz="2400" u="sng" dirty="0" smtClean="0">
                <a:latin typeface="Times New Roman" pitchFamily="18" charset="0"/>
                <a:cs typeface="Times New Roman" pitchFamily="18" charset="0"/>
              </a:rPr>
              <a:t> السمات </a:t>
            </a:r>
            <a:r>
              <a:rPr lang="ar-SA" sz="2400" u="sng" dirty="0" smtClean="0">
                <a:latin typeface="Times New Roman" pitchFamily="18" charset="0"/>
                <a:cs typeface="Times New Roman" pitchFamily="18" charset="0"/>
              </a:rPr>
              <a:t>الشخصية للمعلم: </a:t>
            </a:r>
            <a:r>
              <a:rPr lang="ar-SA" sz="2400" dirty="0" smtClean="0">
                <a:latin typeface="Times New Roman" pitchFamily="18" charset="0"/>
                <a:cs typeface="Times New Roman" pitchFamily="18" charset="0"/>
              </a:rPr>
              <a:t>ومن اهم السمات التي اشار اليها الباحثون الحماس والقدرة على التخطيط والوعي بالفروق الفردية.</a:t>
            </a:r>
          </a:p>
          <a:p>
            <a:r>
              <a:rPr lang="ar-SA" sz="2400" dirty="0" err="1" smtClean="0">
                <a:latin typeface="Times New Roman" pitchFamily="18" charset="0"/>
                <a:cs typeface="Times New Roman" pitchFamily="18" charset="0"/>
              </a:rPr>
              <a:t>7.</a:t>
            </a:r>
            <a:r>
              <a:rPr lang="ar-SA" sz="2400" dirty="0" smtClean="0">
                <a:latin typeface="Times New Roman" pitchFamily="18" charset="0"/>
                <a:cs typeface="Times New Roman" pitchFamily="18" charset="0"/>
              </a:rPr>
              <a:t> </a:t>
            </a:r>
            <a:r>
              <a:rPr lang="ar-SA" sz="2400" u="sng" dirty="0" smtClean="0">
                <a:latin typeface="Times New Roman" pitchFamily="18" charset="0"/>
                <a:cs typeface="Times New Roman" pitchFamily="18" charset="0"/>
              </a:rPr>
              <a:t>الخبرات </a:t>
            </a:r>
            <a:r>
              <a:rPr lang="ar-SA" sz="2400" u="sng" dirty="0" smtClean="0">
                <a:latin typeface="Times New Roman" pitchFamily="18" charset="0"/>
                <a:cs typeface="Times New Roman" pitchFamily="18" charset="0"/>
              </a:rPr>
              <a:t>المدرسية والتوافق النفسي الاجتماعي</a:t>
            </a:r>
            <a:r>
              <a:rPr lang="ar-SA" sz="2400" dirty="0" smtClean="0">
                <a:latin typeface="Times New Roman" pitchFamily="18" charset="0"/>
                <a:cs typeface="Times New Roman" pitchFamily="18" charset="0"/>
              </a:rPr>
              <a:t>: بينت الدراسات أن طبيعة الخبرات المدرسية المقدمة للتلاميذ تلعب دور في توافقهم او عدم توافقهم من الناحية النفسية الاجتماعية.</a:t>
            </a:r>
          </a:p>
          <a:p>
            <a:r>
              <a:rPr lang="ar-SA" sz="2400" u="sng" dirty="0" err="1" smtClean="0">
                <a:latin typeface="Times New Roman" pitchFamily="18" charset="0"/>
                <a:cs typeface="Times New Roman" pitchFamily="18" charset="0"/>
              </a:rPr>
              <a:t>8.</a:t>
            </a:r>
            <a:r>
              <a:rPr lang="ar-SA" sz="2400" u="sng" dirty="0" smtClean="0">
                <a:latin typeface="Times New Roman" pitchFamily="18" charset="0"/>
                <a:cs typeface="Times New Roman" pitchFamily="18" charset="0"/>
              </a:rPr>
              <a:t> الثواب </a:t>
            </a:r>
            <a:r>
              <a:rPr lang="ar-SA" sz="2400" u="sng" dirty="0" smtClean="0">
                <a:latin typeface="Times New Roman" pitchFamily="18" charset="0"/>
                <a:cs typeface="Times New Roman" pitchFamily="18" charset="0"/>
              </a:rPr>
              <a:t>والعقاب: </a:t>
            </a:r>
            <a:r>
              <a:rPr lang="ar-SA" sz="2400" dirty="0" smtClean="0">
                <a:latin typeface="Times New Roman" pitchFamily="18" charset="0"/>
                <a:cs typeface="Times New Roman" pitchFamily="18" charset="0"/>
              </a:rPr>
              <a:t>اهتم الباحثون بانعكاساتها على التلاميذ.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620688"/>
            <a:ext cx="6984776" cy="738664"/>
          </a:xfrm>
          <a:prstGeom prst="rect">
            <a:avLst/>
          </a:prstGeom>
          <a:noFill/>
        </p:spPr>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ثالثا: رياض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الأطفال:</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ar-SA" dirty="0"/>
          </a:p>
        </p:txBody>
      </p:sp>
      <p:sp>
        <p:nvSpPr>
          <p:cNvPr id="3" name="مربع نص 2"/>
          <p:cNvSpPr txBox="1"/>
          <p:nvPr/>
        </p:nvSpPr>
        <p:spPr>
          <a:xfrm>
            <a:off x="5580112" y="2132856"/>
            <a:ext cx="2160240"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dirty="0" smtClean="0">
                <a:latin typeface="Times New Roman" pitchFamily="18" charset="0"/>
                <a:cs typeface="Times New Roman" pitchFamily="18" charset="0"/>
              </a:rPr>
              <a:t>كان الهدف من انشائها رعاية اطفال النساء اللواتي خرجن للعمل</a:t>
            </a:r>
            <a:endParaRPr lang="ar-SA" sz="2400" dirty="0">
              <a:latin typeface="Times New Roman" pitchFamily="18" charset="0"/>
              <a:cs typeface="Times New Roman" pitchFamily="18" charset="0"/>
            </a:endParaRPr>
          </a:p>
        </p:txBody>
      </p:sp>
      <p:sp>
        <p:nvSpPr>
          <p:cNvPr id="4" name="سهم إلى اليسار 3"/>
          <p:cNvSpPr/>
          <p:nvPr/>
        </p:nvSpPr>
        <p:spPr>
          <a:xfrm>
            <a:off x="3491880" y="2636912"/>
            <a:ext cx="1584176" cy="5760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ربع نص 4"/>
          <p:cNvSpPr txBox="1"/>
          <p:nvPr/>
        </p:nvSpPr>
        <p:spPr>
          <a:xfrm>
            <a:off x="755576" y="2132856"/>
            <a:ext cx="2304256"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dirty="0" smtClean="0">
                <a:latin typeface="Times New Roman" pitchFamily="18" charset="0"/>
                <a:cs typeface="Times New Roman" pitchFamily="18" charset="0"/>
              </a:rPr>
              <a:t>تطور الى تربية شاملة ترمي الى تنمية قدرات الاطفال وتسهيل نموهم.</a:t>
            </a:r>
            <a:endParaRPr lang="ar-SA" sz="2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71600" y="1268760"/>
            <a:ext cx="6624736"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dirty="0" smtClean="0">
                <a:solidFill>
                  <a:schemeClr val="dk1"/>
                </a:solidFill>
                <a:latin typeface="Times New Roman" pitchFamily="18" charset="0"/>
                <a:cs typeface="Times New Roman" pitchFamily="18" charset="0"/>
              </a:rPr>
              <a:t>يؤكد فروبل أن الروضة تساعد الأطفال على التوافق مع البيئة فهي </a:t>
            </a:r>
            <a:r>
              <a:rPr lang="ar-SA" sz="2400" dirty="0" err="1" smtClean="0">
                <a:solidFill>
                  <a:schemeClr val="dk1"/>
                </a:solidFill>
                <a:latin typeface="Times New Roman" pitchFamily="18" charset="0"/>
                <a:cs typeface="Times New Roman" pitchFamily="18" charset="0"/>
              </a:rPr>
              <a:t>تهيء</a:t>
            </a:r>
            <a:r>
              <a:rPr lang="ar-SA" sz="2400" dirty="0" smtClean="0">
                <a:solidFill>
                  <a:schemeClr val="dk1"/>
                </a:solidFill>
                <a:latin typeface="Times New Roman" pitchFamily="18" charset="0"/>
                <a:cs typeface="Times New Roman" pitchFamily="18" charset="0"/>
              </a:rPr>
              <a:t> فرصا للأطفال للقيام بنشاطات تتوافق مع مرحلة نموهم والتي ستعمل على نمو اجسامهم وحواسهم وقدراتهم العقلية وستجعل بينهم وبين المجتمع ألفة.</a:t>
            </a:r>
            <a:endParaRPr lang="ar-SA" sz="2400" dirty="0">
              <a:solidFill>
                <a:schemeClr val="dk1"/>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764704"/>
            <a:ext cx="6336704" cy="3323987"/>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يمكن لرياض الأطفال اذا اعدت الاعداد السليم أن تساهم في التنشئة الاجتماعية وذلك من خلال تحقيق الأهداف </a:t>
            </a:r>
            <a:r>
              <a:rPr lang="ar-SA" sz="2400" b="1" u="sng" dirty="0" err="1" smtClean="0">
                <a:solidFill>
                  <a:schemeClr val="bg2">
                    <a:lumMod val="50000"/>
                  </a:schemeClr>
                </a:solidFill>
                <a:latin typeface="Times New Roman" pitchFamily="18" charset="0"/>
                <a:cs typeface="Times New Roman" pitchFamily="18" charset="0"/>
              </a:rPr>
              <a:t>التالية</a:t>
            </a:r>
            <a:r>
              <a:rPr lang="ar-SA" sz="2400" b="1" u="sng" dirty="0" err="1" smtClean="0">
                <a:solidFill>
                  <a:schemeClr val="bg2">
                    <a:lumMod val="50000"/>
                  </a:schemeClr>
                </a:solidFill>
                <a:latin typeface="Times New Roman" pitchFamily="18" charset="0"/>
                <a:cs typeface="Times New Roman" pitchFamily="18" charset="0"/>
              </a:rPr>
              <a:t>:</a:t>
            </a:r>
            <a:endParaRPr lang="ar-SA" sz="2400" b="1" u="sng" dirty="0" smtClean="0">
              <a:solidFill>
                <a:schemeClr val="bg2">
                  <a:lumMod val="50000"/>
                </a:schemeClr>
              </a:solidFill>
              <a:latin typeface="Times New Roman" pitchFamily="18" charset="0"/>
              <a:cs typeface="Times New Roman" pitchFamily="18" charset="0"/>
            </a:endParaRPr>
          </a:p>
          <a:p>
            <a:endParaRPr lang="ar-SA" sz="2400" b="1" u="sng" dirty="0" smtClean="0">
              <a:solidFill>
                <a:schemeClr val="bg2">
                  <a:lumMod val="50000"/>
                </a:schemeClr>
              </a:solidFill>
              <a:latin typeface="Times New Roman" pitchFamily="18" charset="0"/>
              <a:cs typeface="Times New Roman" pitchFamily="18" charset="0"/>
            </a:endParaRPr>
          </a:p>
          <a:p>
            <a:pPr marL="457200" indent="-457200">
              <a:buFont typeface="+mj-lt"/>
              <a:buAutoNum type="arabicPeriod"/>
            </a:pPr>
            <a:r>
              <a:rPr lang="ar-SA" sz="2400" dirty="0" smtClean="0">
                <a:latin typeface="Times New Roman" pitchFamily="18" charset="0"/>
                <a:cs typeface="Times New Roman" pitchFamily="18" charset="0"/>
              </a:rPr>
              <a:t>تنمية الاحساس بالثقة في النفس والآخرين.</a:t>
            </a:r>
          </a:p>
          <a:p>
            <a:pPr marL="457200" indent="-457200">
              <a:buFont typeface="+mj-lt"/>
              <a:buAutoNum type="arabicPeriod"/>
            </a:pPr>
            <a:r>
              <a:rPr lang="ar-SA" sz="2400" dirty="0" smtClean="0">
                <a:latin typeface="Times New Roman" pitchFamily="18" charset="0"/>
                <a:cs typeface="Times New Roman" pitchFamily="18" charset="0"/>
              </a:rPr>
              <a:t>تنمية الاحساس بالاستقلالية.</a:t>
            </a:r>
          </a:p>
          <a:p>
            <a:pPr marL="457200" indent="-457200">
              <a:buFont typeface="+mj-lt"/>
              <a:buAutoNum type="arabicPeriod"/>
            </a:pPr>
            <a:r>
              <a:rPr lang="ar-SA" sz="2400" dirty="0" smtClean="0">
                <a:latin typeface="Times New Roman" pitchFamily="18" charset="0"/>
                <a:cs typeface="Times New Roman" pitchFamily="18" charset="0"/>
              </a:rPr>
              <a:t>مساعدة الطفل على </a:t>
            </a:r>
            <a:r>
              <a:rPr lang="ar-SA" sz="2400" dirty="0" err="1" smtClean="0">
                <a:latin typeface="Times New Roman" pitchFamily="18" charset="0"/>
                <a:cs typeface="Times New Roman" pitchFamily="18" charset="0"/>
              </a:rPr>
              <a:t>الانفكاك</a:t>
            </a:r>
            <a:r>
              <a:rPr lang="ar-SA" sz="2400" dirty="0" smtClean="0">
                <a:latin typeface="Times New Roman" pitchFamily="18" charset="0"/>
                <a:cs typeface="Times New Roman" pitchFamily="18" charset="0"/>
              </a:rPr>
              <a:t> التدريجي من التمركز حول الذات.</a:t>
            </a:r>
          </a:p>
          <a:p>
            <a:pPr marL="457200" indent="-457200">
              <a:buFont typeface="+mj-lt"/>
              <a:buAutoNum type="arabicPeriod"/>
            </a:pPr>
            <a:r>
              <a:rPr lang="ar-SA" sz="2400" dirty="0" smtClean="0">
                <a:latin typeface="Times New Roman" pitchFamily="18" charset="0"/>
                <a:cs typeface="Times New Roman" pitchFamily="18" charset="0"/>
              </a:rPr>
              <a:t>تنمية وتهيئة استعدادات الطفل للحياة المدرسية.</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764704"/>
            <a:ext cx="6624736" cy="4524315"/>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حقائق عن رياض </a:t>
            </a:r>
            <a:r>
              <a:rPr lang="ar-SA" sz="2400" b="1" u="sng" dirty="0" err="1" smtClean="0">
                <a:solidFill>
                  <a:schemeClr val="bg2">
                    <a:lumMod val="50000"/>
                  </a:schemeClr>
                </a:solidFill>
                <a:latin typeface="Times New Roman" pitchFamily="18" charset="0"/>
                <a:cs typeface="Times New Roman" pitchFamily="18" charset="0"/>
              </a:rPr>
              <a:t>الأطفال:</a:t>
            </a:r>
            <a:endParaRPr lang="ar-SA" sz="2400" b="1" u="sng" dirty="0" smtClean="0">
              <a:solidFill>
                <a:schemeClr val="bg2">
                  <a:lumMod val="50000"/>
                </a:schemeClr>
              </a:solidFill>
              <a:latin typeface="Times New Roman" pitchFamily="18" charset="0"/>
              <a:cs typeface="Times New Roman" pitchFamily="18" charset="0"/>
            </a:endParaRPr>
          </a:p>
          <a:p>
            <a:pPr marL="457200" indent="-457200">
              <a:buFont typeface="+mj-lt"/>
              <a:buAutoNum type="arabicPeriod"/>
            </a:pPr>
            <a:r>
              <a:rPr lang="ar-SA" sz="2400" dirty="0" smtClean="0">
                <a:latin typeface="Times New Roman" pitchFamily="18" charset="0"/>
                <a:cs typeface="Times New Roman" pitchFamily="18" charset="0"/>
              </a:rPr>
              <a:t>ان كلمة روضة تعني حديقة والحديقة تمثل المتعة والجمال والحرية واللعب للأطفال.</a:t>
            </a:r>
          </a:p>
          <a:p>
            <a:pPr marL="457200" indent="-457200">
              <a:buFont typeface="+mj-lt"/>
              <a:buAutoNum type="arabicPeriod"/>
            </a:pPr>
            <a:r>
              <a:rPr lang="ar-SA" sz="2400" dirty="0" smtClean="0">
                <a:latin typeface="Times New Roman" pitchFamily="18" charset="0"/>
                <a:cs typeface="Times New Roman" pitchFamily="18" charset="0"/>
              </a:rPr>
              <a:t>أن التربية في رياض الأطفال هي التهيئة للتربية المدرسية وليست حلقة من حلقاتها ولا يجوز أن تتحول الروضة الى مدرسة.</a:t>
            </a:r>
          </a:p>
          <a:p>
            <a:pPr marL="457200" indent="-457200">
              <a:buFont typeface="+mj-lt"/>
              <a:buAutoNum type="arabicPeriod"/>
            </a:pPr>
            <a:r>
              <a:rPr lang="ar-SA" sz="2400" dirty="0" smtClean="0">
                <a:latin typeface="Times New Roman" pitchFamily="18" charset="0"/>
                <a:cs typeface="Times New Roman" pitchFamily="18" charset="0"/>
              </a:rPr>
              <a:t>ان للطفل في هذه المرحلة مطالب جدية فهو بحاجة الى الحرية والتعلم عن طريق اللعب والنشاط.</a:t>
            </a:r>
          </a:p>
          <a:p>
            <a:pPr marL="457200" indent="-457200">
              <a:buFont typeface="+mj-lt"/>
              <a:buAutoNum type="arabicPeriod"/>
            </a:pPr>
            <a:r>
              <a:rPr lang="ar-SA" sz="2400" dirty="0" smtClean="0">
                <a:latin typeface="Times New Roman" pitchFamily="18" charset="0"/>
                <a:cs typeface="Times New Roman" pitchFamily="18" charset="0"/>
              </a:rPr>
              <a:t>ان تطلع فروبل وهو اول من دعا الى انشاء رياض الأطفال كان الى دور هذه المؤسسات في اتاحة الفرصة للأطفال لك يمارسوا انشطة تتوافق مع طبيعتهم وتقوي اجسامهم وتدرب حواسهم وتنمي عقولهم.</a:t>
            </a:r>
            <a:endParaRPr lang="ar-SA" sz="2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692696"/>
            <a:ext cx="7416824" cy="4893647"/>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محاور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المحاضرة:</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مؤسسات التنشئة الاجتماعية</a:t>
            </a:r>
          </a:p>
          <a:p>
            <a:pPr marL="342900" indent="-342900">
              <a:buFont typeface="+mj-lt"/>
              <a:buAutoNum type="arabicPeriod"/>
            </a:pPr>
            <a:r>
              <a:rPr lang="ar-SA" sz="2400" dirty="0" smtClean="0">
                <a:latin typeface="Times New Roman" pitchFamily="18" charset="0"/>
                <a:cs typeface="Times New Roman" pitchFamily="18" charset="0"/>
              </a:rPr>
              <a:t>الأسرة.</a:t>
            </a:r>
          </a:p>
          <a:p>
            <a:pPr marL="342900" indent="-342900">
              <a:buFont typeface="+mj-lt"/>
              <a:buAutoNum type="arabicPeriod"/>
            </a:pPr>
            <a:r>
              <a:rPr lang="ar-SA" sz="2400" dirty="0" smtClean="0">
                <a:latin typeface="Times New Roman" pitchFamily="18" charset="0"/>
                <a:cs typeface="Times New Roman" pitchFamily="18" charset="0"/>
              </a:rPr>
              <a:t>المدرسة.</a:t>
            </a:r>
          </a:p>
          <a:p>
            <a:pPr marL="342900" indent="-342900">
              <a:buFont typeface="+mj-lt"/>
              <a:buAutoNum type="arabicPeriod"/>
            </a:pPr>
            <a:r>
              <a:rPr lang="ar-SA" sz="2400" dirty="0" smtClean="0">
                <a:latin typeface="Times New Roman" pitchFamily="18" charset="0"/>
                <a:cs typeface="Times New Roman" pitchFamily="18" charset="0"/>
              </a:rPr>
              <a:t>رياض الأطفال.</a:t>
            </a:r>
          </a:p>
          <a:p>
            <a:pPr marL="342900" indent="-342900">
              <a:buFont typeface="+mj-lt"/>
              <a:buAutoNum type="arabicPeriod"/>
            </a:pPr>
            <a:r>
              <a:rPr lang="ar-SA" sz="2400" dirty="0" smtClean="0">
                <a:latin typeface="Times New Roman" pitchFamily="18" charset="0"/>
                <a:cs typeface="Times New Roman" pitchFamily="18" charset="0"/>
              </a:rPr>
              <a:t>وسائل الإعلام.</a:t>
            </a:r>
          </a:p>
          <a:p>
            <a:pPr marL="342900" indent="-342900">
              <a:buFont typeface="+mj-lt"/>
              <a:buAutoNum type="arabicPeriod"/>
            </a:pPr>
            <a:r>
              <a:rPr lang="ar-SA" sz="2400" dirty="0" smtClean="0">
                <a:latin typeface="Times New Roman" pitchFamily="18" charset="0"/>
                <a:cs typeface="Times New Roman" pitchFamily="18" charset="0"/>
              </a:rPr>
              <a:t>جماعة الأقران.</a:t>
            </a:r>
          </a:p>
          <a:p>
            <a:pPr marL="342900" indent="-342900">
              <a:buFont typeface="+mj-lt"/>
              <a:buAutoNum type="arabicPeriod"/>
            </a:pPr>
            <a:r>
              <a:rPr lang="ar-SA" sz="2400" dirty="0" smtClean="0">
                <a:latin typeface="Times New Roman" pitchFamily="18" charset="0"/>
                <a:cs typeface="Times New Roman" pitchFamily="18" charset="0"/>
              </a:rPr>
              <a:t>المؤسسات الدينية.</a:t>
            </a:r>
          </a:p>
          <a:p>
            <a:pPr marL="342900" indent="-342900"/>
            <a:endParaRPr lang="ar-SA" sz="2400" dirty="0" smtClean="0">
              <a:latin typeface="Times New Roman" pitchFamily="18" charset="0"/>
              <a:cs typeface="Times New Roman" pitchFamily="18" charset="0"/>
            </a:endParaRPr>
          </a:p>
          <a:p>
            <a:pPr marL="342900" indent="-342900"/>
            <a:endParaRPr lang="ar-SA" sz="2400" dirty="0" smtClean="0">
              <a:latin typeface="Times New Roman" pitchFamily="18" charset="0"/>
              <a:cs typeface="Times New Roman" pitchFamily="18" charset="0"/>
            </a:endParaRPr>
          </a:p>
          <a:p>
            <a:pPr indent="-342900"/>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المرجع:</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342900" indent="-342900"/>
            <a:r>
              <a:rPr lang="ar-SA" sz="2400" dirty="0" err="1" smtClean="0">
                <a:latin typeface="Times New Roman" pitchFamily="18" charset="0"/>
                <a:cs typeface="Times New Roman" pitchFamily="18" charset="0"/>
              </a:rPr>
              <a:t>ابوجادو</a:t>
            </a:r>
            <a:r>
              <a:rPr lang="ar-SA" sz="2400" dirty="0" smtClean="0">
                <a:latin typeface="Times New Roman" pitchFamily="18" charset="0"/>
                <a:cs typeface="Times New Roman" pitchFamily="18" charset="0"/>
              </a:rPr>
              <a:t>, صالح </a:t>
            </a:r>
            <a:r>
              <a:rPr lang="ar-SA" sz="2400" dirty="0" err="1" smtClean="0">
                <a:latin typeface="Times New Roman" pitchFamily="18" charset="0"/>
                <a:cs typeface="Times New Roman" pitchFamily="18" charset="0"/>
              </a:rPr>
              <a:t>محمد.</a:t>
            </a:r>
            <a:r>
              <a:rPr lang="ar-SA" sz="2400" dirty="0" smtClean="0">
                <a:latin typeface="Times New Roman" pitchFamily="18" charset="0"/>
                <a:cs typeface="Times New Roman" pitchFamily="18" charset="0"/>
              </a:rPr>
              <a:t> (2010</a:t>
            </a:r>
            <a:r>
              <a:rPr lang="ar-SA" sz="2400" dirty="0" err="1" smtClean="0">
                <a:latin typeface="Times New Roman" pitchFamily="18" charset="0"/>
                <a:cs typeface="Times New Roman" pitchFamily="18" charset="0"/>
              </a:rPr>
              <a:t>).</a:t>
            </a:r>
            <a:r>
              <a:rPr lang="ar-SA" sz="2400" dirty="0" smtClean="0">
                <a:latin typeface="Times New Roman" pitchFamily="18" charset="0"/>
                <a:cs typeface="Times New Roman" pitchFamily="18" charset="0"/>
              </a:rPr>
              <a:t> ”سيكولوجية التنشئة </a:t>
            </a:r>
            <a:r>
              <a:rPr lang="ar-SA" sz="2400" dirty="0" err="1" smtClean="0">
                <a:latin typeface="Times New Roman" pitchFamily="18" charset="0"/>
                <a:cs typeface="Times New Roman" pitchFamily="18" charset="0"/>
              </a:rPr>
              <a:t>الاجتماعية“.</a:t>
            </a:r>
            <a:r>
              <a:rPr lang="ar-SA" sz="2400" dirty="0" smtClean="0">
                <a:latin typeface="Times New Roman" pitchFamily="18" charset="0"/>
                <a:cs typeface="Times New Roman" pitchFamily="18" charset="0"/>
              </a:rPr>
              <a:t> ط </a:t>
            </a:r>
            <a:r>
              <a:rPr lang="ar-SA" sz="2400" dirty="0" err="1" smtClean="0">
                <a:latin typeface="Times New Roman" pitchFamily="18" charset="0"/>
                <a:cs typeface="Times New Roman" pitchFamily="18" charset="0"/>
              </a:rPr>
              <a:t>7 .</a:t>
            </a:r>
            <a:r>
              <a:rPr lang="ar-SA" sz="2400" dirty="0" smtClean="0">
                <a:latin typeface="Times New Roman" pitchFamily="18" charset="0"/>
                <a:cs typeface="Times New Roman" pitchFamily="18" charset="0"/>
              </a:rPr>
              <a:t> الفصل التاسع, ص ص </a:t>
            </a:r>
            <a:r>
              <a:rPr lang="ar-SA" sz="2400" dirty="0" err="1" smtClean="0">
                <a:latin typeface="Times New Roman" pitchFamily="18" charset="0"/>
                <a:cs typeface="Times New Roman" pitchFamily="18" charset="0"/>
              </a:rPr>
              <a:t>217 </a:t>
            </a:r>
            <a:r>
              <a:rPr lang="ar-SA" sz="2400" dirty="0" smtClean="0">
                <a:latin typeface="Times New Roman" pitchFamily="18" charset="0"/>
                <a:cs typeface="Times New Roman" pitchFamily="18" charset="0"/>
              </a:rPr>
              <a:t>- 239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9632" y="620688"/>
            <a:ext cx="6552728" cy="4154984"/>
          </a:xfrm>
          <a:prstGeom prst="rect">
            <a:avLst/>
          </a:prstGeom>
          <a:noFill/>
        </p:spPr>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رابعا: وسائل الإعلام</a:t>
            </a:r>
          </a:p>
          <a:p>
            <a:r>
              <a:rPr lang="ar-SA" sz="2400" dirty="0" smtClean="0">
                <a:latin typeface="Times New Roman" pitchFamily="18" charset="0"/>
                <a:cs typeface="Times New Roman" pitchFamily="18" charset="0"/>
              </a:rPr>
              <a:t>كافة وسائل الإعلام المسموعة والمرئية والمطبوعة تلعب دورا بارزا في تكوين شخصية الفرد وتطبيعه الاجتماعي على انماط سلوكية معينة.</a:t>
            </a:r>
          </a:p>
          <a:p>
            <a:r>
              <a:rPr lang="ar-SA" sz="2400" b="1" u="sng" dirty="0" smtClean="0">
                <a:latin typeface="Times New Roman" pitchFamily="18" charset="0"/>
                <a:cs typeface="Times New Roman" pitchFamily="18" charset="0"/>
              </a:rPr>
              <a:t>تؤثر وسائل الاعلام في عملية التنشئة الاجتماعية في النواحي </a:t>
            </a:r>
            <a:r>
              <a:rPr lang="ar-SA" sz="2400" b="1" u="sng" dirty="0" err="1" smtClean="0">
                <a:latin typeface="Times New Roman" pitchFamily="18" charset="0"/>
                <a:cs typeface="Times New Roman" pitchFamily="18" charset="0"/>
              </a:rPr>
              <a:t>التالية:</a:t>
            </a:r>
            <a:endParaRPr lang="ar-SA" sz="2400" b="1" u="sng" dirty="0" smtClean="0">
              <a:latin typeface="Times New Roman" pitchFamily="18" charset="0"/>
              <a:cs typeface="Times New Roman" pitchFamily="18" charset="0"/>
            </a:endParaRPr>
          </a:p>
          <a:p>
            <a:pPr>
              <a:buFont typeface="Arial" pitchFamily="34" charset="0"/>
              <a:buChar char="•"/>
            </a:pPr>
            <a:r>
              <a:rPr lang="ar-SA" sz="2400" dirty="0" smtClean="0">
                <a:latin typeface="Times New Roman" pitchFamily="18" charset="0"/>
                <a:cs typeface="Times New Roman" pitchFamily="18" charset="0"/>
              </a:rPr>
              <a:t>نشر معلومات متنوعة في كافة المجالات وتناسب كافة الأعمار.</a:t>
            </a:r>
          </a:p>
          <a:p>
            <a:pPr>
              <a:buFont typeface="Arial" pitchFamily="34" charset="0"/>
              <a:buChar char="•"/>
            </a:pPr>
            <a:r>
              <a:rPr lang="ar-SA" sz="2400" dirty="0" smtClean="0">
                <a:latin typeface="Times New Roman" pitchFamily="18" charset="0"/>
                <a:cs typeface="Times New Roman" pitchFamily="18" charset="0"/>
              </a:rPr>
              <a:t>تيسير التأثر بالسلوك الاجتماعي في الثقافات الأخرى بما تقدمه من أفلام وأخبار.</a:t>
            </a:r>
          </a:p>
          <a:p>
            <a:pPr>
              <a:buFont typeface="Arial" pitchFamily="34" charset="0"/>
              <a:buChar char="•"/>
            </a:pPr>
            <a:r>
              <a:rPr lang="ar-SA" sz="2400" dirty="0" smtClean="0">
                <a:latin typeface="Times New Roman" pitchFamily="18" charset="0"/>
                <a:cs typeface="Times New Roman" pitchFamily="18" charset="0"/>
              </a:rPr>
              <a:t>اشباع الحاجة للمعلومات.</a:t>
            </a:r>
          </a:p>
          <a:p>
            <a:pPr>
              <a:buFont typeface="Arial" pitchFamily="34" charset="0"/>
              <a:buChar char="•"/>
            </a:pPr>
            <a:r>
              <a:rPr lang="ar-SA" sz="2400" dirty="0" smtClean="0">
                <a:latin typeface="Times New Roman" pitchFamily="18" charset="0"/>
                <a:cs typeface="Times New Roman" pitchFamily="18" charset="0"/>
              </a:rPr>
              <a:t>التسليه والترفيه.</a:t>
            </a:r>
            <a:endParaRPr lang="ar-SA" sz="2400" dirty="0">
              <a:latin typeface="Times New Roman" pitchFamily="18" charset="0"/>
              <a:cs typeface="Times New Roman" pitchFamily="18" charset="0"/>
            </a:endParaRPr>
          </a:p>
        </p:txBody>
      </p:sp>
      <p:pic>
        <p:nvPicPr>
          <p:cNvPr id="12290" name="Picture 2" descr="C:\Users\user1\Desktop\وسائل الاعلام.png"/>
          <p:cNvPicPr>
            <a:picLocks noChangeAspect="1" noChangeArrowheads="1"/>
          </p:cNvPicPr>
          <p:nvPr/>
        </p:nvPicPr>
        <p:blipFill>
          <a:blip r:embed="rId2" cstate="print"/>
          <a:srcRect/>
          <a:stretch>
            <a:fillRect/>
          </a:stretch>
        </p:blipFill>
        <p:spPr bwMode="auto">
          <a:xfrm>
            <a:off x="3275856" y="4653136"/>
            <a:ext cx="2324100" cy="197167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620688"/>
            <a:ext cx="6696744" cy="3046988"/>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الأساليب التي تستخدمها وسائل الاعلام في التنشئة الاجتماعية للطفل </a:t>
            </a:r>
            <a:r>
              <a:rPr lang="ar-SA" sz="2400" b="1" u="sng" dirty="0" err="1" smtClean="0">
                <a:solidFill>
                  <a:schemeClr val="bg2">
                    <a:lumMod val="50000"/>
                  </a:schemeClr>
                </a:solidFill>
                <a:latin typeface="Times New Roman" pitchFamily="18" charset="0"/>
                <a:cs typeface="Times New Roman" pitchFamily="18" charset="0"/>
              </a:rPr>
              <a:t>هي:</a:t>
            </a:r>
            <a:endParaRPr lang="ar-SA" sz="2400" b="1" u="sng" dirty="0" smtClean="0">
              <a:solidFill>
                <a:schemeClr val="bg2">
                  <a:lumMod val="50000"/>
                </a:schemeClr>
              </a:solidFill>
              <a:latin typeface="Times New Roman" pitchFamily="18" charset="0"/>
              <a:cs typeface="Times New Roman" pitchFamily="18" charset="0"/>
            </a:endParaRPr>
          </a:p>
          <a:p>
            <a:pPr marL="457200" indent="-457200">
              <a:buFont typeface="+mj-lt"/>
              <a:buAutoNum type="arabicPeriod"/>
            </a:pPr>
            <a:r>
              <a:rPr lang="ar-SA" sz="2400" dirty="0" smtClean="0">
                <a:latin typeface="Times New Roman" pitchFamily="18" charset="0"/>
                <a:cs typeface="Times New Roman" pitchFamily="18" charset="0"/>
              </a:rPr>
              <a:t>التكرار: تعمد وسائل الاعلام الى احداث تأثير معين عن طريق تكرار انواع معينة من العلاقات والشخصيات </a:t>
            </a:r>
            <a:r>
              <a:rPr lang="ar-SA" sz="2400" dirty="0" err="1" smtClean="0">
                <a:latin typeface="Times New Roman" pitchFamily="18" charset="0"/>
                <a:cs typeface="Times New Roman" pitchFamily="18" charset="0"/>
              </a:rPr>
              <a:t>والافكار</a:t>
            </a:r>
            <a:r>
              <a:rPr lang="ar-SA" sz="2400" dirty="0" smtClean="0">
                <a:latin typeface="Times New Roman" pitchFamily="18" charset="0"/>
                <a:cs typeface="Times New Roman" pitchFamily="18" charset="0"/>
              </a:rPr>
              <a:t> والصور.</a:t>
            </a:r>
          </a:p>
          <a:p>
            <a:pPr marL="457200" indent="-457200">
              <a:buFont typeface="+mj-lt"/>
              <a:buAutoNum type="arabicPeriod"/>
            </a:pPr>
            <a:r>
              <a:rPr lang="ar-SA" sz="2400" dirty="0" smtClean="0">
                <a:latin typeface="Times New Roman" pitchFamily="18" charset="0"/>
                <a:cs typeface="Times New Roman" pitchFamily="18" charset="0"/>
              </a:rPr>
              <a:t>الجاذبية: اساليب الجذب في العرض قد بلغت درجة كبيرة من القوة.</a:t>
            </a:r>
          </a:p>
          <a:p>
            <a:pPr marL="457200" indent="-457200">
              <a:buFont typeface="+mj-lt"/>
              <a:buAutoNum type="arabicPeriod"/>
            </a:pPr>
            <a:r>
              <a:rPr lang="ar-SA" sz="2400" dirty="0" smtClean="0">
                <a:latin typeface="Times New Roman" pitchFamily="18" charset="0"/>
                <a:cs typeface="Times New Roman" pitchFamily="18" charset="0"/>
              </a:rPr>
              <a:t>الدعوة الى المشاركة: قد يلجأ موجهو وسائل الإعلام الى دعوة الأطفال الى المشاركة الفعلية او المشاركة بالكتابة او الرسم.</a:t>
            </a:r>
            <a:endParaRPr lang="ar-SA" sz="2400" dirty="0">
              <a:latin typeface="Times New Roman" pitchFamily="18" charset="0"/>
              <a:cs typeface="Times New Roman" pitchFamily="18" charset="0"/>
            </a:endParaRPr>
          </a:p>
        </p:txBody>
      </p:sp>
      <p:pic>
        <p:nvPicPr>
          <p:cNvPr id="7171" name="Picture 3" descr="C:\Users\user1\Desktop\imagesCA3WL61Q.jpg"/>
          <p:cNvPicPr>
            <a:picLocks noChangeAspect="1" noChangeArrowheads="1"/>
          </p:cNvPicPr>
          <p:nvPr/>
        </p:nvPicPr>
        <p:blipFill>
          <a:blip r:embed="rId2" cstate="print"/>
          <a:srcRect/>
          <a:stretch>
            <a:fillRect/>
          </a:stretch>
        </p:blipFill>
        <p:spPr bwMode="auto">
          <a:xfrm>
            <a:off x="0" y="4981575"/>
            <a:ext cx="2438400" cy="187642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624" y="764704"/>
            <a:ext cx="6336704" cy="19389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dirty="0" smtClean="0">
                <a:latin typeface="Times New Roman" pitchFamily="18" charset="0"/>
                <a:cs typeface="Times New Roman" pitchFamily="18" charset="0"/>
              </a:rPr>
              <a:t>قد حظي التلفزيون من بين وسائل الإعلام المختلفة باهتمام خاص ويرى جورج </a:t>
            </a:r>
            <a:r>
              <a:rPr lang="ar-SA" sz="2400" dirty="0" err="1" smtClean="0">
                <a:latin typeface="Times New Roman" pitchFamily="18" charset="0"/>
                <a:cs typeface="Times New Roman" pitchFamily="18" charset="0"/>
              </a:rPr>
              <a:t>كومستك</a:t>
            </a:r>
            <a:r>
              <a:rPr lang="ar-SA" sz="2400" dirty="0" smtClean="0">
                <a:latin typeface="Times New Roman" pitchFamily="18" charset="0"/>
                <a:cs typeface="Times New Roman" pitchFamily="18" charset="0"/>
              </a:rPr>
              <a:t> ان التلفزيون يلعب دور رئيسي في تنشئة الطفل الاجتماعية ويتنافس في ذلك مع الأسرة والمدرسين وكافة المؤسسات التربوية الأخرى ويؤثر على قيم ومعتقدات وتوقعات الأطفال.</a:t>
            </a:r>
            <a:endParaRPr lang="ar-SA" sz="2400" dirty="0">
              <a:latin typeface="Times New Roman" pitchFamily="18" charset="0"/>
              <a:cs typeface="Times New Roman" pitchFamily="18" charset="0"/>
            </a:endParaRPr>
          </a:p>
        </p:txBody>
      </p:sp>
      <p:pic>
        <p:nvPicPr>
          <p:cNvPr id="3" name="Picture 2" descr="C:\Users\user1\Desktop\imagesCAJZ39UC.jpg"/>
          <p:cNvPicPr>
            <a:picLocks noChangeAspect="1" noChangeArrowheads="1"/>
          </p:cNvPicPr>
          <p:nvPr/>
        </p:nvPicPr>
        <p:blipFill>
          <a:blip r:embed="rId2" cstate="print"/>
          <a:srcRect/>
          <a:stretch>
            <a:fillRect/>
          </a:stretch>
        </p:blipFill>
        <p:spPr bwMode="auto">
          <a:xfrm>
            <a:off x="0" y="4725144"/>
            <a:ext cx="2333625" cy="196215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99592" y="764704"/>
            <a:ext cx="6840760" cy="2308324"/>
          </a:xfrm>
          <a:prstGeom prst="rect">
            <a:avLst/>
          </a:prstGeom>
          <a:noFill/>
        </p:spPr>
        <p:txBody>
          <a:bodyPr wrap="square" rtlCol="1">
            <a:spAutoFit/>
          </a:bodyPr>
          <a:lstStyle/>
          <a:p>
            <a:r>
              <a:rPr lang="ar-SA" sz="2400" dirty="0" smtClean="0">
                <a:latin typeface="Times New Roman" pitchFamily="18" charset="0"/>
                <a:cs typeface="Times New Roman" pitchFamily="18" charset="0"/>
              </a:rPr>
              <a:t>يذكر خفاجي خصائص استخدام التلفاز في التعليم على النحو </a:t>
            </a:r>
            <a:r>
              <a:rPr lang="ar-SA" sz="2400" dirty="0" err="1" smtClean="0">
                <a:latin typeface="Times New Roman" pitchFamily="18" charset="0"/>
                <a:cs typeface="Times New Roman" pitchFamily="18" charset="0"/>
              </a:rPr>
              <a:t>التالي:</a:t>
            </a:r>
            <a:endParaRPr lang="ar-SA" sz="2400" dirty="0" smtClean="0">
              <a:latin typeface="Times New Roman" pitchFamily="18" charset="0"/>
              <a:cs typeface="Times New Roman" pitchFamily="18" charset="0"/>
            </a:endParaRPr>
          </a:p>
          <a:p>
            <a:r>
              <a:rPr lang="ar-SA" sz="2400" dirty="0" smtClean="0">
                <a:latin typeface="Times New Roman" pitchFamily="18" charset="0"/>
                <a:cs typeface="Times New Roman" pitchFamily="18" charset="0"/>
              </a:rPr>
              <a:t>الامتداد اللانهائي وهذه خصوصية ذات قيمة تعليمية كبرى ذلك انه متى تم انتاج البرامج التعليمية أو التربوية اصبح بالإمكان بثها الى اعداد كبيرة.</a:t>
            </a:r>
          </a:p>
          <a:p>
            <a:r>
              <a:rPr lang="ar-SA" sz="2400" dirty="0" smtClean="0">
                <a:latin typeface="Times New Roman" pitchFamily="18" charset="0"/>
                <a:cs typeface="Times New Roman" pitchFamily="18" charset="0"/>
              </a:rPr>
              <a:t>ينقل جهاز التلفزيون الصوت والصورة وبذلك يمكنه الوصول الى المشاهدين عن طريق حاستي السمع والبصر.</a:t>
            </a:r>
            <a:endParaRPr lang="ar-SA" sz="2400" dirty="0">
              <a:latin typeface="Times New Roman" pitchFamily="18" charset="0"/>
              <a:cs typeface="Times New Roman" pitchFamily="18" charset="0"/>
            </a:endParaRPr>
          </a:p>
        </p:txBody>
      </p:sp>
      <p:pic>
        <p:nvPicPr>
          <p:cNvPr id="9218" name="Picture 2" descr="C:\Users\user1\Desktop\imagesCAO1FQSU.jpg"/>
          <p:cNvPicPr>
            <a:picLocks noChangeAspect="1" noChangeArrowheads="1"/>
          </p:cNvPicPr>
          <p:nvPr/>
        </p:nvPicPr>
        <p:blipFill>
          <a:blip r:embed="rId2" cstate="print"/>
          <a:srcRect/>
          <a:stretch>
            <a:fillRect/>
          </a:stretch>
        </p:blipFill>
        <p:spPr bwMode="auto">
          <a:xfrm>
            <a:off x="323528" y="4509120"/>
            <a:ext cx="2247900" cy="202882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92696"/>
            <a:ext cx="6696744" cy="1938992"/>
          </a:xfrm>
          <a:prstGeom prst="rect">
            <a:avLst/>
          </a:prstGeom>
          <a:noFill/>
        </p:spPr>
        <p:txBody>
          <a:bodyPr wrap="square" rtlCol="1">
            <a:spAutoFit/>
          </a:bodyPr>
          <a:lstStyle/>
          <a:p>
            <a:r>
              <a:rPr lang="ar-SA" sz="2400" b="1" u="sng" dirty="0" smtClean="0">
                <a:latin typeface="Times New Roman" pitchFamily="18" charset="0"/>
                <a:cs typeface="Times New Roman" pitchFamily="18" charset="0"/>
              </a:rPr>
              <a:t>يرتبط التلفاز بتربية الأطفال وتطورهم من </a:t>
            </a:r>
            <a:r>
              <a:rPr lang="ar-SA" sz="2400" b="1" u="sng" dirty="0" err="1" smtClean="0">
                <a:latin typeface="Times New Roman" pitchFamily="18" charset="0"/>
                <a:cs typeface="Times New Roman" pitchFamily="18" charset="0"/>
              </a:rPr>
              <a:t>جانبين:</a:t>
            </a:r>
            <a:endParaRPr lang="ar-SA" sz="2400" b="1" u="sng" dirty="0" smtClean="0">
              <a:latin typeface="Times New Roman" pitchFamily="18" charset="0"/>
              <a:cs typeface="Times New Roman" pitchFamily="18" charset="0"/>
            </a:endParaRPr>
          </a:p>
          <a:p>
            <a:r>
              <a:rPr lang="ar-SA" sz="2400" b="1" dirty="0" smtClean="0">
                <a:latin typeface="Times New Roman" pitchFamily="18" charset="0"/>
                <a:cs typeface="Times New Roman" pitchFamily="18" charset="0"/>
              </a:rPr>
              <a:t>الأول: </a:t>
            </a:r>
            <a:r>
              <a:rPr lang="ar-SA" sz="2400" dirty="0" smtClean="0">
                <a:latin typeface="Times New Roman" pitchFamily="18" charset="0"/>
                <a:cs typeface="Times New Roman" pitchFamily="18" charset="0"/>
              </a:rPr>
              <a:t>استخدامه كأداة لتقديم المادة الدراسية وذلك عندما يتم استخدامه في البرامج التربوية.</a:t>
            </a:r>
          </a:p>
          <a:p>
            <a:r>
              <a:rPr lang="ar-SA" sz="2400" b="1" dirty="0" smtClean="0">
                <a:latin typeface="Times New Roman" pitchFamily="18" charset="0"/>
                <a:cs typeface="Times New Roman" pitchFamily="18" charset="0"/>
              </a:rPr>
              <a:t>الثاني: </a:t>
            </a:r>
            <a:r>
              <a:rPr lang="ar-SA" sz="2400" dirty="0" smtClean="0">
                <a:latin typeface="Times New Roman" pitchFamily="18" charset="0"/>
                <a:cs typeface="Times New Roman" pitchFamily="18" charset="0"/>
              </a:rPr>
              <a:t>كجهاز يقضي الأطفال جزء كبير من وقتهم في مشاهدة برامجه المختلفة والمتنوعة فيتأثرون بما يعرض على </a:t>
            </a:r>
            <a:r>
              <a:rPr lang="ar-SA" sz="2400" dirty="0" smtClean="0">
                <a:latin typeface="Times New Roman" pitchFamily="18" charset="0"/>
                <a:cs typeface="Times New Roman" pitchFamily="18" charset="0"/>
              </a:rPr>
              <a:t>شاشته</a:t>
            </a:r>
            <a:r>
              <a:rPr lang="ar-SA" sz="2400" dirty="0" smtClean="0">
                <a:latin typeface="Times New Roman" pitchFamily="18" charset="0"/>
                <a:cs typeface="Times New Roman" pitchFamily="18" charset="0"/>
              </a:rPr>
              <a:t>.</a:t>
            </a:r>
          </a:p>
        </p:txBody>
      </p:sp>
      <p:pic>
        <p:nvPicPr>
          <p:cNvPr id="8194" name="Picture 2" descr="C:\Users\user1\Desktop\imagesCAE52LM2.jpg"/>
          <p:cNvPicPr>
            <a:picLocks noChangeAspect="1" noChangeArrowheads="1"/>
          </p:cNvPicPr>
          <p:nvPr/>
        </p:nvPicPr>
        <p:blipFill>
          <a:blip r:embed="rId2" cstate="print"/>
          <a:srcRect/>
          <a:stretch>
            <a:fillRect/>
          </a:stretch>
        </p:blipFill>
        <p:spPr bwMode="auto">
          <a:xfrm>
            <a:off x="251520" y="4725144"/>
            <a:ext cx="2486025" cy="1838325"/>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71600" y="476672"/>
            <a:ext cx="6840760" cy="2677656"/>
          </a:xfrm>
          <a:prstGeom prst="rect">
            <a:avLst/>
          </a:prstGeom>
          <a:noFill/>
        </p:spPr>
        <p:txBody>
          <a:bodyPr wrap="square" rtlCol="1">
            <a:spAutoFit/>
          </a:bodyPr>
          <a:lstStyle/>
          <a:p>
            <a:r>
              <a:rPr lang="ar-SA" sz="2400" dirty="0" smtClean="0">
                <a:latin typeface="Times New Roman" pitchFamily="18" charset="0"/>
                <a:cs typeface="Times New Roman" pitchFamily="18" charset="0"/>
              </a:rPr>
              <a:t>كانت آثار مشاهدة التلفزيون على الجانب الشخصي الاجتماعي </a:t>
            </a:r>
            <a:r>
              <a:rPr lang="ar-SA" sz="2400" dirty="0" err="1" smtClean="0">
                <a:latin typeface="Times New Roman" pitchFamily="18" charset="0"/>
                <a:cs typeface="Times New Roman" pitchFamily="18" charset="0"/>
              </a:rPr>
              <a:t>للآطفال</a:t>
            </a:r>
            <a:r>
              <a:rPr lang="ar-SA" sz="2400" dirty="0" smtClean="0">
                <a:latin typeface="Times New Roman" pitchFamily="18" charset="0"/>
                <a:cs typeface="Times New Roman" pitchFamily="18" charset="0"/>
              </a:rPr>
              <a:t> أول موضوع يسترعي انتباه الباحثين بدأت هذه </a:t>
            </a:r>
            <a:r>
              <a:rPr lang="ar-SA" sz="2400" dirty="0" err="1" smtClean="0">
                <a:latin typeface="Times New Roman" pitchFamily="18" charset="0"/>
                <a:cs typeface="Times New Roman" pitchFamily="18" charset="0"/>
              </a:rPr>
              <a:t>الآبحاث</a:t>
            </a:r>
            <a:r>
              <a:rPr lang="ar-SA" sz="2400" dirty="0" smtClean="0">
                <a:latin typeface="Times New Roman" pitchFamily="18" charset="0"/>
                <a:cs typeface="Times New Roman" pitchFamily="18" charset="0"/>
              </a:rPr>
              <a:t> بتقصي آثار العنف الذي يعرض على شاشة التلفزيون في السلوك العدواني.</a:t>
            </a:r>
          </a:p>
          <a:p>
            <a:r>
              <a:rPr lang="ar-SA" sz="2400" dirty="0" smtClean="0">
                <a:latin typeface="Times New Roman" pitchFamily="18" charset="0"/>
                <a:cs typeface="Times New Roman" pitchFamily="18" charset="0"/>
              </a:rPr>
              <a:t>بعد ذلك بدأ موضوع آثار مشاهدة التلفزيون على التطور المعرفي للأطفال ونشاطهم المدرسي, فأجريت دراسات عديدة تستقصي الفترة الزمنية التي يقضيها الأطفال في مشاهدة التلفزيون وعادات الأطفال السلوكية أثناء المشاهدة.</a:t>
            </a:r>
            <a:endParaRPr lang="ar-SA" sz="2400" dirty="0">
              <a:latin typeface="Times New Roman" pitchFamily="18" charset="0"/>
              <a:cs typeface="Times New Roman" pitchFamily="18" charset="0"/>
            </a:endParaRPr>
          </a:p>
        </p:txBody>
      </p:sp>
      <p:pic>
        <p:nvPicPr>
          <p:cNvPr id="11266" name="Picture 2" descr="C:\Users\user1\Desktop\imagesCAZUZAZS.jpg"/>
          <p:cNvPicPr>
            <a:picLocks noChangeAspect="1" noChangeArrowheads="1"/>
          </p:cNvPicPr>
          <p:nvPr/>
        </p:nvPicPr>
        <p:blipFill>
          <a:blip r:embed="rId2" cstate="print"/>
          <a:srcRect/>
          <a:stretch>
            <a:fillRect/>
          </a:stretch>
        </p:blipFill>
        <p:spPr bwMode="auto">
          <a:xfrm>
            <a:off x="323528" y="4581128"/>
            <a:ext cx="2085975" cy="203835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764704"/>
            <a:ext cx="6480720" cy="1569660"/>
          </a:xfrm>
          <a:prstGeom prst="rect">
            <a:avLst/>
          </a:prstGeom>
          <a:noFill/>
        </p:spPr>
        <p:txBody>
          <a:bodyPr wrap="square" rtlCol="1">
            <a:spAutoFit/>
          </a:bodyPr>
          <a:lstStyle/>
          <a:p>
            <a:r>
              <a:rPr lang="ar-SA" sz="2400" dirty="0" smtClean="0">
                <a:latin typeface="Times New Roman" pitchFamily="18" charset="0"/>
                <a:cs typeface="Times New Roman" pitchFamily="18" charset="0"/>
              </a:rPr>
              <a:t>على أي حال فان الاهتمام بهذا الجهاز ووعي القائمين على تخطيط برامجه واختيار المناسب منها سيجعل من هذا الجهاز دون شك النافذة التي نطل من خلالها على العالم بمختلف توجهاته وثقافته ويكون أداة فاعلة في عمليات التطبيع الاجتماعي.</a:t>
            </a:r>
            <a:endParaRPr lang="ar-SA" sz="2400" dirty="0">
              <a:latin typeface="Times New Roman" pitchFamily="18" charset="0"/>
              <a:cs typeface="Times New Roman" pitchFamily="18" charset="0"/>
            </a:endParaRPr>
          </a:p>
        </p:txBody>
      </p:sp>
      <p:pic>
        <p:nvPicPr>
          <p:cNvPr id="10242" name="Picture 2" descr="C:\Users\user1\Desktop\imagesCA7K56H3.jpg"/>
          <p:cNvPicPr>
            <a:picLocks noChangeAspect="1" noChangeArrowheads="1"/>
          </p:cNvPicPr>
          <p:nvPr/>
        </p:nvPicPr>
        <p:blipFill>
          <a:blip r:embed="rId2" cstate="print"/>
          <a:srcRect/>
          <a:stretch>
            <a:fillRect/>
          </a:stretch>
        </p:blipFill>
        <p:spPr bwMode="auto">
          <a:xfrm>
            <a:off x="323528" y="4581128"/>
            <a:ext cx="2257425" cy="20193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476672"/>
            <a:ext cx="6840760" cy="3046988"/>
          </a:xfrm>
          <a:prstGeom prst="rect">
            <a:avLst/>
          </a:prstGeom>
          <a:noFill/>
        </p:spPr>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خامسا: جماعة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الأقران:</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يشير اصطلاح الرفاق الى هؤلاء الاطفال الذين يشبهون الطفل في المستوى الاجتماعي والاقتصادي والتعليمي وفي صفات أخرى كالسن.</a:t>
            </a:r>
          </a:p>
          <a:p>
            <a:r>
              <a:rPr lang="ar-SA" sz="2400" dirty="0" smtClean="0">
                <a:latin typeface="Times New Roman" pitchFamily="18" charset="0"/>
                <a:cs typeface="Times New Roman" pitchFamily="18" charset="0"/>
              </a:rPr>
              <a:t>وظهر حديثا اتجاه مؤداه انه يمكن تصنيف الاطفال في جماعة رفاق معينة على اساس من تفاعلهم على نفس المستوى السلوكي من التعقيد أكثر من التصنيف على أساس عامل السن وذلك لأن السلوك يتوقف على مستوى نضج الطفل أكثر مما يتوقف على عمره الزمني ولذلك نجد أن طفلا متقدم في السن يلعب مثلا مع اطفال أصغر منه سنا.</a:t>
            </a:r>
            <a:endParaRPr lang="ar-SA" sz="2400" dirty="0">
              <a:latin typeface="Times New Roman" pitchFamily="18" charset="0"/>
              <a:cs typeface="Times New Roman" pitchFamily="18" charset="0"/>
            </a:endParaRPr>
          </a:p>
        </p:txBody>
      </p:sp>
      <p:pic>
        <p:nvPicPr>
          <p:cNvPr id="1026" name="Picture 2" descr="C:\Users\user1\Desktop\imagesCAAH37BN.jpg"/>
          <p:cNvPicPr>
            <a:picLocks noChangeAspect="1" noChangeArrowheads="1"/>
          </p:cNvPicPr>
          <p:nvPr/>
        </p:nvPicPr>
        <p:blipFill>
          <a:blip r:embed="rId2" cstate="print"/>
          <a:srcRect/>
          <a:stretch>
            <a:fillRect/>
          </a:stretch>
        </p:blipFill>
        <p:spPr bwMode="auto">
          <a:xfrm>
            <a:off x="395536" y="4653136"/>
            <a:ext cx="2466975" cy="184785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332656"/>
            <a:ext cx="6768752" cy="1938992"/>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dirty="0" smtClean="0">
                <a:latin typeface="Times New Roman" pitchFamily="18" charset="0"/>
                <a:cs typeface="Times New Roman" pitchFamily="18" charset="0"/>
              </a:rPr>
              <a:t>يتحرر الطفل جزئيا في مرحلة ما قبل المدرسة من التمركز حول الذات ويبدأ ينخرط في اللعب مع جماعة الأقران سواء في الجوار القريب من البيت او في روضة الاطفال </a:t>
            </a:r>
            <a:r>
              <a:rPr lang="ar-SA" sz="2400" dirty="0" err="1" smtClean="0">
                <a:latin typeface="Times New Roman" pitchFamily="18" charset="0"/>
                <a:cs typeface="Times New Roman" pitchFamily="18" charset="0"/>
              </a:rPr>
              <a:t>واصبح</a:t>
            </a:r>
            <a:r>
              <a:rPr lang="ar-SA" sz="2400" dirty="0" smtClean="0">
                <a:latin typeface="Times New Roman" pitchFamily="18" charset="0"/>
                <a:cs typeface="Times New Roman" pitchFamily="18" charset="0"/>
              </a:rPr>
              <a:t> الطفل قادرا على تمثيل بعض القواعد التي تنتظم من خلالها الالعاب وان يكون عضو في جماعة وان يتواصل بعض الشيء مع الآخرين.</a:t>
            </a:r>
            <a:endParaRPr lang="ar-SA" sz="2400" dirty="0">
              <a:latin typeface="Times New Roman" pitchFamily="18" charset="0"/>
              <a:cs typeface="Times New Roman" pitchFamily="18" charset="0"/>
            </a:endParaRPr>
          </a:p>
        </p:txBody>
      </p:sp>
      <p:sp>
        <p:nvSpPr>
          <p:cNvPr id="3" name="مربع نص 2"/>
          <p:cNvSpPr txBox="1"/>
          <p:nvPr/>
        </p:nvSpPr>
        <p:spPr>
          <a:xfrm>
            <a:off x="1115616" y="4509120"/>
            <a:ext cx="6624736" cy="1569660"/>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ar-SA" sz="2400" dirty="0" smtClean="0">
                <a:latin typeface="Times New Roman" pitchFamily="18" charset="0"/>
                <a:cs typeface="Times New Roman" pitchFamily="18" charset="0"/>
              </a:rPr>
              <a:t>يزداد تأثير الرفاق في سن ما قبل المدرسة حيث يطرأ على سلوك اللعب عند الطفل تغير ظاهر يتمثل في الانتقال من اللعب الانعزالي الى اللعب الاجتماعي ويلاحظ أن هناك تفضيلا للعب مع الرفاق عن اللعب مع الكبار.</a:t>
            </a:r>
            <a:endParaRPr lang="ar-SA" sz="2400" dirty="0">
              <a:latin typeface="Times New Roman" pitchFamily="18" charset="0"/>
              <a:cs typeface="Times New Roman" pitchFamily="18" charset="0"/>
            </a:endParaRPr>
          </a:p>
        </p:txBody>
      </p:sp>
      <p:pic>
        <p:nvPicPr>
          <p:cNvPr id="2050" name="Picture 2" descr="C:\Users\user1\Desktop\imagesCALJSJ66.jpg"/>
          <p:cNvPicPr>
            <a:picLocks noChangeAspect="1" noChangeArrowheads="1"/>
          </p:cNvPicPr>
          <p:nvPr/>
        </p:nvPicPr>
        <p:blipFill>
          <a:blip r:embed="rId2" cstate="print"/>
          <a:srcRect/>
          <a:stretch>
            <a:fillRect/>
          </a:stretch>
        </p:blipFill>
        <p:spPr bwMode="auto">
          <a:xfrm>
            <a:off x="0" y="2492896"/>
            <a:ext cx="1914525" cy="180975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87624" y="980728"/>
            <a:ext cx="6264696" cy="3416320"/>
          </a:xfrm>
          <a:prstGeom prst="rect">
            <a:avLst/>
          </a:prstGeom>
          <a:noFill/>
        </p:spPr>
        <p:txBody>
          <a:bodyPr wrap="square" rtlCol="1">
            <a:spAutoFit/>
          </a:bodyPr>
          <a:lstStyle/>
          <a:p>
            <a:r>
              <a:rPr lang="ar-SA" sz="2400" dirty="0" smtClean="0">
                <a:latin typeface="Times New Roman" pitchFamily="18" charset="0"/>
                <a:cs typeface="Times New Roman" pitchFamily="18" charset="0"/>
              </a:rPr>
              <a:t>من خلال ممارسته لألوان اللعب المختلفة مع أقرانه وتفاعله مع مواده وأدواته يتعلم ثقافة مجتمعه وقيمه, ويطور قدراته ومهارات التفكير المختلفة التي يحتاجها في رحلته عن طريق النماء والتطور كما يكتسب اللغة وهي اداة أساسية وهامة في التفاعل والتواصل مع العناصر البشرية في البيئة.</a:t>
            </a:r>
          </a:p>
          <a:p>
            <a:endParaRPr lang="ar-SA" sz="2400" dirty="0" smtClean="0">
              <a:latin typeface="Times New Roman" pitchFamily="18" charset="0"/>
              <a:cs typeface="Times New Roman" pitchFamily="18" charset="0"/>
            </a:endParaRPr>
          </a:p>
          <a:p>
            <a:r>
              <a:rPr lang="ar-SA" sz="2400" dirty="0" smtClean="0">
                <a:latin typeface="Times New Roman" pitchFamily="18" charset="0"/>
                <a:cs typeface="Times New Roman" pitchFamily="18" charset="0"/>
              </a:rPr>
              <a:t>وتحقق العلاقات مع جماعة الأقران كثيرا من الأهداف من بينها تعليم الطفل كيفية اللعب وفقا لقواعد المباريات الاجتماعية وتساعد في تزويد الطفل بالمعلومات والحقائق.</a:t>
            </a:r>
            <a:endParaRPr lang="ar-SA" sz="2400" dirty="0">
              <a:latin typeface="Times New Roman" pitchFamily="18" charset="0"/>
              <a:cs typeface="Times New Roman" pitchFamily="18" charset="0"/>
            </a:endParaRPr>
          </a:p>
        </p:txBody>
      </p:sp>
      <p:pic>
        <p:nvPicPr>
          <p:cNvPr id="3074" name="Picture 2" descr="C:\Users\user1\Desktop\imagesCA3SDX8T.jpg"/>
          <p:cNvPicPr>
            <a:picLocks noChangeAspect="1" noChangeArrowheads="1"/>
          </p:cNvPicPr>
          <p:nvPr/>
        </p:nvPicPr>
        <p:blipFill>
          <a:blip r:embed="rId2" cstate="print"/>
          <a:srcRect/>
          <a:stretch>
            <a:fillRect/>
          </a:stretch>
        </p:blipFill>
        <p:spPr bwMode="auto">
          <a:xfrm>
            <a:off x="323528" y="4221088"/>
            <a:ext cx="2105025" cy="21717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404664"/>
            <a:ext cx="7416824"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المؤسسة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الاجتماعية:</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هي كل التنظيمات الاجتماعية المختلفة التي يقيمها المجتمع لتنظيم علاقات الأفراد لتحقيق حياة أفضل لهم.</a:t>
            </a:r>
          </a:p>
          <a:p>
            <a:endParaRPr lang="ar-SA" dirty="0" smtClean="0"/>
          </a:p>
        </p:txBody>
      </p:sp>
      <p:sp>
        <p:nvSpPr>
          <p:cNvPr id="3" name="مربع نص 2"/>
          <p:cNvSpPr txBox="1"/>
          <p:nvPr/>
        </p:nvSpPr>
        <p:spPr>
          <a:xfrm>
            <a:off x="539552" y="3068960"/>
            <a:ext cx="7272808"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r>
              <a:rPr lang="ar-SA" sz="2400" dirty="0" smtClean="0">
                <a:latin typeface="Times New Roman" pitchFamily="18" charset="0"/>
                <a:cs typeface="Times New Roman" pitchFamily="18" charset="0"/>
              </a:rPr>
              <a:t>ونظرا لأهمية مؤسسات التنشئة الاجتماعية ودورها التكاملي في بناء شخصية الفرد وكيانه الاجتماعي فسوف نتعرض فيما يلي لأبرز مؤسسات التنشئة الاجتماعية.</a:t>
            </a:r>
            <a:endParaRPr lang="ar-SA" sz="24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92696"/>
            <a:ext cx="7128792" cy="1569660"/>
          </a:xfrm>
          <a:prstGeom prst="rect">
            <a:avLst/>
          </a:prstGeom>
          <a:noFill/>
        </p:spPr>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سادسا: المؤسسات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الدينية:</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r>
              <a:rPr lang="ar-SA" sz="2400" dirty="0" smtClean="0">
                <a:latin typeface="Times New Roman" pitchFamily="18" charset="0"/>
                <a:cs typeface="Times New Roman" pitchFamily="18" charset="0"/>
              </a:rPr>
              <a:t>تقوم دور العبادة بدور مهم ووظيفة حيوية في عملية التنشئة الاجتماعية, لما تتميز </a:t>
            </a:r>
            <a:r>
              <a:rPr lang="ar-SA" sz="2400" dirty="0" err="1" smtClean="0">
                <a:latin typeface="Times New Roman" pitchFamily="18" charset="0"/>
                <a:cs typeface="Times New Roman" pitchFamily="18" charset="0"/>
              </a:rPr>
              <a:t>به</a:t>
            </a:r>
            <a:r>
              <a:rPr lang="ar-SA" sz="2400" dirty="0" smtClean="0">
                <a:latin typeface="Times New Roman" pitchFamily="18" charset="0"/>
                <a:cs typeface="Times New Roman" pitchFamily="18" charset="0"/>
              </a:rPr>
              <a:t> من خصائص اهمها احطتها بهالة من التقديس وثبات وايجابية المعايير السلوكية التي تعلمها للأفراد </a:t>
            </a:r>
            <a:r>
              <a:rPr lang="ar-SA" sz="2400" dirty="0" err="1" smtClean="0">
                <a:latin typeface="Times New Roman" pitchFamily="18" charset="0"/>
                <a:cs typeface="Times New Roman" pitchFamily="18" charset="0"/>
              </a:rPr>
              <a:t>والاجماع</a:t>
            </a:r>
            <a:r>
              <a:rPr lang="ar-SA" sz="2400" dirty="0" smtClean="0">
                <a:latin typeface="Times New Roman" pitchFamily="18" charset="0"/>
                <a:cs typeface="Times New Roman" pitchFamily="18" charset="0"/>
              </a:rPr>
              <a:t> على تدعيمها.</a:t>
            </a:r>
            <a:endParaRPr lang="ar-SA" sz="2400"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692696"/>
            <a:ext cx="6696744" cy="3323987"/>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تلعب المؤسسات الدينية دور هام في التنشئة الاجتماعية للفرد من </a:t>
            </a:r>
            <a:r>
              <a:rPr lang="ar-SA" sz="2400" b="1" u="sng" dirty="0" err="1" smtClean="0">
                <a:solidFill>
                  <a:schemeClr val="bg2">
                    <a:lumMod val="50000"/>
                  </a:schemeClr>
                </a:solidFill>
                <a:latin typeface="Times New Roman" pitchFamily="18" charset="0"/>
                <a:cs typeface="Times New Roman" pitchFamily="18" charset="0"/>
              </a:rPr>
              <a:t>حيث:</a:t>
            </a:r>
            <a:endParaRPr lang="ar-SA" sz="2400" b="1" u="sng" dirty="0" smtClean="0">
              <a:solidFill>
                <a:schemeClr val="bg2">
                  <a:lumMod val="50000"/>
                </a:schemeClr>
              </a:solidFill>
              <a:latin typeface="Times New Roman" pitchFamily="18" charset="0"/>
              <a:cs typeface="Times New Roman" pitchFamily="18" charset="0"/>
            </a:endParaRPr>
          </a:p>
          <a:p>
            <a:pPr marL="457200" indent="-457200">
              <a:buFont typeface="+mj-lt"/>
              <a:buAutoNum type="arabicPeriod"/>
            </a:pPr>
            <a:r>
              <a:rPr lang="ar-SA" sz="2400" dirty="0" smtClean="0">
                <a:latin typeface="Times New Roman" pitchFamily="18" charset="0"/>
                <a:cs typeface="Times New Roman" pitchFamily="18" charset="0"/>
              </a:rPr>
              <a:t>تعليم الفرد والجماعة التعاليم الدينية والمعايير السماوية التي تحكم السلوك بما يضمن سعادة افراد المجتمع والبشرية.</a:t>
            </a:r>
          </a:p>
          <a:p>
            <a:pPr marL="457200" indent="-457200">
              <a:buFont typeface="+mj-lt"/>
              <a:buAutoNum type="arabicPeriod"/>
            </a:pPr>
            <a:r>
              <a:rPr lang="ar-SA" sz="2400" dirty="0" smtClean="0">
                <a:latin typeface="Times New Roman" pitchFamily="18" charset="0"/>
                <a:cs typeface="Times New Roman" pitchFamily="18" charset="0"/>
              </a:rPr>
              <a:t>امداد الفرد </a:t>
            </a:r>
            <a:r>
              <a:rPr lang="ar-SA" sz="2400" dirty="0" err="1" smtClean="0">
                <a:latin typeface="Times New Roman" pitchFamily="18" charset="0"/>
                <a:cs typeface="Times New Roman" pitchFamily="18" charset="0"/>
              </a:rPr>
              <a:t>باطار</a:t>
            </a:r>
            <a:r>
              <a:rPr lang="ar-SA" sz="2400" dirty="0" smtClean="0">
                <a:latin typeface="Times New Roman" pitchFamily="18" charset="0"/>
                <a:cs typeface="Times New Roman" pitchFamily="18" charset="0"/>
              </a:rPr>
              <a:t> سلوكي نابع من تعاليم دينه.</a:t>
            </a:r>
          </a:p>
          <a:p>
            <a:pPr marL="457200" indent="-457200">
              <a:buFont typeface="+mj-lt"/>
              <a:buAutoNum type="arabicPeriod"/>
            </a:pPr>
            <a:r>
              <a:rPr lang="ar-SA" sz="2400" dirty="0" smtClean="0">
                <a:latin typeface="Times New Roman" pitchFamily="18" charset="0"/>
                <a:cs typeface="Times New Roman" pitchFamily="18" charset="0"/>
              </a:rPr>
              <a:t>الدعوة الى ترجمة التعاليم السماوية الى ممارسة عملية وتنمية الضمير.</a:t>
            </a:r>
          </a:p>
          <a:p>
            <a:pPr marL="457200" indent="-457200">
              <a:buFont typeface="+mj-lt"/>
              <a:buAutoNum type="arabicPeriod"/>
            </a:pPr>
            <a:r>
              <a:rPr lang="ar-SA" sz="2400" dirty="0" smtClean="0">
                <a:latin typeface="Times New Roman" pitchFamily="18" charset="0"/>
                <a:cs typeface="Times New Roman" pitchFamily="18" charset="0"/>
              </a:rPr>
              <a:t>توحيد السلوك الاجتماعي والتقريب بين طبقات المجتمع.</a:t>
            </a:r>
          </a:p>
          <a:p>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692696"/>
            <a:ext cx="6696744" cy="1938992"/>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تتبع دور العبادة الأساليب النفسية والاجتماعية في غرس قيمها الدينية التي لها أثر كبير في التنشئة الاجتماعية </a:t>
            </a:r>
            <a:r>
              <a:rPr lang="ar-SA" sz="2400" b="1" u="sng" dirty="0" err="1" smtClean="0">
                <a:solidFill>
                  <a:schemeClr val="bg2">
                    <a:lumMod val="50000"/>
                  </a:schemeClr>
                </a:solidFill>
                <a:latin typeface="Times New Roman" pitchFamily="18" charset="0"/>
                <a:cs typeface="Times New Roman" pitchFamily="18" charset="0"/>
              </a:rPr>
              <a:t>مثل:</a:t>
            </a:r>
            <a:endParaRPr lang="ar-SA" sz="2400" b="1" u="sng" dirty="0" smtClean="0">
              <a:solidFill>
                <a:schemeClr val="bg2">
                  <a:lumMod val="50000"/>
                </a:schemeClr>
              </a:solidFill>
              <a:latin typeface="Times New Roman" pitchFamily="18" charset="0"/>
              <a:cs typeface="Times New Roman" pitchFamily="18" charset="0"/>
            </a:endParaRPr>
          </a:p>
          <a:p>
            <a:pPr marL="457200" indent="-457200">
              <a:buFont typeface="+mj-lt"/>
              <a:buAutoNum type="arabicPeriod"/>
            </a:pPr>
            <a:r>
              <a:rPr lang="ar-SA" sz="2400" dirty="0" smtClean="0">
                <a:latin typeface="Times New Roman" pitchFamily="18" charset="0"/>
                <a:cs typeface="Times New Roman" pitchFamily="18" charset="0"/>
              </a:rPr>
              <a:t>الترغيب والترهيب والدعوة الى السلوك السوي.</a:t>
            </a:r>
          </a:p>
          <a:p>
            <a:pPr marL="457200" indent="-457200">
              <a:buFont typeface="+mj-lt"/>
              <a:buAutoNum type="arabicPeriod"/>
            </a:pPr>
            <a:r>
              <a:rPr lang="ar-SA" sz="2400" dirty="0" smtClean="0">
                <a:latin typeface="Times New Roman" pitchFamily="18" charset="0"/>
                <a:cs typeface="Times New Roman" pitchFamily="18" charset="0"/>
              </a:rPr>
              <a:t>التكرار </a:t>
            </a:r>
            <a:r>
              <a:rPr lang="ar-SA" sz="2400" dirty="0" err="1" smtClean="0">
                <a:latin typeface="Times New Roman" pitchFamily="18" charset="0"/>
                <a:cs typeface="Times New Roman" pitchFamily="18" charset="0"/>
              </a:rPr>
              <a:t>والاقناع</a:t>
            </a:r>
            <a:r>
              <a:rPr lang="ar-SA" sz="2400" dirty="0" smtClean="0">
                <a:latin typeface="Times New Roman" pitchFamily="18" charset="0"/>
                <a:cs typeface="Times New Roman" pitchFamily="18" charset="0"/>
              </a:rPr>
              <a:t> والدعوة الى المشاركة الجماعية.</a:t>
            </a:r>
          </a:p>
          <a:p>
            <a:pPr marL="457200" indent="-457200">
              <a:buFont typeface="+mj-lt"/>
              <a:buAutoNum type="arabicPeriod"/>
            </a:pPr>
            <a:r>
              <a:rPr lang="ar-SA" sz="2400" dirty="0" smtClean="0">
                <a:latin typeface="Times New Roman" pitchFamily="18" charset="0"/>
                <a:cs typeface="Times New Roman" pitchFamily="18" charset="0"/>
              </a:rPr>
              <a:t>الارشاد العملي ووضع النماذج السلوكية المثالية.</a:t>
            </a:r>
            <a:endParaRPr lang="ar-SA" sz="24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20688"/>
            <a:ext cx="6912768"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dirty="0" smtClean="0">
                <a:latin typeface="Times New Roman" pitchFamily="18" charset="0"/>
                <a:cs typeface="Times New Roman" pitchFamily="18" charset="0"/>
              </a:rPr>
              <a:t>ومن هنا نلاحظ اهمية المؤسسات الدينية كوسيلة من وسائل التنشئة الاجتماعية باعتبارها مؤسسات تربوية اجتماعية لها دورها الديني والدنيوي الهام.</a:t>
            </a:r>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2132856"/>
            <a:ext cx="6984776" cy="19389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dirty="0" smtClean="0">
                <a:latin typeface="Times New Roman" pitchFamily="18" charset="0"/>
                <a:cs typeface="Times New Roman" pitchFamily="18" charset="0"/>
              </a:rPr>
              <a:t>مما سبق يتضح ان عدد المؤسسات الاجتماعية التي يتعامل معها الطفل يتزايد وتزداد درجة تعاونها وتشابكها واحتياجه لها ايضا كلما تدرج في مراحل نموه الاجتماعي, فيتعلم ما هو مشترك بين هذه المؤسسات كما يتعلم ما هو خاص </a:t>
            </a:r>
            <a:r>
              <a:rPr lang="ar-SA" sz="2400" b="1" dirty="0" err="1" smtClean="0">
                <a:latin typeface="Times New Roman" pitchFamily="18" charset="0"/>
                <a:cs typeface="Times New Roman" pitchFamily="18" charset="0"/>
              </a:rPr>
              <a:t>ببعضها</a:t>
            </a:r>
            <a:r>
              <a:rPr lang="ar-SA" sz="2400" b="1" dirty="0" smtClean="0">
                <a:latin typeface="Times New Roman" pitchFamily="18" charset="0"/>
                <a:cs typeface="Times New Roman" pitchFamily="18" charset="0"/>
              </a:rPr>
              <a:t> دون البعض الآخر وكلها تلعب الدور فعال من أجل تحقيق التنشئة الاجتماعية المتكاملة للفرد.</a:t>
            </a:r>
            <a:endParaRPr lang="ar-SA" sz="2400" b="1"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2636912"/>
            <a:ext cx="7188186" cy="923330"/>
          </a:xfrm>
          <a:prstGeom prst="rect">
            <a:avLst/>
          </a:prstGeom>
          <a:noFill/>
        </p:spPr>
        <p:txBody>
          <a:bodyPr wrap="none" lIns="91440" tIns="45720" rIns="91440" bIns="45720">
            <a:spAutoFit/>
          </a:bodyPr>
          <a:lstStyle/>
          <a:p>
            <a:pPr algn="ctr"/>
            <a:r>
              <a:rPr lang="ar-SA"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شاكرة لكم استماعكم</a:t>
            </a:r>
            <a:endParaRPr lang="ar-SA"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620688"/>
            <a:ext cx="7344816" cy="2677656"/>
          </a:xfrm>
          <a:prstGeom prst="rect">
            <a:avLst/>
          </a:prstGeom>
          <a:noFill/>
        </p:spPr>
        <p:txBody>
          <a:bodyPr wrap="square" rtlCol="1">
            <a:spAutoFit/>
          </a:bodyPr>
          <a:lstStyle/>
          <a:p>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أولا </a:t>
            </a:r>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الأسرة</a:t>
            </a:r>
          </a:p>
          <a:p>
            <a:r>
              <a:rPr lang="ar-SA" sz="2400" dirty="0" smtClean="0">
                <a:solidFill>
                  <a:schemeClr val="dk1"/>
                </a:solidFill>
                <a:latin typeface="Times New Roman" pitchFamily="18" charset="0"/>
                <a:cs typeface="Times New Roman" pitchFamily="18" charset="0"/>
              </a:rPr>
              <a:t>تعتبر الأسرة المؤسسة الاجتماعية الأولى </a:t>
            </a:r>
            <a:r>
              <a:rPr lang="ar-SA" sz="2400" dirty="0" err="1" smtClean="0">
                <a:solidFill>
                  <a:schemeClr val="dk1"/>
                </a:solidFill>
                <a:latin typeface="Times New Roman" pitchFamily="18" charset="0"/>
                <a:cs typeface="Times New Roman" pitchFamily="18" charset="0"/>
              </a:rPr>
              <a:t>المسؤولة</a:t>
            </a:r>
            <a:r>
              <a:rPr lang="ar-SA" sz="2400" dirty="0" smtClean="0">
                <a:solidFill>
                  <a:schemeClr val="dk1"/>
                </a:solidFill>
                <a:latin typeface="Times New Roman" pitchFamily="18" charset="0"/>
                <a:cs typeface="Times New Roman" pitchFamily="18" charset="0"/>
              </a:rPr>
              <a:t> عن التنشئة الاجتماعية والضبط الاجتماعي, فالأسرة اتحاد تلقائي يتم نتيجة الاستعدادات والقدرات الكامنة في الطبيعة البشرية التي تنزع الى الاجتماع, وهي ضرورة حتمية لبقاء الجنس البشري واستمرار الوجود الاجتماعي.</a:t>
            </a:r>
          </a:p>
          <a:p>
            <a:r>
              <a:rPr lang="ar-SA" sz="2400" dirty="0" smtClean="0">
                <a:solidFill>
                  <a:schemeClr val="dk1"/>
                </a:solidFill>
                <a:latin typeface="Times New Roman" pitchFamily="18" charset="0"/>
                <a:cs typeface="Times New Roman" pitchFamily="18" charset="0"/>
              </a:rPr>
              <a:t>وتلعب الأسرة دور أساسي في سلوك الأفراد بطريقة سوية أو غير سوية من خلال النماذج السلوكية التي تقدمها لصغارها.</a:t>
            </a:r>
            <a:endParaRPr lang="ar-SA" sz="2400" dirty="0">
              <a:solidFill>
                <a:schemeClr val="dk1"/>
              </a:solidFill>
              <a:latin typeface="Times New Roman" pitchFamily="18" charset="0"/>
              <a:cs typeface="Times New Roman" pitchFamily="18" charset="0"/>
            </a:endParaRPr>
          </a:p>
        </p:txBody>
      </p:sp>
      <p:pic>
        <p:nvPicPr>
          <p:cNvPr id="1026" name="Picture 2" descr="C:\Users\user1\Desktop\imagesCAW5L05J.jpg"/>
          <p:cNvPicPr>
            <a:picLocks noChangeAspect="1" noChangeArrowheads="1"/>
          </p:cNvPicPr>
          <p:nvPr/>
        </p:nvPicPr>
        <p:blipFill>
          <a:blip r:embed="rId2" cstate="print"/>
          <a:srcRect/>
          <a:stretch>
            <a:fillRect/>
          </a:stretch>
        </p:blipFill>
        <p:spPr bwMode="auto">
          <a:xfrm>
            <a:off x="0" y="4838700"/>
            <a:ext cx="2266950" cy="20193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908720"/>
            <a:ext cx="7128792" cy="1569660"/>
          </a:xfrm>
          <a:prstGeom prst="rect">
            <a:avLst/>
          </a:prstGeom>
          <a:noFill/>
        </p:spPr>
        <p:txBody>
          <a:bodyPr wrap="square" rtlCol="1">
            <a:spAutoFit/>
          </a:bodyPr>
          <a:lstStyle/>
          <a:p>
            <a:r>
              <a:rPr lang="ar-SA" sz="2400" u="sng" dirty="0" smtClean="0">
                <a:solidFill>
                  <a:schemeClr val="dk1"/>
                </a:solidFill>
                <a:latin typeface="Times New Roman" pitchFamily="18" charset="0"/>
                <a:cs typeface="Times New Roman" pitchFamily="18" charset="0"/>
              </a:rPr>
              <a:t>يعرف </a:t>
            </a:r>
            <a:r>
              <a:rPr lang="ar-SA" sz="2400" u="sng" dirty="0" err="1" smtClean="0">
                <a:solidFill>
                  <a:schemeClr val="dk1"/>
                </a:solidFill>
                <a:latin typeface="Times New Roman" pitchFamily="18" charset="0"/>
                <a:cs typeface="Times New Roman" pitchFamily="18" charset="0"/>
              </a:rPr>
              <a:t>بيرجس</a:t>
            </a:r>
            <a:r>
              <a:rPr lang="ar-SA" sz="2400" u="sng" dirty="0" smtClean="0">
                <a:solidFill>
                  <a:schemeClr val="dk1"/>
                </a:solidFill>
                <a:latin typeface="Times New Roman" pitchFamily="18" charset="0"/>
                <a:cs typeface="Times New Roman" pitchFamily="18" charset="0"/>
              </a:rPr>
              <a:t> ولوك </a:t>
            </a:r>
            <a:r>
              <a:rPr lang="ar-SA" sz="2400" u="sng" dirty="0" err="1" smtClean="0">
                <a:solidFill>
                  <a:schemeClr val="dk1"/>
                </a:solidFill>
                <a:latin typeface="Times New Roman" pitchFamily="18" charset="0"/>
                <a:cs typeface="Times New Roman" pitchFamily="18" charset="0"/>
              </a:rPr>
              <a:t>الأسرة </a:t>
            </a:r>
            <a:r>
              <a:rPr lang="ar-SA" sz="2400" dirty="0" smtClean="0">
                <a:solidFill>
                  <a:schemeClr val="dk1"/>
                </a:solidFill>
                <a:latin typeface="Times New Roman" pitchFamily="18" charset="0"/>
                <a:cs typeface="Times New Roman" pitchFamily="18" charset="0"/>
              </a:rPr>
              <a:t>: بأنها مجموعة من الأشخاص </a:t>
            </a:r>
            <a:r>
              <a:rPr lang="ar-SA" sz="2400" dirty="0" err="1" smtClean="0">
                <a:solidFill>
                  <a:schemeClr val="dk1"/>
                </a:solidFill>
                <a:latin typeface="Times New Roman" pitchFamily="18" charset="0"/>
                <a:cs typeface="Times New Roman" pitchFamily="18" charset="0"/>
              </a:rPr>
              <a:t>يتحددون</a:t>
            </a:r>
            <a:r>
              <a:rPr lang="ar-SA" sz="2400" dirty="0" smtClean="0">
                <a:solidFill>
                  <a:schemeClr val="dk1"/>
                </a:solidFill>
                <a:latin typeface="Times New Roman" pitchFamily="18" charset="0"/>
                <a:cs typeface="Times New Roman" pitchFamily="18" charset="0"/>
              </a:rPr>
              <a:t> بروابط الزواج أو الدم أو التبني فيكونون مسكنا مستقلا ويتفاعلون في تواصل مع بعضهم البعض </a:t>
            </a:r>
            <a:r>
              <a:rPr lang="ar-SA" sz="2400" dirty="0" err="1" smtClean="0">
                <a:solidFill>
                  <a:schemeClr val="dk1"/>
                </a:solidFill>
                <a:latin typeface="Times New Roman" pitchFamily="18" charset="0"/>
                <a:cs typeface="Times New Roman" pitchFamily="18" charset="0"/>
              </a:rPr>
              <a:t>بادوارهم</a:t>
            </a:r>
            <a:r>
              <a:rPr lang="ar-SA" sz="2400" dirty="0" smtClean="0">
                <a:solidFill>
                  <a:schemeClr val="dk1"/>
                </a:solidFill>
                <a:latin typeface="Times New Roman" pitchFamily="18" charset="0"/>
                <a:cs typeface="Times New Roman" pitchFamily="18" charset="0"/>
              </a:rPr>
              <a:t> الاجتماعية المختصة كزوج وزوجة </a:t>
            </a:r>
            <a:r>
              <a:rPr lang="ar-SA" sz="2400" dirty="0" err="1" smtClean="0">
                <a:solidFill>
                  <a:schemeClr val="dk1"/>
                </a:solidFill>
                <a:latin typeface="Times New Roman" pitchFamily="18" charset="0"/>
                <a:cs typeface="Times New Roman" pitchFamily="18" charset="0"/>
              </a:rPr>
              <a:t>وام</a:t>
            </a:r>
            <a:r>
              <a:rPr lang="ar-SA" sz="2400" dirty="0" smtClean="0">
                <a:solidFill>
                  <a:schemeClr val="dk1"/>
                </a:solidFill>
                <a:latin typeface="Times New Roman" pitchFamily="18" charset="0"/>
                <a:cs typeface="Times New Roman" pitchFamily="18" charset="0"/>
              </a:rPr>
              <a:t> </a:t>
            </a:r>
            <a:r>
              <a:rPr lang="ar-SA" sz="2400" dirty="0" err="1" smtClean="0">
                <a:solidFill>
                  <a:schemeClr val="dk1"/>
                </a:solidFill>
                <a:latin typeface="Times New Roman" pitchFamily="18" charset="0"/>
                <a:cs typeface="Times New Roman" pitchFamily="18" charset="0"/>
              </a:rPr>
              <a:t>واب</a:t>
            </a:r>
            <a:r>
              <a:rPr lang="ar-SA" sz="2400" dirty="0" smtClean="0">
                <a:solidFill>
                  <a:schemeClr val="dk1"/>
                </a:solidFill>
                <a:latin typeface="Times New Roman" pitchFamily="18" charset="0"/>
                <a:cs typeface="Times New Roman" pitchFamily="18" charset="0"/>
              </a:rPr>
              <a:t> </a:t>
            </a:r>
            <a:r>
              <a:rPr lang="ar-SA" sz="2400" dirty="0" err="1" smtClean="0">
                <a:solidFill>
                  <a:schemeClr val="dk1"/>
                </a:solidFill>
                <a:latin typeface="Times New Roman" pitchFamily="18" charset="0"/>
                <a:cs typeface="Times New Roman" pitchFamily="18" charset="0"/>
              </a:rPr>
              <a:t>واخ</a:t>
            </a:r>
            <a:r>
              <a:rPr lang="ar-SA" sz="2400" dirty="0" smtClean="0">
                <a:solidFill>
                  <a:schemeClr val="dk1"/>
                </a:solidFill>
                <a:latin typeface="Times New Roman" pitchFamily="18" charset="0"/>
                <a:cs typeface="Times New Roman" pitchFamily="18" charset="0"/>
              </a:rPr>
              <a:t> </a:t>
            </a:r>
            <a:r>
              <a:rPr lang="ar-SA" sz="2400" dirty="0" err="1" smtClean="0">
                <a:solidFill>
                  <a:schemeClr val="dk1"/>
                </a:solidFill>
                <a:latin typeface="Times New Roman" pitchFamily="18" charset="0"/>
                <a:cs typeface="Times New Roman" pitchFamily="18" charset="0"/>
              </a:rPr>
              <a:t>واخت</a:t>
            </a:r>
            <a:r>
              <a:rPr lang="ar-SA" sz="2400" dirty="0" smtClean="0">
                <a:solidFill>
                  <a:schemeClr val="dk1"/>
                </a:solidFill>
                <a:latin typeface="Times New Roman" pitchFamily="18" charset="0"/>
                <a:cs typeface="Times New Roman" pitchFamily="18" charset="0"/>
              </a:rPr>
              <a:t> الأمر الذي ينشئ لهم ثقافة مشتركة.</a:t>
            </a:r>
            <a:endParaRPr lang="ar-SA" sz="2400" dirty="0">
              <a:solidFill>
                <a:schemeClr val="dk1"/>
              </a:solidFill>
              <a:latin typeface="Times New Roman" pitchFamily="18" charset="0"/>
              <a:cs typeface="Times New Roman" pitchFamily="18" charset="0"/>
            </a:endParaRPr>
          </a:p>
        </p:txBody>
      </p:sp>
      <p:pic>
        <p:nvPicPr>
          <p:cNvPr id="2050" name="Picture 2" descr="C:\Users\user1\Desktop\بدون عنوان.png"/>
          <p:cNvPicPr>
            <a:picLocks noChangeAspect="1" noChangeArrowheads="1"/>
          </p:cNvPicPr>
          <p:nvPr/>
        </p:nvPicPr>
        <p:blipFill>
          <a:blip r:embed="rId2" cstate="print"/>
          <a:srcRect/>
          <a:stretch>
            <a:fillRect/>
          </a:stretch>
        </p:blipFill>
        <p:spPr bwMode="auto">
          <a:xfrm>
            <a:off x="0" y="4543425"/>
            <a:ext cx="2339752" cy="23145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404664"/>
            <a:ext cx="7128792" cy="3785652"/>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يرجع احتفاظ الأسرة بدورها الرئيسي في التنشئة الاجتماعية الى خصائص أساسية مميزة للأسرة عن سائر المؤسسات </a:t>
            </a:r>
            <a:r>
              <a:rPr lang="ar-SA" sz="2400" b="1" u="sng" dirty="0" err="1" smtClean="0">
                <a:solidFill>
                  <a:schemeClr val="bg2">
                    <a:lumMod val="50000"/>
                  </a:schemeClr>
                </a:solidFill>
                <a:latin typeface="Times New Roman" pitchFamily="18" charset="0"/>
                <a:cs typeface="Times New Roman" pitchFamily="18" charset="0"/>
              </a:rPr>
              <a:t>الاجتماعية</a:t>
            </a:r>
            <a:r>
              <a:rPr lang="ar-SA" sz="2400" b="1" u="sng" dirty="0" err="1" smtClean="0">
                <a:solidFill>
                  <a:schemeClr val="bg2">
                    <a:lumMod val="50000"/>
                  </a:schemeClr>
                </a:solidFill>
                <a:latin typeface="Times New Roman" pitchFamily="18" charset="0"/>
                <a:cs typeface="Times New Roman" pitchFamily="18" charset="0"/>
              </a:rPr>
              <a:t>:</a:t>
            </a:r>
            <a:endParaRPr lang="ar-SA" sz="2400" b="1" u="sng" dirty="0" smtClean="0">
              <a:solidFill>
                <a:schemeClr val="bg2">
                  <a:lumMod val="50000"/>
                </a:schemeClr>
              </a:solidFill>
              <a:latin typeface="Times New Roman" pitchFamily="18" charset="0"/>
              <a:cs typeface="Times New Roman" pitchFamily="18" charset="0"/>
            </a:endParaRPr>
          </a:p>
          <a:p>
            <a:endParaRPr lang="ar-SA" sz="2400" b="1" u="sng" dirty="0" smtClean="0">
              <a:solidFill>
                <a:schemeClr val="bg2">
                  <a:lumMod val="50000"/>
                </a:schemeClr>
              </a:solidFill>
              <a:latin typeface="Times New Roman" pitchFamily="18" charset="0"/>
              <a:cs typeface="Times New Roman" pitchFamily="18" charset="0"/>
            </a:endParaRPr>
          </a:p>
          <a:p>
            <a:pPr>
              <a:buFont typeface="Wingdings" pitchFamily="2" charset="2"/>
              <a:buChar char="q"/>
            </a:pPr>
            <a:r>
              <a:rPr lang="ar-SA" sz="2400" dirty="0" smtClean="0">
                <a:solidFill>
                  <a:schemeClr val="dk1"/>
                </a:solidFill>
                <a:latin typeface="Times New Roman" pitchFamily="18" charset="0"/>
                <a:cs typeface="Times New Roman" pitchFamily="18" charset="0"/>
              </a:rPr>
              <a:t>ان الأسرة هي الوحدة الاجتماعية الأولى التي ينشأ فيها الفرد مما يجعل الطريقة التي يتفاعل اعضاؤها معه ونوع العلاقات تمثل النماذج التي ستتشكل وفقا لها تفاعلاته وعلاقته الاجتماعية</a:t>
            </a:r>
            <a:r>
              <a:rPr lang="ar-SA" sz="2400" dirty="0" smtClean="0">
                <a:solidFill>
                  <a:schemeClr val="dk1"/>
                </a:solidFill>
                <a:latin typeface="Times New Roman" pitchFamily="18" charset="0"/>
                <a:cs typeface="Times New Roman" pitchFamily="18" charset="0"/>
              </a:rPr>
              <a:t>.</a:t>
            </a:r>
          </a:p>
          <a:p>
            <a:endParaRPr lang="ar-SA" sz="2400" dirty="0" smtClean="0">
              <a:solidFill>
                <a:schemeClr val="dk1"/>
              </a:solidFill>
              <a:latin typeface="Times New Roman" pitchFamily="18" charset="0"/>
              <a:cs typeface="Times New Roman" pitchFamily="18" charset="0"/>
            </a:endParaRPr>
          </a:p>
          <a:p>
            <a:pPr>
              <a:buFont typeface="Wingdings" pitchFamily="2" charset="2"/>
              <a:buChar char="q"/>
            </a:pPr>
            <a:r>
              <a:rPr lang="ar-SA" sz="2400" dirty="0" smtClean="0">
                <a:solidFill>
                  <a:schemeClr val="dk1"/>
                </a:solidFill>
                <a:latin typeface="Times New Roman" pitchFamily="18" charset="0"/>
                <a:cs typeface="Times New Roman" pitchFamily="18" charset="0"/>
              </a:rPr>
              <a:t>أن الأسرة تعتبر النموذج الأمثل لما سماه كولي الجماعة الأولية ويقصد </a:t>
            </a:r>
            <a:r>
              <a:rPr lang="ar-SA" sz="2400" dirty="0" err="1" smtClean="0">
                <a:solidFill>
                  <a:schemeClr val="dk1"/>
                </a:solidFill>
                <a:latin typeface="Times New Roman" pitchFamily="18" charset="0"/>
                <a:cs typeface="Times New Roman" pitchFamily="18" charset="0"/>
              </a:rPr>
              <a:t>بها</a:t>
            </a:r>
            <a:r>
              <a:rPr lang="ar-SA" sz="2400" dirty="0" smtClean="0">
                <a:solidFill>
                  <a:schemeClr val="dk1"/>
                </a:solidFill>
                <a:latin typeface="Times New Roman" pitchFamily="18" charset="0"/>
                <a:cs typeface="Times New Roman" pitchFamily="18" charset="0"/>
              </a:rPr>
              <a:t> الجماعة الصغيرة التي تتميز بالارتباط والتعاون المتسمين بالود والقرب والمواجهة.</a:t>
            </a:r>
            <a:endParaRPr lang="ar-SA" sz="2400" dirty="0">
              <a:solidFill>
                <a:schemeClr val="dk1"/>
              </a:solidFill>
              <a:latin typeface="Times New Roman" pitchFamily="18" charset="0"/>
              <a:cs typeface="Times New Roman" pitchFamily="18" charset="0"/>
            </a:endParaRPr>
          </a:p>
        </p:txBody>
      </p:sp>
      <p:pic>
        <p:nvPicPr>
          <p:cNvPr id="3074" name="Picture 2" descr="C:\Users\user1\Desktop\imagesCAN7UJ2M.jpg"/>
          <p:cNvPicPr>
            <a:picLocks noChangeAspect="1" noChangeArrowheads="1"/>
          </p:cNvPicPr>
          <p:nvPr/>
        </p:nvPicPr>
        <p:blipFill>
          <a:blip r:embed="rId2" cstate="print"/>
          <a:srcRect/>
          <a:stretch>
            <a:fillRect/>
          </a:stretch>
        </p:blipFill>
        <p:spPr bwMode="auto">
          <a:xfrm>
            <a:off x="323528" y="4509120"/>
            <a:ext cx="2400300" cy="1905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692696"/>
            <a:ext cx="7920880" cy="4893647"/>
          </a:xfrm>
          <a:prstGeom prst="rect">
            <a:avLst/>
          </a:prstGeom>
          <a:noFill/>
        </p:spPr>
        <p:txBody>
          <a:bodyPr wrap="square" rtlCol="1">
            <a:spAutoFit/>
          </a:bodyPr>
          <a:lstStyle/>
          <a:p>
            <a:r>
              <a:rPr lang="ar-SA" sz="2400" b="1" u="sng" dirty="0" smtClean="0">
                <a:solidFill>
                  <a:schemeClr val="bg2">
                    <a:lumMod val="50000"/>
                  </a:schemeClr>
                </a:solidFill>
                <a:latin typeface="Times New Roman" pitchFamily="18" charset="0"/>
                <a:cs typeface="Times New Roman" pitchFamily="18" charset="0"/>
              </a:rPr>
              <a:t>بمجرد ولادة الطفل تبدأ عملية التنشئة الاجتماعية وفي الأسرة يتعرض الطفل </a:t>
            </a:r>
            <a:r>
              <a:rPr lang="ar-SA" sz="2400" b="1" u="sng" dirty="0" err="1" smtClean="0">
                <a:solidFill>
                  <a:schemeClr val="bg2">
                    <a:lumMod val="50000"/>
                  </a:schemeClr>
                </a:solidFill>
                <a:latin typeface="Times New Roman" pitchFamily="18" charset="0"/>
                <a:cs typeface="Times New Roman" pitchFamily="18" charset="0"/>
              </a:rPr>
              <a:t>لانماط</a:t>
            </a:r>
            <a:r>
              <a:rPr lang="ar-SA" sz="2400" b="1" u="sng" dirty="0" smtClean="0">
                <a:solidFill>
                  <a:schemeClr val="bg2">
                    <a:lumMod val="50000"/>
                  </a:schemeClr>
                </a:solidFill>
                <a:latin typeface="Times New Roman" pitchFamily="18" charset="0"/>
                <a:cs typeface="Times New Roman" pitchFamily="18" charset="0"/>
              </a:rPr>
              <a:t> متباينة من التنشئة </a:t>
            </a:r>
            <a:r>
              <a:rPr lang="ar-SA" sz="2400" b="1" u="sng" dirty="0" err="1" smtClean="0">
                <a:solidFill>
                  <a:schemeClr val="bg2">
                    <a:lumMod val="50000"/>
                  </a:schemeClr>
                </a:solidFill>
                <a:latin typeface="Times New Roman" pitchFamily="18" charset="0"/>
                <a:cs typeface="Times New Roman" pitchFamily="18" charset="0"/>
              </a:rPr>
              <a:t>الاسريه</a:t>
            </a:r>
            <a:r>
              <a:rPr lang="ar-SA" sz="2400" b="1" u="sng" dirty="0" smtClean="0">
                <a:solidFill>
                  <a:schemeClr val="bg2">
                    <a:lumMod val="50000"/>
                  </a:schemeClr>
                </a:solidFill>
                <a:latin typeface="Times New Roman" pitchFamily="18" charset="0"/>
                <a:cs typeface="Times New Roman" pitchFamily="18" charset="0"/>
              </a:rPr>
              <a:t> وهذه الأنماط </a:t>
            </a:r>
            <a:r>
              <a:rPr lang="ar-SA" sz="2400" b="1" u="sng" dirty="0" err="1" smtClean="0">
                <a:solidFill>
                  <a:schemeClr val="bg2">
                    <a:lumMod val="50000"/>
                  </a:schemeClr>
                </a:solidFill>
                <a:latin typeface="Times New Roman" pitchFamily="18" charset="0"/>
                <a:cs typeface="Times New Roman" pitchFamily="18" charset="0"/>
              </a:rPr>
              <a:t>هي</a:t>
            </a:r>
            <a:r>
              <a:rPr lang="ar-SA" sz="2400" b="1" u="sng" dirty="0" err="1" smtClean="0">
                <a:solidFill>
                  <a:schemeClr val="bg2">
                    <a:lumMod val="50000"/>
                  </a:schemeClr>
                </a:solidFill>
                <a:latin typeface="Times New Roman" pitchFamily="18" charset="0"/>
                <a:cs typeface="Times New Roman" pitchFamily="18" charset="0"/>
              </a:rPr>
              <a:t>:</a:t>
            </a:r>
            <a:endParaRPr lang="ar-SA" sz="2400" b="1" u="sng" dirty="0" smtClean="0">
              <a:solidFill>
                <a:schemeClr val="bg2">
                  <a:lumMod val="50000"/>
                </a:schemeClr>
              </a:solidFill>
              <a:latin typeface="Times New Roman" pitchFamily="18" charset="0"/>
              <a:cs typeface="Times New Roman" pitchFamily="18" charset="0"/>
            </a:endParaRPr>
          </a:p>
          <a:p>
            <a:endParaRPr lang="ar-SA" sz="2400" b="1" u="sng" dirty="0" smtClean="0">
              <a:solidFill>
                <a:schemeClr val="bg2">
                  <a:lumMod val="50000"/>
                </a:schemeClr>
              </a:solidFill>
              <a:latin typeface="Times New Roman" pitchFamily="18" charset="0"/>
              <a:cs typeface="Times New Roman" pitchFamily="18" charset="0"/>
            </a:endParaRPr>
          </a:p>
          <a:p>
            <a:r>
              <a:rPr lang="ar-SA" sz="2400" dirty="0" err="1" smtClean="0">
                <a:solidFill>
                  <a:schemeClr val="dk1"/>
                </a:solidFill>
                <a:latin typeface="Times New Roman" pitchFamily="18" charset="0"/>
                <a:cs typeface="Times New Roman" pitchFamily="18" charset="0"/>
              </a:rPr>
              <a:t>1</a:t>
            </a:r>
            <a:r>
              <a:rPr lang="ar-SA" sz="2400" b="1" dirty="0" err="1" smtClean="0">
                <a:solidFill>
                  <a:schemeClr val="dk1"/>
                </a:solidFill>
                <a:latin typeface="Times New Roman" pitchFamily="18" charset="0"/>
                <a:cs typeface="Times New Roman" pitchFamily="18" charset="0"/>
              </a:rPr>
              <a:t>.</a:t>
            </a:r>
            <a:r>
              <a:rPr lang="ar-SA" sz="2400" b="1" dirty="0" smtClean="0">
                <a:solidFill>
                  <a:schemeClr val="dk1"/>
                </a:solidFill>
                <a:latin typeface="Times New Roman" pitchFamily="18" charset="0"/>
                <a:cs typeface="Times New Roman" pitchFamily="18" charset="0"/>
              </a:rPr>
              <a:t> نمط </a:t>
            </a:r>
            <a:r>
              <a:rPr lang="ar-SA" sz="2400" b="1" dirty="0" smtClean="0">
                <a:solidFill>
                  <a:schemeClr val="dk1"/>
                </a:solidFill>
                <a:latin typeface="Times New Roman" pitchFamily="18" charset="0"/>
                <a:cs typeface="Times New Roman" pitchFamily="18" charset="0"/>
              </a:rPr>
              <a:t>القسوة والتسلط</a:t>
            </a:r>
            <a:r>
              <a:rPr lang="ar-SA" sz="2400" dirty="0" smtClean="0">
                <a:solidFill>
                  <a:schemeClr val="dk1"/>
                </a:solidFill>
                <a:latin typeface="Times New Roman" pitchFamily="18" charset="0"/>
                <a:cs typeface="Times New Roman" pitchFamily="18" charset="0"/>
              </a:rPr>
              <a:t>: ويعني المنع والرفض لرغبات الطفل ومنعه القيام بما يرغب.</a:t>
            </a:r>
            <a:endParaRPr lang="ar-SA" sz="2400" dirty="0" smtClean="0">
              <a:solidFill>
                <a:schemeClr val="dk1"/>
              </a:solidFill>
              <a:latin typeface="Times New Roman" pitchFamily="18" charset="0"/>
              <a:cs typeface="Times New Roman" pitchFamily="18" charset="0"/>
            </a:endParaRPr>
          </a:p>
          <a:p>
            <a:r>
              <a:rPr lang="ar-SA" sz="2400" dirty="0" err="1" smtClean="0">
                <a:solidFill>
                  <a:schemeClr val="dk1"/>
                </a:solidFill>
                <a:latin typeface="Times New Roman" pitchFamily="18" charset="0"/>
                <a:cs typeface="Times New Roman" pitchFamily="18" charset="0"/>
              </a:rPr>
              <a:t>2</a:t>
            </a:r>
            <a:r>
              <a:rPr lang="ar-SA" sz="2400" b="1" dirty="0" err="1" smtClean="0">
                <a:solidFill>
                  <a:schemeClr val="dk1"/>
                </a:solidFill>
                <a:latin typeface="Times New Roman" pitchFamily="18" charset="0"/>
                <a:cs typeface="Times New Roman" pitchFamily="18" charset="0"/>
              </a:rPr>
              <a:t>.</a:t>
            </a:r>
            <a:r>
              <a:rPr lang="ar-SA" sz="2400" b="1" dirty="0" smtClean="0">
                <a:solidFill>
                  <a:schemeClr val="dk1"/>
                </a:solidFill>
                <a:latin typeface="Times New Roman" pitchFamily="18" charset="0"/>
                <a:cs typeface="Times New Roman" pitchFamily="18" charset="0"/>
              </a:rPr>
              <a:t> نمط </a:t>
            </a:r>
            <a:r>
              <a:rPr lang="ar-SA" sz="2400" b="1" dirty="0" smtClean="0">
                <a:solidFill>
                  <a:schemeClr val="dk1"/>
                </a:solidFill>
                <a:latin typeface="Times New Roman" pitchFamily="18" charset="0"/>
                <a:cs typeface="Times New Roman" pitchFamily="18" charset="0"/>
              </a:rPr>
              <a:t>الحماية الزائدة: </a:t>
            </a:r>
            <a:r>
              <a:rPr lang="ar-SA" sz="2400" dirty="0" smtClean="0">
                <a:solidFill>
                  <a:schemeClr val="dk1"/>
                </a:solidFill>
                <a:latin typeface="Times New Roman" pitchFamily="18" charset="0"/>
                <a:cs typeface="Times New Roman" pitchFamily="18" charset="0"/>
              </a:rPr>
              <a:t>حيث يتدخل الوالدين في شؤون الطفل باستمرار ويقومون نيابة عنه بالواجبات ومن ثم لا تتاح للطفل فرصة اختيار انشطته المختلفة بنفسه وبالتالي قد يجد صعوبة في تحمله للمسئولية في المستقبل</a:t>
            </a:r>
            <a:r>
              <a:rPr lang="ar-SA" sz="2400" dirty="0" smtClean="0">
                <a:solidFill>
                  <a:schemeClr val="dk1"/>
                </a:solidFill>
                <a:latin typeface="Times New Roman" pitchFamily="18" charset="0"/>
                <a:cs typeface="Times New Roman" pitchFamily="18" charset="0"/>
              </a:rPr>
              <a:t>.</a:t>
            </a:r>
            <a:endParaRPr lang="ar-SA" sz="2400" dirty="0" smtClean="0">
              <a:solidFill>
                <a:schemeClr val="dk1"/>
              </a:solidFill>
              <a:latin typeface="Times New Roman" pitchFamily="18" charset="0"/>
              <a:cs typeface="Times New Roman" pitchFamily="18" charset="0"/>
            </a:endParaRPr>
          </a:p>
          <a:p>
            <a:r>
              <a:rPr lang="ar-SA" sz="2400" b="1" dirty="0" err="1" smtClean="0">
                <a:solidFill>
                  <a:schemeClr val="dk1"/>
                </a:solidFill>
                <a:latin typeface="Times New Roman" pitchFamily="18" charset="0"/>
                <a:cs typeface="Times New Roman" pitchFamily="18" charset="0"/>
              </a:rPr>
              <a:t>3.</a:t>
            </a:r>
            <a:r>
              <a:rPr lang="ar-SA" sz="2400" b="1" dirty="0" smtClean="0">
                <a:solidFill>
                  <a:schemeClr val="dk1"/>
                </a:solidFill>
                <a:latin typeface="Times New Roman" pitchFamily="18" charset="0"/>
                <a:cs typeface="Times New Roman" pitchFamily="18" charset="0"/>
              </a:rPr>
              <a:t> نمط </a:t>
            </a:r>
            <a:r>
              <a:rPr lang="ar-SA" sz="2400" b="1" dirty="0" smtClean="0">
                <a:solidFill>
                  <a:schemeClr val="dk1"/>
                </a:solidFill>
                <a:latin typeface="Times New Roman" pitchFamily="18" charset="0"/>
                <a:cs typeface="Times New Roman" pitchFamily="18" charset="0"/>
              </a:rPr>
              <a:t>الاهمال: </a:t>
            </a:r>
            <a:r>
              <a:rPr lang="ar-SA" sz="2400" dirty="0" smtClean="0">
                <a:solidFill>
                  <a:schemeClr val="dk1"/>
                </a:solidFill>
                <a:latin typeface="Times New Roman" pitchFamily="18" charset="0"/>
                <a:cs typeface="Times New Roman" pitchFamily="18" charset="0"/>
              </a:rPr>
              <a:t>صور الاهمال كثيرة منها عدم المبالاة بنظافة الأطفال او عدم اشباع حاجاته الضرورية الفسيولوجية والنفسية, وهذا يبث في نفس الطفل روح العدوانية وينعكس سلبا على شخصيته وعلى تكيفه وعلى نموه النفسي والاجتماعي.</a:t>
            </a:r>
            <a:endParaRPr lang="ar-SA" sz="2400" dirty="0" smtClean="0">
              <a:solidFill>
                <a:schemeClr val="dk1"/>
              </a:solidFill>
              <a:latin typeface="Times New Roman" pitchFamily="18" charset="0"/>
              <a:cs typeface="Times New Roman" pitchFamily="18" charset="0"/>
            </a:endParaRPr>
          </a:p>
          <a:p>
            <a:r>
              <a:rPr lang="ar-SA" sz="2400" b="1" dirty="0" err="1" smtClean="0">
                <a:solidFill>
                  <a:schemeClr val="dk1"/>
                </a:solidFill>
                <a:latin typeface="Times New Roman" pitchFamily="18" charset="0"/>
                <a:cs typeface="Times New Roman" pitchFamily="18" charset="0"/>
              </a:rPr>
              <a:t>4.</a:t>
            </a:r>
            <a:r>
              <a:rPr lang="ar-SA" sz="2400" b="1" dirty="0" smtClean="0">
                <a:solidFill>
                  <a:schemeClr val="dk1"/>
                </a:solidFill>
                <a:latin typeface="Times New Roman" pitchFamily="18" charset="0"/>
                <a:cs typeface="Times New Roman" pitchFamily="18" charset="0"/>
              </a:rPr>
              <a:t> نمط التذبذب: </a:t>
            </a:r>
            <a:r>
              <a:rPr lang="ar-SA" sz="2400" dirty="0" smtClean="0">
                <a:solidFill>
                  <a:schemeClr val="dk1"/>
                </a:solidFill>
                <a:latin typeface="Times New Roman" pitchFamily="18" charset="0"/>
                <a:cs typeface="Times New Roman" pitchFamily="18" charset="0"/>
              </a:rPr>
              <a:t>ويعتبر من أشد الأنماط خطورة على الطفل وعلى صحته النفسية ويتضمن التقلب في معاملة الطفل بين اللين والشدة</a:t>
            </a:r>
            <a:r>
              <a:rPr lang="ar-SA" sz="2400" dirty="0" smtClean="0">
                <a:solidFill>
                  <a:schemeClr val="dk1"/>
                </a:solidFill>
                <a:latin typeface="Times New Roman" pitchFamily="18" charset="0"/>
                <a:cs typeface="Times New Roman" pitchFamily="18" charset="0"/>
              </a:rPr>
              <a:t>.</a:t>
            </a:r>
            <a:endParaRPr lang="ar-SA" sz="2400" dirty="0" smtClean="0">
              <a:solidFill>
                <a:schemeClr val="dk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836712"/>
            <a:ext cx="7920880" cy="3046988"/>
          </a:xfrm>
          <a:prstGeom prst="rect">
            <a:avLst/>
          </a:prstGeom>
          <a:noFill/>
        </p:spPr>
        <p:txBody>
          <a:bodyPr wrap="square" rtlCol="1">
            <a:spAutoFit/>
          </a:bodyPr>
          <a:lstStyle/>
          <a:p>
            <a:r>
              <a:rPr lang="ar-SA" sz="2400" b="1" dirty="0" err="1" smtClean="0">
                <a:solidFill>
                  <a:schemeClr val="dk1"/>
                </a:solidFill>
                <a:latin typeface="Times New Roman" pitchFamily="18" charset="0"/>
                <a:cs typeface="Times New Roman" pitchFamily="18" charset="0"/>
              </a:rPr>
              <a:t>5.</a:t>
            </a:r>
            <a:r>
              <a:rPr lang="ar-SA" sz="2400" b="1" dirty="0" smtClean="0">
                <a:solidFill>
                  <a:schemeClr val="dk1"/>
                </a:solidFill>
                <a:latin typeface="Times New Roman" pitchFamily="18" charset="0"/>
                <a:cs typeface="Times New Roman" pitchFamily="18" charset="0"/>
              </a:rPr>
              <a:t> نمط </a:t>
            </a:r>
            <a:r>
              <a:rPr lang="ar-SA" sz="2400" b="1" dirty="0" smtClean="0">
                <a:solidFill>
                  <a:schemeClr val="dk1"/>
                </a:solidFill>
                <a:latin typeface="Times New Roman" pitchFamily="18" charset="0"/>
                <a:cs typeface="Times New Roman" pitchFamily="18" charset="0"/>
              </a:rPr>
              <a:t>التفرقة: </a:t>
            </a:r>
            <a:r>
              <a:rPr lang="ar-SA" sz="2400" dirty="0" smtClean="0">
                <a:solidFill>
                  <a:schemeClr val="dk1"/>
                </a:solidFill>
                <a:latin typeface="Times New Roman" pitchFamily="18" charset="0"/>
                <a:cs typeface="Times New Roman" pitchFamily="18" charset="0"/>
              </a:rPr>
              <a:t>كثيرا ما يلجأ الآباء الى التفرقة بين الابناء في المعاملة وعدم المساواة بينهم بسبب الجنس او السن أو ترتيب الولد او لأي سبب آخر وهذه التفرقة قد يترتب عليها تكوين شخصيات مليئة بالغيرة</a:t>
            </a:r>
            <a:r>
              <a:rPr lang="ar-SA" sz="2400" dirty="0" smtClean="0">
                <a:solidFill>
                  <a:schemeClr val="dk1"/>
                </a:solidFill>
                <a:latin typeface="Times New Roman" pitchFamily="18" charset="0"/>
                <a:cs typeface="Times New Roman" pitchFamily="18" charset="0"/>
              </a:rPr>
              <a:t>.</a:t>
            </a:r>
          </a:p>
          <a:p>
            <a:endParaRPr lang="ar-SA" sz="2400" dirty="0" smtClean="0">
              <a:solidFill>
                <a:schemeClr val="dk1"/>
              </a:solidFill>
              <a:latin typeface="Times New Roman" pitchFamily="18" charset="0"/>
              <a:cs typeface="Times New Roman" pitchFamily="18" charset="0"/>
            </a:endParaRPr>
          </a:p>
          <a:p>
            <a:r>
              <a:rPr lang="ar-SA" sz="2400" b="1" dirty="0" err="1" smtClean="0">
                <a:solidFill>
                  <a:schemeClr val="dk1"/>
                </a:solidFill>
                <a:latin typeface="Times New Roman" pitchFamily="18" charset="0"/>
                <a:cs typeface="Times New Roman" pitchFamily="18" charset="0"/>
              </a:rPr>
              <a:t>6.</a:t>
            </a:r>
            <a:r>
              <a:rPr lang="ar-SA" sz="2400" b="1" dirty="0" smtClean="0">
                <a:solidFill>
                  <a:schemeClr val="dk1"/>
                </a:solidFill>
                <a:latin typeface="Times New Roman" pitchFamily="18" charset="0"/>
                <a:cs typeface="Times New Roman" pitchFamily="18" charset="0"/>
              </a:rPr>
              <a:t> نمط </a:t>
            </a:r>
            <a:r>
              <a:rPr lang="ar-SA" sz="2400" b="1" dirty="0" smtClean="0">
                <a:solidFill>
                  <a:schemeClr val="dk1"/>
                </a:solidFill>
                <a:latin typeface="Times New Roman" pitchFamily="18" charset="0"/>
                <a:cs typeface="Times New Roman" pitchFamily="18" charset="0"/>
              </a:rPr>
              <a:t>السواء: </a:t>
            </a:r>
            <a:r>
              <a:rPr lang="ar-SA" sz="2400" dirty="0" smtClean="0">
                <a:solidFill>
                  <a:schemeClr val="dk1"/>
                </a:solidFill>
                <a:latin typeface="Times New Roman" pitchFamily="18" charset="0"/>
                <a:cs typeface="Times New Roman" pitchFamily="18" charset="0"/>
              </a:rPr>
              <a:t>قد يكون هذا انسب الانماط التي تحقق الصحة النفسية للأطفال حيث ان هذا النمط يتضمن تجنب الاساليب التربوية غير السوية ويتضمن تطبيق اسس الصحة النفسية وممارستها أثناء عملية التطبيع الاجتماعي </a:t>
            </a:r>
            <a:r>
              <a:rPr lang="ar-SA" sz="2400" dirty="0" err="1" smtClean="0">
                <a:solidFill>
                  <a:schemeClr val="dk1"/>
                </a:solidFill>
                <a:latin typeface="Times New Roman" pitchFamily="18" charset="0"/>
                <a:cs typeface="Times New Roman" pitchFamily="18" charset="0"/>
              </a:rPr>
              <a:t>للاطفال</a:t>
            </a:r>
            <a:r>
              <a:rPr lang="ar-SA" sz="2400" dirty="0" smtClean="0">
                <a:solidFill>
                  <a:schemeClr val="dk1"/>
                </a:solidFill>
                <a:latin typeface="Times New Roman" pitchFamily="18" charset="0"/>
                <a:cs typeface="Times New Roman" pitchFamily="18" charset="0"/>
              </a:rPr>
              <a:t> ويترتب على هذا الأسلوب التوافق والتكيف النفسي الاجتماعي.</a:t>
            </a:r>
            <a:endParaRPr lang="ar-SA" sz="2400" dirty="0">
              <a:solidFill>
                <a:schemeClr val="dk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548680"/>
            <a:ext cx="7056784" cy="267765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وظيفة النظام </a:t>
            </a:r>
            <a:r>
              <a:rPr lang="ar-SA" sz="2400" b="1" u="sng" dirty="0" err="1"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الأسري:</a:t>
            </a:r>
            <a:endParaRPr lang="ar-SA" sz="2400" b="1" u="sng" dirty="0" smtClean="0">
              <a:solidFill>
                <a:schemeClr val="bg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342900" indent="-342900">
              <a:buAutoNum type="arabicPeriod"/>
            </a:pPr>
            <a:r>
              <a:rPr lang="ar-SA" sz="2400" dirty="0" smtClean="0">
                <a:solidFill>
                  <a:schemeClr val="dk1"/>
                </a:solidFill>
                <a:latin typeface="Times New Roman" pitchFamily="18" charset="0"/>
                <a:cs typeface="Times New Roman" pitchFamily="18" charset="0"/>
              </a:rPr>
              <a:t>التكاثر اول الوظائف التي تقوم </a:t>
            </a:r>
            <a:r>
              <a:rPr lang="ar-SA" sz="2400" dirty="0" err="1" smtClean="0">
                <a:solidFill>
                  <a:schemeClr val="dk1"/>
                </a:solidFill>
                <a:latin typeface="Times New Roman" pitchFamily="18" charset="0"/>
                <a:cs typeface="Times New Roman" pitchFamily="18" charset="0"/>
              </a:rPr>
              <a:t>بها</a:t>
            </a:r>
            <a:r>
              <a:rPr lang="ar-SA" sz="2400" dirty="0" smtClean="0">
                <a:solidFill>
                  <a:schemeClr val="dk1"/>
                </a:solidFill>
                <a:latin typeface="Times New Roman" pitchFamily="18" charset="0"/>
                <a:cs typeface="Times New Roman" pitchFamily="18" charset="0"/>
              </a:rPr>
              <a:t> الأسرة.</a:t>
            </a:r>
          </a:p>
          <a:p>
            <a:pPr marL="342900" indent="-342900">
              <a:buAutoNum type="arabicPeriod"/>
            </a:pPr>
            <a:r>
              <a:rPr lang="ar-SA" sz="2400" dirty="0" smtClean="0">
                <a:solidFill>
                  <a:schemeClr val="dk1"/>
                </a:solidFill>
                <a:latin typeface="Times New Roman" pitchFamily="18" charset="0"/>
                <a:cs typeface="Times New Roman" pitchFamily="18" charset="0"/>
              </a:rPr>
              <a:t>اشباع الدافع الجنسي بطريقة مشروعة.</a:t>
            </a:r>
          </a:p>
          <a:p>
            <a:pPr marL="342900" indent="-342900">
              <a:buAutoNum type="arabicPeriod"/>
            </a:pPr>
            <a:r>
              <a:rPr lang="ar-SA" sz="2400" dirty="0" smtClean="0">
                <a:solidFill>
                  <a:schemeClr val="dk1"/>
                </a:solidFill>
                <a:latin typeface="Times New Roman" pitchFamily="18" charset="0"/>
                <a:cs typeface="Times New Roman" pitchFamily="18" charset="0"/>
              </a:rPr>
              <a:t>رعاية الأبناء وتنشئتهم اجتماعيا وتعليمهم قيم مجتمعهم وعاداته وتقاليده.</a:t>
            </a:r>
          </a:p>
          <a:p>
            <a:pPr marL="342900" indent="-342900">
              <a:buAutoNum type="arabicPeriod"/>
            </a:pPr>
            <a:r>
              <a:rPr lang="ar-SA" sz="2400" dirty="0" smtClean="0">
                <a:solidFill>
                  <a:schemeClr val="dk1"/>
                </a:solidFill>
                <a:latin typeface="Times New Roman" pitchFamily="18" charset="0"/>
                <a:cs typeface="Times New Roman" pitchFamily="18" charset="0"/>
              </a:rPr>
              <a:t>تعتبر الأسرة أداة اجتماعية ضابطة للسلوك.</a:t>
            </a:r>
          </a:p>
          <a:p>
            <a:pPr marL="342900" indent="-342900">
              <a:buAutoNum type="arabicPeriod"/>
            </a:pPr>
            <a:r>
              <a:rPr lang="ar-SA" sz="2400" dirty="0" smtClean="0">
                <a:solidFill>
                  <a:schemeClr val="dk1"/>
                </a:solidFill>
                <a:latin typeface="Times New Roman" pitchFamily="18" charset="0"/>
                <a:cs typeface="Times New Roman" pitchFamily="18" charset="0"/>
              </a:rPr>
              <a:t>اشباع الحاجات النفسية للفرد والمساهمة في تكوين شخصيته السوية.</a:t>
            </a:r>
            <a:endParaRPr lang="ar-SA" sz="2400" dirty="0">
              <a:solidFill>
                <a:schemeClr val="dk1"/>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188</TotalTime>
  <Words>1974</Words>
  <Application>Microsoft Office PowerPoint</Application>
  <PresentationFormat>عرض على الشاشة (3:4)‏</PresentationFormat>
  <Paragraphs>127</Paragraphs>
  <Slides>35</Slides>
  <Notes>0</Notes>
  <HiddenSlides>0</HiddenSlides>
  <MMClips>0</MMClips>
  <ScaleCrop>false</ScaleCrop>
  <HeadingPairs>
    <vt:vector size="4" baseType="variant">
      <vt:variant>
        <vt:lpstr>سمة</vt:lpstr>
      </vt:variant>
      <vt:variant>
        <vt:i4>1</vt:i4>
      </vt:variant>
      <vt:variant>
        <vt:lpstr>عناوين الشرائح</vt:lpstr>
      </vt:variant>
      <vt:variant>
        <vt:i4>35</vt:i4>
      </vt:variant>
    </vt:vector>
  </HeadingPairs>
  <TitlesOfParts>
    <vt:vector size="36" baseType="lpstr">
      <vt:lpstr>وافر</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user1</dc:creator>
  <cp:lastModifiedBy>user1</cp:lastModifiedBy>
  <cp:revision>23</cp:revision>
  <dcterms:created xsi:type="dcterms:W3CDTF">2012-10-17T11:24:40Z</dcterms:created>
  <dcterms:modified xsi:type="dcterms:W3CDTF">2012-10-19T12:56:59Z</dcterms:modified>
</cp:coreProperties>
</file>