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9" r:id="rId2"/>
    <p:sldId id="260" r:id="rId3"/>
    <p:sldId id="311" r:id="rId4"/>
    <p:sldId id="267" r:id="rId5"/>
    <p:sldId id="268" r:id="rId6"/>
    <p:sldId id="269" r:id="rId7"/>
    <p:sldId id="270" r:id="rId8"/>
    <p:sldId id="272" r:id="rId9"/>
    <p:sldId id="275" r:id="rId10"/>
    <p:sldId id="276" r:id="rId11"/>
    <p:sldId id="277" r:id="rId12"/>
    <p:sldId id="278" r:id="rId13"/>
    <p:sldId id="280" r:id="rId14"/>
    <p:sldId id="282" r:id="rId15"/>
    <p:sldId id="283" r:id="rId16"/>
    <p:sldId id="284" r:id="rId17"/>
    <p:sldId id="286" r:id="rId18"/>
    <p:sldId id="297" r:id="rId19"/>
    <p:sldId id="298" r:id="rId20"/>
    <p:sldId id="299" r:id="rId21"/>
    <p:sldId id="300" r:id="rId22"/>
    <p:sldId id="301" r:id="rId23"/>
    <p:sldId id="302" r:id="rId24"/>
    <p:sldId id="304" r:id="rId25"/>
    <p:sldId id="305" r:id="rId26"/>
    <p:sldId id="306" r:id="rId27"/>
    <p:sldId id="307" r:id="rId28"/>
    <p:sldId id="308" r:id="rId29"/>
    <p:sldId id="30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Prepared by Dr. Hassan SALTI 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127320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Computer Organization &amp; </a:t>
            </a:r>
            <a:r>
              <a:rPr lang="en-AU" smtClean="0"/>
              <a:t>Assembly language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main components of a computer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Hardware main components</a:t>
            </a:r>
          </a:p>
          <a:p>
            <a:pPr lvl="1"/>
            <a:r>
              <a:rPr lang="en-US" dirty="0"/>
              <a:t>A processor to interpret and execute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/>
              <a:t>A memory to store both data and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/>
              <a:t>A mechanism for transferring data to and from the outside </a:t>
            </a:r>
            <a:r>
              <a:rPr lang="en-US" dirty="0" smtClean="0"/>
              <a:t>world (Input/Output)</a:t>
            </a:r>
          </a:p>
          <a:p>
            <a:r>
              <a:rPr lang="en-US" dirty="0" smtClean="0"/>
              <a:t>Think of how </a:t>
            </a:r>
            <a:r>
              <a:rPr lang="en-US" dirty="0"/>
              <a:t>a student sitting in class exhibits </a:t>
            </a:r>
            <a:r>
              <a:rPr lang="en-US" dirty="0" smtClean="0"/>
              <a:t>the </a:t>
            </a:r>
            <a:r>
              <a:rPr lang="en-US" dirty="0"/>
              <a:t>three components of a </a:t>
            </a:r>
            <a:r>
              <a:rPr lang="en-US" dirty="0" smtClean="0"/>
              <a:t>computer?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system: wading through the jargon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21" y="762000"/>
            <a:ext cx="7696557" cy="4525963"/>
          </a:xfrm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914400" y="5257800"/>
            <a:ext cx="8153400" cy="124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The </a:t>
            </a:r>
            <a:r>
              <a:rPr lang="en-US" b="1" dirty="0"/>
              <a:t>stated system is a wise </a:t>
            </a:r>
            <a:r>
              <a:rPr lang="en-US" b="1" dirty="0" smtClean="0"/>
              <a:t>buy?</a:t>
            </a:r>
          </a:p>
          <a:p>
            <a:pPr marL="0" indent="0" algn="ctr">
              <a:buNone/>
            </a:pPr>
            <a:r>
              <a:rPr lang="en-US" b="1" dirty="0" smtClean="0"/>
              <a:t>Does it serve </a:t>
            </a:r>
            <a:r>
              <a:rPr lang="en-US" b="1" dirty="0"/>
              <a:t>your </a:t>
            </a:r>
            <a:r>
              <a:rPr lang="en-US" b="1" dirty="0" smtClean="0"/>
              <a:t>needs?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56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system: wading through the jargon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“64MB </a:t>
            </a:r>
            <a:r>
              <a:rPr lang="en-US" dirty="0" smtClean="0"/>
              <a:t>SDRAM”, </a:t>
            </a:r>
            <a:r>
              <a:rPr lang="en-US" dirty="0"/>
              <a:t>“64-bit PCI sound card</a:t>
            </a:r>
            <a:r>
              <a:rPr lang="en-US" dirty="0" smtClean="0"/>
              <a:t>”, “</a:t>
            </a:r>
            <a:r>
              <a:rPr lang="en-US" dirty="0"/>
              <a:t>32KB </a:t>
            </a:r>
            <a:r>
              <a:rPr lang="en-US" dirty="0" smtClean="0"/>
              <a:t>L1cache”, …?</a:t>
            </a:r>
          </a:p>
          <a:p>
            <a:r>
              <a:rPr lang="en-US" dirty="0" smtClean="0"/>
              <a:t>Without </a:t>
            </a:r>
            <a:r>
              <a:rPr lang="en-US" dirty="0"/>
              <a:t>having a handle on such terminology, you would be </a:t>
            </a:r>
            <a:r>
              <a:rPr lang="en-US" dirty="0" smtClean="0"/>
              <a:t>hard-pressed to answer such questions…</a:t>
            </a:r>
          </a:p>
          <a:p>
            <a:r>
              <a:rPr lang="en-US" dirty="0" smtClean="0"/>
              <a:t>The next few slides explain the content of the advertisement (ad)</a:t>
            </a:r>
          </a:p>
        </p:txBody>
      </p:sp>
    </p:spTree>
    <p:extLst>
      <p:ext uri="{BB962C8B-B14F-4D97-AF65-F5344CB8AC3E}">
        <p14:creationId xmlns:p14="http://schemas.microsoft.com/office/powerpoint/2010/main" val="19868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system: wading through the jargon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8153400" cy="4525963"/>
          </a:xfrm>
        </p:spPr>
        <p:txBody>
          <a:bodyPr/>
          <a:lstStyle/>
          <a:p>
            <a:pPr lvl="1"/>
            <a:r>
              <a:rPr lang="en-US" dirty="0" smtClean="0"/>
              <a:t>Computers do computations in base 2 (binary system)</a:t>
            </a:r>
          </a:p>
          <a:p>
            <a:pPr lvl="1"/>
            <a:r>
              <a:rPr lang="en-US" dirty="0" smtClean="0"/>
              <a:t>A binary character is called a bit (0 or 1)</a:t>
            </a:r>
          </a:p>
          <a:p>
            <a:pPr lvl="1"/>
            <a:r>
              <a:rPr lang="en-US" dirty="0" smtClean="0"/>
              <a:t>A byte is a set of 8 bits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0"/>
            <a:ext cx="7971367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system: wading through the jargon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524001"/>
            <a:ext cx="8153400" cy="4343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Pentium </a:t>
            </a:r>
            <a:r>
              <a:rPr lang="en-US" dirty="0"/>
              <a:t>III 667 </a:t>
            </a:r>
            <a:r>
              <a:rPr lang="en-US" dirty="0" smtClean="0"/>
              <a:t>MHz?</a:t>
            </a:r>
          </a:p>
          <a:p>
            <a:pPr lvl="1"/>
            <a:r>
              <a:rPr lang="en-US" dirty="0" smtClean="0"/>
              <a:t>Pentium III : The microprocessor type</a:t>
            </a:r>
          </a:p>
          <a:p>
            <a:pPr lvl="1"/>
            <a:r>
              <a:rPr lang="en-US" dirty="0" smtClean="0"/>
              <a:t>667 MHz: microprocessor’s clock speed</a:t>
            </a:r>
          </a:p>
          <a:p>
            <a:pPr lvl="2"/>
            <a:r>
              <a:rPr lang="en-US" dirty="0" smtClean="0"/>
              <a:t>Each microprocessor has a synchronization clock (it sends electrical pulses)</a:t>
            </a:r>
          </a:p>
          <a:p>
            <a:pPr lvl="2"/>
            <a:r>
              <a:rPr lang="en-US" dirty="0" smtClean="0"/>
              <a:t>Here, the clock speed is 667 million electrical pulse per second</a:t>
            </a:r>
          </a:p>
          <a:p>
            <a:pPr lvl="2"/>
            <a:r>
              <a:rPr lang="en-US" dirty="0" smtClean="0"/>
              <a:t>The number of instructions per second that a processor can execute is </a:t>
            </a:r>
            <a:r>
              <a:rPr lang="en-US" b="1" dirty="0" smtClean="0"/>
              <a:t>proportionate</a:t>
            </a:r>
            <a:r>
              <a:rPr lang="en-US" dirty="0" smtClean="0"/>
              <a:t> to its clock speed (not equal to).</a:t>
            </a:r>
            <a:endParaRPr lang="en-US" dirty="0"/>
          </a:p>
          <a:p>
            <a:r>
              <a:rPr lang="en-US" dirty="0" smtClean="0"/>
              <a:t>133 </a:t>
            </a:r>
            <a:r>
              <a:rPr lang="en-US" dirty="0"/>
              <a:t>MHz 64MB </a:t>
            </a:r>
            <a:r>
              <a:rPr lang="en-US" dirty="0" smtClean="0"/>
              <a:t>SDRAM?</a:t>
            </a:r>
          </a:p>
          <a:p>
            <a:pPr lvl="1"/>
            <a:r>
              <a:rPr lang="en-US" dirty="0" smtClean="0"/>
              <a:t>SDRAM: Main memory type, “</a:t>
            </a:r>
            <a:r>
              <a:rPr lang="en-US" i="1" dirty="0" smtClean="0"/>
              <a:t>Synchronous Dynamic Random Access Memory”</a:t>
            </a:r>
            <a:endParaRPr lang="en-US" dirty="0" smtClean="0"/>
          </a:p>
          <a:p>
            <a:pPr lvl="1"/>
            <a:r>
              <a:rPr lang="en-US" dirty="0" smtClean="0"/>
              <a:t>133 MHz: Speed of the system bus (between the memory and the microprocessor)</a:t>
            </a:r>
          </a:p>
          <a:p>
            <a:pPr lvl="1"/>
            <a:r>
              <a:rPr lang="en-US" dirty="0" smtClean="0"/>
              <a:t>64 MB : </a:t>
            </a:r>
            <a:r>
              <a:rPr lang="en-US" dirty="0"/>
              <a:t>Memory </a:t>
            </a:r>
            <a:r>
              <a:rPr lang="en-US" dirty="0" smtClean="0"/>
              <a:t>Capacity (64 x 2</a:t>
            </a:r>
            <a:r>
              <a:rPr lang="en-US" baseline="30000" dirty="0" smtClean="0"/>
              <a:t>20</a:t>
            </a:r>
            <a:r>
              <a:rPr lang="en-US" dirty="0" smtClean="0"/>
              <a:t> x 8 bits = 536870912 bits)</a:t>
            </a:r>
          </a:p>
        </p:txBody>
      </p:sp>
    </p:spTree>
    <p:extLst>
      <p:ext uri="{BB962C8B-B14F-4D97-AF65-F5344CB8AC3E}">
        <p14:creationId xmlns:p14="http://schemas.microsoft.com/office/powerpoint/2010/main" val="40856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system: wading through the jargon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32KB L1 cache, 256KB L2 cache?</a:t>
            </a:r>
          </a:p>
          <a:p>
            <a:pPr lvl="1"/>
            <a:r>
              <a:rPr lang="en-US" dirty="0" smtClean="0"/>
              <a:t>Two cache memory to speed up the data transfer between the main memory and the processor</a:t>
            </a:r>
          </a:p>
          <a:p>
            <a:pPr lvl="1"/>
            <a:r>
              <a:rPr lang="en-US" dirty="0" smtClean="0"/>
              <a:t>32KB and 256KB are the capacity of level 1 (L1) and level 2 (L2) memory respectively</a:t>
            </a:r>
          </a:p>
          <a:p>
            <a:r>
              <a:rPr lang="en-US" sz="3600" dirty="0" smtClean="0"/>
              <a:t>30GB EIDE hard drive (7200 RPM)?</a:t>
            </a:r>
          </a:p>
          <a:p>
            <a:pPr lvl="1"/>
            <a:r>
              <a:rPr lang="en-US" dirty="0" smtClean="0"/>
              <a:t>30GB: The capacity of the hard drive</a:t>
            </a:r>
          </a:p>
          <a:p>
            <a:pPr lvl="1"/>
            <a:r>
              <a:rPr lang="en-US" dirty="0" smtClean="0"/>
              <a:t>7200 RPM: Speed of disk rotation is 7200 round per minute</a:t>
            </a:r>
          </a:p>
          <a:p>
            <a:pPr lvl="1"/>
            <a:r>
              <a:rPr lang="en-US" dirty="0" smtClean="0"/>
              <a:t>EIDE: disk interface (connectivity with the rest of the computer’s components). EIDE stands for </a:t>
            </a:r>
            <a:r>
              <a:rPr lang="en-US" i="1" dirty="0" smtClean="0"/>
              <a:t>Enhanced Integrated Drive Electronics</a:t>
            </a:r>
            <a:endParaRPr lang="en-US" dirty="0" smtClean="0"/>
          </a:p>
          <a:p>
            <a:r>
              <a:rPr lang="en-US" sz="3600" dirty="0" smtClean="0"/>
              <a:t>48X max variable CD-ROM</a:t>
            </a:r>
          </a:p>
          <a:p>
            <a:pPr lvl="1"/>
            <a:r>
              <a:rPr lang="en-US" dirty="0" smtClean="0"/>
              <a:t>CD-ROM drive </a:t>
            </a:r>
          </a:p>
          <a:p>
            <a:pPr lvl="1"/>
            <a:r>
              <a:rPr lang="en-US" dirty="0" smtClean="0"/>
              <a:t>48X: the maximum reading data rate the CD drive can achieve (48 times the traditional audio CD data transfer rate)</a:t>
            </a:r>
          </a:p>
        </p:txBody>
      </p:sp>
    </p:spTree>
    <p:extLst>
      <p:ext uri="{BB962C8B-B14F-4D97-AF65-F5344CB8AC3E}">
        <p14:creationId xmlns:p14="http://schemas.microsoft.com/office/powerpoint/2010/main" val="33963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system: wading through the jargon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24001"/>
            <a:ext cx="8153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2 USB ports, 1 serial port, 1 parallel port?</a:t>
            </a:r>
          </a:p>
          <a:p>
            <a:pPr lvl="1"/>
            <a:r>
              <a:rPr lang="en-US" dirty="0"/>
              <a:t>Ports that allow movement of data to and from devices external to the computer</a:t>
            </a:r>
            <a:r>
              <a:rPr lang="en-US" dirty="0" smtClean="0"/>
              <a:t>.</a:t>
            </a:r>
          </a:p>
          <a:p>
            <a:r>
              <a:rPr lang="en-US" sz="3600" dirty="0" smtClean="0"/>
              <a:t>19</a:t>
            </a:r>
            <a:r>
              <a:rPr lang="en-US" sz="3600" dirty="0"/>
              <a:t>" monitor, .24mm AG, 1280 x 1024 at 85Hz?</a:t>
            </a:r>
          </a:p>
          <a:p>
            <a:pPr lvl="1"/>
            <a:r>
              <a:rPr lang="en-US" dirty="0"/>
              <a:t>The monitor size (19”), resolution (1280 x 1024), refresh rate (85Hz) and pixel size (0.24mm).</a:t>
            </a:r>
          </a:p>
          <a:p>
            <a:r>
              <a:rPr lang="en-US" sz="3600" dirty="0"/>
              <a:t>Intel 3D AGP graphics card?</a:t>
            </a:r>
          </a:p>
          <a:p>
            <a:pPr lvl="1"/>
            <a:r>
              <a:rPr lang="en-US" dirty="0"/>
              <a:t>Graphic interface for 3D graphics</a:t>
            </a:r>
          </a:p>
          <a:p>
            <a:r>
              <a:rPr lang="en-US" sz="3600" dirty="0"/>
              <a:t>56K PCI voice modem? 64-bit PCI sound card?</a:t>
            </a:r>
          </a:p>
          <a:p>
            <a:pPr lvl="1"/>
            <a:r>
              <a:rPr lang="en-US" dirty="0"/>
              <a:t>PCI : Dedicated I/O buses, PCI stands for </a:t>
            </a:r>
            <a:r>
              <a:rPr lang="en-US" i="1" dirty="0" err="1"/>
              <a:t>Peripherial</a:t>
            </a:r>
            <a:r>
              <a:rPr lang="en-US" i="1" dirty="0"/>
              <a:t> Component Interconnect</a:t>
            </a:r>
          </a:p>
          <a:p>
            <a:pPr lvl="1"/>
            <a:r>
              <a:rPr lang="en-US" dirty="0"/>
              <a:t>PCI voice modem: for internet connection</a:t>
            </a:r>
          </a:p>
          <a:p>
            <a:pPr lvl="1"/>
            <a:r>
              <a:rPr lang="en-US" dirty="0"/>
              <a:t>PCI sound card : for the system’s stereo </a:t>
            </a:r>
            <a:r>
              <a:rPr lang="en-US" dirty="0" smtClean="0"/>
              <a:t>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system: wading through the jargon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838200"/>
            <a:ext cx="8153400" cy="4525963"/>
          </a:xfrm>
        </p:spPr>
        <p:txBody>
          <a:bodyPr/>
          <a:lstStyle/>
          <a:p>
            <a:r>
              <a:rPr lang="en-US" dirty="0" smtClean="0"/>
              <a:t>A look inside a computer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569343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computer level hierarchy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3010193"/>
            <a:ext cx="8153400" cy="303977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user executes programs on a PC (Paint, word files, games, etc.)</a:t>
            </a:r>
          </a:p>
          <a:p>
            <a:r>
              <a:rPr lang="en-US" dirty="0" smtClean="0"/>
              <a:t>The user is outside the computer! He uses input and output devices to communicate with the computer.</a:t>
            </a:r>
          </a:p>
          <a:p>
            <a:r>
              <a:rPr lang="en-US" dirty="0" smtClean="0"/>
              <a:t>Now, what happens INSIDE the computer?</a:t>
            </a:r>
          </a:p>
          <a:p>
            <a:r>
              <a:rPr lang="en-US" dirty="0" smtClean="0"/>
              <a:t>To understand, we will use a “divide and conquer” approach.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14400"/>
            <a:ext cx="3686690" cy="20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computer level hierarchy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Imagine </a:t>
            </a:r>
            <a:r>
              <a:rPr lang="en-US" dirty="0"/>
              <a:t>the </a:t>
            </a:r>
            <a:r>
              <a:rPr lang="en-US" dirty="0" smtClean="0"/>
              <a:t>machine (computer) as a </a:t>
            </a:r>
            <a:r>
              <a:rPr lang="en-US" dirty="0"/>
              <a:t>hierarchy of levels, in which each level has a specific </a:t>
            </a:r>
            <a:r>
              <a:rPr lang="en-US" dirty="0" smtClean="0"/>
              <a:t>function.</a:t>
            </a:r>
            <a:endParaRPr lang="en-US" dirty="0"/>
          </a:p>
          <a:p>
            <a:r>
              <a:rPr lang="en-US" dirty="0" smtClean="0"/>
              <a:t>The highest level – Level 6 – is the “user’s level”</a:t>
            </a:r>
          </a:p>
          <a:p>
            <a:pPr lvl="1"/>
            <a:r>
              <a:rPr lang="en-US" dirty="0" smtClean="0"/>
              <a:t>Level 6 is </a:t>
            </a:r>
            <a:r>
              <a:rPr lang="en-US" dirty="0"/>
              <a:t>composed of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User runs </a:t>
            </a:r>
            <a:r>
              <a:rPr lang="en-US" dirty="0"/>
              <a:t>programs such as </a:t>
            </a:r>
            <a:r>
              <a:rPr lang="en-US" dirty="0" smtClean="0"/>
              <a:t>word processors</a:t>
            </a:r>
            <a:r>
              <a:rPr lang="en-US" dirty="0"/>
              <a:t>, graphics packages, or </a:t>
            </a:r>
            <a:r>
              <a:rPr lang="en-US" dirty="0" smtClean="0"/>
              <a:t>games.</a:t>
            </a:r>
          </a:p>
          <a:p>
            <a:r>
              <a:rPr lang="en-US" dirty="0" smtClean="0"/>
              <a:t>The lower levels are unseen by the user those can be considered as </a:t>
            </a:r>
            <a:r>
              <a:rPr lang="en-US" dirty="0"/>
              <a:t>“virtual </a:t>
            </a:r>
            <a:r>
              <a:rPr lang="en-US" dirty="0" smtClean="0"/>
              <a:t>machines”.</a:t>
            </a:r>
            <a:endParaRPr lang="en-US" dirty="0"/>
          </a:p>
          <a:p>
            <a:r>
              <a:rPr lang="en-US" dirty="0" smtClean="0"/>
              <a:t>Let us discover these “virtual machines”.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Course description</a:t>
            </a:r>
          </a:p>
          <a:p>
            <a:r>
              <a:rPr lang="en-US" dirty="0" smtClean="0"/>
              <a:t>Chapter 1 : Introduction</a:t>
            </a:r>
          </a:p>
          <a:p>
            <a:pPr lvl="1"/>
            <a:r>
              <a:rPr lang="en-US" dirty="0" smtClean="0"/>
              <a:t>Overview of Computer Organization &amp; </a:t>
            </a:r>
            <a:r>
              <a:rPr lang="en-AU" dirty="0" smtClean="0"/>
              <a:t>Assembly language</a:t>
            </a:r>
            <a:endParaRPr lang="en-US" dirty="0" smtClean="0"/>
          </a:p>
          <a:p>
            <a:pPr lvl="1"/>
            <a:r>
              <a:rPr lang="en-US" dirty="0" smtClean="0"/>
              <a:t>The main components of a computer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example system: wading through the </a:t>
            </a:r>
            <a:r>
              <a:rPr lang="en-US" dirty="0" smtClean="0"/>
              <a:t>jargon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computer level </a:t>
            </a:r>
            <a:r>
              <a:rPr lang="en-US" dirty="0" smtClean="0"/>
              <a:t>hierarchy</a:t>
            </a:r>
          </a:p>
          <a:p>
            <a:pPr lvl="1"/>
            <a:r>
              <a:rPr lang="en-US" dirty="0"/>
              <a:t>The Von Neumann model</a:t>
            </a:r>
            <a:endParaRPr lang="en-US" dirty="0" smtClean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computer level hierarchy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690" y="762000"/>
            <a:ext cx="5401110" cy="5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computer level hierarchy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Level 5: </a:t>
            </a:r>
            <a:r>
              <a:rPr lang="en-US" dirty="0"/>
              <a:t>High-Level Language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Consists </a:t>
            </a:r>
            <a:r>
              <a:rPr lang="en-US" dirty="0"/>
              <a:t>of languages such as </a:t>
            </a:r>
            <a:r>
              <a:rPr lang="en-US" dirty="0" smtClean="0"/>
              <a:t>C, C</a:t>
            </a:r>
            <a:r>
              <a:rPr lang="en-US" dirty="0"/>
              <a:t>++, FORTRAN, Lisp, Pascal, and </a:t>
            </a:r>
            <a:r>
              <a:rPr lang="en-US" dirty="0" smtClean="0"/>
              <a:t>Prolog.</a:t>
            </a:r>
          </a:p>
          <a:p>
            <a:pPr lvl="1"/>
            <a:r>
              <a:rPr lang="en-US" dirty="0"/>
              <a:t>Programmers write programs at this </a:t>
            </a:r>
            <a:r>
              <a:rPr lang="en-US" dirty="0" smtClean="0"/>
              <a:t>level.</a:t>
            </a:r>
          </a:p>
          <a:p>
            <a:pPr lvl="1"/>
            <a:r>
              <a:rPr lang="en-US" dirty="0" smtClean="0"/>
              <a:t>Compilers translates these languages to a language the machine can understand (that lower levels could understand): Assembly then machine languages.</a:t>
            </a:r>
          </a:p>
          <a:p>
            <a:r>
              <a:rPr lang="en-US" dirty="0" smtClean="0"/>
              <a:t>Level 4: </a:t>
            </a:r>
            <a:r>
              <a:rPr lang="en-US" dirty="0"/>
              <a:t>Assembly Language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More “machine dependent” language.</a:t>
            </a:r>
          </a:p>
          <a:p>
            <a:pPr lvl="1"/>
            <a:r>
              <a:rPr lang="en-US" dirty="0" smtClean="0"/>
              <a:t>Assembly language is then one to one translated to machine language (one assembly language </a:t>
            </a:r>
            <a:r>
              <a:rPr lang="en-US" dirty="0"/>
              <a:t>instruction is translated to exactly one machine </a:t>
            </a:r>
            <a:r>
              <a:rPr lang="en-US" dirty="0" smtClean="0"/>
              <a:t>language instruction).</a:t>
            </a:r>
          </a:p>
        </p:txBody>
      </p:sp>
    </p:spTree>
    <p:extLst>
      <p:ext uri="{BB962C8B-B14F-4D97-AF65-F5344CB8AC3E}">
        <p14:creationId xmlns:p14="http://schemas.microsoft.com/office/powerpoint/2010/main" val="4098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computer level hierarchy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Level 3: System Software Level</a:t>
            </a:r>
          </a:p>
          <a:p>
            <a:pPr lvl="1"/>
            <a:r>
              <a:rPr lang="en-US" dirty="0" smtClean="0"/>
              <a:t>Deals </a:t>
            </a:r>
            <a:r>
              <a:rPr lang="en-US" dirty="0"/>
              <a:t>with operating system </a:t>
            </a:r>
            <a:r>
              <a:rPr lang="en-US" dirty="0" smtClean="0"/>
              <a:t>instructions (multiprogramming</a:t>
            </a:r>
            <a:r>
              <a:rPr lang="en-US" dirty="0"/>
              <a:t>, protecting memory, </a:t>
            </a:r>
            <a:r>
              <a:rPr lang="en-US" dirty="0" smtClean="0"/>
              <a:t>synchronizing processes</a:t>
            </a:r>
            <a:r>
              <a:rPr lang="en-US" dirty="0"/>
              <a:t>, and various other important </a:t>
            </a:r>
            <a:r>
              <a:rPr lang="en-US" dirty="0" smtClean="0"/>
              <a:t>functions)</a:t>
            </a:r>
          </a:p>
          <a:p>
            <a:pPr lvl="1"/>
            <a:r>
              <a:rPr lang="en-US" dirty="0" smtClean="0"/>
              <a:t>Instructions </a:t>
            </a:r>
            <a:r>
              <a:rPr lang="en-US" dirty="0"/>
              <a:t>translated </a:t>
            </a:r>
            <a:r>
              <a:rPr lang="en-US" dirty="0" smtClean="0"/>
              <a:t>from assembly </a:t>
            </a:r>
            <a:r>
              <a:rPr lang="en-US" dirty="0"/>
              <a:t>language to machine language are passed through this level unmodified</a:t>
            </a:r>
            <a:endParaRPr lang="en-US" dirty="0" smtClean="0"/>
          </a:p>
          <a:p>
            <a:r>
              <a:rPr lang="en-US" dirty="0" smtClean="0"/>
              <a:t>Level 2: </a:t>
            </a:r>
            <a:r>
              <a:rPr lang="en-US" dirty="0"/>
              <a:t>Instruction Set Architecture (ISA), or Machine Level</a:t>
            </a:r>
            <a:endParaRPr lang="en-US" dirty="0" smtClean="0"/>
          </a:p>
          <a:p>
            <a:pPr lvl="1"/>
            <a:r>
              <a:rPr lang="en-US" dirty="0" smtClean="0"/>
              <a:t>Machine </a:t>
            </a:r>
            <a:r>
              <a:rPr lang="en-US" dirty="0"/>
              <a:t>language recognized by the particular architecture of the </a:t>
            </a:r>
            <a:r>
              <a:rPr lang="en-US" dirty="0" smtClean="0"/>
              <a:t>computer system</a:t>
            </a:r>
          </a:p>
          <a:p>
            <a:pPr lvl="1"/>
            <a:r>
              <a:rPr lang="en-US" dirty="0" smtClean="0"/>
              <a:t>Programs written in machine language can </a:t>
            </a:r>
            <a:r>
              <a:rPr lang="en-US" dirty="0"/>
              <a:t>be executed directly by the electronic circuits </a:t>
            </a:r>
            <a:r>
              <a:rPr lang="en-US" dirty="0" smtClean="0"/>
              <a:t>without any </a:t>
            </a:r>
            <a:r>
              <a:rPr lang="en-US" dirty="0"/>
              <a:t>interpreters, translators, or compilers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9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computer level hierarchy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Level 1: The </a:t>
            </a:r>
            <a:r>
              <a:rPr lang="en-US" dirty="0"/>
              <a:t>Control Level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Is where </a:t>
            </a:r>
            <a:r>
              <a:rPr lang="en-US" dirty="0"/>
              <a:t>a </a:t>
            </a:r>
            <a:r>
              <a:rPr lang="en-US" i="1" dirty="0"/>
              <a:t>control unit </a:t>
            </a:r>
            <a:r>
              <a:rPr lang="en-US" i="1" dirty="0" smtClean="0"/>
              <a:t>do its job</a:t>
            </a:r>
          </a:p>
          <a:p>
            <a:pPr lvl="2"/>
            <a:r>
              <a:rPr lang="en-US" dirty="0" smtClean="0"/>
              <a:t>Receives machine instructions from the level above</a:t>
            </a:r>
          </a:p>
          <a:p>
            <a:pPr lvl="2"/>
            <a:r>
              <a:rPr lang="en-US" dirty="0" smtClean="0"/>
              <a:t>decodes </a:t>
            </a:r>
            <a:r>
              <a:rPr lang="en-US" dirty="0"/>
              <a:t>and </a:t>
            </a:r>
            <a:r>
              <a:rPr lang="en-US" dirty="0" smtClean="0"/>
              <a:t>executes those instructions properly</a:t>
            </a:r>
          </a:p>
          <a:p>
            <a:pPr lvl="2"/>
            <a:r>
              <a:rPr lang="en-US" dirty="0" smtClean="0"/>
              <a:t>Moves data to where and </a:t>
            </a:r>
            <a:r>
              <a:rPr lang="en-US" dirty="0"/>
              <a:t>when it should </a:t>
            </a:r>
            <a:r>
              <a:rPr lang="en-US" dirty="0" smtClean="0"/>
              <a:t>be</a:t>
            </a:r>
          </a:p>
          <a:p>
            <a:pPr lvl="1"/>
            <a:r>
              <a:rPr lang="en-US" dirty="0"/>
              <a:t>The control unit interprets the machine instructions</a:t>
            </a:r>
          </a:p>
          <a:p>
            <a:r>
              <a:rPr lang="en-US" dirty="0" smtClean="0"/>
              <a:t>Level 0: The </a:t>
            </a:r>
            <a:r>
              <a:rPr lang="en-US" dirty="0"/>
              <a:t>Digital Logic </a:t>
            </a:r>
            <a:r>
              <a:rPr lang="en-US" dirty="0" smtClean="0"/>
              <a:t>Level</a:t>
            </a:r>
          </a:p>
          <a:p>
            <a:pPr lvl="1"/>
            <a:r>
              <a:rPr lang="en-US" dirty="0"/>
              <a:t>is where we find the physical </a:t>
            </a:r>
            <a:r>
              <a:rPr lang="en-US" dirty="0" smtClean="0"/>
              <a:t>components of </a:t>
            </a:r>
            <a:r>
              <a:rPr lang="en-US" dirty="0"/>
              <a:t>the computer system: the gates and wires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36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Von Neumann model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computer architecture model published by </a:t>
            </a:r>
            <a:r>
              <a:rPr lang="en-US" dirty="0"/>
              <a:t>a famous </a:t>
            </a:r>
            <a:r>
              <a:rPr lang="en-US" dirty="0" smtClean="0"/>
              <a:t>Hungarian mathematician </a:t>
            </a:r>
            <a:r>
              <a:rPr lang="en-US" dirty="0"/>
              <a:t>named John von </a:t>
            </a:r>
            <a:r>
              <a:rPr lang="en-US" dirty="0" smtClean="0"/>
              <a:t>Neumann</a:t>
            </a:r>
          </a:p>
          <a:p>
            <a:r>
              <a:rPr lang="en-US" dirty="0" smtClean="0"/>
              <a:t>The idea is to store programs’ instructions inside a main memory in order to avoid rewiring </a:t>
            </a:r>
            <a:r>
              <a:rPr lang="en-US" dirty="0"/>
              <a:t>the system each time it had a new </a:t>
            </a:r>
            <a:r>
              <a:rPr lang="en-US" dirty="0" smtClean="0"/>
              <a:t>problem to </a:t>
            </a:r>
            <a:r>
              <a:rPr lang="en-US" dirty="0"/>
              <a:t>solve, or an old one to </a:t>
            </a:r>
            <a:r>
              <a:rPr lang="en-US" dirty="0" smtClean="0"/>
              <a:t>debug.</a:t>
            </a:r>
            <a:endParaRPr lang="en-US" dirty="0"/>
          </a:p>
          <a:p>
            <a:r>
              <a:rPr lang="en-US" dirty="0" smtClean="0"/>
              <a:t>All stored-program </a:t>
            </a:r>
            <a:r>
              <a:rPr lang="en-US" dirty="0"/>
              <a:t>computers </a:t>
            </a:r>
            <a:r>
              <a:rPr lang="en-US" dirty="0" smtClean="0"/>
              <a:t>have </a:t>
            </a:r>
            <a:r>
              <a:rPr lang="en-US" dirty="0"/>
              <a:t>come </a:t>
            </a:r>
            <a:r>
              <a:rPr lang="en-US" dirty="0" smtClean="0"/>
              <a:t>to be </a:t>
            </a:r>
            <a:r>
              <a:rPr lang="en-US" dirty="0"/>
              <a:t>known as </a:t>
            </a:r>
            <a:r>
              <a:rPr lang="en-US" i="1" dirty="0"/>
              <a:t>von Neumann systems </a:t>
            </a:r>
            <a:r>
              <a:rPr lang="en-US" dirty="0"/>
              <a:t>using the </a:t>
            </a:r>
            <a:r>
              <a:rPr lang="en-US" i="1" dirty="0"/>
              <a:t>von Neumann </a:t>
            </a:r>
            <a:r>
              <a:rPr lang="en-US" i="1" dirty="0" smtClean="0"/>
              <a:t>architecture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6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Von Neumann </a:t>
            </a:r>
            <a:r>
              <a:rPr lang="en-US" dirty="0" smtClean="0"/>
              <a:t>model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Von Neumann architecture is shown in Figure 1.4 – Slide 43</a:t>
            </a:r>
          </a:p>
          <a:p>
            <a:r>
              <a:rPr lang="en-US" dirty="0" smtClean="0"/>
              <a:t>It </a:t>
            </a:r>
            <a:r>
              <a:rPr lang="en-US" dirty="0"/>
              <a:t>satisfies at least the following characteristics</a:t>
            </a:r>
          </a:p>
          <a:p>
            <a:pPr lvl="1"/>
            <a:r>
              <a:rPr lang="en-US" dirty="0"/>
              <a:t>Consists of three hardware </a:t>
            </a:r>
            <a:r>
              <a:rPr lang="en-US" dirty="0" smtClean="0"/>
              <a:t>systems (see figure 1.4 – slide 43)</a:t>
            </a:r>
            <a:endParaRPr lang="en-US" dirty="0"/>
          </a:p>
          <a:p>
            <a:pPr lvl="2"/>
            <a:r>
              <a:rPr lang="en-US" dirty="0"/>
              <a:t>A </a:t>
            </a:r>
            <a:r>
              <a:rPr lang="en-US" i="1" dirty="0"/>
              <a:t>central processing unit </a:t>
            </a:r>
            <a:r>
              <a:rPr lang="en-US" dirty="0"/>
              <a:t>(</a:t>
            </a:r>
            <a:r>
              <a:rPr lang="en-US" i="1" dirty="0"/>
              <a:t>CPU</a:t>
            </a:r>
            <a:r>
              <a:rPr lang="en-US" dirty="0"/>
              <a:t>) with a control unit, an </a:t>
            </a:r>
            <a:r>
              <a:rPr lang="en-US" i="1" dirty="0"/>
              <a:t>arithmetic logic unit </a:t>
            </a:r>
            <a:r>
              <a:rPr lang="en-US" dirty="0"/>
              <a:t>(</a:t>
            </a:r>
            <a:r>
              <a:rPr lang="en-US" i="1" dirty="0"/>
              <a:t>ALU</a:t>
            </a:r>
            <a:r>
              <a:rPr lang="en-US" dirty="0"/>
              <a:t>), </a:t>
            </a:r>
            <a:r>
              <a:rPr lang="en-US" i="1" dirty="0"/>
              <a:t>registers </a:t>
            </a:r>
            <a:r>
              <a:rPr lang="en-US" dirty="0"/>
              <a:t>(small storage areas), and a program counter;</a:t>
            </a:r>
          </a:p>
          <a:p>
            <a:pPr lvl="2"/>
            <a:r>
              <a:rPr lang="en-US" dirty="0"/>
              <a:t>a </a:t>
            </a:r>
            <a:r>
              <a:rPr lang="en-US" i="1" dirty="0"/>
              <a:t>main-memory system, </a:t>
            </a:r>
            <a:r>
              <a:rPr lang="en-US" dirty="0"/>
              <a:t>which holds programs that control the computer’s operation;</a:t>
            </a:r>
          </a:p>
          <a:p>
            <a:pPr lvl="2"/>
            <a:r>
              <a:rPr lang="en-US" dirty="0"/>
              <a:t>and an </a:t>
            </a:r>
            <a:r>
              <a:rPr lang="en-US" i="1" dirty="0"/>
              <a:t>I/O system.</a:t>
            </a:r>
          </a:p>
          <a:p>
            <a:pPr lvl="1"/>
            <a:r>
              <a:rPr lang="en-US" dirty="0"/>
              <a:t>Capacity to carry out sequential instruction processing</a:t>
            </a:r>
          </a:p>
          <a:p>
            <a:pPr lvl="1"/>
            <a:r>
              <a:rPr lang="en-US" dirty="0"/>
              <a:t>Contains a single path, between the main memory system and the control unit of the </a:t>
            </a:r>
            <a:r>
              <a:rPr lang="en-US" dirty="0" smtClean="0"/>
              <a:t>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Von Neumann </a:t>
            </a:r>
            <a:r>
              <a:rPr lang="en-US" dirty="0" smtClean="0"/>
              <a:t>model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146823"/>
            <a:ext cx="5105400" cy="5025377"/>
          </a:xfrm>
        </p:spPr>
      </p:pic>
    </p:spTree>
    <p:extLst>
      <p:ext uri="{BB962C8B-B14F-4D97-AF65-F5344CB8AC3E}">
        <p14:creationId xmlns:p14="http://schemas.microsoft.com/office/powerpoint/2010/main" val="16420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Von Neumann model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instructions are stored inside the main memory</a:t>
            </a:r>
          </a:p>
          <a:p>
            <a:r>
              <a:rPr lang="en-US" dirty="0" smtClean="0"/>
              <a:t>The machine runs the programs sequentially (instruction per instruction – machine instruction)</a:t>
            </a:r>
          </a:p>
          <a:p>
            <a:r>
              <a:rPr lang="en-US" dirty="0" smtClean="0"/>
              <a:t>Each machine instruction is fetched, decoded and executed during one cycle known as the </a:t>
            </a:r>
            <a:r>
              <a:rPr lang="en-US" i="1" dirty="0"/>
              <a:t>von </a:t>
            </a:r>
            <a:r>
              <a:rPr lang="en-US" i="1" dirty="0" smtClean="0"/>
              <a:t>Neumann execution </a:t>
            </a:r>
            <a:r>
              <a:rPr lang="en-US" i="1" dirty="0"/>
              <a:t>cycle </a:t>
            </a:r>
            <a:r>
              <a:rPr lang="en-US" dirty="0"/>
              <a:t>(also called the </a:t>
            </a:r>
            <a:r>
              <a:rPr lang="en-US" i="1" dirty="0"/>
              <a:t>fetch-decode-execute cycle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iteration of the cycle is as follows:</a:t>
            </a:r>
          </a:p>
          <a:p>
            <a:pPr marL="400050" lvl="1" indent="0">
              <a:buNone/>
            </a:pPr>
            <a:r>
              <a:rPr lang="en-US" b="1" dirty="0"/>
              <a:t>1. </a:t>
            </a:r>
            <a:r>
              <a:rPr lang="en-US" dirty="0"/>
              <a:t>The control unit fetches the next program instruction from the memory, </a:t>
            </a:r>
            <a:r>
              <a:rPr lang="en-US" dirty="0" smtClean="0"/>
              <a:t>using the </a:t>
            </a:r>
            <a:r>
              <a:rPr lang="en-US" dirty="0"/>
              <a:t>program counter to determine where the instruction is located.</a:t>
            </a:r>
          </a:p>
          <a:p>
            <a:pPr marL="400050" lvl="1" indent="0">
              <a:buNone/>
            </a:pPr>
            <a:r>
              <a:rPr lang="en-US" b="1" dirty="0"/>
              <a:t>2. </a:t>
            </a:r>
            <a:r>
              <a:rPr lang="en-US" dirty="0"/>
              <a:t>The instruction is decoded into a language the ALU can understand.</a:t>
            </a:r>
          </a:p>
          <a:p>
            <a:pPr marL="400050" lvl="1" indent="0">
              <a:buNone/>
            </a:pPr>
            <a:r>
              <a:rPr lang="en-US" b="1" dirty="0"/>
              <a:t>3. </a:t>
            </a:r>
            <a:r>
              <a:rPr lang="en-US" dirty="0"/>
              <a:t>Any data operands required to execute the instruction are fetched from </a:t>
            </a:r>
            <a:r>
              <a:rPr lang="en-US" dirty="0" smtClean="0"/>
              <a:t>memory and </a:t>
            </a:r>
            <a:r>
              <a:rPr lang="en-US" dirty="0"/>
              <a:t>placed into registers within the CPU.</a:t>
            </a:r>
          </a:p>
          <a:p>
            <a:pPr marL="400050" lvl="1" indent="0">
              <a:buNone/>
            </a:pPr>
            <a:r>
              <a:rPr lang="en-US" b="1" dirty="0"/>
              <a:t>4. </a:t>
            </a:r>
            <a:r>
              <a:rPr lang="en-US" dirty="0"/>
              <a:t>The ALU executes the instruction and places the results in registers or memory.</a:t>
            </a:r>
          </a:p>
        </p:txBody>
      </p:sp>
    </p:spTree>
    <p:extLst>
      <p:ext uri="{BB962C8B-B14F-4D97-AF65-F5344CB8AC3E}">
        <p14:creationId xmlns:p14="http://schemas.microsoft.com/office/powerpoint/2010/main" val="34980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Von Neumann </a:t>
            </a:r>
            <a:r>
              <a:rPr lang="en-US" dirty="0" smtClean="0"/>
              <a:t>model (5/6)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Chapter 1: Introduction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46823"/>
            <a:ext cx="5105400" cy="5025377"/>
          </a:xfrm>
        </p:spPr>
      </p:pic>
      <p:sp>
        <p:nvSpPr>
          <p:cNvPr id="4" name="Rectangle 3"/>
          <p:cNvSpPr/>
          <p:nvPr/>
        </p:nvSpPr>
        <p:spPr>
          <a:xfrm>
            <a:off x="4191000" y="1752600"/>
            <a:ext cx="1219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3581400"/>
            <a:ext cx="990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54537" y="1282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54537" y="1600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2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4537" y="1902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3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4537" y="2219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4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3187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467600" y="3505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807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4124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N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7454536" y="1905000"/>
            <a:ext cx="1384663" cy="285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12526" y="1791789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Instruction 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9144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Fetch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/>
              <a:t>PC indicates the iteration number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/>
              <a:t>CU fill the instruction register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3581400"/>
            <a:ext cx="281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Decode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what ALU should do (add, multiply, …)?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Fill registers with needed data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4114800" y="3505199"/>
            <a:ext cx="1397726" cy="927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910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2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6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23" grpId="0" animBg="1"/>
      <p:bldP spid="23" grpId="1" animBg="1"/>
      <p:bldP spid="26" grpId="0" animBg="1"/>
      <p:bldP spid="27" grpId="1"/>
      <p:bldP spid="29" grpId="0" animBg="1"/>
      <p:bldP spid="30" grpId="0" animBg="1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Von Neumann </a:t>
            </a:r>
            <a:r>
              <a:rPr lang="en-US" dirty="0" smtClean="0"/>
              <a:t>model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46823"/>
            <a:ext cx="5105400" cy="5025377"/>
          </a:xfrm>
        </p:spPr>
      </p:pic>
      <p:sp>
        <p:nvSpPr>
          <p:cNvPr id="15" name="TextBox 14"/>
          <p:cNvSpPr txBox="1"/>
          <p:nvPr/>
        </p:nvSpPr>
        <p:spPr>
          <a:xfrm>
            <a:off x="7454537" y="1282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54537" y="1600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2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4537" y="1902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3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4537" y="2219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4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3187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467600" y="3505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807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4124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N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512526" y="1791789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Instruction 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10668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Execute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Execute the instruction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Place </a:t>
            </a:r>
            <a:r>
              <a:rPr lang="en-US" sz="2400" b="1" dirty="0"/>
              <a:t>the results in registers or memory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14800" y="3505199"/>
            <a:ext cx="1397726" cy="927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910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2587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Result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9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Course description</a:t>
            </a:r>
          </a:p>
          <a:p>
            <a:r>
              <a:rPr lang="en-US" b="1" dirty="0">
                <a:solidFill>
                  <a:srgbClr val="FF0000"/>
                </a:solidFill>
              </a:rPr>
              <a:t>Chapter 1 : Introduction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Overview of computer organization and </a:t>
            </a:r>
            <a:r>
              <a:rPr lang="en-US" dirty="0" smtClean="0">
                <a:solidFill>
                  <a:srgbClr val="FF0000"/>
                </a:solidFill>
              </a:rPr>
              <a:t>architecture</a:t>
            </a:r>
          </a:p>
          <a:p>
            <a:pPr lvl="1"/>
            <a:r>
              <a:rPr lang="en-US" dirty="0"/>
              <a:t>The main components of a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/>
              <a:t>An example system: wading through the </a:t>
            </a:r>
            <a:r>
              <a:rPr lang="en-US" dirty="0" smtClean="0"/>
              <a:t>jargon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computer level </a:t>
            </a:r>
            <a:r>
              <a:rPr lang="en-US" dirty="0" smtClean="0"/>
              <a:t>hierarchy</a:t>
            </a:r>
          </a:p>
          <a:p>
            <a:pPr lvl="1"/>
            <a:r>
              <a:rPr lang="en-US" dirty="0"/>
              <a:t>The Von Neumann model</a:t>
            </a:r>
            <a:endParaRPr lang="en-US" dirty="0" smtClean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Overview of computer organization and </a:t>
            </a:r>
            <a:r>
              <a:rPr lang="en-AU" dirty="0" smtClean="0"/>
              <a:t>assembly language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computer organization and architecture?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 computer </a:t>
            </a:r>
            <a:r>
              <a:rPr lang="en-US" dirty="0" smtClean="0"/>
              <a:t>system, hardware and many software components are fundamentally related </a:t>
            </a:r>
            <a:endParaRPr lang="en-US" dirty="0"/>
          </a:p>
          <a:p>
            <a:pPr lvl="1"/>
            <a:r>
              <a:rPr lang="en-US" dirty="0" smtClean="0"/>
              <a:t>Computer organization and architecture help us to understand </a:t>
            </a:r>
            <a:r>
              <a:rPr lang="en-US" dirty="0"/>
              <a:t>how </a:t>
            </a:r>
            <a:r>
              <a:rPr lang="en-US" dirty="0" smtClean="0"/>
              <a:t>hardware and software interact </a:t>
            </a:r>
            <a:r>
              <a:rPr lang="en-US" dirty="0"/>
              <a:t>with each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Overview of computer organization and </a:t>
            </a:r>
            <a:r>
              <a:rPr lang="en-AU" dirty="0" smtClean="0"/>
              <a:t>assembly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organization?</a:t>
            </a:r>
          </a:p>
          <a:p>
            <a:pPr lvl="1"/>
            <a:r>
              <a:rPr lang="en-US" dirty="0" smtClean="0"/>
              <a:t>It encompasses all physical </a:t>
            </a:r>
            <a:r>
              <a:rPr lang="en-US" dirty="0"/>
              <a:t>aspects of computer systems.</a:t>
            </a:r>
          </a:p>
          <a:p>
            <a:pPr lvl="2"/>
            <a:r>
              <a:rPr lang="en-US" dirty="0" smtClean="0"/>
              <a:t>How components are connected together?</a:t>
            </a:r>
          </a:p>
          <a:p>
            <a:pPr lvl="2"/>
            <a:r>
              <a:rPr lang="en-US" dirty="0" smtClean="0"/>
              <a:t>How components interact with/talk to each other?</a:t>
            </a:r>
          </a:p>
          <a:p>
            <a:pPr lvl="1"/>
            <a:r>
              <a:rPr lang="en-US" dirty="0" smtClean="0"/>
              <a:t>It addresses issues such as</a:t>
            </a:r>
          </a:p>
          <a:p>
            <a:pPr lvl="2"/>
            <a:r>
              <a:rPr lang="en-US" dirty="0" smtClean="0"/>
              <a:t>Control signals, signaling methods</a:t>
            </a:r>
          </a:p>
          <a:p>
            <a:pPr lvl="2"/>
            <a:r>
              <a:rPr lang="en-US" dirty="0" smtClean="0"/>
              <a:t>Memory types, …</a:t>
            </a:r>
          </a:p>
          <a:p>
            <a:pPr lvl="1"/>
            <a:r>
              <a:rPr lang="en-US" dirty="0" smtClean="0"/>
              <a:t>It helps us to answer the question: </a:t>
            </a:r>
            <a:r>
              <a:rPr lang="en-US" b="1" dirty="0"/>
              <a:t>How does a computer work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85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Overview of computer organization and </a:t>
            </a:r>
            <a:r>
              <a:rPr lang="en-AU" dirty="0" smtClean="0"/>
              <a:t>assembly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architecture?</a:t>
            </a:r>
          </a:p>
          <a:p>
            <a:pPr lvl="1"/>
            <a:r>
              <a:rPr lang="en-US" dirty="0" smtClean="0"/>
              <a:t>It focuses on the structure and behavior of the computer system</a:t>
            </a:r>
          </a:p>
          <a:p>
            <a:pPr lvl="1"/>
            <a:r>
              <a:rPr lang="en-US" dirty="0" smtClean="0"/>
              <a:t>It refers to the logical aspects </a:t>
            </a:r>
            <a:r>
              <a:rPr lang="en-US" dirty="0"/>
              <a:t>of </a:t>
            </a:r>
            <a:r>
              <a:rPr lang="en-US" dirty="0" smtClean="0"/>
              <a:t>system implementation as seen by the programmer.</a:t>
            </a:r>
          </a:p>
          <a:p>
            <a:pPr lvl="1"/>
            <a:r>
              <a:rPr lang="en-US" dirty="0" smtClean="0"/>
              <a:t>It includes many elements such as</a:t>
            </a:r>
          </a:p>
          <a:p>
            <a:pPr lvl="2"/>
            <a:r>
              <a:rPr lang="en-US" dirty="0" smtClean="0"/>
              <a:t>instruction </a:t>
            </a:r>
            <a:r>
              <a:rPr lang="en-US" dirty="0"/>
              <a:t>sets and formats, data types, addressing </a:t>
            </a:r>
            <a:r>
              <a:rPr lang="en-US" dirty="0" smtClean="0"/>
              <a:t>modes, number </a:t>
            </a:r>
            <a:r>
              <a:rPr lang="en-US" dirty="0"/>
              <a:t>and type of </a:t>
            </a:r>
            <a:r>
              <a:rPr lang="en-US" dirty="0" smtClean="0"/>
              <a:t>registers, …</a:t>
            </a:r>
          </a:p>
          <a:p>
            <a:pPr lvl="1"/>
            <a:r>
              <a:rPr lang="en-US" dirty="0"/>
              <a:t>It helps us to answer the question: </a:t>
            </a:r>
            <a:r>
              <a:rPr lang="en-US" b="1" dirty="0"/>
              <a:t>How </a:t>
            </a:r>
            <a:r>
              <a:rPr lang="en-US" b="1" dirty="0" smtClean="0"/>
              <a:t>do I design a computer?</a:t>
            </a:r>
            <a:endParaRPr lang="en-US" b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0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Overview of computer organization and </a:t>
            </a:r>
            <a:r>
              <a:rPr lang="en-AU" dirty="0" smtClean="0"/>
              <a:t>assembly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organization VS architecture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The distinction between computer organization and computer architecture is not clear-cut.</a:t>
            </a:r>
          </a:p>
          <a:p>
            <a:pPr lvl="1"/>
            <a:r>
              <a:rPr lang="en-US" dirty="0" smtClean="0"/>
              <a:t>These are </a:t>
            </a:r>
            <a:r>
              <a:rPr lang="en-US" dirty="0"/>
              <a:t>strongly interrelated and </a:t>
            </a:r>
            <a:r>
              <a:rPr lang="en-US" dirty="0" smtClean="0"/>
              <a:t>interdependent.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truly understand each of them only when we comprehend both of them.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0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main components of a computer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Software to Hardware</a:t>
            </a:r>
          </a:p>
          <a:p>
            <a:pPr lvl="1"/>
            <a:r>
              <a:rPr lang="en-US" dirty="0"/>
              <a:t>Computer </a:t>
            </a:r>
            <a:r>
              <a:rPr lang="en-US" dirty="0" smtClean="0"/>
              <a:t>scientists design algorithms</a:t>
            </a:r>
          </a:p>
          <a:p>
            <a:pPr lvl="1"/>
            <a:r>
              <a:rPr lang="en-US" dirty="0"/>
              <a:t>Computer scientists </a:t>
            </a:r>
            <a:r>
              <a:rPr lang="en-US" dirty="0" smtClean="0"/>
              <a:t>implement an algorithm by using high level programing language (Java, C, etc.)</a:t>
            </a:r>
          </a:p>
          <a:p>
            <a:pPr lvl="1"/>
            <a:r>
              <a:rPr lang="en-US" dirty="0" smtClean="0"/>
              <a:t>Another algorithm runs this algorithm and another one runs that algorithm and so on</a:t>
            </a:r>
          </a:p>
          <a:p>
            <a:pPr lvl="1"/>
            <a:r>
              <a:rPr lang="en-US" dirty="0" smtClean="0"/>
              <a:t>We finally get down to machine level</a:t>
            </a:r>
          </a:p>
          <a:p>
            <a:pPr lvl="1"/>
            <a:r>
              <a:rPr lang="en-US" dirty="0" smtClean="0"/>
              <a:t>Machine level </a:t>
            </a:r>
            <a:r>
              <a:rPr lang="en-US" dirty="0"/>
              <a:t>can be thought of as an </a:t>
            </a:r>
            <a:r>
              <a:rPr lang="en-US" dirty="0" smtClean="0"/>
              <a:t>algorithm implemented </a:t>
            </a:r>
            <a:r>
              <a:rPr lang="en-US" dirty="0"/>
              <a:t>as an electronic device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03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main components of a computer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/>
              <a:t>Principle of Equivalence of Hardware and </a:t>
            </a:r>
            <a:r>
              <a:rPr lang="en-US" dirty="0" smtClean="0"/>
              <a:t>Software</a:t>
            </a:r>
          </a:p>
          <a:p>
            <a:pPr marL="0" indent="0" algn="ctr">
              <a:buNone/>
            </a:pPr>
            <a:r>
              <a:rPr lang="en-US" sz="2400" i="1" dirty="0" smtClean="0"/>
              <a:t>Anything </a:t>
            </a:r>
            <a:r>
              <a:rPr lang="en-US" sz="2400" i="1" dirty="0"/>
              <a:t>that can be done with software can also be done with hardware, and anything that can be done with hardware can also be done with </a:t>
            </a:r>
            <a:r>
              <a:rPr lang="en-US" sz="2400" i="1" dirty="0" smtClean="0"/>
              <a:t>software</a:t>
            </a:r>
            <a:endParaRPr lang="en-US" sz="2400" dirty="0"/>
          </a:p>
          <a:p>
            <a:r>
              <a:rPr lang="en-US" dirty="0" smtClean="0"/>
              <a:t>We implement an application in Hardware or Software level?</a:t>
            </a:r>
          </a:p>
          <a:p>
            <a:pPr lvl="1"/>
            <a:r>
              <a:rPr lang="en-US" dirty="0"/>
              <a:t>Our knowledge of computer </a:t>
            </a:r>
            <a:r>
              <a:rPr lang="en-US" dirty="0" smtClean="0"/>
              <a:t>organization </a:t>
            </a:r>
            <a:r>
              <a:rPr lang="en-US" dirty="0"/>
              <a:t>and architecture </a:t>
            </a:r>
            <a:r>
              <a:rPr lang="en-US" dirty="0" smtClean="0"/>
              <a:t>will help </a:t>
            </a:r>
            <a:r>
              <a:rPr lang="en-US" dirty="0"/>
              <a:t>us to make the best choice</a:t>
            </a:r>
          </a:p>
        </p:txBody>
      </p:sp>
    </p:spTree>
    <p:extLst>
      <p:ext uri="{BB962C8B-B14F-4D97-AF65-F5344CB8AC3E}">
        <p14:creationId xmlns:p14="http://schemas.microsoft.com/office/powerpoint/2010/main" val="26435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1806</Words>
  <Application>Microsoft Office PowerPoint</Application>
  <PresentationFormat>On-screen Show (4:3)</PresentationFormat>
  <Paragraphs>201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 Computer Organization &amp; Assembly language  </vt:lpstr>
      <vt:lpstr>Lecture Overview</vt:lpstr>
      <vt:lpstr>Lecture Overview</vt:lpstr>
      <vt:lpstr>Overview of computer organization and assembly language </vt:lpstr>
      <vt:lpstr>Overview of computer organization and assembly language</vt:lpstr>
      <vt:lpstr>Overview of computer organization and assembly language</vt:lpstr>
      <vt:lpstr>Overview of computer organization and assembly language</vt:lpstr>
      <vt:lpstr>The main components of a computer </vt:lpstr>
      <vt:lpstr>The main components of a computer </vt:lpstr>
      <vt:lpstr>The main components of a computer </vt:lpstr>
      <vt:lpstr>An example system: wading through the jargon </vt:lpstr>
      <vt:lpstr>An example system: wading through the jargon </vt:lpstr>
      <vt:lpstr>An example system: wading through the jargon </vt:lpstr>
      <vt:lpstr>An example system: wading through the jargon </vt:lpstr>
      <vt:lpstr>An example system: wading through the jargon </vt:lpstr>
      <vt:lpstr>An example system: wading through the jargon </vt:lpstr>
      <vt:lpstr>An example system: wading through the jargon </vt:lpstr>
      <vt:lpstr>The computer level hierarchy </vt:lpstr>
      <vt:lpstr>The computer level hierarchy </vt:lpstr>
      <vt:lpstr>The computer level hierarchy </vt:lpstr>
      <vt:lpstr>The computer level hierarchy </vt:lpstr>
      <vt:lpstr>The computer level hierarchy </vt:lpstr>
      <vt:lpstr>The computer level hierarchy </vt:lpstr>
      <vt:lpstr>The Von Neumann model </vt:lpstr>
      <vt:lpstr>The Von Neumann model </vt:lpstr>
      <vt:lpstr>The Von Neumann model </vt:lpstr>
      <vt:lpstr>The Von Neumann model </vt:lpstr>
      <vt:lpstr>The Von Neumann model (5/6)</vt:lpstr>
      <vt:lpstr>The Von Neumann model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admin</cp:lastModifiedBy>
  <cp:revision>270</cp:revision>
  <dcterms:created xsi:type="dcterms:W3CDTF">2012-07-12T11:57:11Z</dcterms:created>
  <dcterms:modified xsi:type="dcterms:W3CDTF">2017-09-17T09:06:30Z</dcterms:modified>
</cp:coreProperties>
</file>