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25"/>
  </p:notesMasterIdLst>
  <p:sldIdLst>
    <p:sldId id="278" r:id="rId2"/>
    <p:sldId id="348" r:id="rId3"/>
    <p:sldId id="349" r:id="rId4"/>
    <p:sldId id="350" r:id="rId5"/>
    <p:sldId id="351" r:id="rId6"/>
    <p:sldId id="352" r:id="rId7"/>
    <p:sldId id="311" r:id="rId8"/>
    <p:sldId id="305" r:id="rId9"/>
    <p:sldId id="346" r:id="rId10"/>
    <p:sldId id="347" r:id="rId11"/>
    <p:sldId id="336" r:id="rId12"/>
    <p:sldId id="338" r:id="rId13"/>
    <p:sldId id="337" r:id="rId14"/>
    <p:sldId id="309" r:id="rId15"/>
    <p:sldId id="308" r:id="rId16"/>
    <p:sldId id="323" r:id="rId17"/>
    <p:sldId id="340" r:id="rId18"/>
    <p:sldId id="341" r:id="rId19"/>
    <p:sldId id="342" r:id="rId20"/>
    <p:sldId id="343" r:id="rId21"/>
    <p:sldId id="339" r:id="rId22"/>
    <p:sldId id="344" r:id="rId23"/>
    <p:sldId id="353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102" d="100"/>
          <a:sy n="102" d="100"/>
        </p:scale>
        <p:origin x="24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29/01/1439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7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8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6A93C0-56DB-45CA-B616-93BB809A977C}" type="slidenum">
              <a:rPr lang="ar-SA" smtClean="0"/>
              <a:pPr eaLnBrk="1" hangingPunct="1"/>
              <a:t>14</a:t>
            </a:fld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9001CE-E0C2-4ECD-8DD0-66B9826E3E5E}" type="slidenum">
              <a:rPr lang="ar-SA" smtClean="0"/>
              <a:pPr eaLnBrk="1" hangingPunct="1"/>
              <a:t>15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29/01/1439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80006"/>
          <a:stretch/>
        </p:blipFill>
        <p:spPr bwMode="auto">
          <a:xfrm>
            <a:off x="7660440" y="1694421"/>
            <a:ext cx="125700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>
          <a:xfrm>
            <a:off x="2627784" y="3645024"/>
            <a:ext cx="4114800" cy="872567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 النماذج و التقارير</a:t>
            </a:r>
            <a:r>
              <a:rPr lang="ar-SA" dirty="0" smtClean="0"/>
              <a:t> -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827585" y="1484784"/>
            <a:ext cx="664168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قاعدة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 </a:t>
            </a: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Microsoft Access 2016</a:t>
            </a:r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4" name="صورة 3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09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أدوات تصميم النموذج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التاريخ والوق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30" y="2661470"/>
            <a:ext cx="2629267" cy="2962689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899592" y="5601451"/>
            <a:ext cx="3456384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إدراج التاريخ والوقت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046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أدوات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4860032" y="3960259"/>
            <a:ext cx="2232248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ترتيب الحقول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261462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أدوات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220072" y="3645024"/>
            <a:ext cx="1872208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تنسيق النصوص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85693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التقارير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Reports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86800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1800" dirty="0" smtClean="0"/>
          </a:p>
          <a:p>
            <a:r>
              <a:rPr lang="ar-SA" sz="3200" dirty="0"/>
              <a:t>هي </a:t>
            </a:r>
            <a:r>
              <a:rPr lang="ar-SA" sz="3200" dirty="0" smtClean="0"/>
              <a:t>الطريقة الرسمية لعرض وطباعة البيانات </a:t>
            </a:r>
            <a:r>
              <a:rPr lang="ar-SA" sz="3200" dirty="0"/>
              <a:t>التي </a:t>
            </a:r>
            <a:r>
              <a:rPr lang="ar-SA" sz="3200" dirty="0" smtClean="0"/>
              <a:t>يتم </a:t>
            </a:r>
            <a:r>
              <a:rPr lang="ar-SA" sz="3200" dirty="0"/>
              <a:t>استرجاعها من </a:t>
            </a:r>
            <a:r>
              <a:rPr lang="ar-SA" sz="3200" dirty="0" smtClean="0"/>
              <a:t>قاعدة </a:t>
            </a:r>
            <a:r>
              <a:rPr lang="ar-SA" sz="3200" smtClean="0"/>
              <a:t>البيانات لا </a:t>
            </a:r>
            <a:r>
              <a:rPr lang="ar-SA" sz="3200" dirty="0" smtClean="0"/>
              <a:t>تسمح التقارير للمستخدم من تعديل بياناتها فهي فقط للقراءة والطباعة .</a:t>
            </a:r>
          </a:p>
          <a:p>
            <a:pPr marL="0" indent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542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أوجه الاختلاف بين التقارير و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47800"/>
            <a:ext cx="8219256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2400" dirty="0" smtClean="0"/>
          </a:p>
          <a:p>
            <a:r>
              <a:rPr lang="ar-SA" sz="2800" dirty="0"/>
              <a:t>لا يمكن استخدام التقارير لإدخال البيانات كما هو الحال في النماذج</a:t>
            </a:r>
            <a:r>
              <a:rPr lang="ar-SA" sz="2800" dirty="0" smtClean="0"/>
              <a:t>.</a:t>
            </a:r>
          </a:p>
          <a:p>
            <a:r>
              <a:rPr lang="ar-SA" sz="2800" dirty="0" smtClean="0"/>
              <a:t>الهدف </a:t>
            </a:r>
            <a:r>
              <a:rPr lang="ar-SA" sz="2800" dirty="0"/>
              <a:t>من تصميم التقارير هو الحصول </a:t>
            </a:r>
            <a:r>
              <a:rPr lang="ar-SA" sz="2800" dirty="0" smtClean="0"/>
              <a:t>عليها مطبوعة </a:t>
            </a:r>
            <a:r>
              <a:rPr lang="ar-SA" sz="2800" dirty="0"/>
              <a:t>على </a:t>
            </a:r>
            <a:r>
              <a:rPr lang="ar-SA" sz="2800" dirty="0" smtClean="0"/>
              <a:t>ورق , 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أما </a:t>
            </a:r>
            <a:r>
              <a:rPr lang="ar-SA" sz="2800" dirty="0"/>
              <a:t>النماذج فهو اظهارها على الشاشه داخل نوافذ .</a:t>
            </a:r>
          </a:p>
          <a:p>
            <a:r>
              <a:rPr lang="ar-SA" sz="2800" dirty="0"/>
              <a:t>لا يمكن تعديل </a:t>
            </a:r>
            <a:r>
              <a:rPr lang="ar-SA" sz="2800" dirty="0" smtClean="0"/>
              <a:t>البيانات في التقرير . </a:t>
            </a:r>
            <a:endParaRPr lang="ar-SA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45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يتم اختيار الجدول ثم اختيار الحقول المطلوب اظهار بياناتها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901312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طريقة التجميع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314552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اختيار طريقة فرز السجلات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495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17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4- اختيار طريقة التخطيط والاتجاه</a:t>
            </a:r>
            <a:endParaRPr lang="ar-SA" sz="2800" b="1" dirty="0"/>
          </a:p>
        </p:txBody>
      </p:sp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44009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5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736071"/>
            <a:ext cx="86144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</a:t>
            </a:r>
            <a:r>
              <a:rPr lang="ar-SA" sz="3200" b="1" u="sng" dirty="0" smtClean="0">
                <a:solidFill>
                  <a:schemeClr val="accent1"/>
                </a:solidFill>
                <a:ea typeface="+mj-ea"/>
              </a:rPr>
              <a:t>قاعدة بيانات أكسيس :    </a:t>
            </a:r>
            <a:endParaRPr lang="ar-SA" sz="3200" b="1" u="sng" dirty="0">
              <a:solidFill>
                <a:schemeClr val="accent1"/>
              </a:solidFill>
              <a:ea typeface="+mj-ea"/>
            </a:endParaRPr>
          </a:p>
          <a:p>
            <a:pPr marL="365125" algn="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قائمة على جمع البيانات وتخزينها داخل جداول تتكون من : </a:t>
            </a:r>
          </a:p>
          <a:p>
            <a:pPr marL="708025" indent="-342900" algn="r" rt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800" dirty="0" smtClean="0"/>
              <a:t>أعمدة : تظهر صفات البيانات . </a:t>
            </a:r>
          </a:p>
          <a:p>
            <a:pPr marL="708025" indent="-342900" algn="r" rtl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800" dirty="0" smtClean="0"/>
              <a:t>صفوف : تمثل السجلات التي تحتوي على </a:t>
            </a:r>
            <a:r>
              <a:rPr lang="ar-SA" sz="2800" dirty="0"/>
              <a:t>ب</a:t>
            </a:r>
            <a:r>
              <a:rPr lang="ar-SA" sz="2800" dirty="0" smtClean="0"/>
              <a:t>يانات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033616"/>
              </p:ext>
            </p:extLst>
          </p:nvPr>
        </p:nvGraphicFramePr>
        <p:xfrm>
          <a:off x="1763689" y="4029456"/>
          <a:ext cx="633670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87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3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9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ملف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1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5- تسمية التقرير واختيار فتحه أو التعديل على تصميمه 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920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35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التقرير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77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التقرير وإعدادات الصفحة للطباعة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  <p:pic>
        <p:nvPicPr>
          <p:cNvPr id="7" name="صورة 6" descr="أرقام الصفحا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81128"/>
            <a:ext cx="2456681" cy="2022106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67645" y="4684240"/>
            <a:ext cx="2376264" cy="1384995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ترتيب الحقول وتنسيقها و إضافة ارقام الصفحات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049407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 sheet 2 </a:t>
            </a:r>
            <a:r>
              <a:rPr lang="ar-SA" dirty="0"/>
              <a:t>تطبيق عملي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476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12968" cy="2520280"/>
          </a:xfrm>
        </p:spPr>
        <p:txBody>
          <a:bodyPr>
            <a:normAutofit/>
          </a:bodyPr>
          <a:lstStyle/>
          <a:p>
            <a:pPr marL="457200" lvl="1" indent="0" algn="r" rtl="1">
              <a:buNone/>
            </a:pPr>
            <a:r>
              <a:rPr lang="ar-SA" sz="3200" dirty="0" smtClean="0"/>
              <a:t>هناك صفة مميزة أو</a:t>
            </a:r>
            <a:r>
              <a:rPr lang="ar-JO" sz="3200" dirty="0" smtClean="0"/>
              <a:t> </a:t>
            </a:r>
            <a:r>
              <a:rPr lang="ar-SA" sz="3200" dirty="0" smtClean="0"/>
              <a:t>فريدة  غير قابله للتكرار و لا يمكن أن تكون خالية </a:t>
            </a:r>
            <a:r>
              <a:rPr lang="ar-SA" sz="3200" dirty="0"/>
              <a:t>تسمى </a:t>
            </a:r>
            <a:r>
              <a:rPr lang="ar-SA" sz="3200" b="1" u="sng" dirty="0"/>
              <a:t>المفتاح الأساسي .</a:t>
            </a:r>
          </a:p>
          <a:p>
            <a:pPr marL="457200" lvl="1" indent="0" algn="r" rtl="1">
              <a:buNone/>
            </a:pPr>
            <a:r>
              <a:rPr lang="ar-SA" sz="2800" dirty="0" smtClean="0"/>
              <a:t>مثال :</a:t>
            </a:r>
          </a:p>
          <a:p>
            <a:pPr marL="457200" lvl="1" indent="0" algn="r" rtl="1">
              <a:buNone/>
            </a:pPr>
            <a:r>
              <a:rPr lang="ar-SA" sz="2800" dirty="0" smtClean="0"/>
              <a:t>في جدول المرضى :</a:t>
            </a:r>
          </a:p>
          <a:p>
            <a:pPr marL="457200" lvl="1" indent="0" algn="r">
              <a:buNone/>
            </a:pPr>
            <a:endParaRPr lang="ar-SA" b="1" dirty="0" smtClean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525547"/>
              </p:ext>
            </p:extLst>
          </p:nvPr>
        </p:nvGraphicFramePr>
        <p:xfrm>
          <a:off x="1475656" y="3861048"/>
          <a:ext cx="633670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87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3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95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ملف المريض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49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4922675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84976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الأساسي للجدول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401546"/>
            <a:ext cx="1163573" cy="16335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3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 smtClean="0"/>
              <a:t>تمكنك من فرض الشروط التي تريدها على اي حقل من حقول الجدول .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11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548680"/>
            <a:ext cx="7772400" cy="504056"/>
          </a:xfrm>
        </p:spPr>
        <p:txBody>
          <a:bodyPr>
            <a:noAutofit/>
          </a:bodyPr>
          <a:lstStyle/>
          <a:p>
            <a:pPr algn="ct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الحقل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79868"/>
              </p:ext>
            </p:extLst>
          </p:nvPr>
        </p:nvGraphicFramePr>
        <p:xfrm>
          <a:off x="395536" y="1628800"/>
          <a:ext cx="8352928" cy="3393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2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880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8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788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38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7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47799"/>
            <a:ext cx="8291264" cy="47049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marL="0" indent="0" algn="just">
              <a:buNone/>
            </a:pPr>
            <a:r>
              <a:rPr lang="ar-SA" sz="3200" dirty="0" smtClean="0"/>
              <a:t>النماذج في قاعدة البيانات تشبه النماذج</a:t>
            </a:r>
            <a:r>
              <a:rPr lang="ar-SA" sz="3200" dirty="0"/>
              <a:t> </a:t>
            </a:r>
            <a:r>
              <a:rPr lang="ar-SA" sz="3200" dirty="0" smtClean="0"/>
              <a:t>الورقية فهي تحتوي على خانات معنونة فارغة تعبأ بالبيانات من قبل المستخدم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up-king.com/almaciat/7zvufyljepdw2nqo251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" t="5093" r="8222" b="23627"/>
          <a:stretch/>
        </p:blipFill>
        <p:spPr bwMode="auto">
          <a:xfrm>
            <a:off x="3463717" y="3343746"/>
            <a:ext cx="2465622" cy="305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rs.com/canada/en/assets/images/center-contents/Applic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43746"/>
            <a:ext cx="2592288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awdef.com/tahmel/uploads/9536b40099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9"/>
          <a:stretch/>
        </p:blipFill>
        <p:spPr bwMode="auto">
          <a:xfrm>
            <a:off x="827583" y="3343746"/>
            <a:ext cx="2219863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0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47800"/>
            <a:ext cx="8496944" cy="46454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v"/>
            </a:pPr>
            <a:r>
              <a:rPr lang="ar-SA" sz="3200" dirty="0" smtClean="0"/>
              <a:t> تستخدم النماذج كطريقة ثانية لإدخال البيانات في الجداول , وتعتبر طريقة </a:t>
            </a:r>
            <a:r>
              <a:rPr lang="ar-SA" sz="3200" dirty="0"/>
              <a:t>سهلة لإدخال </a:t>
            </a:r>
            <a:r>
              <a:rPr lang="ar-SA" sz="3200" dirty="0" smtClean="0"/>
              <a:t>البيانات على شكل سجل واحد في كل مرة بدلاً </a:t>
            </a:r>
            <a:r>
              <a:rPr lang="ar-SA" sz="3200" dirty="0"/>
              <a:t>من </a:t>
            </a:r>
            <a:r>
              <a:rPr lang="ar-SA" sz="3200" dirty="0" smtClean="0"/>
              <a:t>إدخالها في شبكة </a:t>
            </a:r>
            <a:r>
              <a:rPr lang="ar-SA" sz="3200" dirty="0"/>
              <a:t>من الأعمدة و </a:t>
            </a:r>
            <a:r>
              <a:rPr lang="ar-SA" sz="3200" dirty="0" smtClean="0"/>
              <a:t>الصفوف .</a:t>
            </a:r>
          </a:p>
          <a:p>
            <a:pPr algn="just">
              <a:buFont typeface="Wingdings" pitchFamily="2" charset="2"/>
              <a:buChar char="v"/>
            </a:pPr>
            <a:r>
              <a:rPr lang="ar-SA" sz="3200" dirty="0"/>
              <a:t>يقلل النموذج من أخطاء إدخال </a:t>
            </a:r>
            <a:r>
              <a:rPr lang="ar-SA" sz="3200" dirty="0" smtClean="0"/>
              <a:t>البيانات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>
                <a:solidFill>
                  <a:schemeClr val="accent1"/>
                </a:solidFill>
              </a:rPr>
              <a:t> النموذج هو واجهة لحقول الجدول ويسري عليه كل ما تم فرضه على الحقول من حيث الخصائص وأنواع البيانات .</a:t>
            </a:r>
          </a:p>
          <a:p>
            <a:pPr marL="0" indent="0" algn="just">
              <a:buNone/>
            </a:pPr>
            <a:r>
              <a:rPr lang="ar-SA" sz="2800" dirty="0" smtClean="0"/>
              <a:t> </a:t>
            </a:r>
            <a:endParaRPr lang="ar-SA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5" name="صورة 4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7524328" y="1442868"/>
            <a:ext cx="576064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8" name="TextBox 4"/>
          <p:cNvSpPr txBox="1"/>
          <p:nvPr/>
        </p:nvSpPr>
        <p:spPr>
          <a:xfrm>
            <a:off x="6444208" y="1642923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71704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1566</TotalTime>
  <Words>562</Words>
  <Application>Microsoft Office PowerPoint</Application>
  <PresentationFormat>عرض على الشاشة (4:3)</PresentationFormat>
  <Paragraphs>152</Paragraphs>
  <Slides>23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33" baseType="lpstr">
      <vt:lpstr>Arial</vt:lpstr>
      <vt:lpstr>Calibri</vt:lpstr>
      <vt:lpstr>Comic Sans MS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 النماذج و التقارير -</vt:lpstr>
      <vt:lpstr>عرض تقديمي في PowerPoint</vt:lpstr>
      <vt:lpstr>عرض تقديمي في PowerPoint</vt:lpstr>
      <vt:lpstr>تعيين المفتاح الأساسي للجدول في عرض التصميم :</vt:lpstr>
      <vt:lpstr>عرض تقديمي في PowerPoint</vt:lpstr>
      <vt:lpstr>خصائص الحقل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التقارير Reports :</vt:lpstr>
      <vt:lpstr>أوجه الاختلاف بين التقارير و النماذج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Access sheet 2 تطبيق عملي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Taghreed Aljasser</cp:lastModifiedBy>
  <cp:revision>140</cp:revision>
  <dcterms:created xsi:type="dcterms:W3CDTF">2012-03-02T14:49:28Z</dcterms:created>
  <dcterms:modified xsi:type="dcterms:W3CDTF">2017-10-19T11:24:03Z</dcterms:modified>
</cp:coreProperties>
</file>