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68" r:id="rId1"/>
  </p:sldMasterIdLst>
  <p:sldIdLst>
    <p:sldId id="256" r:id="rId2"/>
    <p:sldId id="296" r:id="rId3"/>
    <p:sldId id="264" r:id="rId4"/>
    <p:sldId id="266" r:id="rId5"/>
    <p:sldId id="267" r:id="rId6"/>
    <p:sldId id="269" r:id="rId7"/>
    <p:sldId id="272" r:id="rId8"/>
    <p:sldId id="273" r:id="rId9"/>
    <p:sldId id="274" r:id="rId10"/>
    <p:sldId id="275" r:id="rId11"/>
    <p:sldId id="276" r:id="rId12"/>
    <p:sldId id="277" r:id="rId13"/>
    <p:sldId id="281" r:id="rId14"/>
    <p:sldId id="283" r:id="rId15"/>
    <p:sldId id="284" r:id="rId16"/>
    <p:sldId id="297" r:id="rId17"/>
    <p:sldId id="291" r:id="rId18"/>
    <p:sldId id="292" r:id="rId19"/>
    <p:sldId id="293" r:id="rId20"/>
    <p:sldId id="294" r:id="rId21"/>
    <p:sldId id="295"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897" autoAdjust="0"/>
    <p:restoredTop sz="94660"/>
  </p:normalViewPr>
  <p:slideViewPr>
    <p:cSldViewPr>
      <p:cViewPr varScale="1">
        <p:scale>
          <a:sx n="117" d="100"/>
          <a:sy n="117" d="100"/>
        </p:scale>
        <p:origin x="-1578"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1B8ABB09-4A1D-463E-8065-109CC2B7EFAA}" type="datetimeFigureOut">
              <a:rPr lang="ar-SA" smtClean="0"/>
              <a:t>30/01/37</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0B34F065-1154-456A-91E3-76DE8E75E17B}"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t>30/01/37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t>30/01/37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1B8ABB09-4A1D-463E-8065-109CC2B7EFAA}" type="datetimeFigureOut">
              <a:rPr lang="ar-SA" smtClean="0"/>
              <a:t>30/01/37</a:t>
            </a:fld>
            <a:endParaRPr lang="ar-SA"/>
          </a:p>
        </p:txBody>
      </p:sp>
      <p:sp>
        <p:nvSpPr>
          <p:cNvPr id="9" name="عنصر نائب لرقم الشريحة 8"/>
          <p:cNvSpPr>
            <a:spLocks noGrp="1"/>
          </p:cNvSpPr>
          <p:nvPr>
            <p:ph type="sldNum" sz="quarter" idx="15"/>
          </p:nvPr>
        </p:nvSpPr>
        <p:spPr/>
        <p:txBody>
          <a:bodyPr rtlCol="0"/>
          <a:lstStyle/>
          <a:p>
            <a:fld id="{0B34F065-1154-456A-91E3-76DE8E75E17B}" type="slidenum">
              <a:rPr lang="ar-SA" smtClean="0"/>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1B8ABB09-4A1D-463E-8065-109CC2B7EFAA}" type="datetimeFigureOut">
              <a:rPr lang="ar-SA" smtClean="0"/>
              <a:t>30/01/37</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0B34F065-1154-456A-91E3-76DE8E75E17B}"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t>30/01/37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t>30/01/37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1B8ABB09-4A1D-463E-8065-109CC2B7EFAA}" type="datetimeFigureOut">
              <a:rPr lang="ar-SA" smtClean="0"/>
              <a:t>30/01/37</a:t>
            </a:fld>
            <a:endParaRPr lang="ar-SA"/>
          </a:p>
        </p:txBody>
      </p:sp>
      <p:sp>
        <p:nvSpPr>
          <p:cNvPr id="7" name="عنصر نائب لرقم الشريحة 6"/>
          <p:cNvSpPr>
            <a:spLocks noGrp="1"/>
          </p:cNvSpPr>
          <p:nvPr>
            <p:ph type="sldNum" sz="quarter" idx="11"/>
          </p:nvPr>
        </p:nvSpPr>
        <p:spPr/>
        <p:txBody>
          <a:bodyPr rtlCol="0"/>
          <a:lstStyle/>
          <a:p>
            <a:fld id="{0B34F065-1154-456A-91E3-76DE8E75E17B}" type="slidenum">
              <a:rPr lang="ar-SA" smtClean="0"/>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30/01/37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1B8ABB09-4A1D-463E-8065-109CC2B7EFAA}" type="datetimeFigureOut">
              <a:rPr lang="ar-SA" smtClean="0"/>
              <a:t>30/01/37</a:t>
            </a:fld>
            <a:endParaRPr lang="ar-SA"/>
          </a:p>
        </p:txBody>
      </p:sp>
      <p:sp>
        <p:nvSpPr>
          <p:cNvPr id="22" name="عنصر نائب لرقم الشريحة 21"/>
          <p:cNvSpPr>
            <a:spLocks noGrp="1"/>
          </p:cNvSpPr>
          <p:nvPr>
            <p:ph type="sldNum" sz="quarter" idx="15"/>
          </p:nvPr>
        </p:nvSpPr>
        <p:spPr/>
        <p:txBody>
          <a:bodyPr rtlCol="0"/>
          <a:lstStyle/>
          <a:p>
            <a:fld id="{0B34F065-1154-456A-91E3-76DE8E75E17B}" type="slidenum">
              <a:rPr lang="ar-SA" smtClean="0"/>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1B8ABB09-4A1D-463E-8065-109CC2B7EFAA}" type="datetimeFigureOut">
              <a:rPr lang="ar-SA" smtClean="0"/>
              <a:t>30/01/37</a:t>
            </a:fld>
            <a:endParaRPr lang="ar-SA"/>
          </a:p>
        </p:txBody>
      </p:sp>
      <p:sp>
        <p:nvSpPr>
          <p:cNvPr id="18" name="عنصر نائب لرقم الشريحة 17"/>
          <p:cNvSpPr>
            <a:spLocks noGrp="1"/>
          </p:cNvSpPr>
          <p:nvPr>
            <p:ph type="sldNum" sz="quarter" idx="11"/>
          </p:nvPr>
        </p:nvSpPr>
        <p:spPr/>
        <p:txBody>
          <a:bodyPr rtlCol="0"/>
          <a:lstStyle/>
          <a:p>
            <a:fld id="{0B34F065-1154-456A-91E3-76DE8E75E17B}" type="slidenum">
              <a:rPr lang="ar-SA" smtClean="0"/>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B8ABB09-4A1D-463E-8065-109CC2B7EFAA}" type="datetimeFigureOut">
              <a:rPr lang="ar-SA" smtClean="0"/>
              <a:t>30/01/37</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733365" y="2348880"/>
            <a:ext cx="3313355" cy="864096"/>
          </a:xfrm>
        </p:spPr>
        <p:txBody>
          <a:bodyPr/>
          <a:lstStyle/>
          <a:p>
            <a:r>
              <a:rPr lang="ar-SA" b="1" dirty="0" smtClean="0"/>
              <a:t>التكتيكات</a:t>
            </a:r>
            <a:endParaRPr lang="en-US" dirty="0"/>
          </a:p>
        </p:txBody>
      </p:sp>
      <p:sp>
        <p:nvSpPr>
          <p:cNvPr id="3" name="عنوان فرعي 2"/>
          <p:cNvSpPr>
            <a:spLocks noGrp="1"/>
          </p:cNvSpPr>
          <p:nvPr>
            <p:ph type="subTitle" idx="1"/>
          </p:nvPr>
        </p:nvSpPr>
        <p:spPr>
          <a:xfrm>
            <a:off x="4788024" y="3429000"/>
            <a:ext cx="3309803" cy="2340749"/>
          </a:xfrm>
        </p:spPr>
        <p:txBody>
          <a:bodyPr/>
          <a:lstStyle/>
          <a:p>
            <a:pPr algn="r" rtl="1"/>
            <a:r>
              <a:rPr lang="ar-SA" dirty="0" smtClean="0"/>
              <a:t>التكتيكات الخاصة </a:t>
            </a:r>
            <a:r>
              <a:rPr lang="ar-SA" dirty="0" smtClean="0"/>
              <a:t>بالجمهور.</a:t>
            </a:r>
            <a:endParaRPr lang="ar-SA" dirty="0" smtClean="0"/>
          </a:p>
          <a:p>
            <a:pPr algn="r" rtl="1"/>
            <a:r>
              <a:rPr lang="ar-SA" dirty="0" smtClean="0"/>
              <a:t>التكتيكات الخاصة بالرسالة</a:t>
            </a:r>
            <a:r>
              <a:rPr lang="ar-SA" dirty="0" smtClean="0"/>
              <a:t>.</a:t>
            </a:r>
          </a:p>
          <a:p>
            <a:pPr algn="r" rtl="1"/>
            <a:r>
              <a:rPr lang="ar-SA" dirty="0" smtClean="0"/>
              <a:t>وسائل الاتصال في العلاقات العامة.</a:t>
            </a:r>
          </a:p>
          <a:p>
            <a:pPr algn="r" rtl="1"/>
            <a:r>
              <a:rPr lang="ar-SA" dirty="0" smtClean="0"/>
              <a:t>تكتيكات المصدر.</a:t>
            </a:r>
            <a:endParaRPr lang="ar-SA" dirty="0" smtClean="0"/>
          </a:p>
        </p:txBody>
      </p:sp>
    </p:spTree>
    <p:extLst>
      <p:ext uri="{BB962C8B-B14F-4D97-AF65-F5344CB8AC3E}">
        <p14:creationId xmlns:p14="http://schemas.microsoft.com/office/powerpoint/2010/main" val="1392142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467544" y="548680"/>
            <a:ext cx="8064896" cy="5473006"/>
          </a:xfrm>
        </p:spPr>
        <p:txBody>
          <a:bodyPr>
            <a:normAutofit/>
          </a:bodyPr>
          <a:lstStyle/>
          <a:p>
            <a:pPr marL="0" lvl="0" indent="0" algn="r">
              <a:buNone/>
            </a:pPr>
            <a:r>
              <a:rPr lang="ar-SA" b="1" dirty="0" smtClean="0">
                <a:solidFill>
                  <a:srgbClr val="7030A0"/>
                </a:solidFill>
              </a:rPr>
              <a:t>المقدرة :</a:t>
            </a:r>
          </a:p>
          <a:p>
            <a:pPr marL="0" lvl="0" indent="0" algn="r">
              <a:buNone/>
            </a:pPr>
            <a:endParaRPr lang="ar-SA" b="1" dirty="0" smtClean="0">
              <a:solidFill>
                <a:srgbClr val="7030A0"/>
              </a:solidFill>
            </a:endParaRPr>
          </a:p>
          <a:p>
            <a:pPr marL="0" lvl="0" indent="0" algn="r">
              <a:buNone/>
            </a:pPr>
            <a:r>
              <a:rPr lang="ar-SA" dirty="0" smtClean="0"/>
              <a:t>زيادة مهارات </a:t>
            </a:r>
            <a:r>
              <a:rPr lang="ar-SA" dirty="0"/>
              <a:t>المتلقي  </a:t>
            </a:r>
            <a:r>
              <a:rPr lang="ar-SA" dirty="0" smtClean="0"/>
              <a:t>وقدرته </a:t>
            </a:r>
            <a:r>
              <a:rPr lang="ar-SA" dirty="0"/>
              <a:t>على فهم الرسالة وتفسيرها . </a:t>
            </a:r>
            <a:endParaRPr lang="ar-SA" dirty="0" smtClean="0"/>
          </a:p>
          <a:p>
            <a:pPr marL="0" lvl="0" indent="0" algn="r">
              <a:buNone/>
            </a:pPr>
            <a:r>
              <a:rPr lang="ar-SA" dirty="0" smtClean="0"/>
              <a:t>فالأفراد </a:t>
            </a:r>
            <a:r>
              <a:rPr lang="ar-SA" dirty="0"/>
              <a:t>ذوو المستوى المرتفع من المعرفة بالقضية المطروحة تكون لديهم المقدرة على التعامل مع الرسالة بفاعلية أكبر وبدرجة أكثر تنظيماً . </a:t>
            </a:r>
          </a:p>
          <a:p>
            <a:pPr marL="0" lvl="0" indent="0" algn="r">
              <a:buNone/>
            </a:pPr>
            <a:r>
              <a:rPr lang="ar-SA" dirty="0" smtClean="0"/>
              <a:t> </a:t>
            </a:r>
            <a:endParaRPr lang="en-US" dirty="0"/>
          </a:p>
          <a:p>
            <a:pPr marL="0" lvl="0" indent="0" algn="r">
              <a:buNone/>
            </a:pPr>
            <a:r>
              <a:rPr lang="ar-SA" dirty="0" smtClean="0"/>
              <a:t>وفي </a:t>
            </a:r>
            <a:r>
              <a:rPr lang="ar-SA" dirty="0"/>
              <a:t>هذا الإطار توجد تكتيكات عديدة يمكن استخدامها من قبل مخططي ومصممي برامج العلاقات العامة في بناء الرسالة ، ومن أهم هذه التكتيكات : </a:t>
            </a:r>
            <a:endParaRPr lang="en-US" dirty="0"/>
          </a:p>
          <a:p>
            <a:pPr marL="0" indent="0" algn="r">
              <a:buNone/>
            </a:pPr>
            <a:endParaRPr lang="en-US" dirty="0"/>
          </a:p>
        </p:txBody>
      </p:sp>
    </p:spTree>
    <p:extLst>
      <p:ext uri="{BB962C8B-B14F-4D97-AF65-F5344CB8AC3E}">
        <p14:creationId xmlns:p14="http://schemas.microsoft.com/office/powerpoint/2010/main" val="1193047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59632" y="188640"/>
            <a:ext cx="7467600" cy="864096"/>
          </a:xfrm>
        </p:spPr>
        <p:txBody>
          <a:bodyPr/>
          <a:lstStyle/>
          <a:p>
            <a:pPr algn="r"/>
            <a:r>
              <a:rPr lang="ar-SA" b="1" u="sng" dirty="0">
                <a:solidFill>
                  <a:schemeClr val="accent6">
                    <a:lumMod val="50000"/>
                  </a:schemeClr>
                </a:solidFill>
              </a:rPr>
              <a:t>ومن أهم التكتيكات الخاصة بعامل </a:t>
            </a:r>
            <a:r>
              <a:rPr lang="ar-SA" b="1" u="sng" dirty="0" smtClean="0">
                <a:solidFill>
                  <a:schemeClr val="accent6">
                    <a:lumMod val="50000"/>
                  </a:schemeClr>
                </a:solidFill>
              </a:rPr>
              <a:t>القدرة</a:t>
            </a:r>
            <a:endParaRPr lang="en-US" dirty="0"/>
          </a:p>
        </p:txBody>
      </p:sp>
      <p:sp>
        <p:nvSpPr>
          <p:cNvPr id="3" name="عنصر نائب للمحتوى 2"/>
          <p:cNvSpPr>
            <a:spLocks noGrp="1"/>
          </p:cNvSpPr>
          <p:nvPr>
            <p:ph sz="quarter" idx="1"/>
          </p:nvPr>
        </p:nvSpPr>
        <p:spPr>
          <a:xfrm>
            <a:off x="539552" y="1196752"/>
            <a:ext cx="8115672" cy="5017768"/>
          </a:xfrm>
        </p:spPr>
        <p:txBody>
          <a:bodyPr>
            <a:noAutofit/>
          </a:bodyPr>
          <a:lstStyle/>
          <a:p>
            <a:pPr marL="457200" indent="-457200" algn="r" rtl="1">
              <a:buFont typeface="+mj-lt"/>
              <a:buAutoNum type="arabicPeriod"/>
            </a:pPr>
            <a:r>
              <a:rPr lang="ar-SA" dirty="0">
                <a:solidFill>
                  <a:srgbClr val="0070C0"/>
                </a:solidFill>
              </a:rPr>
              <a:t>استخدام العناوين والمقدمات ، فالعناوين تشير إلى مضمون الرسالة . والمقدمات تؤكد للمتلقين قدرة على التعامل مع رسائل أكثر </a:t>
            </a:r>
            <a:r>
              <a:rPr lang="ar-SA" dirty="0" smtClean="0">
                <a:solidFill>
                  <a:srgbClr val="0070C0"/>
                </a:solidFill>
              </a:rPr>
              <a:t>تعقيداً </a:t>
            </a:r>
            <a:r>
              <a:rPr lang="ar-SA" dirty="0">
                <a:solidFill>
                  <a:srgbClr val="0070C0"/>
                </a:solidFill>
              </a:rPr>
              <a:t>. </a:t>
            </a:r>
            <a:endParaRPr lang="en-US" dirty="0">
              <a:solidFill>
                <a:srgbClr val="0070C0"/>
              </a:solidFill>
            </a:endParaRPr>
          </a:p>
          <a:p>
            <a:pPr marL="457200" indent="-457200" algn="r" rtl="1">
              <a:buFont typeface="+mj-lt"/>
              <a:buAutoNum type="arabicPeriod"/>
            </a:pPr>
            <a:r>
              <a:rPr lang="ar-SA" dirty="0">
                <a:solidFill>
                  <a:srgbClr val="0070C0"/>
                </a:solidFill>
              </a:rPr>
              <a:t>الدمج بين النصوص والصور والرسوم مما يسمح للمتلقي باستخدام مصادر متنوعة في ذاكرته . </a:t>
            </a:r>
            <a:endParaRPr lang="en-US" dirty="0">
              <a:solidFill>
                <a:srgbClr val="0070C0"/>
              </a:solidFill>
            </a:endParaRPr>
          </a:p>
          <a:p>
            <a:pPr marL="457200" indent="-457200" algn="r" rtl="1">
              <a:buFont typeface="+mj-lt"/>
              <a:buAutoNum type="arabicPeriod"/>
            </a:pPr>
            <a:r>
              <a:rPr lang="ar-SA" dirty="0">
                <a:solidFill>
                  <a:srgbClr val="0070C0"/>
                </a:solidFill>
              </a:rPr>
              <a:t>استخدام كلمات ذات معانٍ مألوفة تساعد المتلقي على تحليل هذه المعاني ووضعها في الإطار المعرفي المناسب . </a:t>
            </a:r>
            <a:endParaRPr lang="en-US" dirty="0">
              <a:solidFill>
                <a:srgbClr val="0070C0"/>
              </a:solidFill>
            </a:endParaRPr>
          </a:p>
          <a:p>
            <a:pPr marL="457200" indent="-457200" algn="r" rtl="1">
              <a:buFont typeface="+mj-lt"/>
              <a:buAutoNum type="arabicPeriod"/>
            </a:pPr>
            <a:r>
              <a:rPr lang="ar-SA" dirty="0">
                <a:solidFill>
                  <a:srgbClr val="0070C0"/>
                </a:solidFill>
              </a:rPr>
              <a:t>استخدام الأمثلة والبراهين ، فالأولى تساعد في توضيح الفكرة والثانية توضح كيف يتم التعامل مع الأفكار المطروحة بمصداقية . </a:t>
            </a:r>
            <a:endParaRPr lang="en-US" dirty="0">
              <a:solidFill>
                <a:srgbClr val="0070C0"/>
              </a:solidFill>
            </a:endParaRPr>
          </a:p>
          <a:p>
            <a:pPr marL="457200" indent="-457200" algn="r" rtl="1">
              <a:buFont typeface="+mj-lt"/>
              <a:buAutoNum type="arabicPeriod"/>
            </a:pPr>
            <a:r>
              <a:rPr lang="ar-SA" dirty="0" smtClean="0">
                <a:solidFill>
                  <a:srgbClr val="0070C0"/>
                </a:solidFill>
              </a:rPr>
              <a:t>التركيز </a:t>
            </a:r>
            <a:r>
              <a:rPr lang="ar-SA" dirty="0">
                <a:solidFill>
                  <a:srgbClr val="0070C0"/>
                </a:solidFill>
              </a:rPr>
              <a:t>على جوانب معينة من الموضوع المطروح ، واستبعاد جوانب أخرى . </a:t>
            </a:r>
            <a:endParaRPr lang="en-US" dirty="0">
              <a:solidFill>
                <a:srgbClr val="0070C0"/>
              </a:solidFill>
            </a:endParaRPr>
          </a:p>
          <a:p>
            <a:pPr marL="457200" indent="-457200" algn="r" rtl="1">
              <a:buFont typeface="+mj-lt"/>
              <a:buAutoNum type="arabicPeriod"/>
            </a:pPr>
            <a:endParaRPr lang="en-US" dirty="0">
              <a:solidFill>
                <a:srgbClr val="0070C0"/>
              </a:solidFill>
            </a:endParaRPr>
          </a:p>
          <a:p>
            <a:pPr marL="457200" indent="-457200" algn="r" rtl="1">
              <a:buFont typeface="+mj-lt"/>
              <a:buAutoNum type="arabicPeriod"/>
            </a:pPr>
            <a:endParaRPr lang="en-US" dirty="0"/>
          </a:p>
        </p:txBody>
      </p:sp>
    </p:spTree>
    <p:extLst>
      <p:ext uri="{BB962C8B-B14F-4D97-AF65-F5344CB8AC3E}">
        <p14:creationId xmlns:p14="http://schemas.microsoft.com/office/powerpoint/2010/main" val="28677436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323528" y="188640"/>
            <a:ext cx="8280920" cy="6192837"/>
          </a:xfrm>
        </p:spPr>
        <p:txBody>
          <a:bodyPr>
            <a:normAutofit lnSpcReduction="10000"/>
          </a:bodyPr>
          <a:lstStyle/>
          <a:p>
            <a:pPr marL="0" lvl="0" indent="0" algn="r">
              <a:lnSpc>
                <a:spcPct val="120000"/>
              </a:lnSpc>
              <a:buNone/>
            </a:pPr>
            <a:r>
              <a:rPr lang="ar-SA" sz="2400" b="1" u="sng" dirty="0" smtClean="0">
                <a:solidFill>
                  <a:srgbClr val="7030A0"/>
                </a:solidFill>
              </a:rPr>
              <a:t>الفرصــــة </a:t>
            </a:r>
            <a:r>
              <a:rPr lang="ar-SA" sz="2400" b="1" u="sng" dirty="0">
                <a:solidFill>
                  <a:srgbClr val="7030A0"/>
                </a:solidFill>
              </a:rPr>
              <a:t>: </a:t>
            </a:r>
            <a:endParaRPr lang="ar-SA" sz="2400" b="1" u="sng" dirty="0" smtClean="0">
              <a:solidFill>
                <a:srgbClr val="7030A0"/>
              </a:solidFill>
            </a:endParaRPr>
          </a:p>
          <a:p>
            <a:pPr marL="0" lvl="0" indent="0" algn="r">
              <a:lnSpc>
                <a:spcPct val="120000"/>
              </a:lnSpc>
              <a:buNone/>
            </a:pPr>
            <a:r>
              <a:rPr lang="ar-SA" sz="2400" dirty="0" smtClean="0"/>
              <a:t>فإذا كان المقدرة تركز على معالجة المعلومات داخل الفرد نفسه فإن الفرصة تذهب لعوامل خارج نطاق سيطرة المتلقي ، ولكنها تساعده في الانتباه للرسالة واستيعابها مثل وقت التعرض لها ، وطول الحجج المقدمة في الرسالة المقدمة . </a:t>
            </a:r>
            <a:endParaRPr lang="en-US" sz="2400" dirty="0" smtClean="0"/>
          </a:p>
          <a:p>
            <a:pPr marL="0" indent="0" algn="r">
              <a:lnSpc>
                <a:spcPct val="120000"/>
              </a:lnSpc>
              <a:buNone/>
            </a:pPr>
            <a:endParaRPr lang="ar-SA" sz="2400" dirty="0" smtClean="0"/>
          </a:p>
          <a:p>
            <a:pPr marL="0" indent="0" algn="r">
              <a:lnSpc>
                <a:spcPct val="120000"/>
              </a:lnSpc>
              <a:buNone/>
            </a:pPr>
            <a:r>
              <a:rPr lang="ar-SA" sz="2400" dirty="0" smtClean="0"/>
              <a:t>و</a:t>
            </a:r>
            <a:r>
              <a:rPr lang="ar-SA" sz="2400" dirty="0" smtClean="0">
                <a:solidFill>
                  <a:srgbClr val="7030A0"/>
                </a:solidFill>
              </a:rPr>
              <a:t>من </a:t>
            </a:r>
            <a:r>
              <a:rPr lang="ar-SA" sz="2400" dirty="0">
                <a:solidFill>
                  <a:srgbClr val="7030A0"/>
                </a:solidFill>
              </a:rPr>
              <a:t>التكتيكات المهمة في تدعيم الفرصة : </a:t>
            </a:r>
            <a:endParaRPr lang="en-US" sz="2400" dirty="0">
              <a:solidFill>
                <a:srgbClr val="7030A0"/>
              </a:solidFill>
            </a:endParaRPr>
          </a:p>
          <a:p>
            <a:pPr marL="0" lvl="0" indent="0" algn="r">
              <a:lnSpc>
                <a:spcPct val="120000"/>
              </a:lnSpc>
              <a:buNone/>
            </a:pPr>
            <a:r>
              <a:rPr lang="ar-SA" sz="2400" b="1" dirty="0" smtClean="0">
                <a:solidFill>
                  <a:srgbClr val="00B050"/>
                </a:solidFill>
              </a:rPr>
              <a:t>التكرار </a:t>
            </a:r>
            <a:r>
              <a:rPr lang="ar-SA" sz="2400" b="1" dirty="0">
                <a:solidFill>
                  <a:srgbClr val="00B050"/>
                </a:solidFill>
              </a:rPr>
              <a:t>: </a:t>
            </a:r>
            <a:r>
              <a:rPr lang="ar-SA" sz="2400" dirty="0"/>
              <a:t>يعد التكرار تكتيكا كلاسيكيا في تدعيم الفرصة من قبل المعلنين ويتطلب مجرد شراء أوقات أو مساحات في وسائل الاتصال </a:t>
            </a:r>
            <a:r>
              <a:rPr lang="ar-SA" dirty="0" smtClean="0"/>
              <a:t>.</a:t>
            </a:r>
          </a:p>
          <a:p>
            <a:pPr marL="0" lvl="0" indent="0" algn="r">
              <a:lnSpc>
                <a:spcPct val="120000"/>
              </a:lnSpc>
              <a:buNone/>
            </a:pPr>
            <a:r>
              <a:rPr lang="ar-SA" b="1" dirty="0" smtClean="0">
                <a:solidFill>
                  <a:srgbClr val="00B050"/>
                </a:solidFill>
              </a:rPr>
              <a:t>طول </a:t>
            </a:r>
            <a:r>
              <a:rPr lang="ar-SA" b="1" dirty="0">
                <a:solidFill>
                  <a:srgbClr val="00B050"/>
                </a:solidFill>
              </a:rPr>
              <a:t>الرسالة </a:t>
            </a:r>
            <a:r>
              <a:rPr lang="ar-SA" dirty="0" smtClean="0"/>
              <a:t>.</a:t>
            </a:r>
          </a:p>
          <a:p>
            <a:pPr marL="0" lvl="0" indent="0" algn="r">
              <a:lnSpc>
                <a:spcPct val="120000"/>
              </a:lnSpc>
              <a:buNone/>
            </a:pPr>
            <a:r>
              <a:rPr lang="ar-SA" sz="2400" b="1" dirty="0" smtClean="0">
                <a:solidFill>
                  <a:srgbClr val="00B050"/>
                </a:solidFill>
              </a:rPr>
              <a:t>استخدام </a:t>
            </a:r>
            <a:r>
              <a:rPr lang="ar-SA" sz="2400" b="1" dirty="0">
                <a:solidFill>
                  <a:srgbClr val="00B050"/>
                </a:solidFill>
              </a:rPr>
              <a:t>الرسوم البيانية والجداول </a:t>
            </a:r>
            <a:r>
              <a:rPr lang="ar-SA" sz="2400" b="1" dirty="0" smtClean="0">
                <a:solidFill>
                  <a:srgbClr val="00B050"/>
                </a:solidFill>
              </a:rPr>
              <a:t>: </a:t>
            </a:r>
            <a:r>
              <a:rPr lang="ar-SA" sz="2400" dirty="0" smtClean="0"/>
              <a:t>خاصة </a:t>
            </a:r>
            <a:r>
              <a:rPr lang="ar-SA" sz="2400" dirty="0"/>
              <a:t>لدى الجمهور  ذي الاهتمام المنخفض بالقضية المطروحة . فالرسوم والصور تساعد في سرعة التعامل مع الرسالة </a:t>
            </a:r>
            <a:r>
              <a:rPr lang="ar-SA" b="1" dirty="0" smtClean="0"/>
              <a:t>/ </a:t>
            </a:r>
            <a:r>
              <a:rPr lang="ar-SA" dirty="0" smtClean="0"/>
              <a:t>ت</a:t>
            </a:r>
            <a:r>
              <a:rPr lang="ar-SA" sz="2400" dirty="0" smtClean="0"/>
              <a:t>جنب </a:t>
            </a:r>
            <a:r>
              <a:rPr lang="ar-SA" sz="2400" dirty="0"/>
              <a:t>بعض المشكلات التي تحد من إمكانية التفاعل مع الرسالة مثل التناقض في المحتوى أو تقديم الحجج بطريقة غير منظمة أو بطريقة معقدة . </a:t>
            </a:r>
            <a:endParaRPr lang="en-US" sz="2400" dirty="0"/>
          </a:p>
          <a:p>
            <a:pPr marL="0" lvl="0" indent="0" algn="r">
              <a:lnSpc>
                <a:spcPct val="120000"/>
              </a:lnSpc>
              <a:buNone/>
            </a:pPr>
            <a:endParaRPr lang="en-US" sz="2400" dirty="0"/>
          </a:p>
          <a:p>
            <a:pPr marL="0" indent="0" algn="r">
              <a:lnSpc>
                <a:spcPct val="120000"/>
              </a:lnSpc>
              <a:buNone/>
            </a:pPr>
            <a:endParaRPr lang="en-US" sz="2400" dirty="0"/>
          </a:p>
        </p:txBody>
      </p:sp>
    </p:spTree>
    <p:extLst>
      <p:ext uri="{BB962C8B-B14F-4D97-AF65-F5344CB8AC3E}">
        <p14:creationId xmlns:p14="http://schemas.microsoft.com/office/powerpoint/2010/main" val="40815783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u="sng" dirty="0">
                <a:solidFill>
                  <a:schemeClr val="accent6">
                    <a:lumMod val="50000"/>
                  </a:schemeClr>
                </a:solidFill>
              </a:rPr>
              <a:t>ثالثاً : وسائل الاتصال في العلاقات العامة </a:t>
            </a:r>
            <a:r>
              <a:rPr lang="en-US" sz="3200" dirty="0">
                <a:solidFill>
                  <a:schemeClr val="accent6">
                    <a:lumMod val="50000"/>
                  </a:schemeClr>
                </a:solidFill>
              </a:rPr>
              <a:t/>
            </a:r>
            <a:br>
              <a:rPr lang="en-US" sz="3200" dirty="0">
                <a:solidFill>
                  <a:schemeClr val="accent6">
                    <a:lumMod val="50000"/>
                  </a:schemeClr>
                </a:solidFill>
              </a:rPr>
            </a:br>
            <a:endParaRPr lang="en-US" sz="3200" dirty="0">
              <a:solidFill>
                <a:schemeClr val="accent6">
                  <a:lumMod val="50000"/>
                </a:schemeClr>
              </a:solidFill>
            </a:endParaRPr>
          </a:p>
        </p:txBody>
      </p:sp>
      <p:sp>
        <p:nvSpPr>
          <p:cNvPr id="3" name="عنصر نائب للمحتوى 2"/>
          <p:cNvSpPr>
            <a:spLocks noGrp="1"/>
          </p:cNvSpPr>
          <p:nvPr>
            <p:ph sz="quarter" idx="1"/>
          </p:nvPr>
        </p:nvSpPr>
        <p:spPr>
          <a:xfrm>
            <a:off x="539552" y="1196752"/>
            <a:ext cx="8229600" cy="5400600"/>
          </a:xfrm>
        </p:spPr>
        <p:txBody>
          <a:bodyPr>
            <a:normAutofit/>
          </a:bodyPr>
          <a:lstStyle/>
          <a:p>
            <a:pPr marL="0" indent="0" algn="r">
              <a:buNone/>
            </a:pPr>
            <a:r>
              <a:rPr lang="ar-SA" sz="2400" b="1" u="sng" dirty="0" smtClean="0">
                <a:solidFill>
                  <a:srgbClr val="7030A0"/>
                </a:solidFill>
              </a:rPr>
              <a:t>الوسائل </a:t>
            </a:r>
            <a:r>
              <a:rPr lang="ar-SA" sz="2400" b="1" u="sng" dirty="0">
                <a:solidFill>
                  <a:srgbClr val="7030A0"/>
                </a:solidFill>
              </a:rPr>
              <a:t>العامة </a:t>
            </a:r>
            <a:r>
              <a:rPr lang="ar-SA" sz="2400" b="1" u="sng" dirty="0" smtClean="0">
                <a:solidFill>
                  <a:srgbClr val="7030A0"/>
                </a:solidFill>
              </a:rPr>
              <a:t>:</a:t>
            </a:r>
          </a:p>
          <a:p>
            <a:pPr marL="0" indent="0" algn="r">
              <a:buNone/>
            </a:pPr>
            <a:r>
              <a:rPr lang="ar-SA" sz="2400" b="1" u="sng" dirty="0" smtClean="0">
                <a:solidFill>
                  <a:srgbClr val="7030A0"/>
                </a:solidFill>
              </a:rPr>
              <a:t> </a:t>
            </a:r>
            <a:r>
              <a:rPr lang="ar-SA" sz="2400" dirty="0"/>
              <a:t>أصبحت المصدر الأساسي للمعلومات عن العالم وهي تشكل إدراكات الأفراد ومعتقداتهم حول الأحداث ، والأشخاص ، والمؤسسات ، والدول ، خاصة تلك التي لا يكون هناك اتصال مباشر معها . </a:t>
            </a:r>
            <a:endParaRPr lang="ar-SA" sz="2400" dirty="0" smtClean="0"/>
          </a:p>
          <a:p>
            <a:pPr marL="0" indent="0" algn="r">
              <a:buNone/>
            </a:pPr>
            <a:endParaRPr lang="ar-SA" dirty="0"/>
          </a:p>
          <a:p>
            <a:pPr marL="0" indent="0" algn="r" rtl="1">
              <a:buNone/>
            </a:pPr>
            <a:r>
              <a:rPr lang="ar-SA" b="1" u="sng" dirty="0" smtClean="0">
                <a:solidFill>
                  <a:srgbClr val="7030A0"/>
                </a:solidFill>
              </a:rPr>
              <a:t>بناء </a:t>
            </a:r>
            <a:r>
              <a:rPr lang="ar-SA" b="1" u="sng" dirty="0">
                <a:solidFill>
                  <a:srgbClr val="7030A0"/>
                </a:solidFill>
              </a:rPr>
              <a:t>العلاقة مع وسائل الاتصال </a:t>
            </a:r>
            <a:r>
              <a:rPr lang="ar-SA" b="1" u="sng" dirty="0" smtClean="0">
                <a:solidFill>
                  <a:srgbClr val="7030A0"/>
                </a:solidFill>
              </a:rPr>
              <a:t>الجماهيري: </a:t>
            </a:r>
            <a:endParaRPr lang="en-US" b="1" u="sng" dirty="0">
              <a:solidFill>
                <a:srgbClr val="7030A0"/>
              </a:solidFill>
            </a:endParaRPr>
          </a:p>
          <a:p>
            <a:pPr marL="0" lvl="0" indent="0" algn="r">
              <a:buNone/>
            </a:pPr>
            <a:r>
              <a:rPr lang="ar-SA" dirty="0"/>
              <a:t>تعد العلاقة بين ممارسي العلاقات العامة ، ووسائل الإعلام علاقة </a:t>
            </a:r>
            <a:r>
              <a:rPr lang="ar-SA" b="1" u="sng" dirty="0">
                <a:solidFill>
                  <a:schemeClr val="accent3"/>
                </a:solidFill>
              </a:rPr>
              <a:t>اعتماد متبادل </a:t>
            </a:r>
            <a:r>
              <a:rPr lang="ar-SA" dirty="0"/>
              <a:t>، </a:t>
            </a:r>
            <a:r>
              <a:rPr lang="ar-SA" dirty="0" smtClean="0"/>
              <a:t>فالعلاقة </a:t>
            </a:r>
            <a:r>
              <a:rPr lang="ar-SA" dirty="0"/>
              <a:t>مع وسائل الإعلام تقوم على التوازن بين الوصول إلى الجمهور المستهدف من جانب ، ومراعاة الاعتبارات والقيود الخاصة بوسائل الاتصال من جانب آخر .  </a:t>
            </a:r>
          </a:p>
          <a:p>
            <a:pPr marL="0" indent="0" algn="r">
              <a:buNone/>
            </a:pPr>
            <a:endParaRPr lang="en-US" dirty="0"/>
          </a:p>
          <a:p>
            <a:pPr marL="0" indent="0" algn="r">
              <a:buNone/>
            </a:pPr>
            <a:endParaRPr lang="en-US" sz="2400" i="1" dirty="0"/>
          </a:p>
        </p:txBody>
      </p:sp>
    </p:spTree>
    <p:extLst>
      <p:ext uri="{BB962C8B-B14F-4D97-AF65-F5344CB8AC3E}">
        <p14:creationId xmlns:p14="http://schemas.microsoft.com/office/powerpoint/2010/main" val="30872592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611560" y="188640"/>
            <a:ext cx="7992888" cy="6337300"/>
          </a:xfrm>
        </p:spPr>
        <p:txBody>
          <a:bodyPr>
            <a:noAutofit/>
          </a:bodyPr>
          <a:lstStyle/>
          <a:p>
            <a:pPr marL="0" lvl="0" indent="0" algn="r">
              <a:buNone/>
            </a:pPr>
            <a:r>
              <a:rPr lang="ar-SA" sz="2400" dirty="0">
                <a:solidFill>
                  <a:srgbClr val="00B050"/>
                </a:solidFill>
              </a:rPr>
              <a:t>في هذا الإطار </a:t>
            </a:r>
            <a:r>
              <a:rPr lang="ar-SA" sz="2400" dirty="0" smtClean="0">
                <a:solidFill>
                  <a:srgbClr val="00B050"/>
                </a:solidFill>
              </a:rPr>
              <a:t>يوجد ثلاثة مداخل اساسية توضح </a:t>
            </a:r>
            <a:r>
              <a:rPr lang="ar-SA" sz="2400" dirty="0">
                <a:solidFill>
                  <a:srgbClr val="00B050"/>
                </a:solidFill>
              </a:rPr>
              <a:t>أنشطة المنظمات في علاقاتها مع </a:t>
            </a:r>
            <a:r>
              <a:rPr lang="ar-SA" sz="2400" dirty="0" smtClean="0">
                <a:solidFill>
                  <a:srgbClr val="00B050"/>
                </a:solidFill>
              </a:rPr>
              <a:t>وسائل </a:t>
            </a:r>
            <a:r>
              <a:rPr lang="ar-SA" sz="2400" dirty="0" smtClean="0">
                <a:solidFill>
                  <a:srgbClr val="00B050"/>
                </a:solidFill>
              </a:rPr>
              <a:t>الاتصال و </a:t>
            </a:r>
            <a:r>
              <a:rPr lang="ar-SA" dirty="0" smtClean="0">
                <a:solidFill>
                  <a:srgbClr val="00B050"/>
                </a:solidFill>
              </a:rPr>
              <a:t>هي</a:t>
            </a:r>
            <a:r>
              <a:rPr lang="ar-SA" sz="2400" dirty="0" smtClean="0">
                <a:solidFill>
                  <a:srgbClr val="00B050"/>
                </a:solidFill>
              </a:rPr>
              <a:t>: </a:t>
            </a:r>
            <a:endParaRPr lang="en-US" sz="2400" dirty="0">
              <a:solidFill>
                <a:srgbClr val="00B050"/>
              </a:solidFill>
            </a:endParaRPr>
          </a:p>
          <a:p>
            <a:pPr marL="0" lvl="0" indent="0" algn="r" rtl="1">
              <a:buNone/>
            </a:pPr>
            <a:endParaRPr lang="ar-SA" sz="2400" b="1" u="sng" dirty="0" smtClean="0">
              <a:solidFill>
                <a:srgbClr val="0070C0"/>
              </a:solidFill>
            </a:endParaRPr>
          </a:p>
          <a:p>
            <a:pPr marL="0" lvl="0" indent="0" algn="r" rtl="1">
              <a:buNone/>
            </a:pPr>
            <a:r>
              <a:rPr lang="ar-SA" sz="2300" b="1" u="sng" dirty="0" smtClean="0">
                <a:solidFill>
                  <a:srgbClr val="0070C0"/>
                </a:solidFill>
              </a:rPr>
              <a:t>مدخل </a:t>
            </a:r>
            <a:r>
              <a:rPr lang="ar-SA" sz="2300" b="1" u="sng" dirty="0">
                <a:solidFill>
                  <a:srgbClr val="0070C0"/>
                </a:solidFill>
              </a:rPr>
              <a:t>رد الفعل : </a:t>
            </a:r>
            <a:endParaRPr lang="ar-SA" sz="2300" b="1" u="sng" dirty="0" smtClean="0">
              <a:solidFill>
                <a:srgbClr val="0070C0"/>
              </a:solidFill>
            </a:endParaRPr>
          </a:p>
          <a:p>
            <a:pPr marL="0" lvl="0" indent="0" algn="r" rtl="1">
              <a:buNone/>
            </a:pPr>
            <a:r>
              <a:rPr lang="ar-SA" sz="2300" dirty="0" smtClean="0"/>
              <a:t>وفقاً </a:t>
            </a:r>
            <a:r>
              <a:rPr lang="ar-SA" sz="2300" dirty="0"/>
              <a:t>لهذا المدخل تستجيب العلاقات العامة في تعاملها مع وسائل الإعلام لما يطلب منها . ويقوم ممارسو العلاقات العامة بإتباع مجموعة من التكتيكات منها </a:t>
            </a:r>
            <a:r>
              <a:rPr lang="ar-SA" sz="2300" dirty="0">
                <a:solidFill>
                  <a:srgbClr val="002060"/>
                </a:solidFill>
              </a:rPr>
              <a:t>: </a:t>
            </a:r>
            <a:endParaRPr lang="en-US" sz="2300" dirty="0">
              <a:solidFill>
                <a:srgbClr val="002060"/>
              </a:solidFill>
            </a:endParaRPr>
          </a:p>
          <a:p>
            <a:pPr marL="457200" indent="-457200" algn="r" rtl="1">
              <a:buFont typeface="+mj-lt"/>
              <a:buAutoNum type="arabicPeriod"/>
            </a:pPr>
            <a:r>
              <a:rPr lang="ar-SA" sz="2300" dirty="0">
                <a:solidFill>
                  <a:srgbClr val="002060"/>
                </a:solidFill>
              </a:rPr>
              <a:t>الإحاطة بخلفيات القضايا المختلفة . </a:t>
            </a:r>
            <a:endParaRPr lang="en-US" sz="2300" dirty="0">
              <a:solidFill>
                <a:srgbClr val="002060"/>
              </a:solidFill>
            </a:endParaRPr>
          </a:p>
          <a:p>
            <a:pPr marL="457200" lvl="0" indent="-457200" algn="r" rtl="1">
              <a:buFont typeface="+mj-lt"/>
              <a:buAutoNum type="arabicPeriod"/>
            </a:pPr>
            <a:r>
              <a:rPr lang="ar-SA" sz="2300" dirty="0" smtClean="0">
                <a:solidFill>
                  <a:srgbClr val="002060"/>
                </a:solidFill>
              </a:rPr>
              <a:t>الاحتفاظ </a:t>
            </a:r>
            <a:r>
              <a:rPr lang="ar-SA" sz="2300" dirty="0">
                <a:solidFill>
                  <a:srgbClr val="002060"/>
                </a:solidFill>
              </a:rPr>
              <a:t>بملف للقضايا المختلفة لتوفير المعلومات </a:t>
            </a:r>
            <a:r>
              <a:rPr lang="ar-SA" sz="2300" dirty="0" smtClean="0">
                <a:solidFill>
                  <a:srgbClr val="002060"/>
                </a:solidFill>
              </a:rPr>
              <a:t>.</a:t>
            </a:r>
            <a:endParaRPr lang="en-US" sz="2300" dirty="0">
              <a:solidFill>
                <a:srgbClr val="002060"/>
              </a:solidFill>
            </a:endParaRPr>
          </a:p>
          <a:p>
            <a:pPr marL="457200" lvl="0" indent="-457200" algn="r" rtl="1">
              <a:buFont typeface="+mj-lt"/>
              <a:buAutoNum type="arabicPeriod"/>
            </a:pPr>
            <a:r>
              <a:rPr lang="ar-SA" sz="2300" dirty="0">
                <a:solidFill>
                  <a:srgbClr val="002060"/>
                </a:solidFill>
              </a:rPr>
              <a:t>معرفة وفهم مواعيد النشر . </a:t>
            </a:r>
            <a:endParaRPr lang="en-US" sz="2300" dirty="0">
              <a:solidFill>
                <a:srgbClr val="002060"/>
              </a:solidFill>
            </a:endParaRPr>
          </a:p>
          <a:p>
            <a:pPr marL="457200" lvl="0" indent="-457200" algn="r" rtl="1">
              <a:buFont typeface="+mj-lt"/>
              <a:buAutoNum type="arabicPeriod"/>
            </a:pPr>
            <a:r>
              <a:rPr lang="ar-SA" sz="2300" dirty="0">
                <a:solidFill>
                  <a:srgbClr val="002060"/>
                </a:solidFill>
              </a:rPr>
              <a:t>تقديم كافة التسهيلات للمحررين . </a:t>
            </a:r>
            <a:endParaRPr lang="en-US" sz="2300" dirty="0">
              <a:solidFill>
                <a:srgbClr val="002060"/>
              </a:solidFill>
            </a:endParaRPr>
          </a:p>
          <a:p>
            <a:pPr marL="457200" lvl="0" indent="-457200" algn="r" rtl="1">
              <a:buFont typeface="+mj-lt"/>
              <a:buAutoNum type="arabicPeriod"/>
            </a:pPr>
            <a:r>
              <a:rPr lang="ar-SA" sz="2300" dirty="0" smtClean="0">
                <a:solidFill>
                  <a:srgbClr val="002060"/>
                </a:solidFill>
              </a:rPr>
              <a:t>الاحتفاظ </a:t>
            </a:r>
            <a:r>
              <a:rPr lang="ar-SA" sz="2300" dirty="0">
                <a:solidFill>
                  <a:srgbClr val="002060"/>
                </a:solidFill>
              </a:rPr>
              <a:t>بسجلات للأشخاص الذين يتم الاتصال بهم . </a:t>
            </a:r>
            <a:endParaRPr lang="en-US" sz="2300" dirty="0">
              <a:solidFill>
                <a:srgbClr val="002060"/>
              </a:solidFill>
            </a:endParaRPr>
          </a:p>
        </p:txBody>
      </p:sp>
    </p:spTree>
    <p:extLst>
      <p:ext uri="{BB962C8B-B14F-4D97-AF65-F5344CB8AC3E}">
        <p14:creationId xmlns:p14="http://schemas.microsoft.com/office/powerpoint/2010/main" val="4263358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1115616" y="332656"/>
            <a:ext cx="7402016" cy="5976937"/>
          </a:xfrm>
        </p:spPr>
        <p:txBody>
          <a:bodyPr>
            <a:normAutofit/>
          </a:bodyPr>
          <a:lstStyle/>
          <a:p>
            <a:pPr marL="0" indent="0" algn="r">
              <a:buNone/>
            </a:pPr>
            <a:r>
              <a:rPr lang="ar-SA" b="1" u="sng" dirty="0">
                <a:solidFill>
                  <a:srgbClr val="0070C0"/>
                </a:solidFill>
              </a:rPr>
              <a:t>مدخل الاستعداد للتفاعل :  </a:t>
            </a:r>
            <a:endParaRPr lang="ar-SA" b="1" u="sng" dirty="0" smtClean="0">
              <a:solidFill>
                <a:srgbClr val="0070C0"/>
              </a:solidFill>
            </a:endParaRPr>
          </a:p>
          <a:p>
            <a:pPr marL="0" indent="0" algn="r">
              <a:buNone/>
            </a:pPr>
            <a:r>
              <a:rPr lang="ar-SA" dirty="0" smtClean="0"/>
              <a:t>بالإضافة </a:t>
            </a:r>
            <a:r>
              <a:rPr lang="ar-SA" dirty="0"/>
              <a:t>إلى الخطوات السابقة يسعى هذا المدخل  </a:t>
            </a:r>
            <a:r>
              <a:rPr lang="ar-SA" dirty="0"/>
              <a:t>إلى الترويج للمنظمة </a:t>
            </a:r>
            <a:r>
              <a:rPr lang="ar-SA" sz="2400" dirty="0"/>
              <a:t>في وسائل الاتصال</a:t>
            </a:r>
            <a:r>
              <a:rPr lang="ar-SA" sz="2400" dirty="0" smtClean="0"/>
              <a:t>.</a:t>
            </a:r>
          </a:p>
          <a:p>
            <a:pPr marL="0" lvl="0" indent="0" algn="r" rtl="1">
              <a:buNone/>
            </a:pPr>
            <a:endParaRPr lang="ar-SA" u="sng" dirty="0" smtClean="0"/>
          </a:p>
          <a:p>
            <a:pPr marL="0" lvl="0" indent="0" algn="r" rtl="1">
              <a:buNone/>
            </a:pPr>
            <a:r>
              <a:rPr lang="ar-SA" u="sng" dirty="0" smtClean="0"/>
              <a:t>ويبدأ </a:t>
            </a:r>
            <a:r>
              <a:rPr lang="ar-SA" u="sng" dirty="0"/>
              <a:t>بالإجابة على التساؤلات الآتية :</a:t>
            </a:r>
            <a:r>
              <a:rPr lang="ar-SA" dirty="0"/>
              <a:t> </a:t>
            </a:r>
            <a:endParaRPr lang="en-US" dirty="0"/>
          </a:p>
          <a:p>
            <a:pPr marL="457200" indent="-457200" algn="r" rtl="1">
              <a:buFont typeface="+mj-lt"/>
              <a:buAutoNum type="arabicPeriod"/>
            </a:pPr>
            <a:r>
              <a:rPr lang="ar-SA" dirty="0"/>
              <a:t>ما </a:t>
            </a:r>
            <a:r>
              <a:rPr lang="ar-SA" dirty="0" smtClean="0"/>
              <a:t>الرسائل </a:t>
            </a:r>
            <a:r>
              <a:rPr lang="ar-SA" dirty="0"/>
              <a:t>التي يجب توجيهها إلى وسائل الاتصال ؟ </a:t>
            </a:r>
            <a:endParaRPr lang="en-US" dirty="0"/>
          </a:p>
          <a:p>
            <a:pPr marL="457200" indent="-457200" algn="r" rtl="1">
              <a:buFont typeface="+mj-lt"/>
              <a:buAutoNum type="arabicPeriod"/>
            </a:pPr>
            <a:r>
              <a:rPr lang="ar-SA" dirty="0"/>
              <a:t>هل الرسالة واضحة ، وموجزة ، مباشرة ؟ </a:t>
            </a:r>
            <a:endParaRPr lang="ar-SA" dirty="0" smtClean="0"/>
          </a:p>
          <a:p>
            <a:pPr marL="457200" indent="-457200" algn="r" rtl="1">
              <a:buFont typeface="+mj-lt"/>
              <a:buAutoNum type="arabicPeriod"/>
            </a:pPr>
            <a:r>
              <a:rPr lang="ar-SA" dirty="0" smtClean="0"/>
              <a:t>ما </a:t>
            </a:r>
            <a:r>
              <a:rPr lang="ar-SA" dirty="0"/>
              <a:t>الوسيلة التي تسعى للوصول إليها بالدرجة الأولى ؟ </a:t>
            </a:r>
            <a:endParaRPr lang="en-US" dirty="0"/>
          </a:p>
          <a:p>
            <a:pPr marL="457200" indent="-457200" algn="r" rtl="1">
              <a:buFont typeface="+mj-lt"/>
              <a:buAutoNum type="arabicPeriod"/>
            </a:pPr>
            <a:r>
              <a:rPr lang="ar-SA" dirty="0" smtClean="0"/>
              <a:t>إذا </a:t>
            </a:r>
            <a:r>
              <a:rPr lang="ar-SA" dirty="0"/>
              <a:t>كان الصحفيون غير مهتمين ، فهل أدرك هؤلاء الصحفيون أنه يمكن التوجه إلى وسيلة أو صحيفة أخرى </a:t>
            </a:r>
            <a:r>
              <a:rPr lang="ar-SA" dirty="0"/>
              <a:t>؟</a:t>
            </a:r>
            <a:endParaRPr lang="ar-SA" sz="2400" dirty="0" smtClean="0">
              <a:solidFill>
                <a:srgbClr val="002060"/>
              </a:solidFill>
            </a:endParaRPr>
          </a:p>
        </p:txBody>
      </p:sp>
    </p:spTree>
    <p:extLst>
      <p:ext uri="{BB962C8B-B14F-4D97-AF65-F5344CB8AC3E}">
        <p14:creationId xmlns:p14="http://schemas.microsoft.com/office/powerpoint/2010/main" val="21820419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4294967295"/>
          </p:nvPr>
        </p:nvSpPr>
        <p:spPr>
          <a:xfrm>
            <a:off x="683568" y="548680"/>
            <a:ext cx="7467600" cy="5976664"/>
          </a:xfrm>
        </p:spPr>
        <p:txBody>
          <a:bodyPr>
            <a:normAutofit/>
          </a:bodyPr>
          <a:lstStyle/>
          <a:p>
            <a:pPr marL="0" lvl="0" indent="0" algn="r" rtl="1">
              <a:buNone/>
            </a:pPr>
            <a:r>
              <a:rPr lang="ar-SA" b="1" u="sng" dirty="0">
                <a:solidFill>
                  <a:srgbClr val="0070C0"/>
                </a:solidFill>
              </a:rPr>
              <a:t>مدخل التفاعل </a:t>
            </a:r>
            <a:r>
              <a:rPr lang="ar-SA" b="1" u="sng" dirty="0" smtClean="0">
                <a:solidFill>
                  <a:srgbClr val="0070C0"/>
                </a:solidFill>
              </a:rPr>
              <a:t>:</a:t>
            </a:r>
          </a:p>
          <a:p>
            <a:pPr marL="0" lvl="0" indent="0" algn="r" rtl="1">
              <a:buNone/>
            </a:pPr>
            <a:r>
              <a:rPr lang="ar-SA" b="1" dirty="0" smtClean="0">
                <a:solidFill>
                  <a:srgbClr val="0070C0"/>
                </a:solidFill>
              </a:rPr>
              <a:t> </a:t>
            </a:r>
            <a:r>
              <a:rPr lang="ar-SA" dirty="0"/>
              <a:t>يقوم ممارسو العلاقات العامة الذين يسعون لبناء علاقات تفاعلية مع وسائل الإعلام بخطوات أكثر من أجل تطوير علاقاتهم مع هذه الوسائل </a:t>
            </a:r>
            <a:r>
              <a:rPr lang="ar-SA" dirty="0" smtClean="0"/>
              <a:t>. وفيما </a:t>
            </a:r>
            <a:r>
              <a:rPr lang="ar-SA" dirty="0"/>
              <a:t>يلي بعض السبل للحصول على هذا المستوى : </a:t>
            </a:r>
            <a:endParaRPr lang="ar-SA" dirty="0"/>
          </a:p>
          <a:p>
            <a:pPr marL="0" lvl="0" indent="0" algn="r" rtl="1">
              <a:buNone/>
            </a:pPr>
            <a:endParaRPr lang="en-US" dirty="0"/>
          </a:p>
          <a:p>
            <a:pPr marL="457200" indent="-457200" algn="r" rtl="1">
              <a:buFont typeface="+mj-lt"/>
              <a:buAutoNum type="arabicPeriod"/>
            </a:pPr>
            <a:r>
              <a:rPr lang="ar-SA" dirty="0"/>
              <a:t>القيام بالاتصال الدائم بالصحفيين للحديث عن الأخبار المناسبة . </a:t>
            </a:r>
          </a:p>
          <a:p>
            <a:pPr marL="457200" lvl="0" indent="-457200" algn="r" rtl="1">
              <a:buFont typeface="+mj-lt"/>
              <a:buAutoNum type="arabicPeriod"/>
            </a:pPr>
            <a:r>
              <a:rPr lang="ar-SA" dirty="0" smtClean="0"/>
              <a:t>التحدث </a:t>
            </a:r>
            <a:r>
              <a:rPr lang="ar-SA" dirty="0"/>
              <a:t>بعمق مع المحررين حول الموضوعات الإخبارية الجديدة . </a:t>
            </a:r>
            <a:endParaRPr lang="ar-SA" dirty="0" smtClean="0"/>
          </a:p>
          <a:p>
            <a:pPr marL="457200" lvl="0" indent="-457200" algn="r" rtl="1">
              <a:buFont typeface="+mj-lt"/>
              <a:buAutoNum type="arabicPeriod"/>
            </a:pPr>
            <a:r>
              <a:rPr lang="ar-SA" dirty="0" smtClean="0"/>
              <a:t>مراعاة </a:t>
            </a:r>
            <a:r>
              <a:rPr lang="ar-SA" dirty="0"/>
              <a:t>قيود الوقت ، ومستوى الاهتمام لدى المحرر عند الحديث معه . </a:t>
            </a:r>
          </a:p>
          <a:p>
            <a:pPr marL="457200" lvl="0" indent="-457200" algn="r" rtl="1">
              <a:buFont typeface="+mj-lt"/>
              <a:buAutoNum type="arabicPeriod"/>
            </a:pPr>
            <a:r>
              <a:rPr lang="ar-SA" dirty="0" smtClean="0"/>
              <a:t>عند </a:t>
            </a:r>
            <a:r>
              <a:rPr lang="ar-SA" dirty="0"/>
              <a:t>قيام الصحفي بنشر مقال أو خبر ، يفضل الثناء على ما كتبه وليس مجرد توجيه الشكر . </a:t>
            </a:r>
            <a:endParaRPr lang="en-US" dirty="0"/>
          </a:p>
          <a:p>
            <a:pPr marL="0" indent="0" algn="r">
              <a:buNone/>
            </a:pPr>
            <a:endParaRPr lang="ar-SA" dirty="0"/>
          </a:p>
        </p:txBody>
      </p:sp>
    </p:spTree>
    <p:extLst>
      <p:ext uri="{BB962C8B-B14F-4D97-AF65-F5344CB8AC3E}">
        <p14:creationId xmlns:p14="http://schemas.microsoft.com/office/powerpoint/2010/main" val="20842270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16632"/>
            <a:ext cx="7467600" cy="1143000"/>
          </a:xfrm>
        </p:spPr>
        <p:txBody>
          <a:bodyPr>
            <a:normAutofit/>
          </a:bodyPr>
          <a:lstStyle/>
          <a:p>
            <a:pPr algn="ctr"/>
            <a:r>
              <a:rPr lang="ar-SA" dirty="0" smtClean="0">
                <a:solidFill>
                  <a:schemeClr val="accent3">
                    <a:lumMod val="50000"/>
                  </a:schemeClr>
                </a:solidFill>
              </a:rPr>
              <a:t>التكامل بين وسائل الإعلام</a:t>
            </a:r>
            <a:endParaRPr lang="en-US" dirty="0">
              <a:solidFill>
                <a:schemeClr val="accent3">
                  <a:lumMod val="50000"/>
                </a:schemeClr>
              </a:solidFill>
            </a:endParaRPr>
          </a:p>
        </p:txBody>
      </p:sp>
      <p:sp>
        <p:nvSpPr>
          <p:cNvPr id="3" name="عنصر نائب للمحتوى 2"/>
          <p:cNvSpPr>
            <a:spLocks noGrp="1"/>
          </p:cNvSpPr>
          <p:nvPr>
            <p:ph sz="quarter" idx="1"/>
          </p:nvPr>
        </p:nvSpPr>
        <p:spPr>
          <a:xfrm>
            <a:off x="827584" y="1556792"/>
            <a:ext cx="7467600" cy="4873752"/>
          </a:xfrm>
        </p:spPr>
        <p:txBody>
          <a:bodyPr/>
          <a:lstStyle/>
          <a:p>
            <a:pPr marL="0" indent="0" algn="r">
              <a:buNone/>
            </a:pPr>
            <a:r>
              <a:rPr lang="ar-SA" b="1" u="sng" dirty="0" smtClean="0"/>
              <a:t>ما </a:t>
            </a:r>
            <a:r>
              <a:rPr lang="ar-SA" b="1" u="sng" dirty="0"/>
              <a:t>أفضل الوسائل ؟ </a:t>
            </a:r>
            <a:endParaRPr lang="ar-SA" b="1" u="sng" dirty="0" smtClean="0"/>
          </a:p>
          <a:p>
            <a:pPr marL="0" indent="0" algn="r">
              <a:buNone/>
            </a:pPr>
            <a:r>
              <a:rPr lang="ar-SA" dirty="0" smtClean="0"/>
              <a:t>لا </a:t>
            </a:r>
            <a:r>
              <a:rPr lang="ar-SA" dirty="0"/>
              <a:t>يوجد اتفاق بين الباحثين على أفضل الوسائل للعلاقات العامة </a:t>
            </a:r>
            <a:r>
              <a:rPr lang="ar-SA" dirty="0" smtClean="0"/>
              <a:t>، هل الاتصال </a:t>
            </a:r>
            <a:r>
              <a:rPr lang="ar-SA" dirty="0"/>
              <a:t>الجماهيري </a:t>
            </a:r>
            <a:r>
              <a:rPr lang="ar-SA" dirty="0" smtClean="0"/>
              <a:t>ام الاتصال </a:t>
            </a:r>
            <a:r>
              <a:rPr lang="ar-SA" dirty="0"/>
              <a:t>الشخصي </a:t>
            </a:r>
            <a:r>
              <a:rPr lang="ar-SA" dirty="0" smtClean="0"/>
              <a:t>؟وفي الحقيقة فإن الأفضل </a:t>
            </a:r>
            <a:r>
              <a:rPr lang="ar-SA" dirty="0"/>
              <a:t>هو استخدام مزيج متكامل منهما يناسب المواقف الاتصالية . </a:t>
            </a:r>
            <a:endParaRPr lang="en-US" dirty="0"/>
          </a:p>
        </p:txBody>
      </p:sp>
    </p:spTree>
    <p:extLst>
      <p:ext uri="{BB962C8B-B14F-4D97-AF65-F5344CB8AC3E}">
        <p14:creationId xmlns:p14="http://schemas.microsoft.com/office/powerpoint/2010/main" val="37913400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dirty="0"/>
              <a:t> أهمية التكامل بين الاتصالين : الجماهير والشخصي</a:t>
            </a:r>
            <a:endParaRPr lang="en-US" dirty="0"/>
          </a:p>
        </p:txBody>
      </p:sp>
      <p:graphicFrame>
        <p:nvGraphicFramePr>
          <p:cNvPr id="4" name="عنصر نائب للمحتوى 3"/>
          <p:cNvGraphicFramePr>
            <a:graphicFrameLocks noGrp="1"/>
          </p:cNvGraphicFramePr>
          <p:nvPr>
            <p:ph sz="quarter" idx="1"/>
            <p:extLst>
              <p:ext uri="{D42A27DB-BD31-4B8C-83A1-F6EECF244321}">
                <p14:modId xmlns:p14="http://schemas.microsoft.com/office/powerpoint/2010/main" val="1264572161"/>
              </p:ext>
            </p:extLst>
          </p:nvPr>
        </p:nvGraphicFramePr>
        <p:xfrm>
          <a:off x="683568" y="1700808"/>
          <a:ext cx="7848871" cy="4365488"/>
        </p:xfrm>
        <a:graphic>
          <a:graphicData uri="http://schemas.openxmlformats.org/drawingml/2006/table">
            <a:tbl>
              <a:tblPr rtl="1" firstRow="1" firstCol="1" bandRow="1">
                <a:tableStyleId>{5C22544A-7EE6-4342-B048-85BDC9FD1C3A}</a:tableStyleId>
              </a:tblPr>
              <a:tblGrid>
                <a:gridCol w="2612913"/>
                <a:gridCol w="2614756"/>
                <a:gridCol w="2621202"/>
              </a:tblGrid>
              <a:tr h="704848">
                <a:tc>
                  <a:txBody>
                    <a:bodyPr/>
                    <a:lstStyle/>
                    <a:p>
                      <a:pPr marL="0" marR="0" algn="ctr" rtl="1">
                        <a:lnSpc>
                          <a:spcPct val="115000"/>
                        </a:lnSpc>
                        <a:spcBef>
                          <a:spcPts val="0"/>
                        </a:spcBef>
                        <a:spcAft>
                          <a:spcPts val="0"/>
                        </a:spcAft>
                      </a:pPr>
                      <a:endParaRPr lang="ar-SA" sz="1600" b="1" dirty="0" smtClean="0">
                        <a:effectLst/>
                      </a:endParaRPr>
                    </a:p>
                    <a:p>
                      <a:pPr marL="0" marR="0" algn="ctr" rtl="1">
                        <a:lnSpc>
                          <a:spcPct val="115000"/>
                        </a:lnSpc>
                        <a:spcBef>
                          <a:spcPts val="0"/>
                        </a:spcBef>
                        <a:spcAft>
                          <a:spcPts val="0"/>
                        </a:spcAft>
                      </a:pPr>
                      <a:r>
                        <a:rPr lang="ar-SA" sz="1600" b="1" dirty="0" smtClean="0">
                          <a:effectLst/>
                        </a:rPr>
                        <a:t>مواطن </a:t>
                      </a:r>
                      <a:r>
                        <a:rPr lang="ar-SA" sz="1600" b="1" dirty="0">
                          <a:effectLst/>
                        </a:rPr>
                        <a:t>القوة في وسائل الاتصال الجماهيري</a:t>
                      </a:r>
                      <a:endParaRPr lang="en-US" sz="1100" b="1" dirty="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endParaRPr lang="ar-SA" sz="1600" b="1" dirty="0" smtClean="0">
                        <a:effectLst/>
                      </a:endParaRPr>
                    </a:p>
                    <a:p>
                      <a:pPr marL="0" marR="0" algn="r" rtl="1">
                        <a:lnSpc>
                          <a:spcPct val="115000"/>
                        </a:lnSpc>
                        <a:spcBef>
                          <a:spcPts val="0"/>
                        </a:spcBef>
                        <a:spcAft>
                          <a:spcPts val="0"/>
                        </a:spcAft>
                      </a:pPr>
                      <a:r>
                        <a:rPr lang="ar-SA" sz="1600" b="1" dirty="0" smtClean="0">
                          <a:effectLst/>
                        </a:rPr>
                        <a:t>محدودية </a:t>
                      </a:r>
                      <a:r>
                        <a:rPr lang="ar-SA" sz="1600" b="1" dirty="0">
                          <a:effectLst/>
                        </a:rPr>
                        <a:t>وسائل الاتصال الجماهيري</a:t>
                      </a:r>
                      <a:endParaRPr lang="en-US" sz="1100" b="1" dirty="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endParaRPr lang="ar-SA" sz="1600" b="1" dirty="0" smtClean="0">
                        <a:effectLst/>
                      </a:endParaRPr>
                    </a:p>
                    <a:p>
                      <a:pPr marL="0" marR="0" algn="r" rtl="1">
                        <a:lnSpc>
                          <a:spcPct val="115000"/>
                        </a:lnSpc>
                        <a:spcBef>
                          <a:spcPts val="0"/>
                        </a:spcBef>
                        <a:spcAft>
                          <a:spcPts val="0"/>
                        </a:spcAft>
                      </a:pPr>
                      <a:r>
                        <a:rPr lang="ar-SA" sz="1600" b="1" u="sng" dirty="0" smtClean="0">
                          <a:solidFill>
                            <a:srgbClr val="7030A0"/>
                          </a:solidFill>
                          <a:effectLst/>
                        </a:rPr>
                        <a:t>مزايا </a:t>
                      </a:r>
                      <a:r>
                        <a:rPr lang="ar-SA" sz="1600" b="1" u="sng" dirty="0">
                          <a:solidFill>
                            <a:srgbClr val="7030A0"/>
                          </a:solidFill>
                          <a:effectLst/>
                        </a:rPr>
                        <a:t>التكامل مع الاتصال الشخصي</a:t>
                      </a:r>
                      <a:endParaRPr lang="en-US" sz="1100" b="1" u="sng" dirty="0">
                        <a:solidFill>
                          <a:srgbClr val="7030A0"/>
                        </a:solidFill>
                        <a:effectLst/>
                        <a:latin typeface="Calibri"/>
                        <a:ea typeface="Calibri"/>
                        <a:cs typeface="Arial"/>
                      </a:endParaRPr>
                    </a:p>
                  </a:txBody>
                  <a:tcPr marL="68580" marR="68580" marT="0" marB="0"/>
                </a:tc>
              </a:tr>
              <a:tr h="3524240">
                <a:tc>
                  <a:txBody>
                    <a:bodyPr/>
                    <a:lstStyle/>
                    <a:p>
                      <a:pPr marL="0" marR="0" algn="r" rtl="1">
                        <a:lnSpc>
                          <a:spcPct val="115000"/>
                        </a:lnSpc>
                        <a:spcBef>
                          <a:spcPts val="0"/>
                        </a:spcBef>
                        <a:spcAft>
                          <a:spcPts val="0"/>
                        </a:spcAft>
                      </a:pPr>
                      <a:r>
                        <a:rPr lang="ar-SA" sz="1600" b="1" dirty="0">
                          <a:effectLst/>
                        </a:rPr>
                        <a:t>تصل إلى جماهير كبيرة ومتنوعة وبدرجة سريعة.</a:t>
                      </a:r>
                      <a:endParaRPr lang="en-US" sz="1100" b="1" dirty="0">
                        <a:effectLst/>
                      </a:endParaRPr>
                    </a:p>
                    <a:p>
                      <a:pPr marL="0" marR="0" algn="r" rtl="1">
                        <a:lnSpc>
                          <a:spcPct val="115000"/>
                        </a:lnSpc>
                        <a:spcBef>
                          <a:spcPts val="0"/>
                        </a:spcBef>
                        <a:spcAft>
                          <a:spcPts val="0"/>
                        </a:spcAft>
                      </a:pPr>
                      <a:r>
                        <a:rPr lang="ar-SA" sz="1600" b="1" dirty="0">
                          <a:effectLst/>
                        </a:rPr>
                        <a:t>تساعد في نشر المعلومات والمعرفة   ( الإدراك ) . </a:t>
                      </a:r>
                      <a:endParaRPr lang="en-US" sz="1100" b="1" dirty="0">
                        <a:effectLst/>
                      </a:endParaRPr>
                    </a:p>
                    <a:p>
                      <a:pPr marL="0" marR="0" algn="r" rtl="1">
                        <a:lnSpc>
                          <a:spcPct val="115000"/>
                        </a:lnSpc>
                        <a:spcBef>
                          <a:spcPts val="0"/>
                        </a:spcBef>
                        <a:spcAft>
                          <a:spcPts val="0"/>
                        </a:spcAft>
                      </a:pPr>
                      <a:r>
                        <a:rPr lang="ar-SA" sz="1600" b="1" dirty="0">
                          <a:effectLst/>
                        </a:rPr>
                        <a:t>تساعد في تغيير اتجاهات الأفراد </a:t>
                      </a:r>
                      <a:endParaRPr lang="ar-SA" sz="1600" b="1" dirty="0" smtClean="0">
                        <a:effectLst/>
                      </a:endParaRPr>
                    </a:p>
                    <a:p>
                      <a:pPr marL="0" marR="0" algn="r" rtl="1">
                        <a:lnSpc>
                          <a:spcPct val="115000"/>
                        </a:lnSpc>
                        <a:spcBef>
                          <a:spcPts val="0"/>
                        </a:spcBef>
                        <a:spcAft>
                          <a:spcPts val="0"/>
                        </a:spcAft>
                      </a:pPr>
                      <a:r>
                        <a:rPr lang="ar-SA" sz="1600" b="1" dirty="0" smtClean="0">
                          <a:effectLst/>
                        </a:rPr>
                        <a:t>تمزج </a:t>
                      </a:r>
                      <a:r>
                        <a:rPr lang="ar-SA" sz="1600" b="1" dirty="0">
                          <a:effectLst/>
                        </a:rPr>
                        <a:t>الرسالة الاتصالية بالترفيه مما يزيد من فاعليتها . </a:t>
                      </a:r>
                      <a:endParaRPr lang="en-US" sz="1100" b="1" dirty="0">
                        <a:effectLst/>
                      </a:endParaRPr>
                    </a:p>
                    <a:p>
                      <a:pPr marL="0" marR="0" algn="r" rtl="1">
                        <a:lnSpc>
                          <a:spcPct val="115000"/>
                        </a:lnSpc>
                        <a:spcBef>
                          <a:spcPts val="0"/>
                        </a:spcBef>
                        <a:spcAft>
                          <a:spcPts val="0"/>
                        </a:spcAft>
                      </a:pPr>
                      <a:r>
                        <a:rPr lang="ar-SA" sz="1600" b="1" dirty="0">
                          <a:effectLst/>
                        </a:rPr>
                        <a:t>تقدم خبرات واسعة .</a:t>
                      </a:r>
                      <a:endParaRPr lang="en-US" sz="1100" b="1" dirty="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600" b="1" dirty="0">
                          <a:effectLst/>
                        </a:rPr>
                        <a:t>صعوبة السيطرة على التأثيرات غير المقصودة . </a:t>
                      </a:r>
                      <a:endParaRPr lang="en-US" sz="1100" b="1" dirty="0">
                        <a:effectLst/>
                      </a:endParaRPr>
                    </a:p>
                    <a:p>
                      <a:pPr marL="0" marR="0" algn="r" rtl="1">
                        <a:lnSpc>
                          <a:spcPct val="115000"/>
                        </a:lnSpc>
                        <a:spcBef>
                          <a:spcPts val="0"/>
                        </a:spcBef>
                        <a:spcAft>
                          <a:spcPts val="0"/>
                        </a:spcAft>
                      </a:pPr>
                      <a:r>
                        <a:rPr lang="ar-SA" sz="1600" b="1" dirty="0">
                          <a:effectLst/>
                        </a:rPr>
                        <a:t>صعوبة الإقناع أو خلق الدافع لدى المتلقي . </a:t>
                      </a:r>
                      <a:endParaRPr lang="en-US" sz="1100" b="1" dirty="0">
                        <a:effectLst/>
                      </a:endParaRPr>
                    </a:p>
                    <a:p>
                      <a:pPr marL="0" marR="0" algn="r" rtl="1">
                        <a:lnSpc>
                          <a:spcPct val="115000"/>
                        </a:lnSpc>
                        <a:spcBef>
                          <a:spcPts val="0"/>
                        </a:spcBef>
                        <a:spcAft>
                          <a:spcPts val="0"/>
                        </a:spcAft>
                      </a:pPr>
                      <a:r>
                        <a:rPr lang="ar-SA" sz="1600" b="1" dirty="0">
                          <a:effectLst/>
                        </a:rPr>
                        <a:t>صعوبة توجيه الرسائل الاتصالية إلى جمهور مستهدف . </a:t>
                      </a:r>
                      <a:endParaRPr lang="en-US" sz="1100" b="1" dirty="0">
                        <a:effectLst/>
                      </a:endParaRPr>
                    </a:p>
                    <a:p>
                      <a:pPr marL="0" marR="0" algn="r" rtl="1">
                        <a:lnSpc>
                          <a:spcPct val="115000"/>
                        </a:lnSpc>
                        <a:spcBef>
                          <a:spcPts val="0"/>
                        </a:spcBef>
                        <a:spcAft>
                          <a:spcPts val="0"/>
                        </a:spcAft>
                      </a:pPr>
                      <a:r>
                        <a:rPr lang="ar-SA" sz="1600" b="1" dirty="0">
                          <a:effectLst/>
                        </a:rPr>
                        <a:t>غياب الاتصال في اتجاهين أو على الأقل ضعفه . </a:t>
                      </a:r>
                      <a:endParaRPr lang="en-US" sz="1100" b="1" dirty="0">
                        <a:effectLst/>
                      </a:endParaRPr>
                    </a:p>
                    <a:p>
                      <a:pPr marL="0" marR="0" algn="r" rtl="1">
                        <a:lnSpc>
                          <a:spcPct val="115000"/>
                        </a:lnSpc>
                        <a:spcBef>
                          <a:spcPts val="0"/>
                        </a:spcBef>
                        <a:spcAft>
                          <a:spcPts val="0"/>
                        </a:spcAft>
                      </a:pPr>
                      <a:r>
                        <a:rPr lang="ar-SA" sz="1600" b="1" dirty="0">
                          <a:effectLst/>
                        </a:rPr>
                        <a:t>إمكانية نسيان الرسالة بدرجة أسرع . </a:t>
                      </a:r>
                      <a:endParaRPr lang="en-US" sz="1100" b="1" dirty="0">
                        <a:effectLst/>
                      </a:endParaRPr>
                    </a:p>
                    <a:p>
                      <a:pPr marL="0" marR="0" algn="r" rtl="1">
                        <a:lnSpc>
                          <a:spcPct val="115000"/>
                        </a:lnSpc>
                        <a:spcBef>
                          <a:spcPts val="0"/>
                        </a:spcBef>
                        <a:spcAft>
                          <a:spcPts val="0"/>
                        </a:spcAft>
                      </a:pPr>
                      <a:r>
                        <a:rPr lang="en-US" sz="1600" b="1" dirty="0">
                          <a:effectLst/>
                        </a:rPr>
                        <a:t> </a:t>
                      </a:r>
                      <a:endParaRPr lang="en-US" sz="1100" b="1" dirty="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600" b="1" dirty="0">
                          <a:effectLst/>
                        </a:rPr>
                        <a:t>تدعيم المعرفة والإدراك . </a:t>
                      </a:r>
                      <a:endParaRPr lang="en-US" sz="1100" b="1" dirty="0">
                        <a:effectLst/>
                      </a:endParaRPr>
                    </a:p>
                    <a:p>
                      <a:pPr marL="0" marR="0" algn="r" rtl="1">
                        <a:lnSpc>
                          <a:spcPct val="115000"/>
                        </a:lnSpc>
                        <a:spcBef>
                          <a:spcPts val="0"/>
                        </a:spcBef>
                        <a:spcAft>
                          <a:spcPts val="0"/>
                        </a:spcAft>
                      </a:pPr>
                      <a:r>
                        <a:rPr lang="ar-SA" sz="1600" b="1" dirty="0">
                          <a:effectLst/>
                        </a:rPr>
                        <a:t>يمكن تقديم نماذج وأمثلة وتدعيم مرتبط بالواقع الاجتماعي.</a:t>
                      </a:r>
                      <a:endParaRPr lang="en-US" sz="1100" b="1" dirty="0">
                        <a:effectLst/>
                      </a:endParaRPr>
                    </a:p>
                    <a:p>
                      <a:pPr marL="0" marR="0" algn="r" rtl="1">
                        <a:lnSpc>
                          <a:spcPct val="115000"/>
                        </a:lnSpc>
                        <a:spcBef>
                          <a:spcPts val="0"/>
                        </a:spcBef>
                        <a:spcAft>
                          <a:spcPts val="0"/>
                        </a:spcAft>
                      </a:pPr>
                      <a:r>
                        <a:rPr lang="ar-SA" sz="1600" b="1" dirty="0">
                          <a:effectLst/>
                        </a:rPr>
                        <a:t>التأكد من استقبال الرسائل الاتصالية وفهمها . </a:t>
                      </a:r>
                      <a:endParaRPr lang="en-US" sz="1100" b="1" dirty="0">
                        <a:effectLst/>
                      </a:endParaRPr>
                    </a:p>
                    <a:p>
                      <a:pPr marL="0" marR="0" algn="r" rtl="1">
                        <a:lnSpc>
                          <a:spcPct val="115000"/>
                        </a:lnSpc>
                        <a:spcBef>
                          <a:spcPts val="0"/>
                        </a:spcBef>
                        <a:spcAft>
                          <a:spcPts val="0"/>
                        </a:spcAft>
                      </a:pPr>
                      <a:r>
                        <a:rPr lang="ar-SA" sz="1600" b="1" dirty="0">
                          <a:effectLst/>
                        </a:rPr>
                        <a:t>إمكانية تبادل المعلومات والأفكار . </a:t>
                      </a:r>
                      <a:endParaRPr lang="en-US" sz="1100" b="1" dirty="0">
                        <a:effectLst/>
                      </a:endParaRPr>
                    </a:p>
                    <a:p>
                      <a:pPr marL="0" marR="0" algn="r" rtl="1">
                        <a:lnSpc>
                          <a:spcPct val="115000"/>
                        </a:lnSpc>
                        <a:spcBef>
                          <a:spcPts val="0"/>
                        </a:spcBef>
                        <a:spcAft>
                          <a:spcPts val="0"/>
                        </a:spcAft>
                      </a:pPr>
                      <a:r>
                        <a:rPr lang="ar-SA" sz="1600" b="1" dirty="0">
                          <a:effectLst/>
                        </a:rPr>
                        <a:t>زيادة احتمال تغيير الاتجاهات القوية لدى الأفراد . </a:t>
                      </a:r>
                      <a:endParaRPr lang="en-US" sz="1100" b="1"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14114677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u="sng" dirty="0">
                <a:solidFill>
                  <a:schemeClr val="accent1">
                    <a:lumMod val="50000"/>
                  </a:schemeClr>
                </a:solidFill>
              </a:rPr>
              <a:t>( 4 ) تكتيكات المصدر ؟ </a:t>
            </a:r>
            <a:endParaRPr lang="en-US" dirty="0">
              <a:solidFill>
                <a:schemeClr val="accent1">
                  <a:lumMod val="50000"/>
                </a:schemeClr>
              </a:solidFill>
            </a:endParaRPr>
          </a:p>
        </p:txBody>
      </p:sp>
      <p:sp>
        <p:nvSpPr>
          <p:cNvPr id="3" name="عنصر نائب للمحتوى 2"/>
          <p:cNvSpPr>
            <a:spLocks noGrp="1"/>
          </p:cNvSpPr>
          <p:nvPr>
            <p:ph sz="quarter" idx="1"/>
          </p:nvPr>
        </p:nvSpPr>
        <p:spPr/>
        <p:txBody>
          <a:bodyPr>
            <a:normAutofit/>
          </a:bodyPr>
          <a:lstStyle/>
          <a:p>
            <a:pPr marL="0" lvl="0" indent="0" algn="r">
              <a:lnSpc>
                <a:spcPct val="120000"/>
              </a:lnSpc>
              <a:buNone/>
            </a:pPr>
            <a:r>
              <a:rPr lang="ar-SA" dirty="0" smtClean="0"/>
              <a:t>لكل </a:t>
            </a:r>
            <a:r>
              <a:rPr lang="ar-SA" dirty="0"/>
              <a:t>مؤسسة جماهير </a:t>
            </a:r>
            <a:r>
              <a:rPr lang="ar-SA" dirty="0" smtClean="0"/>
              <a:t>مختلفة </a:t>
            </a:r>
            <a:r>
              <a:rPr lang="ar-SA" dirty="0"/>
              <a:t>ومصالح متباينة وأهداف </a:t>
            </a:r>
            <a:r>
              <a:rPr lang="ar-SA" dirty="0" smtClean="0"/>
              <a:t>ومشكلات ,وعلى </a:t>
            </a:r>
            <a:r>
              <a:rPr lang="ar-SA" dirty="0"/>
              <a:t>ذلك يسعى مخططو برامج العلاقات العامة إلى تصميم وتنفيذ البرامج الاتصالية </a:t>
            </a:r>
            <a:r>
              <a:rPr lang="ar-SA" dirty="0" smtClean="0"/>
              <a:t>التي </a:t>
            </a:r>
            <a:r>
              <a:rPr lang="ar-SA" dirty="0"/>
              <a:t>تناسب ظروف المؤسسة ، وتبدأ البرامج </a:t>
            </a:r>
            <a:r>
              <a:rPr lang="ar-SA" dirty="0" smtClean="0"/>
              <a:t>الفعالة بـ</a:t>
            </a:r>
          </a:p>
          <a:p>
            <a:pPr marL="0" lvl="0" indent="0" algn="r">
              <a:lnSpc>
                <a:spcPct val="120000"/>
              </a:lnSpc>
              <a:buNone/>
            </a:pPr>
            <a:r>
              <a:rPr lang="ar-SA" dirty="0" smtClean="0"/>
              <a:t> </a:t>
            </a:r>
            <a:r>
              <a:rPr lang="ar-SA" dirty="0"/>
              <a:t>1- </a:t>
            </a:r>
            <a:r>
              <a:rPr lang="ar-SA" dirty="0" smtClean="0"/>
              <a:t>تحديد </a:t>
            </a:r>
            <a:r>
              <a:rPr lang="ar-SA" dirty="0"/>
              <a:t>الجماهير المستهدفة </a:t>
            </a:r>
          </a:p>
          <a:p>
            <a:pPr marL="0" lvl="0" indent="0" algn="r">
              <a:lnSpc>
                <a:spcPct val="120000"/>
              </a:lnSpc>
              <a:buNone/>
            </a:pPr>
            <a:r>
              <a:rPr lang="ar-SA" dirty="0" smtClean="0"/>
              <a:t> </a:t>
            </a:r>
            <a:r>
              <a:rPr lang="ar-SA" dirty="0"/>
              <a:t>2 - صياغة وبناء الرسائل الاتصالية التي تناسب هذه الجماهير وتلبي </a:t>
            </a:r>
            <a:r>
              <a:rPr lang="ar-SA" dirty="0" smtClean="0"/>
              <a:t>احتياجات </a:t>
            </a:r>
            <a:r>
              <a:rPr lang="ar-SA" dirty="0"/>
              <a:t>المؤسسة </a:t>
            </a:r>
            <a:endParaRPr lang="ar-SA" dirty="0" smtClean="0"/>
          </a:p>
          <a:p>
            <a:pPr marL="0" lvl="0" indent="0" algn="r">
              <a:lnSpc>
                <a:spcPct val="120000"/>
              </a:lnSpc>
              <a:buNone/>
            </a:pPr>
            <a:r>
              <a:rPr lang="ar-SA" dirty="0" smtClean="0"/>
              <a:t>3 </a:t>
            </a:r>
            <a:r>
              <a:rPr lang="ar-SA" dirty="0"/>
              <a:t>– اختيار مزيج الوسائل الاتصالية المناسبة </a:t>
            </a:r>
            <a:endParaRPr lang="ar-SA" dirty="0" smtClean="0"/>
          </a:p>
          <a:p>
            <a:pPr marL="0" lvl="0" indent="0" algn="r">
              <a:lnSpc>
                <a:spcPct val="120000"/>
              </a:lnSpc>
              <a:buNone/>
            </a:pPr>
            <a:r>
              <a:rPr lang="ar-SA" dirty="0" smtClean="0"/>
              <a:t>4 </a:t>
            </a:r>
            <a:r>
              <a:rPr lang="ar-SA" dirty="0"/>
              <a:t>– المصدر أو القائم </a:t>
            </a:r>
            <a:r>
              <a:rPr lang="ar-SA" dirty="0" smtClean="0"/>
              <a:t>بالاتصال </a:t>
            </a:r>
            <a:r>
              <a:rPr lang="ar-SA" dirty="0"/>
              <a:t>وضرورة توفر فيه عدد من السمات حتى يستطيع انجاح العملية والذي يتوقف عليه ايضا نجاح أو فشل كل المراحل السابقة </a:t>
            </a:r>
            <a:r>
              <a:rPr lang="ar-SA" dirty="0" smtClean="0"/>
              <a:t>.</a:t>
            </a:r>
            <a:endParaRPr lang="en-US" dirty="0"/>
          </a:p>
          <a:p>
            <a:pPr marL="0" indent="0" algn="r">
              <a:buNone/>
            </a:pPr>
            <a:endParaRPr lang="en-US" dirty="0"/>
          </a:p>
        </p:txBody>
      </p:sp>
    </p:spTree>
    <p:extLst>
      <p:ext uri="{BB962C8B-B14F-4D97-AF65-F5344CB8AC3E}">
        <p14:creationId xmlns:p14="http://schemas.microsoft.com/office/powerpoint/2010/main" val="5540627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ar-SA" sz="3200" b="1" dirty="0" smtClean="0"/>
              <a:t>التكتيكات الخاصة بالجمهور</a:t>
            </a:r>
            <a:endParaRPr lang="en-US" sz="3200" b="1" dirty="0"/>
          </a:p>
        </p:txBody>
      </p:sp>
      <p:sp>
        <p:nvSpPr>
          <p:cNvPr id="2" name="عنصر نائب للمحتوى 1"/>
          <p:cNvSpPr>
            <a:spLocks noGrp="1"/>
          </p:cNvSpPr>
          <p:nvPr>
            <p:ph sz="quarter" idx="1"/>
          </p:nvPr>
        </p:nvSpPr>
        <p:spPr>
          <a:xfrm>
            <a:off x="699247" y="1628801"/>
            <a:ext cx="7745505" cy="4497362"/>
          </a:xfrm>
        </p:spPr>
        <p:txBody>
          <a:bodyPr/>
          <a:lstStyle/>
          <a:p>
            <a:pPr marL="0" lvl="0" indent="0" algn="r">
              <a:buNone/>
            </a:pPr>
            <a:r>
              <a:rPr lang="ar-SA" b="1" u="sng" dirty="0" smtClean="0">
                <a:solidFill>
                  <a:srgbClr val="7030A0"/>
                </a:solidFill>
              </a:rPr>
              <a:t>تصنيف </a:t>
            </a:r>
            <a:r>
              <a:rPr lang="ar-SA" b="1" u="sng" dirty="0">
                <a:solidFill>
                  <a:srgbClr val="7030A0"/>
                </a:solidFill>
              </a:rPr>
              <a:t>الجمهور في العلاقات العامة : </a:t>
            </a:r>
            <a:endParaRPr lang="ar-SA" dirty="0">
              <a:solidFill>
                <a:srgbClr val="7030A0"/>
              </a:solidFill>
            </a:endParaRPr>
          </a:p>
          <a:p>
            <a:pPr marL="0" lvl="0" indent="0" algn="r">
              <a:buNone/>
            </a:pPr>
            <a:endParaRPr lang="ar-SA" dirty="0"/>
          </a:p>
          <a:p>
            <a:pPr marL="0" lvl="0" indent="0" algn="r">
              <a:buNone/>
            </a:pPr>
            <a:r>
              <a:rPr lang="ar-SA" dirty="0" smtClean="0"/>
              <a:t>بالإضافة </a:t>
            </a:r>
            <a:r>
              <a:rPr lang="ar-SA" dirty="0"/>
              <a:t>إلى التصنيفات الكلاسيكية للجمهور كداخلي و خارجي , فإن هنالك </a:t>
            </a:r>
            <a:r>
              <a:rPr lang="ar-SA" dirty="0" smtClean="0"/>
              <a:t>تصنيف </a:t>
            </a:r>
            <a:r>
              <a:rPr lang="ar-SA" dirty="0"/>
              <a:t>آخر مرتبط بمعيارين أساسيين هما : </a:t>
            </a:r>
            <a:endParaRPr lang="ar-SA" dirty="0" smtClean="0"/>
          </a:p>
          <a:p>
            <a:pPr algn="r" rtl="1"/>
            <a:r>
              <a:rPr lang="ar-SA" dirty="0" smtClean="0"/>
              <a:t>مستوى معرفة الجمهور بموضوع معين . </a:t>
            </a:r>
            <a:endParaRPr lang="en-US" dirty="0" smtClean="0"/>
          </a:p>
          <a:p>
            <a:pPr algn="r" rtl="1"/>
            <a:r>
              <a:rPr lang="ar-SA" dirty="0" smtClean="0"/>
              <a:t>مستوى </a:t>
            </a:r>
            <a:r>
              <a:rPr lang="ar-SA" dirty="0"/>
              <a:t>تورط أو انخراط الجمهور في هذا الموضوع. </a:t>
            </a:r>
            <a:endParaRPr lang="ar-SA" dirty="0" smtClean="0"/>
          </a:p>
          <a:p>
            <a:pPr marL="0" lvl="0" indent="0" algn="r">
              <a:buNone/>
            </a:pPr>
            <a:endParaRPr lang="ar-SA" b="1" dirty="0" smtClean="0">
              <a:solidFill>
                <a:srgbClr val="7030A0"/>
              </a:solidFill>
            </a:endParaRPr>
          </a:p>
          <a:p>
            <a:pPr marL="0" lvl="0" indent="0" algn="r" rtl="1">
              <a:buNone/>
            </a:pPr>
            <a:r>
              <a:rPr lang="ar-SA" b="1" dirty="0" smtClean="0">
                <a:solidFill>
                  <a:srgbClr val="7030A0"/>
                </a:solidFill>
              </a:rPr>
              <a:t>وفيما يلي توضيح لهذين العاملين ...</a:t>
            </a:r>
            <a:br>
              <a:rPr lang="ar-SA" b="1" dirty="0" smtClean="0">
                <a:solidFill>
                  <a:srgbClr val="7030A0"/>
                </a:solidFill>
              </a:rPr>
            </a:br>
            <a:r>
              <a:rPr lang="ar-SA" dirty="0" smtClean="0">
                <a:solidFill>
                  <a:srgbClr val="7030A0"/>
                </a:solidFill>
              </a:rPr>
              <a:t> </a:t>
            </a:r>
            <a:r>
              <a:rPr lang="en-US" dirty="0" smtClean="0">
                <a:solidFill>
                  <a:srgbClr val="7030A0"/>
                </a:solidFill>
              </a:rPr>
              <a:t/>
            </a:r>
            <a:br>
              <a:rPr lang="en-US" dirty="0" smtClean="0">
                <a:solidFill>
                  <a:srgbClr val="7030A0"/>
                </a:solidFill>
              </a:rPr>
            </a:br>
            <a:endParaRPr lang="en-US" dirty="0" smtClean="0"/>
          </a:p>
          <a:p>
            <a:pPr marL="0" indent="0">
              <a:buNone/>
            </a:pPr>
            <a:endParaRPr lang="en-US" dirty="0"/>
          </a:p>
          <a:p>
            <a:pPr marL="0" indent="0">
              <a:buNone/>
            </a:pPr>
            <a:endParaRPr lang="en-US" dirty="0"/>
          </a:p>
          <a:p>
            <a:pPr marL="0" indent="0" algn="r">
              <a:buNone/>
            </a:pPr>
            <a:endParaRPr lang="en-US" dirty="0"/>
          </a:p>
        </p:txBody>
      </p:sp>
    </p:spTree>
    <p:extLst>
      <p:ext uri="{BB962C8B-B14F-4D97-AF65-F5344CB8AC3E}">
        <p14:creationId xmlns:p14="http://schemas.microsoft.com/office/powerpoint/2010/main" val="22109502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914400" y="404813"/>
            <a:ext cx="7546032" cy="5903912"/>
          </a:xfrm>
        </p:spPr>
        <p:txBody>
          <a:bodyPr>
            <a:noAutofit/>
          </a:bodyPr>
          <a:lstStyle/>
          <a:p>
            <a:pPr marL="0" lvl="0" indent="0" algn="ctr">
              <a:buNone/>
            </a:pPr>
            <a:r>
              <a:rPr lang="ar-SA" b="1" u="sng" dirty="0" smtClean="0">
                <a:solidFill>
                  <a:schemeClr val="accent1">
                    <a:lumMod val="50000"/>
                  </a:schemeClr>
                </a:solidFill>
              </a:rPr>
              <a:t>سمات </a:t>
            </a:r>
            <a:r>
              <a:rPr lang="ar-SA" b="1" u="sng" dirty="0">
                <a:solidFill>
                  <a:schemeClr val="accent1">
                    <a:lumMod val="50000"/>
                  </a:schemeClr>
                </a:solidFill>
              </a:rPr>
              <a:t>القائم </a:t>
            </a:r>
            <a:r>
              <a:rPr lang="ar-SA" b="1" u="sng" dirty="0" smtClean="0">
                <a:solidFill>
                  <a:schemeClr val="accent1">
                    <a:lumMod val="50000"/>
                  </a:schemeClr>
                </a:solidFill>
              </a:rPr>
              <a:t>على عملية </a:t>
            </a:r>
            <a:r>
              <a:rPr lang="ar-SA" b="1" u="sng" dirty="0">
                <a:solidFill>
                  <a:schemeClr val="accent1">
                    <a:lumMod val="50000"/>
                  </a:schemeClr>
                </a:solidFill>
              </a:rPr>
              <a:t>الاتصال </a:t>
            </a:r>
            <a:endParaRPr lang="ar-SA" b="1" u="sng" dirty="0" smtClean="0">
              <a:solidFill>
                <a:schemeClr val="accent1">
                  <a:lumMod val="50000"/>
                </a:schemeClr>
              </a:solidFill>
            </a:endParaRPr>
          </a:p>
          <a:p>
            <a:pPr marL="0" lvl="0" indent="0" algn="ctr">
              <a:buNone/>
            </a:pPr>
            <a:endParaRPr lang="ar-SA" b="1" u="sng" dirty="0" smtClean="0">
              <a:solidFill>
                <a:schemeClr val="accent1">
                  <a:lumMod val="50000"/>
                </a:schemeClr>
              </a:solidFill>
            </a:endParaRPr>
          </a:p>
          <a:p>
            <a:pPr marL="0" lvl="0" indent="0" algn="r">
              <a:lnSpc>
                <a:spcPct val="170000"/>
              </a:lnSpc>
              <a:buNone/>
            </a:pPr>
            <a:r>
              <a:rPr lang="ar-SA" sz="2000" b="1" u="sng" dirty="0" smtClean="0">
                <a:solidFill>
                  <a:srgbClr val="7030A0"/>
                </a:solidFill>
              </a:rPr>
              <a:t>1- المصداقية</a:t>
            </a:r>
            <a:r>
              <a:rPr lang="ar-SA" sz="2000" b="1" u="sng" dirty="0">
                <a:solidFill>
                  <a:srgbClr val="7030A0"/>
                </a:solidFill>
              </a:rPr>
              <a:t>: </a:t>
            </a:r>
            <a:r>
              <a:rPr lang="ar-SA" sz="2000" dirty="0"/>
              <a:t>هي احد الأصول الثابتة للمنظمة وبناء المصداقية لدى الجماهير </a:t>
            </a:r>
            <a:r>
              <a:rPr lang="ar-SA" sz="2000" dirty="0" smtClean="0"/>
              <a:t>تأخذ </a:t>
            </a:r>
            <a:r>
              <a:rPr lang="ar-SA" sz="2000" dirty="0"/>
              <a:t>وقتاً وجهداً </a:t>
            </a:r>
            <a:r>
              <a:rPr lang="ar-SA" sz="2000" dirty="0" smtClean="0"/>
              <a:t>كبيرين.</a:t>
            </a:r>
            <a:endParaRPr lang="en-US" sz="2000" dirty="0" smtClean="0"/>
          </a:p>
          <a:p>
            <a:pPr marL="0" indent="0" algn="r">
              <a:lnSpc>
                <a:spcPct val="170000"/>
              </a:lnSpc>
              <a:buNone/>
            </a:pPr>
            <a:r>
              <a:rPr lang="ar-SA" sz="2000" dirty="0" smtClean="0"/>
              <a:t>توجد </a:t>
            </a:r>
            <a:r>
              <a:rPr lang="ar-SA" sz="2000" dirty="0"/>
              <a:t>مصداقية المصدر في أدهان الجمهور المستهدف ، </a:t>
            </a:r>
            <a:r>
              <a:rPr lang="ar-SA" sz="2000" dirty="0" smtClean="0"/>
              <a:t>كما أن تحديدها </a:t>
            </a:r>
            <a:r>
              <a:rPr lang="ar-SA" sz="2000" dirty="0"/>
              <a:t>يتطلب إجراء بحوث ميدانية لتحديد طبيعة المصادر ذات المصداقية في </a:t>
            </a:r>
            <a:r>
              <a:rPr lang="ar-SA" sz="2000" dirty="0" smtClean="0"/>
              <a:t>أذهان </a:t>
            </a:r>
            <a:r>
              <a:rPr lang="ar-SA" sz="2000" dirty="0"/>
              <a:t>الجمهور من جانب وكذلك </a:t>
            </a:r>
            <a:r>
              <a:rPr lang="ar-SA" sz="2000" dirty="0" smtClean="0"/>
              <a:t>تحديد معايير </a:t>
            </a:r>
            <a:r>
              <a:rPr lang="ar-SA" sz="2000" dirty="0"/>
              <a:t>المصدر الذي يمكن أن يحظى بهذه </a:t>
            </a:r>
            <a:r>
              <a:rPr lang="ar-SA" sz="2000" dirty="0" smtClean="0"/>
              <a:t>المصداقية . </a:t>
            </a:r>
          </a:p>
          <a:p>
            <a:pPr marL="0" indent="0" algn="r">
              <a:lnSpc>
                <a:spcPct val="170000"/>
              </a:lnSpc>
              <a:buNone/>
            </a:pPr>
            <a:r>
              <a:rPr lang="ar-SA" sz="2000" dirty="0" smtClean="0"/>
              <a:t>على </a:t>
            </a:r>
            <a:r>
              <a:rPr lang="ar-SA" sz="2000" dirty="0"/>
              <a:t>الرغم من أهمية مصداقية المصدر الدراسات أثبتت أنها لا تقلل من أهمية بناء الرسالة </a:t>
            </a:r>
            <a:r>
              <a:rPr lang="ar-SA" sz="2000" dirty="0" smtClean="0"/>
              <a:t>الاتصالية . فمصداقية </a:t>
            </a:r>
            <a:r>
              <a:rPr lang="ar-SA" sz="2000" dirty="0"/>
              <a:t>المصدر تكون ذات تأثير قوى على المدى القصير أما المدى الطويل فيبدأ الجمهور في نسيان المصدر ويتذكر في الغالب مضمون الرسالة وتعتمد كثير من البرامج على مصداقية المصدر.</a:t>
            </a:r>
            <a:endParaRPr lang="en-US" sz="2000" dirty="0"/>
          </a:p>
          <a:p>
            <a:pPr marL="0" indent="0" algn="r">
              <a:buNone/>
            </a:pPr>
            <a:endParaRPr lang="en-US" sz="1800" dirty="0"/>
          </a:p>
        </p:txBody>
      </p:sp>
    </p:spTree>
    <p:extLst>
      <p:ext uri="{BB962C8B-B14F-4D97-AF65-F5344CB8AC3E}">
        <p14:creationId xmlns:p14="http://schemas.microsoft.com/office/powerpoint/2010/main" val="37104148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899592" y="548680"/>
            <a:ext cx="7546032" cy="5545137"/>
          </a:xfrm>
        </p:spPr>
        <p:txBody>
          <a:bodyPr>
            <a:noAutofit/>
          </a:bodyPr>
          <a:lstStyle/>
          <a:p>
            <a:pPr marL="0" lvl="0" indent="0" algn="r">
              <a:buNone/>
            </a:pPr>
            <a:r>
              <a:rPr lang="ar-SA" sz="2400" b="1" u="sng" dirty="0" smtClean="0">
                <a:solidFill>
                  <a:srgbClr val="7030A0"/>
                </a:solidFill>
              </a:rPr>
              <a:t>2- التشابه </a:t>
            </a:r>
            <a:r>
              <a:rPr lang="ar-SA" sz="2400" b="1" u="sng" dirty="0">
                <a:solidFill>
                  <a:srgbClr val="7030A0"/>
                </a:solidFill>
              </a:rPr>
              <a:t>: </a:t>
            </a:r>
            <a:r>
              <a:rPr lang="ar-SA" sz="2400" dirty="0"/>
              <a:t>يعزي التشابه إلى ثقة المتلقين في الأفراد المتشابهين معهم وقد يكون التشابه بين القائم بالاتصال والمتلقي في وجود اتجاه واحد لديهما حول قضية معينة أو في عضوية منظمة </a:t>
            </a:r>
            <a:r>
              <a:rPr lang="ar-SA" sz="2400" dirty="0" smtClean="0"/>
              <a:t>. </a:t>
            </a:r>
            <a:r>
              <a:rPr lang="ar-SA" sz="2400" dirty="0"/>
              <a:t>ان زيادة درجة التشابه بين القائم بالاتصال والمتلقي يزيد من المصداقية في المصدر</a:t>
            </a:r>
            <a:r>
              <a:rPr lang="ar-SA" sz="2400" dirty="0" smtClean="0"/>
              <a:t>. وعادة  </a:t>
            </a:r>
            <a:r>
              <a:rPr lang="ar-SA" sz="2400" dirty="0"/>
              <a:t>يستخدم تكنيك التشابه بين المصدر والمتلقي في حملات تعاطي المخدرات أو لدفع الجمهور لأتباع القواعد العامة بشأن سلوك ما</a:t>
            </a:r>
            <a:r>
              <a:rPr lang="ar-SA" sz="2400" dirty="0" smtClean="0"/>
              <a:t>.</a:t>
            </a:r>
          </a:p>
          <a:p>
            <a:pPr marL="0" lvl="0" indent="0" algn="r">
              <a:buNone/>
            </a:pPr>
            <a:endParaRPr lang="en-US" sz="2400" b="1" u="sng" dirty="0">
              <a:solidFill>
                <a:srgbClr val="7030A0"/>
              </a:solidFill>
            </a:endParaRPr>
          </a:p>
          <a:p>
            <a:pPr marL="0" lvl="0" indent="0" algn="r">
              <a:buNone/>
            </a:pPr>
            <a:r>
              <a:rPr lang="ar-SA" sz="2400" b="1" u="sng" dirty="0" smtClean="0">
                <a:solidFill>
                  <a:srgbClr val="7030A0"/>
                </a:solidFill>
              </a:rPr>
              <a:t>3- قدرة </a:t>
            </a:r>
            <a:r>
              <a:rPr lang="ar-SA" sz="2400" b="1" u="sng" dirty="0">
                <a:solidFill>
                  <a:srgbClr val="7030A0"/>
                </a:solidFill>
              </a:rPr>
              <a:t>القائم بالاتصال على </a:t>
            </a:r>
            <a:r>
              <a:rPr lang="ar-SA" sz="2400" b="1" u="sng" dirty="0" smtClean="0">
                <a:solidFill>
                  <a:srgbClr val="7030A0"/>
                </a:solidFill>
              </a:rPr>
              <a:t>جذب </a:t>
            </a:r>
            <a:r>
              <a:rPr lang="ar-SA" sz="2400" b="1" u="sng" dirty="0">
                <a:solidFill>
                  <a:srgbClr val="7030A0"/>
                </a:solidFill>
              </a:rPr>
              <a:t>المتلقي </a:t>
            </a:r>
            <a:r>
              <a:rPr lang="ar-SA" sz="2400" dirty="0"/>
              <a:t>: تعود هذه الخاصية إلي بعض السمات الشخصية أو السيكولوجية أو الثقافية وتشير إلى أن المصدر الذي يتمتع بالجاذبية مع تثبت السمات الأخرى من مصداقية وتشابه يكون له تأثير أكبر على الجمهور المستهدف . ويرجع ذلك إلى رغبة المتلقين في التمتع بنفس سمات المصدر . ومن الأهمية الاستعانة بالمصادر الجذابة من وجهة نظر المستهدف وليس مخططي البرامج </a:t>
            </a:r>
            <a:endParaRPr lang="en-US" sz="2400" dirty="0"/>
          </a:p>
          <a:p>
            <a:pPr marL="0" indent="0" algn="r">
              <a:buNone/>
            </a:pPr>
            <a:endParaRPr lang="en-US" sz="2400" dirty="0"/>
          </a:p>
        </p:txBody>
      </p:sp>
    </p:spTree>
    <p:extLst>
      <p:ext uri="{BB962C8B-B14F-4D97-AF65-F5344CB8AC3E}">
        <p14:creationId xmlns:p14="http://schemas.microsoft.com/office/powerpoint/2010/main" val="25118208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4294967295"/>
          </p:nvPr>
        </p:nvSpPr>
        <p:spPr>
          <a:xfrm>
            <a:off x="539552" y="404664"/>
            <a:ext cx="8229600" cy="5400600"/>
          </a:xfrm>
        </p:spPr>
        <p:txBody>
          <a:bodyPr>
            <a:normAutofit/>
          </a:bodyPr>
          <a:lstStyle/>
          <a:p>
            <a:pPr marL="0" lvl="0" indent="0" algn="r" rtl="1">
              <a:buNone/>
            </a:pPr>
            <a:r>
              <a:rPr lang="ar-SA" sz="2800" u="sng" dirty="0" smtClean="0">
                <a:solidFill>
                  <a:srgbClr val="7030A0"/>
                </a:solidFill>
              </a:rPr>
              <a:t>1- مستوى المعرفة :</a:t>
            </a:r>
          </a:p>
          <a:p>
            <a:pPr marL="0" lvl="0" indent="0" algn="r" rtl="1">
              <a:buNone/>
            </a:pPr>
            <a:endParaRPr lang="ar-SA" sz="3600" u="sng" dirty="0" smtClean="0">
              <a:solidFill>
                <a:srgbClr val="7030A0"/>
              </a:solidFill>
            </a:endParaRPr>
          </a:p>
          <a:p>
            <a:pPr marL="0" lvl="0" indent="0" algn="r">
              <a:buNone/>
            </a:pPr>
            <a:r>
              <a:rPr lang="ar-SA" sz="2800" dirty="0" smtClean="0"/>
              <a:t>يشير مستوى المعرفة إلى البناء المعرفي للفرد ، والاتجاهات التي لديه .</a:t>
            </a:r>
          </a:p>
          <a:p>
            <a:pPr marL="0" lvl="0" indent="0" algn="r">
              <a:buNone/>
            </a:pPr>
            <a:r>
              <a:rPr lang="ar-SA" sz="2800" dirty="0" smtClean="0"/>
              <a:t>فالأفراد ذوو المستوى المرتفع من المعرفة </a:t>
            </a:r>
            <a:r>
              <a:rPr lang="ar-SA" sz="2800" u="sng" dirty="0" smtClean="0"/>
              <a:t>يمكنهم التعامل مع المعلومات بدرجة أكبر من الدقة ، وبجهد أقل</a:t>
            </a:r>
            <a:r>
              <a:rPr lang="ar-SA" sz="2800" dirty="0" smtClean="0"/>
              <a:t> ، لأنهم يقارنون ما يتلقونه من المعلومات بالمخزون المعرفي لديهم ويميزون التناقض . </a:t>
            </a:r>
          </a:p>
          <a:p>
            <a:pPr marL="0" indent="0" algn="r">
              <a:buNone/>
            </a:pPr>
            <a:endParaRPr lang="ar-SA" dirty="0" smtClean="0"/>
          </a:p>
          <a:p>
            <a:pPr marL="0" lvl="0" indent="0" algn="r">
              <a:buNone/>
            </a:pPr>
            <a:r>
              <a:rPr lang="ar-SA" sz="2800" u="sng" dirty="0" smtClean="0">
                <a:solidFill>
                  <a:srgbClr val="7030A0"/>
                </a:solidFill>
              </a:rPr>
              <a:t>2- مستوى </a:t>
            </a:r>
            <a:r>
              <a:rPr lang="ar-SA" sz="2800" u="sng" dirty="0">
                <a:solidFill>
                  <a:srgbClr val="7030A0"/>
                </a:solidFill>
              </a:rPr>
              <a:t>التورط : </a:t>
            </a:r>
            <a:endParaRPr lang="ar-SA" sz="2800" u="sng" dirty="0" smtClean="0">
              <a:solidFill>
                <a:srgbClr val="7030A0"/>
              </a:solidFill>
            </a:endParaRPr>
          </a:p>
          <a:p>
            <a:pPr marL="0" lvl="0" indent="0" algn="r">
              <a:buNone/>
            </a:pPr>
            <a:endParaRPr lang="ar-SA" sz="2800" u="sng" dirty="0">
              <a:solidFill>
                <a:srgbClr val="7030A0"/>
              </a:solidFill>
            </a:endParaRPr>
          </a:p>
          <a:p>
            <a:pPr marL="0" lvl="0" indent="0" algn="r">
              <a:buNone/>
            </a:pPr>
            <a:r>
              <a:rPr lang="ar-SA" dirty="0" smtClean="0"/>
              <a:t>ويعزى </a:t>
            </a:r>
            <a:r>
              <a:rPr lang="ar-SA" dirty="0"/>
              <a:t>إلى الدرجة التي يرى فيها الجمهور أن شيئاً ما يناسبه على المستوى الشخصي أو يحقق له مصالح ونتائج شخصية . </a:t>
            </a:r>
            <a:endParaRPr lang="en-US" dirty="0"/>
          </a:p>
          <a:p>
            <a:pPr marL="0" indent="0" algn="r">
              <a:buNone/>
            </a:pPr>
            <a:endParaRPr lang="en-US" dirty="0"/>
          </a:p>
        </p:txBody>
      </p:sp>
    </p:spTree>
    <p:extLst>
      <p:ext uri="{BB962C8B-B14F-4D97-AF65-F5344CB8AC3E}">
        <p14:creationId xmlns:p14="http://schemas.microsoft.com/office/powerpoint/2010/main" val="1177704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b="1" dirty="0">
                <a:solidFill>
                  <a:schemeClr val="accent6">
                    <a:lumMod val="50000"/>
                  </a:schemeClr>
                </a:solidFill>
              </a:rPr>
              <a:t> تصنيف الجمهور وفقاً لمستويي : المعرفة والتورط</a:t>
            </a:r>
            <a:endParaRPr lang="en-US" b="1" dirty="0">
              <a:solidFill>
                <a:schemeClr val="accent6">
                  <a:lumMod val="50000"/>
                </a:schemeClr>
              </a:solidFill>
            </a:endParaRPr>
          </a:p>
        </p:txBody>
      </p:sp>
      <p:graphicFrame>
        <p:nvGraphicFramePr>
          <p:cNvPr id="4" name="عنصر نائب للمحتوى 3"/>
          <p:cNvGraphicFramePr>
            <a:graphicFrameLocks noGrp="1"/>
          </p:cNvGraphicFramePr>
          <p:nvPr>
            <p:ph sz="quarter" idx="1"/>
            <p:extLst>
              <p:ext uri="{D42A27DB-BD31-4B8C-83A1-F6EECF244321}">
                <p14:modId xmlns:p14="http://schemas.microsoft.com/office/powerpoint/2010/main" val="3264525079"/>
              </p:ext>
            </p:extLst>
          </p:nvPr>
        </p:nvGraphicFramePr>
        <p:xfrm>
          <a:off x="179512" y="1772816"/>
          <a:ext cx="8568951" cy="4320479"/>
        </p:xfrm>
        <a:graphic>
          <a:graphicData uri="http://schemas.openxmlformats.org/drawingml/2006/table">
            <a:tbl>
              <a:tblPr rtl="1" firstRow="1" firstCol="1" bandRow="1">
                <a:tableStyleId>{5C22544A-7EE6-4342-B048-85BDC9FD1C3A}</a:tableStyleId>
              </a:tblPr>
              <a:tblGrid>
                <a:gridCol w="1851360"/>
                <a:gridCol w="2277460"/>
                <a:gridCol w="2306155"/>
                <a:gridCol w="2133976"/>
              </a:tblGrid>
              <a:tr h="1581151">
                <a:tc>
                  <a:txBody>
                    <a:bodyPr/>
                    <a:lstStyle/>
                    <a:p>
                      <a:pPr marL="0" marR="0" algn="r" rtl="1">
                        <a:lnSpc>
                          <a:spcPct val="115000"/>
                        </a:lnSpc>
                        <a:spcBef>
                          <a:spcPts val="0"/>
                        </a:spcBef>
                        <a:spcAft>
                          <a:spcPts val="0"/>
                        </a:spcAft>
                      </a:pPr>
                      <a:r>
                        <a:rPr lang="ar-SA" sz="1600" b="1" dirty="0" smtClean="0">
                          <a:effectLst/>
                        </a:rPr>
                        <a:t>   </a:t>
                      </a:r>
                    </a:p>
                    <a:p>
                      <a:pPr marL="0" marR="0" algn="r" rtl="1">
                        <a:lnSpc>
                          <a:spcPct val="115000"/>
                        </a:lnSpc>
                        <a:spcBef>
                          <a:spcPts val="0"/>
                        </a:spcBef>
                        <a:spcAft>
                          <a:spcPts val="0"/>
                        </a:spcAft>
                      </a:pPr>
                      <a:endParaRPr lang="ar-SA" sz="1600" b="1" dirty="0" smtClean="0">
                        <a:effectLst/>
                      </a:endParaRPr>
                    </a:p>
                    <a:p>
                      <a:pPr marL="0" marR="0" algn="r" rtl="1">
                        <a:lnSpc>
                          <a:spcPct val="115000"/>
                        </a:lnSpc>
                        <a:spcBef>
                          <a:spcPts val="0"/>
                        </a:spcBef>
                        <a:spcAft>
                          <a:spcPts val="0"/>
                        </a:spcAft>
                      </a:pPr>
                      <a:r>
                        <a:rPr lang="ar-SA" sz="1600" b="1" dirty="0" smtClean="0">
                          <a:effectLst/>
                        </a:rPr>
                        <a:t> مستوى</a:t>
                      </a:r>
                      <a:r>
                        <a:rPr lang="ar-SA" sz="1600" b="1" baseline="0" dirty="0" smtClean="0">
                          <a:effectLst/>
                        </a:rPr>
                        <a:t> </a:t>
                      </a:r>
                      <a:r>
                        <a:rPr lang="ar-SA" sz="1600" b="1" dirty="0" smtClean="0">
                          <a:effectLst/>
                        </a:rPr>
                        <a:t>المعرفة </a:t>
                      </a:r>
                      <a:endParaRPr lang="en-US" sz="1100" b="1" dirty="0">
                        <a:effectLst/>
                      </a:endParaRPr>
                    </a:p>
                    <a:p>
                      <a:pPr marL="0" marR="0" algn="r" rtl="1">
                        <a:lnSpc>
                          <a:spcPct val="115000"/>
                        </a:lnSpc>
                        <a:spcBef>
                          <a:spcPts val="0"/>
                        </a:spcBef>
                        <a:spcAft>
                          <a:spcPts val="0"/>
                        </a:spcAft>
                      </a:pPr>
                      <a:r>
                        <a:rPr lang="ar-SA" sz="1600" b="1" dirty="0">
                          <a:effectLst/>
                        </a:rPr>
                        <a:t>مستوى التورط</a:t>
                      </a:r>
                      <a:endParaRPr lang="en-US" sz="1100" b="1" dirty="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600" b="1" dirty="0">
                          <a:effectLst/>
                        </a:rPr>
                        <a:t>مستوى مرتفع من المعرفة</a:t>
                      </a:r>
                      <a:endParaRPr lang="en-US" sz="1100" b="1" dirty="0">
                        <a:effectLst/>
                        <a:latin typeface="Calibri"/>
                        <a:ea typeface="Calibri"/>
                        <a:cs typeface="Arial"/>
                      </a:endParaRPr>
                    </a:p>
                  </a:txBody>
                  <a:tcPr marL="68580" marR="68580" marT="0" marB="0" anchor="ctr"/>
                </a:tc>
                <a:tc>
                  <a:txBody>
                    <a:bodyPr/>
                    <a:lstStyle/>
                    <a:p>
                      <a:pPr marL="0" marR="0" algn="r" rtl="1">
                        <a:lnSpc>
                          <a:spcPct val="115000"/>
                        </a:lnSpc>
                        <a:spcBef>
                          <a:spcPts val="0"/>
                        </a:spcBef>
                        <a:spcAft>
                          <a:spcPts val="0"/>
                        </a:spcAft>
                      </a:pPr>
                      <a:r>
                        <a:rPr lang="ar-SA" sz="1600" b="1">
                          <a:effectLst/>
                        </a:rPr>
                        <a:t>مستوى منخفض من المعرفة</a:t>
                      </a:r>
                      <a:endParaRPr lang="en-US" sz="1100" b="1">
                        <a:effectLst/>
                        <a:latin typeface="Calibri"/>
                        <a:ea typeface="Calibri"/>
                        <a:cs typeface="Arial"/>
                      </a:endParaRPr>
                    </a:p>
                  </a:txBody>
                  <a:tcPr marL="68580" marR="68580" marT="0" marB="0" anchor="ctr"/>
                </a:tc>
                <a:tc>
                  <a:txBody>
                    <a:bodyPr/>
                    <a:lstStyle/>
                    <a:p>
                      <a:pPr marL="0" marR="0" algn="r" rtl="1">
                        <a:lnSpc>
                          <a:spcPct val="115000"/>
                        </a:lnSpc>
                        <a:spcBef>
                          <a:spcPts val="0"/>
                        </a:spcBef>
                        <a:spcAft>
                          <a:spcPts val="0"/>
                        </a:spcAft>
                      </a:pPr>
                      <a:r>
                        <a:rPr lang="ar-SA" sz="1600" b="1">
                          <a:effectLst/>
                        </a:rPr>
                        <a:t>مستوى منعدم من المعرفة</a:t>
                      </a:r>
                      <a:endParaRPr lang="en-US" sz="1100" b="1">
                        <a:effectLst/>
                        <a:latin typeface="Calibri"/>
                        <a:ea typeface="Calibri"/>
                        <a:cs typeface="Arial"/>
                      </a:endParaRPr>
                    </a:p>
                  </a:txBody>
                  <a:tcPr marL="68580" marR="68580" marT="0" marB="0" anchor="ctr"/>
                </a:tc>
              </a:tr>
              <a:tr h="842613">
                <a:tc>
                  <a:txBody>
                    <a:bodyPr/>
                    <a:lstStyle/>
                    <a:p>
                      <a:pPr marL="0" marR="0" algn="r" rtl="1">
                        <a:lnSpc>
                          <a:spcPct val="115000"/>
                        </a:lnSpc>
                        <a:spcBef>
                          <a:spcPts val="0"/>
                        </a:spcBef>
                        <a:spcAft>
                          <a:spcPts val="0"/>
                        </a:spcAft>
                      </a:pPr>
                      <a:r>
                        <a:rPr lang="ar-SA" sz="1600" b="1">
                          <a:effectLst/>
                        </a:rPr>
                        <a:t>مستوى مرتفع من التورط</a:t>
                      </a:r>
                      <a:endParaRPr lang="en-US" sz="1100" b="1">
                        <a:effectLst/>
                        <a:latin typeface="Calibri"/>
                        <a:ea typeface="Calibri"/>
                        <a:cs typeface="Arial"/>
                      </a:endParaRPr>
                    </a:p>
                  </a:txBody>
                  <a:tcPr marL="68580" marR="68580" marT="0" marB="0" anchor="ctr"/>
                </a:tc>
                <a:tc>
                  <a:txBody>
                    <a:bodyPr/>
                    <a:lstStyle/>
                    <a:p>
                      <a:pPr marL="0" marR="0" algn="r" rtl="1">
                        <a:lnSpc>
                          <a:spcPct val="115000"/>
                        </a:lnSpc>
                        <a:spcBef>
                          <a:spcPts val="0"/>
                        </a:spcBef>
                        <a:spcAft>
                          <a:spcPts val="0"/>
                        </a:spcAft>
                      </a:pPr>
                      <a:r>
                        <a:rPr lang="ar-SA" sz="1600" b="1" dirty="0">
                          <a:effectLst/>
                        </a:rPr>
                        <a:t>جماهير نشطة</a:t>
                      </a:r>
                      <a:endParaRPr lang="en-US" sz="1100" b="1" dirty="0">
                        <a:effectLst/>
                        <a:latin typeface="Calibri"/>
                        <a:ea typeface="Calibri"/>
                        <a:cs typeface="Arial"/>
                      </a:endParaRPr>
                    </a:p>
                  </a:txBody>
                  <a:tcPr marL="68580" marR="68580" marT="0" marB="0" anchor="ctr"/>
                </a:tc>
                <a:tc>
                  <a:txBody>
                    <a:bodyPr/>
                    <a:lstStyle/>
                    <a:p>
                      <a:pPr marL="0" marR="0" algn="r" rtl="1">
                        <a:lnSpc>
                          <a:spcPct val="115000"/>
                        </a:lnSpc>
                        <a:spcBef>
                          <a:spcPts val="0"/>
                        </a:spcBef>
                        <a:spcAft>
                          <a:spcPts val="0"/>
                        </a:spcAft>
                      </a:pPr>
                      <a:r>
                        <a:rPr lang="ar-SA" sz="1600" b="1">
                          <a:effectLst/>
                        </a:rPr>
                        <a:t>جماهير مستشارة</a:t>
                      </a:r>
                      <a:endParaRPr lang="en-US" sz="1100" b="1">
                        <a:effectLst/>
                        <a:latin typeface="Calibri"/>
                        <a:ea typeface="Calibri"/>
                        <a:cs typeface="Arial"/>
                      </a:endParaRPr>
                    </a:p>
                  </a:txBody>
                  <a:tcPr marL="68580" marR="68580" marT="0" marB="0" anchor="ctr"/>
                </a:tc>
                <a:tc>
                  <a:txBody>
                    <a:bodyPr/>
                    <a:lstStyle/>
                    <a:p>
                      <a:pPr marL="0" marR="0" algn="r" rtl="1">
                        <a:lnSpc>
                          <a:spcPct val="115000"/>
                        </a:lnSpc>
                        <a:spcBef>
                          <a:spcPts val="0"/>
                        </a:spcBef>
                        <a:spcAft>
                          <a:spcPts val="0"/>
                        </a:spcAft>
                      </a:pPr>
                      <a:r>
                        <a:rPr lang="en-US" sz="1600" b="1">
                          <a:effectLst/>
                        </a:rPr>
                        <a:t> </a:t>
                      </a:r>
                      <a:endParaRPr lang="en-US" sz="1100" b="1">
                        <a:effectLst/>
                        <a:latin typeface="Calibri"/>
                        <a:ea typeface="Calibri"/>
                        <a:cs typeface="Arial"/>
                      </a:endParaRPr>
                    </a:p>
                  </a:txBody>
                  <a:tcPr marL="68580" marR="68580" marT="0" marB="0" anchor="ctr"/>
                </a:tc>
              </a:tr>
              <a:tr h="1054102">
                <a:tc>
                  <a:txBody>
                    <a:bodyPr/>
                    <a:lstStyle/>
                    <a:p>
                      <a:pPr marL="0" marR="0" algn="r" rtl="1">
                        <a:lnSpc>
                          <a:spcPct val="115000"/>
                        </a:lnSpc>
                        <a:spcBef>
                          <a:spcPts val="0"/>
                        </a:spcBef>
                        <a:spcAft>
                          <a:spcPts val="0"/>
                        </a:spcAft>
                      </a:pPr>
                      <a:r>
                        <a:rPr lang="ar-SA" sz="1600" b="1" dirty="0">
                          <a:effectLst/>
                        </a:rPr>
                        <a:t>مستوى منخفض من التورط</a:t>
                      </a:r>
                      <a:endParaRPr lang="en-US" sz="1100" b="1" dirty="0">
                        <a:effectLst/>
                        <a:latin typeface="Calibri"/>
                        <a:ea typeface="Calibri"/>
                        <a:cs typeface="Arial"/>
                      </a:endParaRPr>
                    </a:p>
                  </a:txBody>
                  <a:tcPr marL="68580" marR="68580" marT="0" marB="0" anchor="ctr"/>
                </a:tc>
                <a:tc>
                  <a:txBody>
                    <a:bodyPr/>
                    <a:lstStyle/>
                    <a:p>
                      <a:pPr marL="0" marR="0" algn="r" rtl="1">
                        <a:lnSpc>
                          <a:spcPct val="115000"/>
                        </a:lnSpc>
                        <a:spcBef>
                          <a:spcPts val="0"/>
                        </a:spcBef>
                        <a:spcAft>
                          <a:spcPts val="0"/>
                        </a:spcAft>
                      </a:pPr>
                      <a:r>
                        <a:rPr lang="ar-SA" sz="1600" b="1" dirty="0">
                          <a:effectLst/>
                        </a:rPr>
                        <a:t>جماهير مدركة</a:t>
                      </a:r>
                      <a:endParaRPr lang="en-US" sz="1100" b="1" dirty="0">
                        <a:effectLst/>
                        <a:latin typeface="Calibri"/>
                        <a:ea typeface="Calibri"/>
                        <a:cs typeface="Arial"/>
                      </a:endParaRPr>
                    </a:p>
                  </a:txBody>
                  <a:tcPr marL="68580" marR="68580" marT="0" marB="0" anchor="ctr"/>
                </a:tc>
                <a:tc>
                  <a:txBody>
                    <a:bodyPr/>
                    <a:lstStyle/>
                    <a:p>
                      <a:pPr marL="0" marR="0" algn="r" rtl="1">
                        <a:lnSpc>
                          <a:spcPct val="115000"/>
                        </a:lnSpc>
                        <a:spcBef>
                          <a:spcPts val="0"/>
                        </a:spcBef>
                        <a:spcAft>
                          <a:spcPts val="0"/>
                        </a:spcAft>
                      </a:pPr>
                      <a:r>
                        <a:rPr lang="ar-SA" sz="1600" b="1" dirty="0">
                          <a:effectLst/>
                        </a:rPr>
                        <a:t>جماهير غير نشطة</a:t>
                      </a:r>
                      <a:endParaRPr lang="en-US" sz="1100" b="1" dirty="0">
                        <a:effectLst/>
                        <a:latin typeface="Calibri"/>
                        <a:ea typeface="Calibri"/>
                        <a:cs typeface="Arial"/>
                      </a:endParaRPr>
                    </a:p>
                  </a:txBody>
                  <a:tcPr marL="68580" marR="68580" marT="0" marB="0" anchor="ctr"/>
                </a:tc>
                <a:tc>
                  <a:txBody>
                    <a:bodyPr/>
                    <a:lstStyle/>
                    <a:p>
                      <a:pPr marL="0" marR="0" algn="r" rtl="1">
                        <a:lnSpc>
                          <a:spcPct val="115000"/>
                        </a:lnSpc>
                        <a:spcBef>
                          <a:spcPts val="0"/>
                        </a:spcBef>
                        <a:spcAft>
                          <a:spcPts val="0"/>
                        </a:spcAft>
                      </a:pPr>
                      <a:r>
                        <a:rPr lang="en-US" sz="1600" b="1" dirty="0">
                          <a:effectLst/>
                        </a:rPr>
                        <a:t> </a:t>
                      </a:r>
                      <a:endParaRPr lang="en-US" sz="1100" b="1" dirty="0">
                        <a:effectLst/>
                        <a:latin typeface="Calibri"/>
                        <a:ea typeface="Calibri"/>
                        <a:cs typeface="Arial"/>
                      </a:endParaRPr>
                    </a:p>
                  </a:txBody>
                  <a:tcPr marL="68580" marR="68580" marT="0" marB="0" anchor="ctr"/>
                </a:tc>
              </a:tr>
              <a:tr h="842613">
                <a:tc>
                  <a:txBody>
                    <a:bodyPr/>
                    <a:lstStyle/>
                    <a:p>
                      <a:pPr marL="0" marR="0" algn="r" rtl="1">
                        <a:lnSpc>
                          <a:spcPct val="115000"/>
                        </a:lnSpc>
                        <a:spcBef>
                          <a:spcPts val="0"/>
                        </a:spcBef>
                        <a:spcAft>
                          <a:spcPts val="0"/>
                        </a:spcAft>
                      </a:pPr>
                      <a:r>
                        <a:rPr lang="ar-SA" sz="1600" b="1" dirty="0">
                          <a:effectLst/>
                        </a:rPr>
                        <a:t>مستوى منعدم من </a:t>
                      </a:r>
                      <a:r>
                        <a:rPr lang="ar-SA" sz="1600" b="1" dirty="0" smtClean="0">
                          <a:effectLst/>
                        </a:rPr>
                        <a:t>التورط</a:t>
                      </a:r>
                      <a:endParaRPr lang="en-US" sz="1100" b="1" dirty="0">
                        <a:effectLst/>
                        <a:latin typeface="Calibri"/>
                        <a:ea typeface="Calibri"/>
                        <a:cs typeface="Arial"/>
                      </a:endParaRPr>
                    </a:p>
                  </a:txBody>
                  <a:tcPr marL="68580" marR="68580" marT="0" marB="0" anchor="ctr"/>
                </a:tc>
                <a:tc>
                  <a:txBody>
                    <a:bodyPr/>
                    <a:lstStyle/>
                    <a:p>
                      <a:pPr marL="0" marR="0" algn="r" rtl="1">
                        <a:lnSpc>
                          <a:spcPct val="115000"/>
                        </a:lnSpc>
                        <a:spcBef>
                          <a:spcPts val="0"/>
                        </a:spcBef>
                        <a:spcAft>
                          <a:spcPts val="0"/>
                        </a:spcAft>
                      </a:pPr>
                      <a:r>
                        <a:rPr lang="en-US" sz="1600" b="1">
                          <a:effectLst/>
                        </a:rPr>
                        <a:t> </a:t>
                      </a:r>
                      <a:endParaRPr lang="en-US" sz="1100" b="1">
                        <a:effectLst/>
                        <a:latin typeface="Calibri"/>
                        <a:ea typeface="Calibri"/>
                        <a:cs typeface="Arial"/>
                      </a:endParaRPr>
                    </a:p>
                  </a:txBody>
                  <a:tcPr marL="68580" marR="68580" marT="0" marB="0" anchor="ctr"/>
                </a:tc>
                <a:tc>
                  <a:txBody>
                    <a:bodyPr/>
                    <a:lstStyle/>
                    <a:p>
                      <a:pPr marL="0" marR="0" algn="r" rtl="1">
                        <a:lnSpc>
                          <a:spcPct val="115000"/>
                        </a:lnSpc>
                        <a:spcBef>
                          <a:spcPts val="0"/>
                        </a:spcBef>
                        <a:spcAft>
                          <a:spcPts val="0"/>
                        </a:spcAft>
                      </a:pPr>
                      <a:r>
                        <a:rPr lang="en-US" sz="1600" b="1">
                          <a:effectLst/>
                        </a:rPr>
                        <a:t> </a:t>
                      </a:r>
                      <a:endParaRPr lang="en-US" sz="1100" b="1">
                        <a:effectLst/>
                        <a:latin typeface="Calibri"/>
                        <a:ea typeface="Calibri"/>
                        <a:cs typeface="Arial"/>
                      </a:endParaRPr>
                    </a:p>
                  </a:txBody>
                  <a:tcPr marL="68580" marR="68580" marT="0" marB="0" anchor="ctr"/>
                </a:tc>
                <a:tc>
                  <a:txBody>
                    <a:bodyPr/>
                    <a:lstStyle/>
                    <a:p>
                      <a:pPr marL="0" marR="0" algn="r" rtl="1">
                        <a:lnSpc>
                          <a:spcPct val="115000"/>
                        </a:lnSpc>
                        <a:spcBef>
                          <a:spcPts val="0"/>
                        </a:spcBef>
                        <a:spcAft>
                          <a:spcPts val="0"/>
                        </a:spcAft>
                      </a:pPr>
                      <a:r>
                        <a:rPr lang="ar-SA" sz="1600" b="1" dirty="0">
                          <a:effectLst/>
                        </a:rPr>
                        <a:t>لا يوجد جمهور</a:t>
                      </a:r>
                      <a:endParaRPr lang="en-US" sz="1100" b="1" dirty="0">
                        <a:effectLst/>
                        <a:latin typeface="Calibri"/>
                        <a:ea typeface="Calibri"/>
                        <a:cs typeface="Arial"/>
                      </a:endParaRPr>
                    </a:p>
                  </a:txBody>
                  <a:tcPr marL="68580" marR="68580" marT="0" marB="0" anchor="ctr"/>
                </a:tc>
              </a:tr>
            </a:tbl>
          </a:graphicData>
        </a:graphic>
      </p:graphicFrame>
    </p:spTree>
    <p:extLst>
      <p:ext uri="{BB962C8B-B14F-4D97-AF65-F5344CB8AC3E}">
        <p14:creationId xmlns:p14="http://schemas.microsoft.com/office/powerpoint/2010/main" val="3105201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4294967295"/>
          </p:nvPr>
        </p:nvSpPr>
        <p:spPr>
          <a:xfrm>
            <a:off x="251520" y="260648"/>
            <a:ext cx="8331696" cy="6264696"/>
          </a:xfrm>
        </p:spPr>
        <p:txBody>
          <a:bodyPr>
            <a:noAutofit/>
          </a:bodyPr>
          <a:lstStyle/>
          <a:p>
            <a:pPr marL="0" lvl="0" indent="0" algn="r">
              <a:buNone/>
            </a:pPr>
            <a:r>
              <a:rPr lang="ar-SA" b="1" u="sng" dirty="0" smtClean="0">
                <a:solidFill>
                  <a:srgbClr val="7030A0"/>
                </a:solidFill>
              </a:rPr>
              <a:t>خصائص </a:t>
            </a:r>
            <a:r>
              <a:rPr lang="ar-SA" b="1" u="sng" dirty="0">
                <a:solidFill>
                  <a:srgbClr val="7030A0"/>
                </a:solidFill>
              </a:rPr>
              <a:t>الجماهير وتكتيكات التعامل معها </a:t>
            </a:r>
            <a:endParaRPr lang="ar-SA" dirty="0" smtClean="0">
              <a:solidFill>
                <a:srgbClr val="FF0000"/>
              </a:solidFill>
            </a:endParaRPr>
          </a:p>
          <a:p>
            <a:pPr marL="0" lvl="0" indent="0" algn="r">
              <a:buNone/>
            </a:pPr>
            <a:r>
              <a:rPr lang="ar-SA" sz="2200" b="1" dirty="0" smtClean="0">
                <a:solidFill>
                  <a:srgbClr val="00B050"/>
                </a:solidFill>
              </a:rPr>
              <a:t>1- الجماهير </a:t>
            </a:r>
            <a:r>
              <a:rPr lang="ar-SA" sz="2200" b="1" dirty="0">
                <a:solidFill>
                  <a:srgbClr val="00B050"/>
                </a:solidFill>
              </a:rPr>
              <a:t>النشطة : </a:t>
            </a:r>
            <a:r>
              <a:rPr lang="ar-SA" sz="2200" dirty="0"/>
              <a:t>هي الجماهير التي يكون لديها درجة عالية من المعرفة ، ودرجة عالية من التورط أو الانخراط في المنظمة أو في قضية ما . ومن أمثلة ذلك : قادة الحركات الاجتماعية وجماعة المصالح . </a:t>
            </a:r>
            <a:endParaRPr lang="en-US" sz="2200" dirty="0"/>
          </a:p>
          <a:p>
            <a:pPr marL="0" lvl="0" indent="0" algn="r">
              <a:buNone/>
            </a:pPr>
            <a:r>
              <a:rPr lang="ar-SA" sz="2200" b="1" dirty="0">
                <a:solidFill>
                  <a:srgbClr val="00B050"/>
                </a:solidFill>
              </a:rPr>
              <a:t>2- الجماهير المدركة : </a:t>
            </a:r>
            <a:r>
              <a:rPr lang="ar-SA" sz="2200" dirty="0"/>
              <a:t>وتتضمن الجماعات التي يكون لديها معرفة ودراية </a:t>
            </a:r>
            <a:r>
              <a:rPr lang="ar-SA" sz="2200" dirty="0" smtClean="0"/>
              <a:t>بالمنظمة </a:t>
            </a:r>
            <a:r>
              <a:rPr lang="ar-SA" sz="2200" dirty="0"/>
              <a:t>أو مواقفها . ولكنها لا تتأثر بمواقف المنظمة بطريقة مباشرة </a:t>
            </a:r>
            <a:r>
              <a:rPr lang="ar-SA" sz="2200" dirty="0" smtClean="0"/>
              <a:t>(غير مهتمة). </a:t>
            </a:r>
            <a:endParaRPr lang="en-US" sz="2200" dirty="0"/>
          </a:p>
          <a:p>
            <a:pPr marL="0" lvl="0" indent="0" algn="r">
              <a:buNone/>
            </a:pPr>
            <a:r>
              <a:rPr lang="ar-SA" sz="2200" b="1" dirty="0" smtClean="0">
                <a:solidFill>
                  <a:srgbClr val="00B050"/>
                </a:solidFill>
              </a:rPr>
              <a:t>3</a:t>
            </a:r>
            <a:r>
              <a:rPr lang="ar-SA" sz="2200" b="1" dirty="0">
                <a:solidFill>
                  <a:srgbClr val="00B050"/>
                </a:solidFill>
              </a:rPr>
              <a:t>- الجمهور </a:t>
            </a:r>
            <a:r>
              <a:rPr lang="ar-SA" sz="2200" b="1" dirty="0" err="1">
                <a:solidFill>
                  <a:srgbClr val="00B050"/>
                </a:solidFill>
              </a:rPr>
              <a:t>المستثار</a:t>
            </a:r>
            <a:r>
              <a:rPr lang="ar-SA" sz="2200" b="1" dirty="0">
                <a:solidFill>
                  <a:srgbClr val="00B050"/>
                </a:solidFill>
              </a:rPr>
              <a:t> : </a:t>
            </a:r>
            <a:r>
              <a:rPr lang="ar-SA" sz="2200" dirty="0"/>
              <a:t>يكون لدى هذا الجمهور درجة منخفضة من المعرفة بالمنظمة وعملياتها ، ولكنه يكون على </a:t>
            </a:r>
            <a:r>
              <a:rPr lang="ar-SA" sz="2200" dirty="0" smtClean="0"/>
              <a:t>درجة عالية من الاهتمام بالموضوع. </a:t>
            </a:r>
            <a:endParaRPr lang="en-US" sz="2200" dirty="0"/>
          </a:p>
          <a:p>
            <a:pPr marL="0" lvl="0" indent="0" algn="r">
              <a:buNone/>
            </a:pPr>
            <a:r>
              <a:rPr lang="ar-SA" sz="2200" b="1" dirty="0" smtClean="0">
                <a:solidFill>
                  <a:srgbClr val="00B050"/>
                </a:solidFill>
              </a:rPr>
              <a:t>4- الجمهور </a:t>
            </a:r>
            <a:r>
              <a:rPr lang="ar-SA" sz="2200" b="1" dirty="0">
                <a:solidFill>
                  <a:srgbClr val="00B050"/>
                </a:solidFill>
              </a:rPr>
              <a:t>غير النشط : </a:t>
            </a:r>
            <a:r>
              <a:rPr lang="ar-SA" sz="2200" dirty="0"/>
              <a:t>هو الجمهور الذي تكون لديه درجة منخفضة من كل من المعرفة ، ودرجة منخفضة من التورط في تفاعله مع المنظمة سواء بمنتجاتها أم خدماتها أم بالقضايا المطروحة . </a:t>
            </a:r>
            <a:endParaRPr lang="en-US" sz="2200" dirty="0"/>
          </a:p>
          <a:p>
            <a:pPr marL="0" lvl="0" indent="0" algn="r">
              <a:buNone/>
            </a:pPr>
            <a:r>
              <a:rPr lang="ar-SA" sz="2200" b="1" dirty="0" smtClean="0">
                <a:solidFill>
                  <a:srgbClr val="00B050"/>
                </a:solidFill>
              </a:rPr>
              <a:t>5- عدم </a:t>
            </a:r>
            <a:r>
              <a:rPr lang="ar-SA" sz="2200" b="1" dirty="0">
                <a:solidFill>
                  <a:srgbClr val="00B050"/>
                </a:solidFill>
              </a:rPr>
              <a:t>وجود جمهور : </a:t>
            </a:r>
            <a:r>
              <a:rPr lang="ar-SA" sz="2200" dirty="0"/>
              <a:t>يتكون هذا الجمهور من الأفراد والجماعات التي ليس لديها أي معرفة بالمنظمة ومخرجاتها أو بالقضية المطروحة ، وفي الوقت نفسه ليسوا متورطين أو منخرطين في أي عمل أو نشاط مع المنظمة . </a:t>
            </a:r>
            <a:endParaRPr lang="en-US" sz="2200" dirty="0"/>
          </a:p>
          <a:p>
            <a:pPr marL="0" indent="0" algn="r">
              <a:buNone/>
            </a:pPr>
            <a:endParaRPr lang="en-US" sz="2000" dirty="0"/>
          </a:p>
          <a:p>
            <a:pPr marL="0" indent="0" algn="r">
              <a:buNone/>
            </a:pPr>
            <a:endParaRPr lang="en-US" sz="2000" dirty="0"/>
          </a:p>
        </p:txBody>
      </p:sp>
    </p:spTree>
    <p:extLst>
      <p:ext uri="{BB962C8B-B14F-4D97-AF65-F5344CB8AC3E}">
        <p14:creationId xmlns:p14="http://schemas.microsoft.com/office/powerpoint/2010/main" val="10143397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1043608" y="404664"/>
            <a:ext cx="7258000" cy="6048375"/>
          </a:xfrm>
        </p:spPr>
        <p:txBody>
          <a:bodyPr>
            <a:normAutofit/>
          </a:bodyPr>
          <a:lstStyle/>
          <a:p>
            <a:pPr marL="0" lvl="0" indent="0" algn="r">
              <a:buNone/>
            </a:pPr>
            <a:r>
              <a:rPr lang="ar-SA" b="1" dirty="0" smtClean="0">
                <a:solidFill>
                  <a:srgbClr val="7030A0"/>
                </a:solidFill>
              </a:rPr>
              <a:t>الجماهير </a:t>
            </a:r>
            <a:r>
              <a:rPr lang="ar-SA" b="1" dirty="0">
                <a:solidFill>
                  <a:srgbClr val="7030A0"/>
                </a:solidFill>
              </a:rPr>
              <a:t>النشطة </a:t>
            </a:r>
            <a:r>
              <a:rPr lang="ar-SA" dirty="0"/>
              <a:t>لا تحتاج إلى جهود كبيرة من المنظمة لجذب انتباههم والاتصال بهم فهم عادة ما يأتون إلى المنظمة ويخلقون فرصا للاتصال </a:t>
            </a:r>
            <a:r>
              <a:rPr lang="ar-SA" dirty="0" smtClean="0"/>
              <a:t>بهم. عادة </a:t>
            </a:r>
            <a:r>
              <a:rPr lang="ar-SA" dirty="0"/>
              <a:t>ما يكون للجمهور النشط قادة وبناء تنظيمي رسمي ويكون لديه المقدرة والاستعداد للتعاون. </a:t>
            </a:r>
            <a:endParaRPr lang="ar-SA" dirty="0" smtClean="0"/>
          </a:p>
          <a:p>
            <a:pPr marL="0" lvl="0" indent="0" algn="r">
              <a:buNone/>
            </a:pPr>
            <a:endParaRPr lang="en-US" dirty="0"/>
          </a:p>
          <a:p>
            <a:pPr marL="0" lvl="0" indent="0" algn="r" rtl="1">
              <a:buNone/>
            </a:pPr>
            <a:r>
              <a:rPr lang="ar-SA" b="1" dirty="0">
                <a:solidFill>
                  <a:srgbClr val="7030A0"/>
                </a:solidFill>
              </a:rPr>
              <a:t>الجماهير المدركة </a:t>
            </a:r>
            <a:r>
              <a:rPr lang="ar-SA" b="1" dirty="0" err="1">
                <a:solidFill>
                  <a:srgbClr val="7030A0"/>
                </a:solidFill>
              </a:rPr>
              <a:t>والمستثارة</a:t>
            </a:r>
            <a:r>
              <a:rPr lang="ar-SA" b="1" dirty="0">
                <a:solidFill>
                  <a:srgbClr val="7030A0"/>
                </a:solidFill>
              </a:rPr>
              <a:t>  </a:t>
            </a:r>
            <a:r>
              <a:rPr lang="ar-SA" dirty="0"/>
              <a:t>اقل تنظيما ولا يكون لها قائد معين لذلك تضطر المنظمة إلى الاتصال بأعضاء هذا الجمهور  بشكل فردي ويمكن لأعضاء هذا الجمهور أن يتصلوا تليفونيا بالمنظمة ويوجهون رسائل لها أو زيارة المنظمة و الاطلاع على المعلومات.</a:t>
            </a:r>
            <a:endParaRPr lang="en-US" dirty="0"/>
          </a:p>
          <a:p>
            <a:pPr marL="0" lvl="0" indent="0" algn="r">
              <a:buNone/>
            </a:pPr>
            <a:endParaRPr lang="ar-SA" dirty="0"/>
          </a:p>
          <a:p>
            <a:pPr marL="0" lvl="0" indent="0" algn="r">
              <a:buNone/>
            </a:pPr>
            <a:r>
              <a:rPr lang="ar-SA" dirty="0"/>
              <a:t>لا يسعى </a:t>
            </a:r>
            <a:r>
              <a:rPr lang="ar-SA" b="1" dirty="0">
                <a:solidFill>
                  <a:srgbClr val="7030A0"/>
                </a:solidFill>
              </a:rPr>
              <a:t>الجمهور غير النشط </a:t>
            </a:r>
            <a:r>
              <a:rPr lang="ar-SA" dirty="0"/>
              <a:t>إلى البحث الهادف عن المعلومات أنما يقوم بالبحث فقط عن تلك المعلومات التي تلبي حاجات شخصية وهنا يجب على العلاقات العامة في المنظمة أن تقوم ببناء علاقات مع هذا الجمهور  ليس لكونه قد يصبح نشطا بل لتؤسس لمبدأ بناء علاقات </a:t>
            </a:r>
            <a:r>
              <a:rPr lang="ar-SA" dirty="0" smtClean="0"/>
              <a:t>ايجابية.</a:t>
            </a:r>
            <a:endParaRPr lang="ar-SA" dirty="0"/>
          </a:p>
          <a:p>
            <a:pPr marL="0" lvl="0" indent="0" algn="r">
              <a:buNone/>
            </a:pPr>
            <a:endParaRPr lang="en-US" dirty="0"/>
          </a:p>
          <a:p>
            <a:pPr marL="0" indent="0" algn="r">
              <a:buNone/>
            </a:pPr>
            <a:endParaRPr lang="en-US" dirty="0"/>
          </a:p>
          <a:p>
            <a:pPr marL="0" indent="0" algn="r">
              <a:buNone/>
            </a:pPr>
            <a:endParaRPr lang="en-US" dirty="0"/>
          </a:p>
        </p:txBody>
      </p:sp>
    </p:spTree>
    <p:extLst>
      <p:ext uri="{BB962C8B-B14F-4D97-AF65-F5344CB8AC3E}">
        <p14:creationId xmlns:p14="http://schemas.microsoft.com/office/powerpoint/2010/main" val="35316604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4294967295"/>
          </p:nvPr>
        </p:nvSpPr>
        <p:spPr>
          <a:xfrm>
            <a:off x="179512" y="260648"/>
            <a:ext cx="8496944" cy="6048672"/>
          </a:xfrm>
        </p:spPr>
        <p:txBody>
          <a:bodyPr>
            <a:normAutofit lnSpcReduction="10000"/>
          </a:bodyPr>
          <a:lstStyle/>
          <a:p>
            <a:pPr marL="0" lvl="0" indent="0" algn="ctr">
              <a:buNone/>
            </a:pPr>
            <a:r>
              <a:rPr lang="ar-SA" sz="2600" b="1" u="sng" dirty="0">
                <a:solidFill>
                  <a:schemeClr val="accent4">
                    <a:lumMod val="50000"/>
                  </a:schemeClr>
                </a:solidFill>
              </a:rPr>
              <a:t>ثانياً : التكتيكات الخاصة بالرسالة </a:t>
            </a:r>
            <a:r>
              <a:rPr lang="en-US" sz="2600" b="1" dirty="0">
                <a:solidFill>
                  <a:schemeClr val="accent4">
                    <a:lumMod val="50000"/>
                  </a:schemeClr>
                </a:solidFill>
              </a:rPr>
              <a:t/>
            </a:r>
            <a:br>
              <a:rPr lang="en-US" sz="2600" b="1" dirty="0">
                <a:solidFill>
                  <a:schemeClr val="accent4">
                    <a:lumMod val="50000"/>
                  </a:schemeClr>
                </a:solidFill>
              </a:rPr>
            </a:br>
            <a:endParaRPr lang="ar-SA" sz="2600" b="1" dirty="0" smtClean="0">
              <a:solidFill>
                <a:schemeClr val="accent4">
                  <a:lumMod val="50000"/>
                </a:schemeClr>
              </a:solidFill>
            </a:endParaRPr>
          </a:p>
          <a:p>
            <a:pPr marL="0" lvl="0" indent="0" algn="r">
              <a:buNone/>
            </a:pPr>
            <a:r>
              <a:rPr lang="ar-SA" sz="2400" dirty="0" smtClean="0"/>
              <a:t>يعد </a:t>
            </a:r>
            <a:r>
              <a:rPr lang="ar-SA" sz="2400" dirty="0"/>
              <a:t>بناء الرسائل الاتصالية أحد التحديات الأساسية التي تواجه مصممي البرامج الاتصالية في العلاقات العامة ويجب أن يتناسب مضمون الرسالة مع الجمهور </a:t>
            </a:r>
            <a:r>
              <a:rPr lang="ar-SA" sz="2400" dirty="0" smtClean="0"/>
              <a:t>المستهدف في المقدرة على التعامل مع المعلومات .</a:t>
            </a:r>
          </a:p>
          <a:p>
            <a:pPr marL="0" lvl="0" indent="0" algn="r">
              <a:buNone/>
            </a:pPr>
            <a:endParaRPr lang="ar-SA" sz="2400" dirty="0" smtClean="0"/>
          </a:p>
          <a:p>
            <a:pPr marL="0" lvl="0" indent="0" algn="r">
              <a:buNone/>
            </a:pPr>
            <a:r>
              <a:rPr lang="ar-SA" sz="2400" dirty="0" smtClean="0"/>
              <a:t>ويجب أن يشجع المضمون الجمهور على التعامل مع المعلومات فقد أوضحت الدراسات أن التعامل مع المعلومات بدرجة أكثر عمقاً هو الذي </a:t>
            </a:r>
            <a:r>
              <a:rPr lang="ar-SA" sz="2400" u="sng" dirty="0" smtClean="0"/>
              <a:t>يؤدي إلى تغيير الاتجاه لدى المتلقين واحتفاظهم بأجزاء من الرسائل في ذاكرتهم . </a:t>
            </a:r>
            <a:endParaRPr lang="en-US" sz="2400" u="sng" dirty="0" smtClean="0"/>
          </a:p>
          <a:p>
            <a:pPr marL="0" lvl="0" indent="0" algn="r">
              <a:buNone/>
            </a:pPr>
            <a:endParaRPr lang="ar-SA" u="sng" dirty="0">
              <a:solidFill>
                <a:srgbClr val="FF0000"/>
              </a:solidFill>
            </a:endParaRPr>
          </a:p>
          <a:p>
            <a:pPr marL="0" lvl="0" indent="0" algn="r">
              <a:buNone/>
            </a:pPr>
            <a:r>
              <a:rPr lang="ar-SA" sz="2400" dirty="0" smtClean="0"/>
              <a:t>هناك </a:t>
            </a:r>
            <a:r>
              <a:rPr lang="ar-SA" sz="2400" dirty="0"/>
              <a:t>ثلاثة عوامل وسيطة في عملية معالجة الجمهور للمعلومات والرسائل والاستجابة </a:t>
            </a:r>
            <a:r>
              <a:rPr lang="ar-SA" sz="2400" dirty="0" smtClean="0"/>
              <a:t>لها وهي :</a:t>
            </a:r>
            <a:endParaRPr lang="ar-SA" sz="2400" dirty="0"/>
          </a:p>
          <a:p>
            <a:pPr marL="457200" indent="-457200" algn="r" rtl="1">
              <a:buFont typeface="+mj-lt"/>
              <a:buAutoNum type="arabicPeriod"/>
            </a:pPr>
            <a:r>
              <a:rPr lang="ar-SA" sz="2400" dirty="0"/>
              <a:t>الدافعية / مخاطبة دوافع ذات مغزى لدى المتلقي </a:t>
            </a:r>
            <a:endParaRPr lang="en-US" sz="2400" dirty="0"/>
          </a:p>
          <a:p>
            <a:pPr marL="457200" indent="-457200" algn="r" rtl="1">
              <a:buFont typeface="+mj-lt"/>
              <a:buAutoNum type="arabicPeriod"/>
            </a:pPr>
            <a:r>
              <a:rPr lang="ar-SA" sz="2400" dirty="0"/>
              <a:t>المقدرة  / ربط الرسالة بالإطار الثقافي والاجتماعي للمستهدف </a:t>
            </a:r>
            <a:endParaRPr lang="en-US" sz="2400" dirty="0"/>
          </a:p>
          <a:p>
            <a:pPr marL="457200" indent="-457200" algn="r" rtl="1">
              <a:buFont typeface="+mj-lt"/>
              <a:buAutoNum type="arabicPeriod"/>
            </a:pPr>
            <a:r>
              <a:rPr lang="ar-SA" sz="2400" dirty="0"/>
              <a:t>الفرصة / خلق الفرصة لكي يتعرض المتلقي للرسالة وتدعيم التعامل مع الرسالة.</a:t>
            </a:r>
          </a:p>
          <a:p>
            <a:pPr marL="0" lvl="0" indent="0" algn="r">
              <a:buNone/>
            </a:pPr>
            <a:endParaRPr lang="en-US" sz="2400" dirty="0"/>
          </a:p>
        </p:txBody>
      </p:sp>
    </p:spTree>
    <p:extLst>
      <p:ext uri="{BB962C8B-B14F-4D97-AF65-F5344CB8AC3E}">
        <p14:creationId xmlns:p14="http://schemas.microsoft.com/office/powerpoint/2010/main" val="37611532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107504" y="260648"/>
            <a:ext cx="8569325" cy="6264275"/>
          </a:xfrm>
        </p:spPr>
        <p:txBody>
          <a:bodyPr>
            <a:normAutofit/>
          </a:bodyPr>
          <a:lstStyle/>
          <a:p>
            <a:pPr marL="0" indent="0" algn="r">
              <a:lnSpc>
                <a:spcPct val="170000"/>
              </a:lnSpc>
              <a:buNone/>
            </a:pPr>
            <a:r>
              <a:rPr lang="ar-SA" sz="2800" dirty="0" smtClean="0">
                <a:solidFill>
                  <a:srgbClr val="7030A0"/>
                </a:solidFill>
              </a:rPr>
              <a:t> </a:t>
            </a:r>
            <a:r>
              <a:rPr lang="ar-SA" sz="2800" b="1" u="sng" dirty="0" smtClean="0">
                <a:solidFill>
                  <a:srgbClr val="7030A0"/>
                </a:solidFill>
              </a:rPr>
              <a:t>تكتيكات بناء الرسائل الاتصالية </a:t>
            </a:r>
            <a:endParaRPr lang="ar-SA" sz="2800" dirty="0" smtClean="0">
              <a:solidFill>
                <a:srgbClr val="7030A0"/>
              </a:solidFill>
            </a:endParaRPr>
          </a:p>
          <a:p>
            <a:pPr marL="0" indent="0" algn="r">
              <a:lnSpc>
                <a:spcPct val="170000"/>
              </a:lnSpc>
              <a:buNone/>
            </a:pPr>
            <a:r>
              <a:rPr lang="ar-SA" dirty="0" smtClean="0"/>
              <a:t>هذه التكتيكات </a:t>
            </a:r>
            <a:r>
              <a:rPr lang="ar-SA" dirty="0"/>
              <a:t>ترتبط بكل عامل من العوامل الثلاثة السابقة وفيما يلي عرض لهذه العوامل وكيفية تطبيقها في بناء الرسائل الاتصالية في العلاقات العامة . </a:t>
            </a:r>
            <a:endParaRPr lang="en-US" dirty="0"/>
          </a:p>
          <a:p>
            <a:pPr marL="0" indent="0" algn="r">
              <a:lnSpc>
                <a:spcPct val="170000"/>
              </a:lnSpc>
              <a:buNone/>
            </a:pPr>
            <a:r>
              <a:rPr lang="ar-SA" b="1" dirty="0">
                <a:solidFill>
                  <a:srgbClr val="7030A0"/>
                </a:solidFill>
              </a:rPr>
              <a:t>الدافعيـــة </a:t>
            </a:r>
            <a:r>
              <a:rPr lang="ar-SA" dirty="0"/>
              <a:t>: تسعى الدافعية إلى حث التفكير الداخلي لدى الفرد واستثارته </a:t>
            </a:r>
            <a:r>
              <a:rPr lang="ar-SA" dirty="0" smtClean="0"/>
              <a:t>وذلك </a:t>
            </a:r>
            <a:r>
              <a:rPr lang="ar-SA" dirty="0"/>
              <a:t>لزيادة درجة الاستعداد لديه والاهتمام بالرسائل </a:t>
            </a:r>
            <a:r>
              <a:rPr lang="ar-SA" dirty="0" smtClean="0"/>
              <a:t>المقدمة. </a:t>
            </a:r>
            <a:r>
              <a:rPr lang="ar-SA" dirty="0"/>
              <a:t>وتساعد في جعل الرسالة تخاطب دوافع ذات مغزى لدى الجمهور المستهدف . </a:t>
            </a:r>
            <a:endParaRPr lang="en-US" dirty="0" smtClean="0"/>
          </a:p>
          <a:p>
            <a:pPr marL="0" indent="0" algn="r">
              <a:lnSpc>
                <a:spcPct val="170000"/>
              </a:lnSpc>
              <a:buNone/>
            </a:pPr>
            <a:endParaRPr lang="en-US" dirty="0"/>
          </a:p>
          <a:p>
            <a:pPr marL="0" indent="0" algn="r">
              <a:lnSpc>
                <a:spcPct val="170000"/>
              </a:lnSpc>
              <a:buNone/>
            </a:pPr>
            <a:endParaRPr lang="en-US" dirty="0"/>
          </a:p>
        </p:txBody>
      </p:sp>
    </p:spTree>
    <p:extLst>
      <p:ext uri="{BB962C8B-B14F-4D97-AF65-F5344CB8AC3E}">
        <p14:creationId xmlns:p14="http://schemas.microsoft.com/office/powerpoint/2010/main" val="30133688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116632"/>
            <a:ext cx="8229600" cy="1143000"/>
          </a:xfrm>
        </p:spPr>
        <p:txBody>
          <a:bodyPr>
            <a:normAutofit/>
          </a:bodyPr>
          <a:lstStyle/>
          <a:p>
            <a:r>
              <a:rPr lang="ar-SA" sz="3200" b="1" u="sng" dirty="0" smtClean="0">
                <a:solidFill>
                  <a:schemeClr val="accent6">
                    <a:lumMod val="50000"/>
                  </a:schemeClr>
                </a:solidFill>
              </a:rPr>
              <a:t>ومن أهم التكتيكات الخاصة بعامل الدافعية </a:t>
            </a:r>
            <a:endParaRPr lang="en-US" sz="3200" dirty="0">
              <a:solidFill>
                <a:schemeClr val="accent6">
                  <a:lumMod val="50000"/>
                </a:schemeClr>
              </a:solidFill>
            </a:endParaRPr>
          </a:p>
        </p:txBody>
      </p:sp>
      <p:sp>
        <p:nvSpPr>
          <p:cNvPr id="3" name="عنصر نائب للمحتوى 2"/>
          <p:cNvSpPr>
            <a:spLocks noGrp="1"/>
          </p:cNvSpPr>
          <p:nvPr>
            <p:ph sz="quarter" idx="1"/>
          </p:nvPr>
        </p:nvSpPr>
        <p:spPr>
          <a:xfrm>
            <a:off x="467544" y="1268760"/>
            <a:ext cx="8229600" cy="5184576"/>
          </a:xfrm>
        </p:spPr>
        <p:txBody>
          <a:bodyPr>
            <a:normAutofit/>
          </a:bodyPr>
          <a:lstStyle/>
          <a:p>
            <a:pPr marL="0" indent="0" algn="r" rtl="1">
              <a:buNone/>
            </a:pPr>
            <a:r>
              <a:rPr lang="ar-SA" dirty="0" smtClean="0"/>
              <a:t>استخدام </a:t>
            </a:r>
            <a:r>
              <a:rPr lang="ar-SA" dirty="0"/>
              <a:t>تأثيرات واستمالات بصرية مثل </a:t>
            </a:r>
            <a:endParaRPr lang="ar-SA" dirty="0" smtClean="0"/>
          </a:p>
          <a:p>
            <a:pPr marL="0" lvl="0" indent="0" algn="r" rtl="1">
              <a:buNone/>
            </a:pPr>
            <a:endParaRPr lang="ar-SA" dirty="0" smtClean="0">
              <a:solidFill>
                <a:srgbClr val="0070C0"/>
              </a:solidFill>
            </a:endParaRPr>
          </a:p>
          <a:p>
            <a:pPr marL="0" lvl="0" indent="0" algn="r" rtl="1">
              <a:buNone/>
            </a:pPr>
            <a:r>
              <a:rPr lang="ar-SA" dirty="0" smtClean="0">
                <a:solidFill>
                  <a:srgbClr val="0070C0"/>
                </a:solidFill>
              </a:rPr>
              <a:t>الصور </a:t>
            </a:r>
            <a:r>
              <a:rPr lang="ar-SA" dirty="0">
                <a:solidFill>
                  <a:srgbClr val="0070C0"/>
                </a:solidFill>
              </a:rPr>
              <a:t>غير المألوفة </a:t>
            </a:r>
            <a:r>
              <a:rPr lang="ar-SA" dirty="0" smtClean="0">
                <a:solidFill>
                  <a:srgbClr val="0070C0"/>
                </a:solidFill>
              </a:rPr>
              <a:t>والأشكال </a:t>
            </a:r>
            <a:r>
              <a:rPr lang="ar-SA" dirty="0">
                <a:solidFill>
                  <a:srgbClr val="0070C0"/>
                </a:solidFill>
              </a:rPr>
              <a:t>كبيرة الحجم </a:t>
            </a:r>
          </a:p>
          <a:p>
            <a:pPr marL="0" lvl="0" indent="0" algn="r" rtl="1">
              <a:buNone/>
            </a:pPr>
            <a:r>
              <a:rPr lang="ar-SA" dirty="0" smtClean="0">
                <a:solidFill>
                  <a:srgbClr val="0070C0"/>
                </a:solidFill>
              </a:rPr>
              <a:t> </a:t>
            </a:r>
            <a:r>
              <a:rPr lang="ar-SA" dirty="0">
                <a:solidFill>
                  <a:srgbClr val="0070C0"/>
                </a:solidFill>
              </a:rPr>
              <a:t>التأثيرات الصوتية والحركية . </a:t>
            </a:r>
            <a:endParaRPr lang="en-US" dirty="0">
              <a:solidFill>
                <a:srgbClr val="0070C0"/>
              </a:solidFill>
            </a:endParaRPr>
          </a:p>
          <a:p>
            <a:pPr marL="0" indent="0" algn="r" rtl="1">
              <a:buNone/>
            </a:pPr>
            <a:r>
              <a:rPr lang="ar-SA" dirty="0">
                <a:solidFill>
                  <a:srgbClr val="0070C0"/>
                </a:solidFill>
              </a:rPr>
              <a:t>الوان محددة</a:t>
            </a:r>
          </a:p>
          <a:p>
            <a:pPr marL="0" indent="0" algn="r" rtl="1">
              <a:buNone/>
            </a:pPr>
            <a:r>
              <a:rPr lang="ar-SA" dirty="0" smtClean="0"/>
              <a:t>استخدام </a:t>
            </a:r>
            <a:r>
              <a:rPr lang="ar-SA" dirty="0"/>
              <a:t>تكتيكات غير مباشرة تجعل المتلقي يفكر حول الرسالة </a:t>
            </a:r>
            <a:r>
              <a:rPr lang="ar-SA" dirty="0" smtClean="0"/>
              <a:t> </a:t>
            </a:r>
            <a:r>
              <a:rPr lang="ar-SA" dirty="0"/>
              <a:t>مثل </a:t>
            </a:r>
            <a:endParaRPr lang="ar-SA" dirty="0" smtClean="0"/>
          </a:p>
          <a:p>
            <a:pPr marL="0" indent="0" algn="r" rtl="1">
              <a:buNone/>
            </a:pPr>
            <a:endParaRPr lang="ar-SA" dirty="0" smtClean="0"/>
          </a:p>
          <a:p>
            <a:pPr marL="0" indent="0" algn="r" rtl="1">
              <a:buNone/>
            </a:pPr>
            <a:r>
              <a:rPr lang="ar-SA" dirty="0" smtClean="0">
                <a:solidFill>
                  <a:srgbClr val="0070C0"/>
                </a:solidFill>
              </a:rPr>
              <a:t>طرح </a:t>
            </a:r>
            <a:r>
              <a:rPr lang="ar-SA" dirty="0">
                <a:solidFill>
                  <a:srgbClr val="0070C0"/>
                </a:solidFill>
              </a:rPr>
              <a:t>سؤال </a:t>
            </a:r>
            <a:r>
              <a:rPr lang="ar-SA" dirty="0" smtClean="0">
                <a:solidFill>
                  <a:srgbClr val="0070C0"/>
                </a:solidFill>
              </a:rPr>
              <a:t>معين</a:t>
            </a:r>
          </a:p>
          <a:p>
            <a:pPr marL="0" indent="0" algn="r" rtl="1">
              <a:buNone/>
            </a:pPr>
            <a:r>
              <a:rPr lang="ar-SA" dirty="0" smtClean="0">
                <a:solidFill>
                  <a:srgbClr val="0070C0"/>
                </a:solidFill>
              </a:rPr>
              <a:t>استخ</a:t>
            </a:r>
            <a:r>
              <a:rPr lang="ar-SA" dirty="0">
                <a:solidFill>
                  <a:srgbClr val="0070C0"/>
                </a:solidFill>
              </a:rPr>
              <a:t>دام القصص أو الدراما</a:t>
            </a:r>
          </a:p>
          <a:p>
            <a:pPr marL="0" indent="0" algn="r" rtl="1">
              <a:buNone/>
            </a:pPr>
            <a:r>
              <a:rPr lang="ar-SA" dirty="0">
                <a:solidFill>
                  <a:srgbClr val="0070C0"/>
                </a:solidFill>
              </a:rPr>
              <a:t>جعل الرسالة معتدلة فلا تكون بسيطة أو معقدة . </a:t>
            </a:r>
            <a:endParaRPr lang="ar-SA" dirty="0" smtClean="0">
              <a:solidFill>
                <a:srgbClr val="0070C0"/>
              </a:solidFill>
            </a:endParaRPr>
          </a:p>
          <a:p>
            <a:pPr marL="0" indent="0" algn="r" rtl="1">
              <a:buNone/>
            </a:pPr>
            <a:r>
              <a:rPr lang="ar-SA" dirty="0">
                <a:solidFill>
                  <a:srgbClr val="0070C0"/>
                </a:solidFill>
              </a:rPr>
              <a:t>التنوع في مضمون الرسالة من حيث الشكل واللغة المستخدمة . </a:t>
            </a:r>
            <a:endParaRPr lang="en-US" dirty="0">
              <a:solidFill>
                <a:srgbClr val="0070C0"/>
              </a:solidFill>
            </a:endParaRPr>
          </a:p>
          <a:p>
            <a:pPr marL="0" indent="0" algn="r" rtl="1">
              <a:buNone/>
            </a:pPr>
            <a:endParaRPr lang="en-US" dirty="0">
              <a:solidFill>
                <a:srgbClr val="0070C0"/>
              </a:solidFill>
            </a:endParaRPr>
          </a:p>
          <a:p>
            <a:pPr marL="0" indent="0" algn="r" rtl="1">
              <a:buNone/>
            </a:pPr>
            <a:endParaRPr lang="en-US" dirty="0">
              <a:solidFill>
                <a:srgbClr val="0070C0"/>
              </a:solidFill>
            </a:endParaRPr>
          </a:p>
          <a:p>
            <a:pPr marL="0" indent="0" algn="r" rtl="1">
              <a:buNone/>
            </a:pPr>
            <a:endParaRPr lang="en-US" dirty="0"/>
          </a:p>
        </p:txBody>
      </p:sp>
    </p:spTree>
    <p:extLst>
      <p:ext uri="{BB962C8B-B14F-4D97-AF65-F5344CB8AC3E}">
        <p14:creationId xmlns:p14="http://schemas.microsoft.com/office/powerpoint/2010/main" val="181404235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341</TotalTime>
  <Words>1673</Words>
  <Application>Microsoft Office PowerPoint</Application>
  <PresentationFormat>عرض على الشاشة (3:4)‏</PresentationFormat>
  <Paragraphs>168</Paragraphs>
  <Slides>21</Slides>
  <Notes>0</Notes>
  <HiddenSlides>0</HiddenSlides>
  <MMClips>0</MMClips>
  <ScaleCrop>false</ScaleCrop>
  <HeadingPairs>
    <vt:vector size="4" baseType="variant">
      <vt:variant>
        <vt:lpstr>نسق</vt:lpstr>
      </vt:variant>
      <vt:variant>
        <vt:i4>1</vt:i4>
      </vt:variant>
      <vt:variant>
        <vt:lpstr>عناوين الشرائح</vt:lpstr>
      </vt:variant>
      <vt:variant>
        <vt:i4>21</vt:i4>
      </vt:variant>
    </vt:vector>
  </HeadingPairs>
  <TitlesOfParts>
    <vt:vector size="22" baseType="lpstr">
      <vt:lpstr>مشربية</vt:lpstr>
      <vt:lpstr>التكتيكات</vt:lpstr>
      <vt:lpstr>التكتيكات الخاصة بالجمهور</vt:lpstr>
      <vt:lpstr>عرض تقديمي في PowerPoint</vt:lpstr>
      <vt:lpstr> تصنيف الجمهور وفقاً لمستويي : المعرفة والتورط</vt:lpstr>
      <vt:lpstr>عرض تقديمي في PowerPoint</vt:lpstr>
      <vt:lpstr>عرض تقديمي في PowerPoint</vt:lpstr>
      <vt:lpstr>عرض تقديمي في PowerPoint</vt:lpstr>
      <vt:lpstr>عرض تقديمي في PowerPoint</vt:lpstr>
      <vt:lpstr>ومن أهم التكتيكات الخاصة بعامل الدافعية </vt:lpstr>
      <vt:lpstr>عرض تقديمي في PowerPoint</vt:lpstr>
      <vt:lpstr>ومن أهم التكتيكات الخاصة بعامل القدرة</vt:lpstr>
      <vt:lpstr>عرض تقديمي في PowerPoint</vt:lpstr>
      <vt:lpstr>ثالثاً : وسائل الاتصال في العلاقات العامة  </vt:lpstr>
      <vt:lpstr>عرض تقديمي في PowerPoint</vt:lpstr>
      <vt:lpstr>عرض تقديمي في PowerPoint</vt:lpstr>
      <vt:lpstr>عرض تقديمي في PowerPoint</vt:lpstr>
      <vt:lpstr>التكامل بين وسائل الإعلام</vt:lpstr>
      <vt:lpstr> أهمية التكامل بين الاتصالين : الجماهير والشخصي</vt:lpstr>
      <vt:lpstr>( 4 ) تكتيكات المصدر ؟ </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التكتيكات </dc:title>
  <dc:creator>Sony</dc:creator>
  <cp:lastModifiedBy>Nada Nasser Alahmari</cp:lastModifiedBy>
  <cp:revision>202</cp:revision>
  <dcterms:created xsi:type="dcterms:W3CDTF">2015-11-10T19:43:39Z</dcterms:created>
  <dcterms:modified xsi:type="dcterms:W3CDTF">2015-11-12T06:46:11Z</dcterms:modified>
</cp:coreProperties>
</file>