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4"/>
  </p:handoutMasterIdLst>
  <p:sldIdLst>
    <p:sldId id="274" r:id="rId2"/>
    <p:sldId id="273" r:id="rId3"/>
    <p:sldId id="267" r:id="rId4"/>
    <p:sldId id="257" r:id="rId5"/>
    <p:sldId id="260" r:id="rId6"/>
    <p:sldId id="268" r:id="rId7"/>
    <p:sldId id="269" r:id="rId8"/>
    <p:sldId id="270" r:id="rId9"/>
    <p:sldId id="258" r:id="rId10"/>
    <p:sldId id="261" r:id="rId11"/>
    <p:sldId id="262" r:id="rId12"/>
    <p:sldId id="266" r:id="rId13"/>
    <p:sldId id="272" r:id="rId14"/>
    <p:sldId id="263" r:id="rId15"/>
    <p:sldId id="275" r:id="rId16"/>
    <p:sldId id="276" r:id="rId17"/>
    <p:sldId id="277" r:id="rId18"/>
    <p:sldId id="278" r:id="rId19"/>
    <p:sldId id="285" r:id="rId20"/>
    <p:sldId id="286" r:id="rId21"/>
    <p:sldId id="300" r:id="rId22"/>
    <p:sldId id="264"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F4C96FF-282B-4C9D-A72D-B3EF0440195B}" type="datetimeFigureOut">
              <a:rPr lang="en-GB" smtClean="0"/>
              <a:t>01/09/2019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CF1B56C-1BAB-45E0-8563-AA75A325A61A}" type="slidenum">
              <a:rPr lang="en-GB" smtClean="0"/>
              <a:t>‹#›</a:t>
            </a:fld>
            <a:endParaRPr lang="en-GB"/>
          </a:p>
        </p:txBody>
      </p:sp>
    </p:spTree>
    <p:extLst>
      <p:ext uri="{BB962C8B-B14F-4D97-AF65-F5344CB8AC3E}">
        <p14:creationId xmlns:p14="http://schemas.microsoft.com/office/powerpoint/2010/main" val="297028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18149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98028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59243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109810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128143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24394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8" name="عنصر نائب للتذييل 7"/>
          <p:cNvSpPr>
            <a:spLocks noGrp="1"/>
          </p:cNvSpPr>
          <p:nvPr>
            <p:ph type="ftr" sz="quarter" idx="11"/>
          </p:nvPr>
        </p:nvSpPr>
        <p:spPr/>
        <p:txBody>
          <a:bodyPr/>
          <a:lstStyle/>
          <a:p>
            <a:endParaRPr lang="en-GB" dirty="0"/>
          </a:p>
        </p:txBody>
      </p:sp>
      <p:sp>
        <p:nvSpPr>
          <p:cNvPr id="9" name="عنصر نائب لرقم الشريحة 8"/>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358760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4" name="عنصر نائب للتذييل 3"/>
          <p:cNvSpPr>
            <a:spLocks noGrp="1"/>
          </p:cNvSpPr>
          <p:nvPr>
            <p:ph type="ftr" sz="quarter" idx="11"/>
          </p:nvPr>
        </p:nvSpPr>
        <p:spPr/>
        <p:txBody>
          <a:bodyPr/>
          <a:lstStyle/>
          <a:p>
            <a:endParaRPr lang="en-GB" dirty="0"/>
          </a:p>
        </p:txBody>
      </p:sp>
      <p:sp>
        <p:nvSpPr>
          <p:cNvPr id="5" name="عنصر نائب لرقم الشريحة 4"/>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278695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3" name="عنصر نائب للتذييل 2"/>
          <p:cNvSpPr>
            <a:spLocks noGrp="1"/>
          </p:cNvSpPr>
          <p:nvPr>
            <p:ph type="ftr" sz="quarter" idx="11"/>
          </p:nvPr>
        </p:nvSpPr>
        <p:spPr/>
        <p:txBody>
          <a:bodyPr/>
          <a:lstStyle/>
          <a:p>
            <a:endParaRPr lang="en-GB" dirty="0"/>
          </a:p>
        </p:txBody>
      </p:sp>
      <p:sp>
        <p:nvSpPr>
          <p:cNvPr id="4" name="عنصر نائب لرقم الشريحة 3"/>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25382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41813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3956464-1726-4340-BE87-6F489F7397E5}" type="datetimeFigureOut">
              <a:rPr lang="en-GB" smtClean="0"/>
              <a:t>01/09/2019</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E2FED0DF-A276-48C3-B83C-DC7A3A19BE4A}" type="slidenum">
              <a:rPr lang="en-GB" smtClean="0"/>
              <a:t>‹#›</a:t>
            </a:fld>
            <a:endParaRPr lang="en-GB" dirty="0"/>
          </a:p>
        </p:txBody>
      </p:sp>
    </p:spTree>
    <p:extLst>
      <p:ext uri="{BB962C8B-B14F-4D97-AF65-F5344CB8AC3E}">
        <p14:creationId xmlns:p14="http://schemas.microsoft.com/office/powerpoint/2010/main" val="255565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956464-1726-4340-BE87-6F489F7397E5}" type="datetimeFigureOut">
              <a:rPr lang="en-GB" smtClean="0"/>
              <a:t>01/09/2019</a:t>
            </a:fld>
            <a:endParaRPr lang="en-GB"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GB"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2FED0DF-A276-48C3-B83C-DC7A3A19BE4A}" type="slidenum">
              <a:rPr lang="en-GB" smtClean="0"/>
              <a:t>‹#›</a:t>
            </a:fld>
            <a:endParaRPr lang="en-GB" dirty="0"/>
          </a:p>
        </p:txBody>
      </p:sp>
    </p:spTree>
    <p:extLst>
      <p:ext uri="{BB962C8B-B14F-4D97-AF65-F5344CB8AC3E}">
        <p14:creationId xmlns:p14="http://schemas.microsoft.com/office/powerpoint/2010/main" val="26867343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6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363272" cy="828010"/>
          </a:xfrm>
        </p:spPr>
        <p:txBody>
          <a:bodyPr>
            <a:normAutofit/>
          </a:bodyPr>
          <a:lstStyle/>
          <a:p>
            <a:pPr algn="ctr"/>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251520" y="2376264"/>
            <a:ext cx="8640960" cy="3356992"/>
          </a:xfrm>
        </p:spPr>
        <p:txBody>
          <a:bodyPr>
            <a:normAutofit fontScale="92500" lnSpcReduction="20000"/>
          </a:bodyPr>
          <a:lstStyle/>
          <a:p>
            <a:pPr algn="just" rtl="1"/>
            <a:r>
              <a:rPr lang="ar-SA" sz="2800" b="1" dirty="0">
                <a:solidFill>
                  <a:srgbClr val="FFC000"/>
                </a:solidFill>
              </a:rPr>
              <a:t>4- مراجعة أوراق العمل</a:t>
            </a:r>
            <a:endParaRPr lang="en-US" sz="2800" b="1" dirty="0">
              <a:solidFill>
                <a:srgbClr val="FFC000"/>
              </a:solidFill>
            </a:endParaRPr>
          </a:p>
          <a:p>
            <a:pPr algn="just" rtl="1"/>
            <a:r>
              <a:rPr lang="ar-SA" sz="2800" b="1" dirty="0"/>
              <a:t>يجب مراجعة جميع أوراق عمل المراجعة التي أعدها الموظفون بإدارة المراجعة الداخلية، وذلك لضمان أنهم يقومون بتأييد ودعم تقرير المراجعة بشكل صحيح، وأن جميع إجراءات المراجعة الداخلية الضرورية قد تم تنفيذها. كما يجب توثيق أدلة المراجعة الإشرافية في أوراق العمل. قد يتم كتابة ملاحظات المراجعة؛ مع ذلك، يعتبر التواصل الشفهي مقبول أيضًا.</a:t>
            </a:r>
            <a:endParaRPr lang="en-US" sz="2800" b="1" dirty="0"/>
          </a:p>
          <a:p>
            <a:pPr algn="just" rtl="1"/>
            <a:r>
              <a:rPr lang="ar-SA" sz="2800" b="1" dirty="0"/>
              <a:t>المراجع المكلف هو مسؤول عن المراجعة الدورية لأوراق العمل خلال فترة المراجعة. وعموما تتم هذه المراجعة عندما يتم الانتهاء من كل جزء من برنامج المراجعة. </a:t>
            </a:r>
            <a:endParaRPr lang="en-GB" sz="2800" b="1" dirty="0"/>
          </a:p>
        </p:txBody>
      </p:sp>
    </p:spTree>
    <p:extLst>
      <p:ext uri="{BB962C8B-B14F-4D97-AF65-F5344CB8AC3E}">
        <p14:creationId xmlns:p14="http://schemas.microsoft.com/office/powerpoint/2010/main" val="182231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57" y="1268760"/>
            <a:ext cx="8268999" cy="756002"/>
          </a:xfrm>
        </p:spPr>
        <p:txBody>
          <a:bodyPr>
            <a:normAutofit/>
          </a:bodyPr>
          <a:lstStyle/>
          <a:p>
            <a:pPr algn="ctr" rtl="1"/>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sz="half" idx="1"/>
          </p:nvPr>
        </p:nvSpPr>
        <p:spPr>
          <a:xfrm>
            <a:off x="395536" y="2132856"/>
            <a:ext cx="8424936" cy="4221088"/>
          </a:xfrm>
        </p:spPr>
        <p:txBody>
          <a:bodyPr>
            <a:normAutofit fontScale="77500" lnSpcReduction="20000"/>
          </a:bodyPr>
          <a:lstStyle/>
          <a:p>
            <a:pPr algn="just" rtl="1"/>
            <a:r>
              <a:rPr lang="ar-SA" b="1" dirty="0"/>
              <a:t>ويجب أن تضمن </a:t>
            </a:r>
            <a:r>
              <a:rPr lang="ar-SA" b="1" u="sng" dirty="0"/>
              <a:t>المجالات الرئيسية في عملية المراجعة </a:t>
            </a:r>
            <a:r>
              <a:rPr lang="ar-SA" b="1" dirty="0"/>
              <a:t>ما يلي</a:t>
            </a:r>
            <a:r>
              <a:rPr lang="en-US" b="1" dirty="0"/>
              <a:t>:</a:t>
            </a:r>
          </a:p>
          <a:p>
            <a:pPr marL="457200" lvl="0" indent="-457200" algn="just" rtl="1">
              <a:buFont typeface="Wingdings" panose="05000000000000000000" pitchFamily="2" charset="2"/>
              <a:buChar char="ü"/>
            </a:pPr>
            <a:r>
              <a:rPr lang="ar-SA" b="1" dirty="0">
                <a:solidFill>
                  <a:srgbClr val="7030A0"/>
                </a:solidFill>
              </a:rPr>
              <a:t>وثائق كافية لجميع النتائج مع إحالات مرجعية إلى أوراق عمل داعمة محددة. </a:t>
            </a:r>
            <a:endParaRPr lang="en-US" b="1" dirty="0">
              <a:solidFill>
                <a:srgbClr val="7030A0"/>
              </a:solidFill>
            </a:endParaRPr>
          </a:p>
          <a:p>
            <a:pPr marL="457200" lvl="0" indent="-457200" algn="just" rtl="1">
              <a:buFont typeface="Wingdings" panose="05000000000000000000" pitchFamily="2" charset="2"/>
              <a:buChar char="ü"/>
            </a:pPr>
            <a:r>
              <a:rPr lang="ar-SA" b="1" dirty="0">
                <a:solidFill>
                  <a:srgbClr val="7030A0"/>
                </a:solidFill>
              </a:rPr>
              <a:t>الضوابط المحددة المطلوبة في إعداد كل توصية لضمان الإتقان في تضمين جميع عناصر النتيجة، وللتعبير عن الاحترافية في بناء النتائج.</a:t>
            </a:r>
            <a:endParaRPr lang="en-US" b="1" dirty="0">
              <a:solidFill>
                <a:srgbClr val="7030A0"/>
              </a:solidFill>
            </a:endParaRPr>
          </a:p>
          <a:p>
            <a:pPr marL="457200" lvl="0" indent="-457200" algn="just" rtl="1">
              <a:buFont typeface="Wingdings" panose="05000000000000000000" pitchFamily="2" charset="2"/>
              <a:buChar char="ü"/>
            </a:pPr>
            <a:r>
              <a:rPr lang="ar-SA" b="1" dirty="0">
                <a:solidFill>
                  <a:srgbClr val="7030A0"/>
                </a:solidFill>
              </a:rPr>
              <a:t>الاتساق في نظام الترقيم للحفاظ على تتبع عملية المراجعة.</a:t>
            </a:r>
            <a:endParaRPr lang="en-US" b="1" dirty="0">
              <a:solidFill>
                <a:srgbClr val="7030A0"/>
              </a:solidFill>
            </a:endParaRPr>
          </a:p>
          <a:p>
            <a:pPr marL="457200" lvl="0" indent="-457200" algn="just" rtl="1">
              <a:buFont typeface="Wingdings" panose="05000000000000000000" pitchFamily="2" charset="2"/>
              <a:buChar char="ü"/>
            </a:pPr>
            <a:r>
              <a:rPr lang="ar-SA" b="1" dirty="0">
                <a:solidFill>
                  <a:srgbClr val="7030A0"/>
                </a:solidFill>
              </a:rPr>
              <a:t>ملاحظات لأي خطوات في برنامج مراجعة التي لا تزال مفتوحة.</a:t>
            </a:r>
            <a:endParaRPr lang="en-US" b="1" dirty="0">
              <a:solidFill>
                <a:srgbClr val="7030A0"/>
              </a:solidFill>
            </a:endParaRPr>
          </a:p>
          <a:p>
            <a:pPr marL="457200" lvl="0" indent="-457200" algn="just" rtl="1">
              <a:buFont typeface="Wingdings" panose="05000000000000000000" pitchFamily="2" charset="2"/>
              <a:buChar char="ü"/>
            </a:pPr>
            <a:r>
              <a:rPr lang="ar-SA" b="1" dirty="0">
                <a:solidFill>
                  <a:srgbClr val="7030A0"/>
                </a:solidFill>
              </a:rPr>
              <a:t>أوراق العمل / الجداول ذات العلاقة مع مصدر البيانات، أساس لاختيار بيانات العينة، ووسيلة إيضاح علامة التجزئة، والاستنتاج. أيضا، يجب أن تتم الإحالة المرجعية لجميع أوراق العمل/ الجداول ذات العلاقة إلى خطوة (خطوات) برنامج مراجعة محدد وإلى ورقة بيانات نتائج المراجعة المطبقة إذا كانت تدعم نتائج المراجعة.</a:t>
            </a:r>
            <a:endParaRPr lang="en-US" b="1" dirty="0">
              <a:solidFill>
                <a:srgbClr val="7030A0"/>
              </a:solidFill>
            </a:endParaRPr>
          </a:p>
          <a:p>
            <a:pPr marL="457200" lvl="0" indent="-457200" algn="just" rtl="1">
              <a:buFont typeface="Wingdings" panose="05000000000000000000" pitchFamily="2" charset="2"/>
              <a:buChar char="ü"/>
            </a:pPr>
            <a:r>
              <a:rPr lang="ar-SA" b="1" dirty="0">
                <a:solidFill>
                  <a:srgbClr val="7030A0"/>
                </a:solidFill>
              </a:rPr>
              <a:t>الإحالة المرجعية اللازمة لضمان وجود رابط كامل لجميع صفحات ورقة العمل لإجراء عملية متابعة ومراجعة كاملة.	</a:t>
            </a:r>
            <a:endParaRPr lang="en-US" b="1" dirty="0">
              <a:solidFill>
                <a:srgbClr val="7030A0"/>
              </a:solidFill>
            </a:endParaRPr>
          </a:p>
        </p:txBody>
      </p:sp>
    </p:spTree>
    <p:extLst>
      <p:ext uri="{BB962C8B-B14F-4D97-AF65-F5344CB8AC3E}">
        <p14:creationId xmlns:p14="http://schemas.microsoft.com/office/powerpoint/2010/main" val="2780136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91264" cy="683994"/>
          </a:xfrm>
        </p:spPr>
        <p:txBody>
          <a:bodyPr>
            <a:normAutofit/>
          </a:bodyPr>
          <a:lstStyle/>
          <a:p>
            <a:pPr algn="ctr" rtl="1"/>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251520" y="2276872"/>
            <a:ext cx="8568952" cy="3672408"/>
          </a:xfrm>
        </p:spPr>
        <p:txBody>
          <a:bodyPr>
            <a:normAutofit fontScale="85000" lnSpcReduction="10000"/>
          </a:bodyPr>
          <a:lstStyle/>
          <a:p>
            <a:pPr algn="just" rtl="1"/>
            <a:r>
              <a:rPr lang="ar-SA" sz="2800" b="1" dirty="0">
                <a:solidFill>
                  <a:srgbClr val="FFC000"/>
                </a:solidFill>
              </a:rPr>
              <a:t>5- ملكية أوراق العمل والوصول إليها</a:t>
            </a:r>
            <a:endParaRPr lang="en-US" sz="2800" b="1" dirty="0">
              <a:solidFill>
                <a:srgbClr val="FFC000"/>
              </a:solidFill>
            </a:endParaRPr>
          </a:p>
          <a:p>
            <a:pPr algn="just" rtl="1"/>
            <a:r>
              <a:rPr lang="ar-SA" sz="2400" b="1" dirty="0">
                <a:solidFill>
                  <a:srgbClr val="00B050"/>
                </a:solidFill>
              </a:rPr>
              <a:t>أوراق عمل المراجعة هي ملك للشركة موضوع المراجعة. ويسمح بالوصول للملفات التي تخضع لسيطرة مدير عام المراجعة الداخلية فقط للأفراد المصرح لهم. وقد تمنح الموافقة على المراجعة الإدارية لإثبات أو توضيح نتائج المراجعة أو للاستفادة من وثائق المراجعة لأغراض تجارية أخرى. ويجب أن يوافق مدير عام المراجعة الداخلية على جميع طلبات الوصول إلى أوراق عمل المراجعة. ويجب أن  يتم حفظ محتوى جميع أوراق عمل المراجعة بسرية تامة وبمكان آمن في الشركة بما يحفظها من التلف، والعبث، أو الاستخدام غير المسموح به. ويتم تخزين أوراق العمل في خزانات ملفات إدارة المراجعة الداخلية؛ باستثناء عندما تكون المساحة غير كافية فيتم تخزين أوراق العمل في صناديق الملفات الدائمة. وإذا لزم الأمر، تقوم إدارة المراجعة الداخلية بترتيب الحصول على مساحة تخزين مناسبة وآمنة.</a:t>
            </a:r>
            <a:endParaRPr lang="en-US" sz="2400" b="1" dirty="0">
              <a:solidFill>
                <a:srgbClr val="00B050"/>
              </a:solidFill>
            </a:endParaRPr>
          </a:p>
          <a:p>
            <a:pPr algn="just" rtl="1"/>
            <a:r>
              <a:rPr lang="ar-SA" sz="2400" b="1" dirty="0"/>
              <a:t>في حالة تقديم طلب من طرف خارجي للوصول إلى ملفات أوراق العمل للمراجعة الداخلية، يطلب المدير التصديق والموافقة من مدير عام الشركة، ويطلب أيضًا رأي المستشار القانوني للشركة.</a:t>
            </a:r>
            <a:endParaRPr lang="en-US" sz="2400" b="1" dirty="0"/>
          </a:p>
          <a:p>
            <a:endParaRPr lang="en-GB" b="1" dirty="0"/>
          </a:p>
        </p:txBody>
      </p:sp>
    </p:spTree>
    <p:extLst>
      <p:ext uri="{BB962C8B-B14F-4D97-AF65-F5344CB8AC3E}">
        <p14:creationId xmlns:p14="http://schemas.microsoft.com/office/powerpoint/2010/main" val="424413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4846"/>
            <a:ext cx="8291264" cy="756002"/>
          </a:xfrm>
        </p:spPr>
        <p:txBody>
          <a:bodyPr>
            <a:normAutofit/>
          </a:bodyPr>
          <a:lstStyle/>
          <a:p>
            <a:pPr algn="ctr"/>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539552" y="2204864"/>
            <a:ext cx="8136904" cy="3816424"/>
          </a:xfrm>
        </p:spPr>
        <p:txBody>
          <a:bodyPr>
            <a:normAutofit fontScale="92500"/>
          </a:bodyPr>
          <a:lstStyle/>
          <a:p>
            <a:pPr algn="just" rtl="1"/>
            <a:r>
              <a:rPr lang="ar-SA" sz="2800" b="1" dirty="0">
                <a:solidFill>
                  <a:srgbClr val="FFC000"/>
                </a:solidFill>
              </a:rPr>
              <a:t>6- أوراق العمل الإلكترونية:</a:t>
            </a:r>
            <a:endParaRPr lang="en-US" sz="2800" b="1" dirty="0">
              <a:solidFill>
                <a:srgbClr val="FFC000"/>
              </a:solidFill>
            </a:endParaRPr>
          </a:p>
          <a:p>
            <a:pPr algn="just" rtl="1"/>
            <a:r>
              <a:rPr lang="ar-SA" sz="2800" b="1" dirty="0"/>
              <a:t>يجب أن تكون كل الملفات الالكترونية مراقبة ومحفوظة جيدا لتجنب المخاطر المصاحبة لاستخدامها. والتي قد تشمل: </a:t>
            </a:r>
            <a:endParaRPr lang="en-US" sz="2800" b="1" dirty="0"/>
          </a:p>
          <a:p>
            <a:pPr marL="342900" lvl="0" indent="-342900" algn="just" rtl="1">
              <a:buFont typeface="Wingdings" panose="05000000000000000000" pitchFamily="2" charset="2"/>
              <a:buChar char="ü"/>
            </a:pPr>
            <a:r>
              <a:rPr lang="ar-SA" sz="2800" b="1" dirty="0">
                <a:solidFill>
                  <a:srgbClr val="7030A0"/>
                </a:solidFill>
              </a:rPr>
              <a:t>الدخول غير المصرح به وإحداث تغيير غير ملائم على البيانات.</a:t>
            </a:r>
            <a:endParaRPr lang="en-US" sz="2800" b="1" dirty="0">
              <a:solidFill>
                <a:srgbClr val="7030A0"/>
              </a:solidFill>
            </a:endParaRPr>
          </a:p>
          <a:p>
            <a:pPr marL="342900" lvl="0" indent="-342900" algn="just" rtl="1">
              <a:buFont typeface="Wingdings" panose="05000000000000000000" pitchFamily="2" charset="2"/>
              <a:buChar char="ü"/>
            </a:pPr>
            <a:r>
              <a:rPr lang="ar-SA" sz="2800" b="1" dirty="0">
                <a:solidFill>
                  <a:srgbClr val="7030A0"/>
                </a:solidFill>
              </a:rPr>
              <a:t>إتلاف أو فقدان البيانات. </a:t>
            </a:r>
            <a:endParaRPr lang="en-US" sz="2800" b="1" dirty="0">
              <a:solidFill>
                <a:srgbClr val="7030A0"/>
              </a:solidFill>
            </a:endParaRPr>
          </a:p>
          <a:p>
            <a:pPr algn="just" rtl="1"/>
            <a:r>
              <a:rPr lang="ar-SA" sz="2800" b="1" dirty="0"/>
              <a:t>ويجب استخدام أساليب رقابة محددة عند استخدام أوراق العمل الإلكترونية، وذلك للمحافظة على سلامة الملفات، ومن أهم الأساليب الرقابية في هذا المجال الرقابة على الدخول وعمل النسخ الاحتياطية.</a:t>
            </a:r>
            <a:endParaRPr lang="en-US" sz="2800" b="1" dirty="0"/>
          </a:p>
          <a:p>
            <a:endParaRPr lang="en-GB" b="1" dirty="0"/>
          </a:p>
        </p:txBody>
      </p:sp>
    </p:spTree>
    <p:extLst>
      <p:ext uri="{BB962C8B-B14F-4D97-AF65-F5344CB8AC3E}">
        <p14:creationId xmlns:p14="http://schemas.microsoft.com/office/powerpoint/2010/main" val="4012241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496944" cy="720080"/>
          </a:xfrm>
        </p:spPr>
        <p:txBody>
          <a:bodyPr>
            <a:normAutofit fontScale="90000"/>
          </a:bodyPr>
          <a:lstStyle/>
          <a:p>
            <a:pPr algn="ctr" rtl="1"/>
            <a:r>
              <a:rPr lang="ar-SA" b="1" dirty="0">
                <a:solidFill>
                  <a:srgbClr val="FF0000"/>
                </a:solidFill>
              </a:rPr>
              <a:t>برامج المراجعة الداخلية </a:t>
            </a:r>
            <a:endParaRPr lang="en-GB" sz="3200" b="1" dirty="0">
              <a:solidFill>
                <a:srgbClr val="FF0000"/>
              </a:solidFill>
            </a:endParaRPr>
          </a:p>
        </p:txBody>
      </p:sp>
      <p:sp>
        <p:nvSpPr>
          <p:cNvPr id="3" name="Content Placeholder 2"/>
          <p:cNvSpPr>
            <a:spLocks noGrp="1"/>
          </p:cNvSpPr>
          <p:nvPr>
            <p:ph idx="1"/>
          </p:nvPr>
        </p:nvSpPr>
        <p:spPr>
          <a:xfrm>
            <a:off x="251520" y="2420888"/>
            <a:ext cx="8496944" cy="4176464"/>
          </a:xfrm>
        </p:spPr>
        <p:txBody>
          <a:bodyPr>
            <a:normAutofit fontScale="92500"/>
          </a:bodyPr>
          <a:lstStyle/>
          <a:p>
            <a:pPr algn="just" rtl="1"/>
            <a:r>
              <a:rPr lang="ar-SA" sz="2800" b="1" dirty="0"/>
              <a:t>يشمل برنامج أو برامج المراجعة الداخلية تحقيق أهداف عديدة، من أهمها: </a:t>
            </a:r>
            <a:endParaRPr lang="en-US" sz="2800" b="1" dirty="0"/>
          </a:p>
          <a:p>
            <a:pPr marL="342900" lvl="0" indent="-342900" algn="just" rtl="1">
              <a:buFont typeface="Wingdings" panose="05000000000000000000" pitchFamily="2" charset="2"/>
              <a:buChar char="ü"/>
            </a:pPr>
            <a:r>
              <a:rPr lang="ar-SA" sz="2800" b="1" dirty="0">
                <a:solidFill>
                  <a:srgbClr val="00B050"/>
                </a:solidFill>
              </a:rPr>
              <a:t>تقديم أسس ثابتة لعملية توزيع العمل على فريق المراجعة الداخلية.</a:t>
            </a:r>
            <a:endParaRPr lang="en-US" sz="2800" b="1" dirty="0">
              <a:solidFill>
                <a:srgbClr val="00B050"/>
              </a:solidFill>
            </a:endParaRPr>
          </a:p>
          <a:p>
            <a:pPr marL="342900" lvl="0" indent="-342900" algn="just" rtl="1">
              <a:buFont typeface="Wingdings" panose="05000000000000000000" pitchFamily="2" charset="2"/>
              <a:buChar char="ü"/>
            </a:pPr>
            <a:r>
              <a:rPr lang="ar-SA" sz="2800" b="1" dirty="0">
                <a:solidFill>
                  <a:srgbClr val="00B050"/>
                </a:solidFill>
              </a:rPr>
              <a:t>تقديم وسائل للسيطرة على الميزانيات الوقتية لمهمة المراجعة الداخلية. </a:t>
            </a:r>
            <a:endParaRPr lang="en-US" sz="2800" b="1" dirty="0">
              <a:solidFill>
                <a:srgbClr val="00B050"/>
              </a:solidFill>
            </a:endParaRPr>
          </a:p>
          <a:p>
            <a:pPr marL="342900" lvl="0" indent="-342900" algn="just" rtl="1">
              <a:buFont typeface="Wingdings" panose="05000000000000000000" pitchFamily="2" charset="2"/>
              <a:buChar char="ü"/>
            </a:pPr>
            <a:r>
              <a:rPr lang="ar-SA" sz="2800" b="1" dirty="0">
                <a:solidFill>
                  <a:srgbClr val="00B050"/>
                </a:solidFill>
              </a:rPr>
              <a:t>العمل كأداة تدريب للمراجعين الداخليين حديثي الخبرة. </a:t>
            </a:r>
            <a:endParaRPr lang="en-US" sz="2800" b="1" dirty="0">
              <a:solidFill>
                <a:srgbClr val="00B050"/>
              </a:solidFill>
            </a:endParaRPr>
          </a:p>
          <a:p>
            <a:pPr marL="342900" lvl="0" indent="-342900" algn="just" rtl="1">
              <a:buFont typeface="Wingdings" panose="05000000000000000000" pitchFamily="2" charset="2"/>
              <a:buChar char="ü"/>
            </a:pPr>
            <a:r>
              <a:rPr lang="ar-SA" sz="2800" b="1" dirty="0">
                <a:solidFill>
                  <a:srgbClr val="00B050"/>
                </a:solidFill>
              </a:rPr>
              <a:t>تقديم سجل تلخيصي بالعمل الذي تم إنجازه.</a:t>
            </a:r>
            <a:endParaRPr lang="en-US" sz="2800" b="1" dirty="0">
              <a:solidFill>
                <a:srgbClr val="00B050"/>
              </a:solidFill>
            </a:endParaRPr>
          </a:p>
          <a:p>
            <a:pPr marL="342900" lvl="0" indent="-342900" algn="just" rtl="1">
              <a:buFont typeface="Wingdings" panose="05000000000000000000" pitchFamily="2" charset="2"/>
              <a:buChar char="ü"/>
            </a:pPr>
            <a:r>
              <a:rPr lang="ar-SA" sz="2800" b="1" dirty="0">
                <a:solidFill>
                  <a:srgbClr val="00B050"/>
                </a:solidFill>
              </a:rPr>
              <a:t>المساعدة في جعل المهمة مألوفة لدى المراجع الداخلي.</a:t>
            </a:r>
            <a:endParaRPr lang="en-US" sz="2800" b="1" dirty="0">
              <a:solidFill>
                <a:srgbClr val="00B050"/>
              </a:solidFill>
            </a:endParaRPr>
          </a:p>
          <a:p>
            <a:pPr marL="342900" lvl="0" indent="-342900" algn="just" rtl="1">
              <a:buFont typeface="Wingdings" panose="05000000000000000000" pitchFamily="2" charset="2"/>
              <a:buChar char="ü"/>
            </a:pPr>
            <a:r>
              <a:rPr lang="ar-SA" sz="2800" b="1" dirty="0">
                <a:solidFill>
                  <a:srgbClr val="00B050"/>
                </a:solidFill>
              </a:rPr>
              <a:t>تخفيض الوقت المطلوب للإشراف المباشر على فريق المراجعة الداخلية. </a:t>
            </a:r>
            <a:endParaRPr lang="en-US" sz="2800" b="1" dirty="0">
              <a:solidFill>
                <a:srgbClr val="00B050"/>
              </a:solidFill>
            </a:endParaRPr>
          </a:p>
          <a:p>
            <a:pPr marL="457200" indent="-457200">
              <a:buAutoNum type="arabicPeriod"/>
            </a:pPr>
            <a:endParaRPr lang="en-GB" b="1" dirty="0" smtClean="0"/>
          </a:p>
          <a:p>
            <a:endParaRPr lang="en-GB" b="1" dirty="0"/>
          </a:p>
        </p:txBody>
      </p:sp>
    </p:spTree>
    <p:extLst>
      <p:ext uri="{BB962C8B-B14F-4D97-AF65-F5344CB8AC3E}">
        <p14:creationId xmlns:p14="http://schemas.microsoft.com/office/powerpoint/2010/main" val="515572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104" y="1196752"/>
            <a:ext cx="5791200" cy="720080"/>
          </a:xfrm>
        </p:spPr>
        <p:txBody>
          <a:bodyPr>
            <a:normAutofit/>
          </a:bodyPr>
          <a:lstStyle/>
          <a:p>
            <a:pPr algn="ctr" rtl="1"/>
            <a:r>
              <a:rPr lang="ar-SA" sz="3200" b="1" dirty="0" smtClean="0">
                <a:solidFill>
                  <a:srgbClr val="FF0000"/>
                </a:solidFill>
              </a:rPr>
              <a:t>تابع: برامج </a:t>
            </a:r>
            <a:r>
              <a:rPr lang="ar-SA" sz="3200" b="1" dirty="0">
                <a:solidFill>
                  <a:srgbClr val="FF0000"/>
                </a:solidFill>
              </a:rPr>
              <a:t>المراجعة الداخلية </a:t>
            </a:r>
            <a:endParaRPr lang="en-US" sz="3200" dirty="0">
              <a:solidFill>
                <a:srgbClr val="FF0000"/>
              </a:solidFill>
            </a:endParaRPr>
          </a:p>
        </p:txBody>
      </p:sp>
      <p:sp>
        <p:nvSpPr>
          <p:cNvPr id="3" name="Content Placeholder 2"/>
          <p:cNvSpPr>
            <a:spLocks noGrp="1"/>
          </p:cNvSpPr>
          <p:nvPr>
            <p:ph idx="1"/>
          </p:nvPr>
        </p:nvSpPr>
        <p:spPr>
          <a:xfrm>
            <a:off x="395536" y="1916832"/>
            <a:ext cx="8352928" cy="4248472"/>
          </a:xfrm>
        </p:spPr>
        <p:txBody>
          <a:bodyPr>
            <a:normAutofit fontScale="85000" lnSpcReduction="20000"/>
          </a:bodyPr>
          <a:lstStyle/>
          <a:p>
            <a:pPr algn="just" rtl="1"/>
            <a:r>
              <a:rPr lang="ar-SA" b="1" dirty="0"/>
              <a:t>بانتهاء خطوات المراجعة، يجب أن يعلن المراجع عن انتهاء الواجبات المحددة في البرنامج، وأن يحتفظ </a:t>
            </a:r>
            <a:r>
              <a:rPr lang="ar-SA" sz="2400" b="1" dirty="0"/>
              <a:t>بأوراق العمل التي توثيق نتائج المراجعة. ويأخذ شكل ومضمون برنامج المراجعة أمور عديدة من أهمها: </a:t>
            </a:r>
            <a:endParaRPr lang="en-US" sz="2400" b="1" dirty="0"/>
          </a:p>
          <a:p>
            <a:pPr marL="342900" lvl="0" indent="-342900" algn="just" rtl="1">
              <a:buFont typeface="Wingdings" panose="05000000000000000000" pitchFamily="2" charset="2"/>
              <a:buChar char="v"/>
            </a:pPr>
            <a:r>
              <a:rPr lang="ar-SA" sz="2400" b="1" dirty="0">
                <a:solidFill>
                  <a:srgbClr val="00B050"/>
                </a:solidFill>
              </a:rPr>
              <a:t>يجب تجزئة البرنامج إلى مجموعة مقاطع تقوم كل منها بخدمة هدف أو أكثر من أهداف مهمة المراجعة، ومن ثم تبدأ عملية تنفيذ الإجراءات اللازمة بتحقيق هذا الهدف. </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في بعض الحالات الخاصة قد يكون مفيداً استشارة اختصاصيين متمرسين للمساعدة في تحديد وتسلسل الإجراءات التي يجب تنفيذها. </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يجب أن يشمل برنامج المراجعة كل التفاصيل الضرورية لتنفيذ عملية المراجعة.</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يجب أن توقع وتؤرخ كل الإجراءات داخل برنامج العمل من قبل المعد، مع ضرورة عمل مرجعية لها في أوراق العمل. </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كما يجب عمل حيز خاص للتوقيع وكتابة مرجعية أوراق العمل داخل البرنامج. </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بالإضافة إلى كل ما ذكر فإنه يجب أن تصف أوراق العمل الفحص الذي تم إنجازه ونتائج هذا الفحص. </a:t>
            </a:r>
            <a:endParaRPr lang="en-US" sz="2400" b="1" dirty="0">
              <a:solidFill>
                <a:srgbClr val="00B050"/>
              </a:solidFill>
            </a:endParaRPr>
          </a:p>
          <a:p>
            <a:pPr marL="342900" lvl="0" indent="-342900" algn="just" rtl="1">
              <a:buFont typeface="Wingdings" panose="05000000000000000000" pitchFamily="2" charset="2"/>
              <a:buChar char="v"/>
            </a:pPr>
            <a:r>
              <a:rPr lang="ar-SA" sz="2400" b="1" dirty="0">
                <a:solidFill>
                  <a:srgbClr val="00B050"/>
                </a:solidFill>
              </a:rPr>
              <a:t>بعدها تعبأ هذه النتائج في برنامج المراجعة وملف أوراق العمل الحالي</a:t>
            </a:r>
            <a:r>
              <a:rPr lang="ar-SA" sz="2400" b="1" dirty="0" smtClean="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1159392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340768"/>
            <a:ext cx="5791200" cy="504056"/>
          </a:xfrm>
        </p:spPr>
        <p:txBody>
          <a:bodyPr>
            <a:normAutofit fontScale="90000"/>
          </a:bodyPr>
          <a:lstStyle/>
          <a:p>
            <a:pPr algn="ctr" rtl="1"/>
            <a:r>
              <a:rPr lang="ar-SA" b="1" dirty="0">
                <a:solidFill>
                  <a:srgbClr val="FF0000"/>
                </a:solidFill>
              </a:rPr>
              <a:t>تابع: برامج المراجعة الداخلية </a:t>
            </a:r>
            <a:endParaRPr lang="en-US" dirty="0">
              <a:solidFill>
                <a:srgbClr val="FF0000"/>
              </a:solidFill>
            </a:endParaRPr>
          </a:p>
        </p:txBody>
      </p:sp>
      <p:sp>
        <p:nvSpPr>
          <p:cNvPr id="3" name="Content Placeholder 2"/>
          <p:cNvSpPr>
            <a:spLocks noGrp="1"/>
          </p:cNvSpPr>
          <p:nvPr>
            <p:ph idx="1"/>
          </p:nvPr>
        </p:nvSpPr>
        <p:spPr>
          <a:xfrm>
            <a:off x="467544" y="1916832"/>
            <a:ext cx="8352928" cy="4248472"/>
          </a:xfrm>
        </p:spPr>
        <p:txBody>
          <a:bodyPr>
            <a:normAutofit fontScale="92500" lnSpcReduction="20000"/>
          </a:bodyPr>
          <a:lstStyle/>
          <a:p>
            <a:pPr algn="just" rtl="1"/>
            <a:r>
              <a:rPr lang="ar-SA" sz="2400" b="1" dirty="0"/>
              <a:t>وتشتمل برامج المراجعة الداخلية علي وضع برنامج لاختبار المراجعة، والهدف من وضع برنامج لاختبار المراجعة هو توفير وصف تفصيلي لاجراءات اختبار الرقابة المراد تنفيذها والتي تشمل تحديد وتحليل وتقييم وتوثيق المعلومات. ويتم تحقيق التنفيذ الفعال لبرنامج المراجعة إذا تم وصف طبيعة وتوقيت ومدى إجراءات الاختبارات بوضوح. من أجل وضع برنامج لاختبار المراجعة، يتم</a:t>
            </a:r>
            <a:r>
              <a:rPr lang="ar-SA" sz="2400" b="1" dirty="0" smtClean="0"/>
              <a:t>:</a:t>
            </a:r>
            <a:endParaRPr lang="ar-SA" sz="2400" b="1" dirty="0"/>
          </a:p>
          <a:p>
            <a:pPr algn="just" rtl="1"/>
            <a:r>
              <a:rPr lang="ar-SA" sz="2400" b="1" u="sng" dirty="0" smtClean="0">
                <a:solidFill>
                  <a:srgbClr val="00B050"/>
                </a:solidFill>
              </a:rPr>
              <a:t>أ- </a:t>
            </a:r>
            <a:r>
              <a:rPr lang="en-US" sz="2400" b="1" u="sng" dirty="0" smtClean="0">
                <a:solidFill>
                  <a:srgbClr val="00B050"/>
                </a:solidFill>
              </a:rPr>
              <a:t> </a:t>
            </a:r>
            <a:r>
              <a:rPr lang="ar-SA" sz="2400" b="1" u="sng" dirty="0" smtClean="0">
                <a:solidFill>
                  <a:srgbClr val="00B050"/>
                </a:solidFill>
              </a:rPr>
              <a:t>تحديد الضوابط المراد اختبارها:</a:t>
            </a:r>
            <a:r>
              <a:rPr lang="ar-SA" sz="2400" b="1" dirty="0" smtClean="0">
                <a:solidFill>
                  <a:srgbClr val="00B050"/>
                </a:solidFill>
              </a:rPr>
              <a:t>  </a:t>
            </a:r>
            <a:r>
              <a:rPr lang="ar-SA" sz="2400" b="1" dirty="0" smtClean="0"/>
              <a:t>يقوم المراجع الداخلي أو المراجعون الداخليون باختيار الضوابط الرئيسية لاختبارها باستخدام المبادئ التوجيهيه التالية:</a:t>
            </a:r>
            <a:endParaRPr lang="en-US" sz="2400" b="1" dirty="0" smtClean="0"/>
          </a:p>
          <a:p>
            <a:pPr marL="342900" lvl="0" indent="-342900" algn="just" rtl="1">
              <a:buFont typeface="Wingdings" panose="05000000000000000000" pitchFamily="2" charset="2"/>
              <a:buChar char="ü"/>
            </a:pPr>
            <a:r>
              <a:rPr lang="ar-SA" sz="2400" b="1" dirty="0" smtClean="0">
                <a:solidFill>
                  <a:srgbClr val="00B0F0"/>
                </a:solidFill>
              </a:rPr>
              <a:t>الضوابط المصممة بفعالية: في حال تم إعتبار أحد الضوابط فعالة في التخفيف عن المخاطر الرئيسية فلابد من فحصها.</a:t>
            </a:r>
            <a:endParaRPr lang="en-US" sz="2400" b="1" dirty="0" smtClean="0">
              <a:solidFill>
                <a:srgbClr val="00B0F0"/>
              </a:solidFill>
            </a:endParaRPr>
          </a:p>
          <a:p>
            <a:pPr marL="342900" lvl="0" indent="-342900" algn="just" rtl="1">
              <a:buFont typeface="Wingdings" panose="05000000000000000000" pitchFamily="2" charset="2"/>
              <a:buChar char="ü"/>
            </a:pPr>
            <a:r>
              <a:rPr lang="ar-SA" sz="2400" b="1" dirty="0" smtClean="0">
                <a:solidFill>
                  <a:srgbClr val="00B0F0"/>
                </a:solidFill>
              </a:rPr>
              <a:t>الضوابط المصممة بفعالية عندما يتم تشغيلها مع ضوابط أخرى: إذا تم اعتبار مجموعة من الضوابط فعالة في تخفيف المخاطر الرئيسية فلابد من اختبار كل من الضوابط المصصمة على نحو فعال.</a:t>
            </a:r>
            <a:endParaRPr lang="en-US" sz="2400" b="1" dirty="0" smtClean="0">
              <a:solidFill>
                <a:srgbClr val="00B0F0"/>
              </a:solidFill>
            </a:endParaRPr>
          </a:p>
          <a:p>
            <a:pPr marL="342900" lvl="0" indent="-342900" algn="just" rtl="1">
              <a:buFont typeface="Wingdings" panose="05000000000000000000" pitchFamily="2" charset="2"/>
              <a:buChar char="ü"/>
            </a:pPr>
            <a:r>
              <a:rPr lang="ar-SA" sz="2400" b="1" dirty="0" smtClean="0">
                <a:solidFill>
                  <a:srgbClr val="00B0F0"/>
                </a:solidFill>
              </a:rPr>
              <a:t>الضوابط المصممة بشكل غير فعال: لا يتم اختبار هذه الضوابط حيث أنها لا تخفف من المخاطر ضمن العملية.</a:t>
            </a:r>
            <a:endParaRPr lang="en-US" sz="2400" b="1" dirty="0" smtClean="0">
              <a:solidFill>
                <a:srgbClr val="00B0F0"/>
              </a:solidFill>
            </a:endParaRPr>
          </a:p>
          <a:p>
            <a:endParaRPr lang="en-US" b="1" dirty="0"/>
          </a:p>
        </p:txBody>
      </p:sp>
    </p:spTree>
    <p:extLst>
      <p:ext uri="{BB962C8B-B14F-4D97-AF65-F5344CB8AC3E}">
        <p14:creationId xmlns:p14="http://schemas.microsoft.com/office/powerpoint/2010/main" val="261055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340768"/>
            <a:ext cx="5791200" cy="683994"/>
          </a:xfrm>
        </p:spPr>
        <p:txBody>
          <a:bodyPr>
            <a:normAutofit/>
          </a:bodyPr>
          <a:lstStyle/>
          <a:p>
            <a:pPr algn="ctr" rtl="1"/>
            <a:r>
              <a:rPr lang="ar-SA" sz="3200" b="1" dirty="0">
                <a:solidFill>
                  <a:srgbClr val="FF0000"/>
                </a:solidFill>
              </a:rPr>
              <a:t>تابع: برامج المراجعة الداخلية </a:t>
            </a:r>
            <a:endParaRPr lang="en-US" sz="3200" dirty="0">
              <a:solidFill>
                <a:srgbClr val="FF0000"/>
              </a:solidFill>
            </a:endParaRPr>
          </a:p>
        </p:txBody>
      </p:sp>
      <p:sp>
        <p:nvSpPr>
          <p:cNvPr id="3" name="Content Placeholder 2"/>
          <p:cNvSpPr>
            <a:spLocks noGrp="1"/>
          </p:cNvSpPr>
          <p:nvPr>
            <p:ph idx="1"/>
          </p:nvPr>
        </p:nvSpPr>
        <p:spPr>
          <a:xfrm>
            <a:off x="323528" y="2088232"/>
            <a:ext cx="8568952" cy="3933056"/>
          </a:xfrm>
        </p:spPr>
        <p:txBody>
          <a:bodyPr>
            <a:normAutofit fontScale="92500" lnSpcReduction="20000"/>
          </a:bodyPr>
          <a:lstStyle/>
          <a:p>
            <a:pPr algn="just" rtl="1"/>
            <a:r>
              <a:rPr lang="ar-SA" sz="2400" b="1" dirty="0">
                <a:solidFill>
                  <a:srgbClr val="00B050"/>
                </a:solidFill>
              </a:rPr>
              <a:t>ب-</a:t>
            </a:r>
            <a:r>
              <a:rPr lang="ar-SA" sz="2400" b="1" u="sng" dirty="0">
                <a:solidFill>
                  <a:srgbClr val="00B050"/>
                </a:solidFill>
              </a:rPr>
              <a:t> تحديد طبيعة الاختبارات:</a:t>
            </a:r>
            <a:r>
              <a:rPr lang="ar-SA" sz="2400" b="1" dirty="0">
                <a:solidFill>
                  <a:srgbClr val="00B050"/>
                </a:solidFill>
              </a:rPr>
              <a:t> </a:t>
            </a:r>
            <a:r>
              <a:rPr lang="ar-SA" sz="2400" b="1" dirty="0"/>
              <a:t>يقوم المراجع الداخلي أو المراجعون الداخليون بتحديد التقنية الأكثر فعالية وكفاءة كي يتم تطبيقها في الاختبار. وتعكس التقنية التي يتم اختيارها أمور معينة، أهمها ما يلي:</a:t>
            </a:r>
            <a:endParaRPr lang="en-US" sz="2400" b="1" dirty="0"/>
          </a:p>
          <a:p>
            <a:pPr marL="342900" lvl="0" indent="-342900" algn="just" rtl="1">
              <a:buFont typeface="Wingdings" panose="05000000000000000000" pitchFamily="2" charset="2"/>
              <a:buChar char="§"/>
            </a:pPr>
            <a:r>
              <a:rPr lang="ar-SA" sz="2400" b="1" dirty="0"/>
              <a:t>الدليل المطلوب (الجودة والمدى) لتحديد أن الضوابط تعمل كما هو مصصم لها.</a:t>
            </a:r>
            <a:endParaRPr lang="en-US" sz="2400" b="1" dirty="0"/>
          </a:p>
          <a:p>
            <a:pPr marL="342900" lvl="0" indent="-342900" algn="just" rtl="1">
              <a:buFont typeface="Wingdings" panose="05000000000000000000" pitchFamily="2" charset="2"/>
              <a:buChar char="§"/>
            </a:pPr>
            <a:r>
              <a:rPr lang="ar-SA" sz="2400" b="1" dirty="0"/>
              <a:t>نوع العمل المراد مراجعته (مثلاً قد تتطلب عملية المعاملات المتكررة ذات الحجم الكبير تقنيات اختبار مختلفة من الحجم المنخفض مثل البحوث والتطوير).</a:t>
            </a:r>
            <a:endParaRPr lang="en-US" sz="2400" b="1" dirty="0"/>
          </a:p>
          <a:p>
            <a:pPr algn="just" rtl="1"/>
            <a:r>
              <a:rPr lang="ar-SA" sz="2400" b="1" dirty="0"/>
              <a:t>  </a:t>
            </a:r>
            <a:r>
              <a:rPr lang="ar-SA" sz="2400" b="1" dirty="0">
                <a:solidFill>
                  <a:srgbClr val="00B050"/>
                </a:solidFill>
              </a:rPr>
              <a:t>ج- </a:t>
            </a:r>
            <a:r>
              <a:rPr lang="ar-SA" sz="2400" b="1" u="sng" dirty="0">
                <a:solidFill>
                  <a:srgbClr val="00B050"/>
                </a:solidFill>
              </a:rPr>
              <a:t>تحديد حجم الاختبارات:</a:t>
            </a:r>
            <a:r>
              <a:rPr lang="ar-SA" sz="2400" b="1" dirty="0">
                <a:solidFill>
                  <a:srgbClr val="00B050"/>
                </a:solidFill>
              </a:rPr>
              <a:t> </a:t>
            </a:r>
            <a:r>
              <a:rPr lang="ar-SA" sz="2400" b="1" dirty="0"/>
              <a:t>يستخدم المراجع الداخلي أو المراجعون الداخليون حكماً لاختيار حجم النموذج الأكثر ملائمة بناء على خبرة المراجعين الداخليين وتقييم المخاطر وطبيعة الاجراءات ومقدار الدليل المطلوب.</a:t>
            </a:r>
            <a:endParaRPr lang="en-US" sz="2400" b="1" dirty="0"/>
          </a:p>
          <a:p>
            <a:pPr algn="just" rtl="1"/>
            <a:r>
              <a:rPr lang="ar-SA" sz="2400" b="1" dirty="0"/>
              <a:t>فبرنامج المراجعة هو مستد يحدد مسبقا الاجراءات اللازمة لانجاز عملية المراجعة بكفاءة وفعالية. ويمثل البرنامج خطة تفصيلية للعمل المطلوب انجازه  خلال العمل الميداني للمراجعة الداخلية. كما يشرح الخطوات الاجرائية المطلوبة لإنجاز أهداف المراجعة. </a:t>
            </a:r>
            <a:endParaRPr lang="en-US" sz="2400" b="1" dirty="0"/>
          </a:p>
        </p:txBody>
      </p:sp>
    </p:spTree>
    <p:extLst>
      <p:ext uri="{BB962C8B-B14F-4D97-AF65-F5344CB8AC3E}">
        <p14:creationId xmlns:p14="http://schemas.microsoft.com/office/powerpoint/2010/main" val="779215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96752"/>
            <a:ext cx="5791200" cy="683994"/>
          </a:xfrm>
        </p:spPr>
        <p:txBody>
          <a:bodyPr>
            <a:normAutofit/>
          </a:bodyPr>
          <a:lstStyle/>
          <a:p>
            <a:pPr algn="ctr" rtl="1"/>
            <a:r>
              <a:rPr lang="ar-SA" sz="3200" b="1" dirty="0">
                <a:solidFill>
                  <a:srgbClr val="FF0000"/>
                </a:solidFill>
              </a:rPr>
              <a:t>تابع: برامج المراجعة الداخلية </a:t>
            </a:r>
            <a:endParaRPr lang="en-US" sz="3200" dirty="0">
              <a:solidFill>
                <a:srgbClr val="FF0000"/>
              </a:solidFill>
            </a:endParaRPr>
          </a:p>
        </p:txBody>
      </p:sp>
      <p:sp>
        <p:nvSpPr>
          <p:cNvPr id="3" name="Content Placeholder 2"/>
          <p:cNvSpPr>
            <a:spLocks noGrp="1"/>
          </p:cNvSpPr>
          <p:nvPr>
            <p:ph idx="1"/>
          </p:nvPr>
        </p:nvSpPr>
        <p:spPr>
          <a:xfrm>
            <a:off x="251520" y="1916832"/>
            <a:ext cx="8550050" cy="4392488"/>
          </a:xfrm>
        </p:spPr>
        <p:txBody>
          <a:bodyPr>
            <a:normAutofit fontScale="62500" lnSpcReduction="20000"/>
          </a:bodyPr>
          <a:lstStyle/>
          <a:p>
            <a:pPr algn="just" rtl="1"/>
            <a:r>
              <a:rPr lang="ar-SA" b="1" dirty="0"/>
              <a:t>ويجب أن يتوافر في برنامج المراجعة </a:t>
            </a:r>
            <a:r>
              <a:rPr lang="ar-SA" b="1" u="sng" dirty="0"/>
              <a:t>أمور معينة</a:t>
            </a:r>
            <a:r>
              <a:rPr lang="ar-SA" b="1" dirty="0"/>
              <a:t>، من أهمها ما يلي:</a:t>
            </a:r>
            <a:endParaRPr lang="en-US" b="1" dirty="0"/>
          </a:p>
          <a:p>
            <a:pPr marL="342900" lvl="0" indent="-342900" algn="just" rtl="1">
              <a:buFont typeface="Wingdings" panose="05000000000000000000" pitchFamily="2" charset="2"/>
              <a:buChar char="Ø"/>
            </a:pPr>
            <a:r>
              <a:rPr lang="ar-SA" b="1" dirty="0">
                <a:solidFill>
                  <a:srgbClr val="00B050"/>
                </a:solidFill>
              </a:rPr>
              <a:t>تحديد أهداف العملية.</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تحديد نطاق ودرجة الاختبار المطلوبة لتحقيق أهداف العملية.</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تحديد الجوانب الفنية والمخاطر والاجراءات والعمليات التي يجب اختبارها، وتحديد طبيعة ومدي الاختبار المطلوب.</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توثيق الاجراءات التي يجب اتباعها بهدف تحليل وتفسير وتوثيق المعلومات خلال القيام بالمراجعة.</a:t>
            </a:r>
            <a:endParaRPr lang="en-US" b="1" dirty="0">
              <a:solidFill>
                <a:srgbClr val="00B050"/>
              </a:solidFill>
            </a:endParaRPr>
          </a:p>
          <a:p>
            <a:pPr algn="just" rtl="1"/>
            <a:r>
              <a:rPr lang="ar-SA" b="1" dirty="0"/>
              <a:t>يجب أن يقوم فريق المراجعة الداخلية بإعداد برنامج المراجعة، وأن يقوم مدير إدارة المراجعة الداخلية بمراجعته والمصادقة عليه، ويجب أن يكون برنامج العمل مرتكزا على المخاطر المحددة في عملية تقييم المخاطر الجزئية. وعلى مدى معرفة الفريق المكتسبة بمشاكل واجراءات وعمليات النشاط خلال عمليات المراجعة الأولية وفهم مراحل النشاط. ويجب إعداد برنامج المراجعة قبل البدء في عمليات الاختبار، وأن يتم تعديله حسب الحاجة خلال القيام بالعملية</a:t>
            </a:r>
            <a:r>
              <a:rPr lang="ar-SA" b="1" dirty="0" smtClean="0"/>
              <a:t>.</a:t>
            </a:r>
          </a:p>
          <a:p>
            <a:pPr algn="just" rtl="1"/>
            <a:r>
              <a:rPr lang="ar-SA" b="1" dirty="0"/>
              <a:t>ويجب أن تتم هيكلة برنامج المراجعة بحيث يتضمن تفاصيل كافية حتى يتمكن أعضاء فريق المراجعة من تنفيذ الخطوات المطلوبة بسهولة. مع تجنب كتابة الخطوات بصورة تفصيلية أكثر مما يجب مما قد يؤدي إلى قيام المراجعين بتنفيذها بشكل روتيني عوضا عن استخدام التحليل والحكم المهني. </a:t>
            </a:r>
            <a:endParaRPr lang="en-US" b="1" dirty="0"/>
          </a:p>
          <a:p>
            <a:pPr algn="just" rtl="1"/>
            <a:endParaRPr lang="en-US" b="1" dirty="0"/>
          </a:p>
          <a:p>
            <a:endParaRPr lang="en-US" b="1" dirty="0"/>
          </a:p>
        </p:txBody>
      </p:sp>
    </p:spTree>
    <p:extLst>
      <p:ext uri="{BB962C8B-B14F-4D97-AF65-F5344CB8AC3E}">
        <p14:creationId xmlns:p14="http://schemas.microsoft.com/office/powerpoint/2010/main" val="4116796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484784"/>
            <a:ext cx="5791200" cy="504056"/>
          </a:xfrm>
        </p:spPr>
        <p:txBody>
          <a:bodyPr>
            <a:normAutofit fontScale="90000"/>
          </a:bodyPr>
          <a:lstStyle/>
          <a:p>
            <a:pPr algn="ctr" rtl="1"/>
            <a:r>
              <a:rPr lang="ar-SA" sz="3200" b="1" dirty="0">
                <a:solidFill>
                  <a:srgbClr val="FF0000"/>
                </a:solidFill>
              </a:rPr>
              <a:t>تابع: برامج المراجعة الداخلية </a:t>
            </a:r>
            <a:endParaRPr lang="en-US" sz="3200" dirty="0">
              <a:solidFill>
                <a:srgbClr val="FF0000"/>
              </a:solidFill>
            </a:endParaRPr>
          </a:p>
        </p:txBody>
      </p:sp>
      <p:sp>
        <p:nvSpPr>
          <p:cNvPr id="3" name="Content Placeholder 2"/>
          <p:cNvSpPr>
            <a:spLocks noGrp="1"/>
          </p:cNvSpPr>
          <p:nvPr>
            <p:ph idx="1"/>
          </p:nvPr>
        </p:nvSpPr>
        <p:spPr>
          <a:xfrm>
            <a:off x="323528" y="2420888"/>
            <a:ext cx="8352928" cy="3744416"/>
          </a:xfrm>
        </p:spPr>
        <p:txBody>
          <a:bodyPr>
            <a:normAutofit fontScale="70000" lnSpcReduction="20000"/>
          </a:bodyPr>
          <a:lstStyle/>
          <a:p>
            <a:pPr algn="just" rtl="1"/>
            <a:r>
              <a:rPr lang="ar-SA" b="1" dirty="0"/>
              <a:t>ومن </a:t>
            </a:r>
            <a:r>
              <a:rPr lang="ar-SA" b="1" u="sng" dirty="0"/>
              <a:t>خصائص برنامج المراجعة الجيد</a:t>
            </a:r>
            <a:r>
              <a:rPr lang="ar-SA" b="1" dirty="0"/>
              <a:t> ما يلي:</a:t>
            </a:r>
            <a:endParaRPr lang="en-US" b="1" dirty="0"/>
          </a:p>
          <a:p>
            <a:pPr marL="342900" lvl="0" indent="-342900" algn="just" rtl="1">
              <a:buFont typeface="Wingdings" panose="05000000000000000000" pitchFamily="2" charset="2"/>
              <a:buChar char="ü"/>
            </a:pPr>
            <a:r>
              <a:rPr lang="ar-SA" b="1" dirty="0">
                <a:solidFill>
                  <a:srgbClr val="00B0F0"/>
                </a:solidFill>
              </a:rPr>
              <a:t>يلخص العمل المنفذ، ويساعد على الفهم الكامل للوظيفة أو الإدارة التي يتم مراجعتها.</a:t>
            </a:r>
            <a:endParaRPr lang="en-US" b="1" dirty="0">
              <a:solidFill>
                <a:srgbClr val="00B0F0"/>
              </a:solidFill>
            </a:endParaRPr>
          </a:p>
          <a:p>
            <a:pPr marL="342900" lvl="0" indent="-342900" algn="just" rtl="1">
              <a:buFont typeface="Wingdings" panose="05000000000000000000" pitchFamily="2" charset="2"/>
              <a:buChar char="ü"/>
            </a:pPr>
            <a:r>
              <a:rPr lang="ar-SA" b="1" dirty="0">
                <a:solidFill>
                  <a:srgbClr val="00B0F0"/>
                </a:solidFill>
              </a:rPr>
              <a:t>يساعد في الرقابة على العمل، وتحديد المسئولية، ويوفر سجلا للعمل المنجز.</a:t>
            </a:r>
            <a:endParaRPr lang="en-US" b="1" dirty="0">
              <a:solidFill>
                <a:srgbClr val="00B0F0"/>
              </a:solidFill>
            </a:endParaRPr>
          </a:p>
          <a:p>
            <a:pPr marL="342900" lvl="0" indent="-342900" algn="just" rtl="1">
              <a:buFont typeface="Wingdings" panose="05000000000000000000" pitchFamily="2" charset="2"/>
              <a:buChar char="ü"/>
            </a:pPr>
            <a:r>
              <a:rPr lang="ar-SA" b="1" dirty="0">
                <a:solidFill>
                  <a:srgbClr val="00B0F0"/>
                </a:solidFill>
              </a:rPr>
              <a:t>يساعد على مراجعة عملية المراجعة، ويوفر دليلا على وجود التخطيط الكافي للعمل.</a:t>
            </a:r>
            <a:endParaRPr lang="en-US" b="1" dirty="0">
              <a:solidFill>
                <a:srgbClr val="00B0F0"/>
              </a:solidFill>
            </a:endParaRPr>
          </a:p>
          <a:p>
            <a:pPr marL="342900" lvl="0" indent="-342900" algn="just" rtl="1">
              <a:buFont typeface="Wingdings" panose="05000000000000000000" pitchFamily="2" charset="2"/>
              <a:buChar char="ü"/>
            </a:pPr>
            <a:r>
              <a:rPr lang="ar-SA" b="1" dirty="0">
                <a:solidFill>
                  <a:srgbClr val="00B0F0"/>
                </a:solidFill>
              </a:rPr>
              <a:t>يوفر سجلا يمكن مراجعته والمصادقة عليه من قبل مدير إدارة المراجعة الداخلية قبل القيام بالعمل، وبالتالي المساهمة في الاشراف على المهمة.</a:t>
            </a:r>
            <a:endParaRPr lang="en-US" b="1" dirty="0">
              <a:solidFill>
                <a:srgbClr val="00B0F0"/>
              </a:solidFill>
            </a:endParaRPr>
          </a:p>
          <a:p>
            <a:pPr marL="342900" lvl="0" indent="-342900" algn="just" rtl="1">
              <a:buFont typeface="Wingdings" panose="05000000000000000000" pitchFamily="2" charset="2"/>
              <a:buChar char="ü"/>
            </a:pPr>
            <a:r>
              <a:rPr lang="ar-SA" b="1" dirty="0">
                <a:solidFill>
                  <a:srgbClr val="00B0F0"/>
                </a:solidFill>
              </a:rPr>
              <a:t>يوفر تأكيدات معقولة بأن نطاق وظيفة أو إدارة معينة قد لقى اهتماما مستقلا وكافيا، وأن الجوانب الهامة من المراجعة لم يتم إهمالها.</a:t>
            </a:r>
            <a:endParaRPr lang="en-US" b="1" dirty="0">
              <a:solidFill>
                <a:srgbClr val="00B0F0"/>
              </a:solidFill>
            </a:endParaRPr>
          </a:p>
          <a:p>
            <a:pPr marL="342900" lvl="0" indent="-342900" algn="just" rtl="1">
              <a:buFont typeface="Wingdings" panose="05000000000000000000" pitchFamily="2" charset="2"/>
              <a:buChar char="ü"/>
            </a:pPr>
            <a:r>
              <a:rPr lang="ar-SA" b="1" dirty="0">
                <a:solidFill>
                  <a:srgbClr val="00B0F0"/>
                </a:solidFill>
              </a:rPr>
              <a:t>أن يكون دليلا وموجها لمقارنته بالأداء الفعلي النهائي.</a:t>
            </a:r>
            <a:endParaRPr lang="en-US" b="1" dirty="0">
              <a:solidFill>
                <a:srgbClr val="00B0F0"/>
              </a:solidFill>
            </a:endParaRPr>
          </a:p>
          <a:p>
            <a:endParaRPr lang="en-US" b="1" dirty="0"/>
          </a:p>
        </p:txBody>
      </p:sp>
    </p:spTree>
    <p:extLst>
      <p:ext uri="{BB962C8B-B14F-4D97-AF65-F5344CB8AC3E}">
        <p14:creationId xmlns:p14="http://schemas.microsoft.com/office/powerpoint/2010/main" val="1326475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996952"/>
            <a:ext cx="9001000" cy="1872209"/>
          </a:xfrm>
        </p:spPr>
        <p:txBody>
          <a:bodyPr>
            <a:normAutofit fontScale="47500" lnSpcReduction="20000"/>
          </a:bodyPr>
          <a:lstStyle/>
          <a:p>
            <a:pPr>
              <a:lnSpc>
                <a:spcPct val="150000"/>
              </a:lnSpc>
            </a:pPr>
            <a:endParaRPr lang="en-GB" dirty="0" smtClean="0"/>
          </a:p>
          <a:p>
            <a:pPr algn="r" rtl="1">
              <a:lnSpc>
                <a:spcPct val="150000"/>
              </a:lnSpc>
            </a:pPr>
            <a:endParaRPr lang="en-US" sz="2400" dirty="0" smtClean="0"/>
          </a:p>
          <a:p>
            <a:pPr algn="r" rtl="1">
              <a:lnSpc>
                <a:spcPct val="150000"/>
              </a:lnSpc>
            </a:pPr>
            <a:endParaRPr lang="en-US" sz="2400" dirty="0"/>
          </a:p>
          <a:p>
            <a:pPr algn="ctr" rtl="1">
              <a:lnSpc>
                <a:spcPct val="150000"/>
              </a:lnSpc>
            </a:pPr>
            <a:r>
              <a:rPr lang="ar-SA" sz="8400" b="1" dirty="0">
                <a:solidFill>
                  <a:schemeClr val="bg1"/>
                </a:solidFill>
              </a:rPr>
              <a:t>أوراق العمل وبرامج المراجعة الداخلية</a:t>
            </a:r>
            <a:endParaRPr lang="en-US" sz="8400" b="1" dirty="0">
              <a:solidFill>
                <a:schemeClr val="bg1"/>
              </a:solidFill>
            </a:endParaRPr>
          </a:p>
          <a:p>
            <a:pPr>
              <a:lnSpc>
                <a:spcPct val="150000"/>
              </a:lnSpc>
            </a:pPr>
            <a:endParaRPr lang="en-US" sz="2400" dirty="0" smtClean="0"/>
          </a:p>
        </p:txBody>
      </p:sp>
      <p:sp>
        <p:nvSpPr>
          <p:cNvPr id="2" name="مربع نص 1"/>
          <p:cNvSpPr txBox="1"/>
          <p:nvPr/>
        </p:nvSpPr>
        <p:spPr>
          <a:xfrm>
            <a:off x="755576" y="1700808"/>
            <a:ext cx="7776864" cy="1862048"/>
          </a:xfrm>
          <a:prstGeom prst="rect">
            <a:avLst/>
          </a:prstGeom>
          <a:solidFill>
            <a:srgbClr val="FFC000"/>
          </a:solidFill>
        </p:spPr>
        <p:txBody>
          <a:bodyPr wrap="square" rtlCol="1">
            <a:spAutoFit/>
          </a:bodyPr>
          <a:lstStyle/>
          <a:p>
            <a:pPr algn="ctr"/>
            <a:r>
              <a:rPr lang="ar-SA" sz="11500" b="1" dirty="0" smtClean="0">
                <a:solidFill>
                  <a:schemeClr val="bg1"/>
                </a:solidFill>
              </a:rPr>
              <a:t>الفصل السابع</a:t>
            </a:r>
            <a:endParaRPr lang="ar-SA" sz="11500" b="1" dirty="0">
              <a:solidFill>
                <a:schemeClr val="bg1"/>
              </a:solidFill>
            </a:endParaRPr>
          </a:p>
        </p:txBody>
      </p:sp>
    </p:spTree>
    <p:extLst>
      <p:ext uri="{BB962C8B-B14F-4D97-AF65-F5344CB8AC3E}">
        <p14:creationId xmlns:p14="http://schemas.microsoft.com/office/powerpoint/2010/main" val="785043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136" y="1124744"/>
            <a:ext cx="5791200" cy="836712"/>
          </a:xfrm>
        </p:spPr>
        <p:txBody>
          <a:bodyPr>
            <a:normAutofit/>
          </a:bodyPr>
          <a:lstStyle/>
          <a:p>
            <a:pPr algn="ctr" rtl="1"/>
            <a:r>
              <a:rPr lang="ar-SA" sz="3200" b="1" dirty="0">
                <a:solidFill>
                  <a:srgbClr val="FF0000"/>
                </a:solidFill>
              </a:rPr>
              <a:t>تابع: برامج المراجعة الداخلية </a:t>
            </a:r>
            <a:endParaRPr lang="en-US" sz="3200" dirty="0">
              <a:solidFill>
                <a:srgbClr val="FF0000"/>
              </a:solidFill>
            </a:endParaRPr>
          </a:p>
        </p:txBody>
      </p:sp>
      <p:sp>
        <p:nvSpPr>
          <p:cNvPr id="3" name="Content Placeholder 2"/>
          <p:cNvSpPr>
            <a:spLocks noGrp="1"/>
          </p:cNvSpPr>
          <p:nvPr>
            <p:ph idx="1"/>
          </p:nvPr>
        </p:nvSpPr>
        <p:spPr>
          <a:xfrm>
            <a:off x="395536" y="2204864"/>
            <a:ext cx="8424936" cy="4248472"/>
          </a:xfrm>
        </p:spPr>
        <p:txBody>
          <a:bodyPr>
            <a:normAutofit fontScale="70000" lnSpcReduction="20000"/>
          </a:bodyPr>
          <a:lstStyle/>
          <a:p>
            <a:pPr algn="just" rtl="1"/>
            <a:r>
              <a:rPr lang="ar-SA" dirty="0"/>
              <a:t>والتفاصيل في برنامج المراجعة والتي تعتبر ضرورية لتنفيذ أعمال المراجعة ينبغي أن تشمل </a:t>
            </a:r>
            <a:r>
              <a:rPr lang="ar-SA" u="sng" dirty="0"/>
              <a:t>بعض الأمور</a:t>
            </a:r>
            <a:r>
              <a:rPr lang="ar-SA" dirty="0"/>
              <a:t>، أهمها ما يلي:</a:t>
            </a:r>
            <a:endParaRPr lang="en-US" dirty="0"/>
          </a:p>
          <a:p>
            <a:pPr marL="342900" lvl="0" indent="-342900" algn="just" rtl="1">
              <a:buFont typeface="Wingdings" panose="05000000000000000000" pitchFamily="2" charset="2"/>
              <a:buChar char="q"/>
            </a:pPr>
            <a:r>
              <a:rPr lang="ar-SA" dirty="0">
                <a:solidFill>
                  <a:srgbClr val="FF0000"/>
                </a:solidFill>
              </a:rPr>
              <a:t>حجم العينة</a:t>
            </a:r>
            <a:endParaRPr lang="en-US" dirty="0">
              <a:solidFill>
                <a:srgbClr val="FF0000"/>
              </a:solidFill>
            </a:endParaRPr>
          </a:p>
          <a:p>
            <a:pPr marL="342900" lvl="0" indent="-342900" algn="just" rtl="1">
              <a:buFont typeface="Wingdings" panose="05000000000000000000" pitchFamily="2" charset="2"/>
              <a:buChar char="q"/>
            </a:pPr>
            <a:r>
              <a:rPr lang="ar-SA" dirty="0">
                <a:solidFill>
                  <a:srgbClr val="FF0000"/>
                </a:solidFill>
              </a:rPr>
              <a:t>أساس اختيار العينة</a:t>
            </a:r>
            <a:endParaRPr lang="en-US" dirty="0">
              <a:solidFill>
                <a:srgbClr val="FF0000"/>
              </a:solidFill>
            </a:endParaRPr>
          </a:p>
          <a:p>
            <a:pPr marL="342900" lvl="0" indent="-342900" algn="just" rtl="1">
              <a:buFont typeface="Wingdings" panose="05000000000000000000" pitchFamily="2" charset="2"/>
              <a:buChar char="q"/>
            </a:pPr>
            <a:r>
              <a:rPr lang="ar-SA" dirty="0">
                <a:solidFill>
                  <a:srgbClr val="FF0000"/>
                </a:solidFill>
              </a:rPr>
              <a:t>الفترة الزمنية للاختبار</a:t>
            </a:r>
            <a:endParaRPr lang="en-US" dirty="0">
              <a:solidFill>
                <a:srgbClr val="FF0000"/>
              </a:solidFill>
            </a:endParaRPr>
          </a:p>
          <a:p>
            <a:pPr marL="342900" lvl="0" indent="-342900" algn="just" rtl="1">
              <a:buFont typeface="Wingdings" panose="05000000000000000000" pitchFamily="2" charset="2"/>
              <a:buChar char="q"/>
            </a:pPr>
            <a:r>
              <a:rPr lang="ar-SA" dirty="0">
                <a:solidFill>
                  <a:srgbClr val="FF0000"/>
                </a:solidFill>
              </a:rPr>
              <a:t>التقارير التي من خلالها الحصول على عينات</a:t>
            </a:r>
            <a:endParaRPr lang="en-US" dirty="0">
              <a:solidFill>
                <a:srgbClr val="FF0000"/>
              </a:solidFill>
            </a:endParaRPr>
          </a:p>
          <a:p>
            <a:pPr marL="342900" lvl="0" indent="-342900" algn="just" rtl="1">
              <a:buFont typeface="Wingdings" panose="05000000000000000000" pitchFamily="2" charset="2"/>
              <a:buChar char="q"/>
            </a:pPr>
            <a:r>
              <a:rPr lang="ar-SA" dirty="0">
                <a:solidFill>
                  <a:srgbClr val="FF0000"/>
                </a:solidFill>
              </a:rPr>
              <a:t>أسماء للتقارير و/أو الوثائق</a:t>
            </a:r>
            <a:endParaRPr lang="en-US" dirty="0">
              <a:solidFill>
                <a:srgbClr val="FF0000"/>
              </a:solidFill>
            </a:endParaRPr>
          </a:p>
          <a:p>
            <a:pPr marL="342900" lvl="0" indent="-342900" algn="just" rtl="1">
              <a:buFont typeface="Wingdings" panose="05000000000000000000" pitchFamily="2" charset="2"/>
              <a:buChar char="q"/>
            </a:pPr>
            <a:r>
              <a:rPr lang="ar-SA" dirty="0">
                <a:solidFill>
                  <a:srgbClr val="FF0000"/>
                </a:solidFill>
              </a:rPr>
              <a:t>فحص أمور محددة</a:t>
            </a:r>
            <a:endParaRPr lang="en-US" dirty="0">
              <a:solidFill>
                <a:srgbClr val="FF0000"/>
              </a:solidFill>
            </a:endParaRPr>
          </a:p>
          <a:p>
            <a:pPr algn="just" rtl="1"/>
            <a:r>
              <a:rPr lang="ar-SA" dirty="0"/>
              <a:t>أي يوضح برنامج المراجعة الاجراءات التي يتم تنفيذها لتغطية نطاق المراجعة، وتحقيق أهداف عملية المراجعة، ولكن ليس بالضروري أن يلتزم المراجعيين الداخليين حرفيا ببرنامج المراجعة، حيث قد يتطلب الأمر القيام ببعض الاختبارات الاضافية لم تكن مدرجة ببرنامج المراجعة المعتمد. </a:t>
            </a:r>
            <a:endParaRPr lang="en-US" dirty="0"/>
          </a:p>
        </p:txBody>
      </p:sp>
    </p:spTree>
    <p:extLst>
      <p:ext uri="{BB962C8B-B14F-4D97-AF65-F5344CB8AC3E}">
        <p14:creationId xmlns:p14="http://schemas.microsoft.com/office/powerpoint/2010/main" val="3230544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448862"/>
            <a:ext cx="5791200" cy="611986"/>
          </a:xfrm>
        </p:spPr>
        <p:txBody>
          <a:bodyPr>
            <a:normAutofit fontScale="90000"/>
          </a:bodyPr>
          <a:lstStyle/>
          <a:p>
            <a:pPr algn="ctr"/>
            <a:r>
              <a:rPr lang="ar-SA" b="1" dirty="0" smtClean="0">
                <a:solidFill>
                  <a:srgbClr val="FF0000"/>
                </a:solidFill>
              </a:rPr>
              <a:t>أسئلة الفصل</a:t>
            </a:r>
            <a:endParaRPr lang="en-US" b="1" dirty="0">
              <a:solidFill>
                <a:srgbClr val="FF0000"/>
              </a:solidFill>
            </a:endParaRPr>
          </a:p>
        </p:txBody>
      </p:sp>
      <p:sp>
        <p:nvSpPr>
          <p:cNvPr id="3" name="Content Placeholder 2"/>
          <p:cNvSpPr>
            <a:spLocks noGrp="1"/>
          </p:cNvSpPr>
          <p:nvPr>
            <p:ph idx="1"/>
          </p:nvPr>
        </p:nvSpPr>
        <p:spPr>
          <a:xfrm>
            <a:off x="539552" y="2564904"/>
            <a:ext cx="8208912" cy="3096344"/>
          </a:xfrm>
        </p:spPr>
        <p:txBody>
          <a:bodyPr>
            <a:normAutofit fontScale="92500" lnSpcReduction="20000"/>
          </a:bodyPr>
          <a:lstStyle/>
          <a:p>
            <a:pPr algn="just" rtl="1"/>
            <a:r>
              <a:rPr lang="ar-SA" dirty="0">
                <a:solidFill>
                  <a:srgbClr val="FF0000"/>
                </a:solidFill>
              </a:rPr>
              <a:t>السؤال الأول</a:t>
            </a:r>
            <a:r>
              <a:rPr lang="en-US" dirty="0" smtClean="0">
                <a:solidFill>
                  <a:srgbClr val="FF0000"/>
                </a:solidFill>
              </a:rPr>
              <a:t>:</a:t>
            </a:r>
            <a:r>
              <a:rPr lang="ar-SA" dirty="0" smtClean="0">
                <a:solidFill>
                  <a:srgbClr val="FF0000"/>
                </a:solidFill>
              </a:rPr>
              <a:t> </a:t>
            </a:r>
            <a:r>
              <a:rPr lang="ar-SA" dirty="0" smtClean="0"/>
              <a:t>إن </a:t>
            </a:r>
            <a:r>
              <a:rPr lang="ar-SA" dirty="0"/>
              <a:t>أوراق المراجعة هي الوسيلة التي يستعملها المراجع لتجميع الأدلة والقرائن التي يحتاج إليها لتأييد رأيه في عملية المراجعة، ناقش مبينا مفهومها وأنواعها.</a:t>
            </a:r>
            <a:endParaRPr lang="en-US" dirty="0"/>
          </a:p>
          <a:p>
            <a:pPr algn="just" rtl="1"/>
            <a:r>
              <a:rPr lang="ar-SA" dirty="0"/>
              <a:t> </a:t>
            </a:r>
            <a:endParaRPr lang="en-US" dirty="0"/>
          </a:p>
          <a:p>
            <a:pPr algn="just" rtl="1"/>
            <a:r>
              <a:rPr lang="ar-SA" dirty="0">
                <a:solidFill>
                  <a:srgbClr val="FF0000"/>
                </a:solidFill>
              </a:rPr>
              <a:t>السؤال الثاني</a:t>
            </a:r>
            <a:r>
              <a:rPr lang="en-US" dirty="0" smtClean="0"/>
              <a:t>:</a:t>
            </a:r>
            <a:r>
              <a:rPr lang="ar-SA" dirty="0" smtClean="0"/>
              <a:t> تعتبر </a:t>
            </a:r>
            <a:r>
              <a:rPr lang="ar-SA" i="1" dirty="0" smtClean="0"/>
              <a:t> </a:t>
            </a:r>
            <a:r>
              <a:rPr lang="ar-SA" dirty="0"/>
              <a:t>برامج المراجعة الداخلية من الأمور الهامة في عملية المراجعة، ناقش مبينا أهمية برامج المراجعة الداخلية وخصائص البرنامج الجيد.</a:t>
            </a:r>
            <a:endParaRPr lang="en-US" dirty="0"/>
          </a:p>
          <a:p>
            <a:pPr algn="just" rtl="1"/>
            <a:endParaRPr lang="ar-SA" dirty="0" smtClean="0"/>
          </a:p>
          <a:p>
            <a:pPr algn="just" rtl="1"/>
            <a:endParaRPr lang="en-US" dirty="0"/>
          </a:p>
        </p:txBody>
      </p:sp>
    </p:spTree>
    <p:extLst>
      <p:ext uri="{BB962C8B-B14F-4D97-AF65-F5344CB8AC3E}">
        <p14:creationId xmlns:p14="http://schemas.microsoft.com/office/powerpoint/2010/main" val="941597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25" y="908720"/>
            <a:ext cx="8363272" cy="1371600"/>
          </a:xfrm>
        </p:spPr>
        <p:txBody>
          <a:bodyPr/>
          <a:lstStyle/>
          <a:p>
            <a:pPr algn="ctr"/>
            <a:r>
              <a:rPr lang="en-GB" b="1" dirty="0" smtClean="0">
                <a:solidFill>
                  <a:srgbClr val="FF0000"/>
                </a:solidFill>
              </a:rPr>
              <a:t>Any Question?</a:t>
            </a:r>
            <a:endParaRPr lang="en-GB" b="1" dirty="0">
              <a:solidFill>
                <a:srgbClr val="FF0000"/>
              </a:solidFill>
            </a:endParaRPr>
          </a:p>
        </p:txBody>
      </p:sp>
      <p:sp>
        <p:nvSpPr>
          <p:cNvPr id="3" name="Content Placeholder 2"/>
          <p:cNvSpPr>
            <a:spLocks noGrp="1"/>
          </p:cNvSpPr>
          <p:nvPr>
            <p:ph idx="1"/>
          </p:nvPr>
        </p:nvSpPr>
        <p:spPr/>
        <p:txBody>
          <a:bodyPr/>
          <a:lstStyle/>
          <a:p>
            <a:endParaRPr lang="en-GB" dirty="0" smtClean="0"/>
          </a:p>
          <a:p>
            <a:r>
              <a:rPr lang="en-GB" b="1" dirty="0" smtClean="0"/>
              <a:t>Thank you for your Attendance and Participation.</a:t>
            </a:r>
            <a:endParaRPr lang="en-GB" b="1" dirty="0"/>
          </a:p>
        </p:txBody>
      </p:sp>
      <p:pic>
        <p:nvPicPr>
          <p:cNvPr id="1026" name="Picture 2" descr="C:\Users\user\AppData\Local\Microsoft\Windows\Temporary Internet Files\Content.IE5\1R4TS335\MC9001052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934310"/>
            <a:ext cx="7344816" cy="299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01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91264" cy="972026"/>
          </a:xfrm>
        </p:spPr>
        <p:txBody>
          <a:bodyPr/>
          <a:lstStyle/>
          <a:p>
            <a:pPr algn="ctr" rtl="1"/>
            <a:r>
              <a:rPr lang="ar-SA" b="1" dirty="0">
                <a:solidFill>
                  <a:srgbClr val="FF0000"/>
                </a:solidFill>
              </a:rPr>
              <a:t>الأهداف التعليمية للفصل</a:t>
            </a:r>
            <a:endParaRPr lang="en-US" b="1" dirty="0">
              <a:solidFill>
                <a:srgbClr val="FF0000"/>
              </a:solidFill>
            </a:endParaRPr>
          </a:p>
        </p:txBody>
      </p:sp>
      <p:sp>
        <p:nvSpPr>
          <p:cNvPr id="3" name="Content Placeholder 2"/>
          <p:cNvSpPr>
            <a:spLocks noGrp="1"/>
          </p:cNvSpPr>
          <p:nvPr>
            <p:ph idx="1"/>
          </p:nvPr>
        </p:nvSpPr>
        <p:spPr>
          <a:xfrm>
            <a:off x="467544" y="2924944"/>
            <a:ext cx="8291264" cy="5184576"/>
          </a:xfrm>
        </p:spPr>
        <p:txBody>
          <a:bodyPr/>
          <a:lstStyle/>
          <a:p>
            <a:pPr algn="just" rtl="1"/>
            <a:r>
              <a:rPr lang="ar-SA" dirty="0"/>
              <a:t>بعد دراستك لهذا الفصل، يجب أن تكون ملمًا بما يلي:</a:t>
            </a:r>
            <a:endParaRPr lang="en-US" dirty="0"/>
          </a:p>
          <a:p>
            <a:pPr algn="just" rtl="1"/>
            <a:r>
              <a:rPr lang="ar-SA" dirty="0"/>
              <a:t>● أوراق عمل  المراجعة الداخلية</a:t>
            </a:r>
            <a:endParaRPr lang="en-US" dirty="0"/>
          </a:p>
          <a:p>
            <a:pPr algn="just" rtl="1"/>
            <a:r>
              <a:rPr lang="ar-SA" dirty="0"/>
              <a:t>● برامج المراجعة الداخلية</a:t>
            </a:r>
            <a:endParaRPr lang="en-US" dirty="0"/>
          </a:p>
          <a:p>
            <a:endParaRPr lang="en-GB" dirty="0"/>
          </a:p>
        </p:txBody>
      </p:sp>
    </p:spTree>
    <p:extLst>
      <p:ext uri="{BB962C8B-B14F-4D97-AF65-F5344CB8AC3E}">
        <p14:creationId xmlns:p14="http://schemas.microsoft.com/office/powerpoint/2010/main" val="66984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363272" cy="1044034"/>
          </a:xfrm>
        </p:spPr>
        <p:txBody>
          <a:bodyPr>
            <a:normAutofit/>
          </a:bodyPr>
          <a:lstStyle/>
          <a:p>
            <a:pPr algn="ctr"/>
            <a:r>
              <a:rPr lang="ar-SA" b="1" dirty="0">
                <a:solidFill>
                  <a:srgbClr val="FF0000"/>
                </a:solidFill>
              </a:rPr>
              <a:t>أوراق عمل  المراجعة الداخلية </a:t>
            </a:r>
            <a:endParaRPr lang="en-GB" sz="3200" b="1" dirty="0">
              <a:solidFill>
                <a:srgbClr val="FF0000"/>
              </a:solidFill>
            </a:endParaRPr>
          </a:p>
        </p:txBody>
      </p:sp>
      <p:sp>
        <p:nvSpPr>
          <p:cNvPr id="3" name="Content Placeholder 2"/>
          <p:cNvSpPr>
            <a:spLocks noGrp="1"/>
          </p:cNvSpPr>
          <p:nvPr>
            <p:ph idx="1"/>
          </p:nvPr>
        </p:nvSpPr>
        <p:spPr>
          <a:xfrm>
            <a:off x="107504" y="2276872"/>
            <a:ext cx="8784976" cy="4320480"/>
          </a:xfrm>
        </p:spPr>
        <p:txBody>
          <a:bodyPr>
            <a:normAutofit fontScale="70000" lnSpcReduction="20000"/>
          </a:bodyPr>
          <a:lstStyle/>
          <a:p>
            <a:pPr algn="just" rtl="1"/>
            <a:r>
              <a:rPr lang="ar-SA" sz="3000" b="1" dirty="0">
                <a:solidFill>
                  <a:srgbClr val="FFC000"/>
                </a:solidFill>
              </a:rPr>
              <a:t>1- مفهوم أوراق العمل:</a:t>
            </a:r>
            <a:endParaRPr lang="en-US" sz="3000" b="1" dirty="0">
              <a:solidFill>
                <a:srgbClr val="FFC000"/>
              </a:solidFill>
            </a:endParaRPr>
          </a:p>
          <a:p>
            <a:pPr algn="just" rtl="1"/>
            <a:r>
              <a:rPr lang="ar-SA" b="1" dirty="0">
                <a:solidFill>
                  <a:srgbClr val="00B050"/>
                </a:solidFill>
              </a:rPr>
              <a:t>أوراق عمل المراجعة الداخلية هى وثائق وأوراق العمل ذات الصلة في قسم أو إدارة المراجعة الداخلية. ويغطي النطاق سياسات المراجعة الداخلية الرئيسية لوصف أوراق عمل قسم أو إدارة المراجعة الداخلية، والمحتوى، والمراجعة، والفهرسة، والوصول والملكية.</a:t>
            </a:r>
            <a:endParaRPr lang="en-US" b="1" dirty="0">
              <a:solidFill>
                <a:srgbClr val="00B050"/>
              </a:solidFill>
            </a:endParaRPr>
          </a:p>
          <a:p>
            <a:pPr algn="just" rtl="1"/>
            <a:r>
              <a:rPr lang="ar-SA" b="1" dirty="0"/>
              <a:t>تستخدم أوراق العمل </a:t>
            </a:r>
            <a:r>
              <a:rPr lang="ar-SA" b="1" u="sng" dirty="0"/>
              <a:t>كوسيلة لـ </a:t>
            </a:r>
            <a:endParaRPr lang="en-US" b="1" u="sng" dirty="0"/>
          </a:p>
          <a:p>
            <a:pPr marL="342900" lvl="0" indent="-342900" algn="just" rtl="1">
              <a:buFont typeface="Wingdings" panose="05000000000000000000" pitchFamily="2" charset="2"/>
              <a:buChar char="§"/>
            </a:pPr>
            <a:r>
              <a:rPr lang="ar-SA" b="1" dirty="0">
                <a:solidFill>
                  <a:srgbClr val="7030A0"/>
                </a:solidFill>
              </a:rPr>
              <a:t>توثيق العمل الذي قامت إدارة المراجعة الداخلية بإنجازه.</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تدوين المعلومات والبيانات والأدلة التي تم تجميعها.</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توثيق الاختبارات والتحاليل التي تم تنفيذها على عينات المراجعة. </a:t>
            </a:r>
            <a:endParaRPr lang="en-US" b="1" dirty="0">
              <a:solidFill>
                <a:srgbClr val="7030A0"/>
              </a:solidFill>
            </a:endParaRPr>
          </a:p>
          <a:p>
            <a:pPr algn="just" rtl="1"/>
            <a:r>
              <a:rPr lang="ar-SA" b="1" dirty="0"/>
              <a:t>وتحفظ أوراق المراجعة في ملفين هما: </a:t>
            </a:r>
            <a:endParaRPr lang="en-US" b="1" dirty="0"/>
          </a:p>
          <a:p>
            <a:pPr marL="342900" lvl="0" indent="-342900" algn="just" rtl="1">
              <a:buFont typeface="Wingdings" panose="05000000000000000000" pitchFamily="2" charset="2"/>
              <a:buChar char="ü"/>
            </a:pPr>
            <a:r>
              <a:rPr lang="ar-SA" b="1" dirty="0">
                <a:solidFill>
                  <a:srgbClr val="7030A0"/>
                </a:solidFill>
              </a:rPr>
              <a:t>ملف المراجعة الدائم</a:t>
            </a:r>
            <a:r>
              <a:rPr lang="en-US" b="1" dirty="0">
                <a:solidFill>
                  <a:srgbClr val="7030A0"/>
                </a:solidFill>
              </a:rPr>
              <a:t>.</a:t>
            </a:r>
          </a:p>
          <a:p>
            <a:pPr marL="342900" lvl="0" indent="-342900" algn="just" rtl="1">
              <a:buFont typeface="Wingdings" panose="05000000000000000000" pitchFamily="2" charset="2"/>
              <a:buChar char="ü"/>
            </a:pPr>
            <a:r>
              <a:rPr lang="ar-SA" b="1" dirty="0">
                <a:solidFill>
                  <a:srgbClr val="7030A0"/>
                </a:solidFill>
              </a:rPr>
              <a:t>ملف مراجعة المهمة (الملف الجاري</a:t>
            </a:r>
            <a:r>
              <a:rPr lang="ar-SA" b="1" dirty="0" smtClean="0">
                <a:solidFill>
                  <a:srgbClr val="7030A0"/>
                </a:solidFill>
              </a:rPr>
              <a:t>)</a:t>
            </a:r>
            <a:endParaRPr lang="en-GB" b="1" dirty="0">
              <a:solidFill>
                <a:srgbClr val="7030A0"/>
              </a:solidFill>
            </a:endParaRPr>
          </a:p>
          <a:p>
            <a:endParaRPr lang="en-GB" b="1" dirty="0"/>
          </a:p>
        </p:txBody>
      </p:sp>
    </p:spTree>
    <p:extLst>
      <p:ext uri="{BB962C8B-B14F-4D97-AF65-F5344CB8AC3E}">
        <p14:creationId xmlns:p14="http://schemas.microsoft.com/office/powerpoint/2010/main" val="4020144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2780928"/>
            <a:ext cx="4499992" cy="285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2372" y="1271518"/>
            <a:ext cx="8219256" cy="645314"/>
          </a:xfrm>
        </p:spPr>
        <p:txBody>
          <a:bodyPr>
            <a:normAutofit/>
          </a:bodyPr>
          <a:lstStyle/>
          <a:p>
            <a:pPr algn="ctr"/>
            <a:r>
              <a:rPr lang="ar-SA" sz="2800" b="1" dirty="0">
                <a:solidFill>
                  <a:srgbClr val="FF0000"/>
                </a:solidFill>
              </a:rPr>
              <a:t>تابع: أوراق عمل  المراجعة الداخلية </a:t>
            </a:r>
            <a:endParaRPr lang="en-GB" sz="2800" dirty="0">
              <a:solidFill>
                <a:srgbClr val="FF0000"/>
              </a:solidFill>
            </a:endParaRPr>
          </a:p>
        </p:txBody>
      </p:sp>
      <p:sp>
        <p:nvSpPr>
          <p:cNvPr id="3" name="Content Placeholder 2"/>
          <p:cNvSpPr>
            <a:spLocks noGrp="1"/>
          </p:cNvSpPr>
          <p:nvPr>
            <p:ph sz="half" idx="2"/>
          </p:nvPr>
        </p:nvSpPr>
        <p:spPr>
          <a:xfrm>
            <a:off x="395536" y="2259366"/>
            <a:ext cx="4523936" cy="3840480"/>
          </a:xfrm>
        </p:spPr>
        <p:txBody>
          <a:bodyPr>
            <a:normAutofit/>
          </a:bodyPr>
          <a:lstStyle/>
          <a:p>
            <a:pPr lvl="1"/>
            <a:endParaRPr lang="en-GB" b="1" dirty="0" smtClean="0"/>
          </a:p>
          <a:p>
            <a:endParaRPr lang="en-GB" dirty="0"/>
          </a:p>
        </p:txBody>
      </p:sp>
      <p:sp>
        <p:nvSpPr>
          <p:cNvPr id="6" name="Content Placeholder 5"/>
          <p:cNvSpPr>
            <a:spLocks noGrp="1"/>
          </p:cNvSpPr>
          <p:nvPr>
            <p:ph sz="quarter" idx="4"/>
          </p:nvPr>
        </p:nvSpPr>
        <p:spPr>
          <a:xfrm>
            <a:off x="4564193" y="1844824"/>
            <a:ext cx="4382144" cy="5263134"/>
          </a:xfrm>
        </p:spPr>
        <p:txBody>
          <a:bodyPr>
            <a:normAutofit/>
          </a:bodyPr>
          <a:lstStyle/>
          <a:p>
            <a:pPr algn="just" rtl="1"/>
            <a:r>
              <a:rPr lang="ar-SA" dirty="0"/>
              <a:t>ويستخدم ملف عمل المراجعة لحفظ كافة أوراق العمل الحالية لكل نشاط/ وحدة/ إدارة قيد المراجعة. وتظهر أوراق العمل السليمة مدى الاحترافية، كما توثق العمل الذي تم إنجازه في كافة مراحل مشروع المراجعة. كما تظهر أوراق عمل المراجعة ما إذا تم تطبيق العناية المهنية الواجبة، وتوضح مدى التقيد بمعايير المراجعة المهنية</a:t>
            </a:r>
            <a:r>
              <a:rPr lang="ar-SA" dirty="0" smtClean="0"/>
              <a:t>.</a:t>
            </a:r>
            <a:endParaRPr lang="en-US" dirty="0" smtClean="0"/>
          </a:p>
          <a:p>
            <a:pPr algn="just" rtl="1"/>
            <a:r>
              <a:rPr lang="ar-SA" dirty="0"/>
              <a:t>ويمكن توضيح محتويات ملفات أوراق المراجعة في الشكل التالي:</a:t>
            </a:r>
            <a:endParaRPr lang="en-US" dirty="0"/>
          </a:p>
          <a:p>
            <a:pPr algn="just" rtl="1"/>
            <a:endParaRPr lang="en-US" dirty="0"/>
          </a:p>
          <a:p>
            <a:endParaRPr lang="en-GB" dirty="0"/>
          </a:p>
        </p:txBody>
      </p:sp>
    </p:spTree>
    <p:extLst>
      <p:ext uri="{BB962C8B-B14F-4D97-AF65-F5344CB8AC3E}">
        <p14:creationId xmlns:p14="http://schemas.microsoft.com/office/powerpoint/2010/main" val="2568681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160830"/>
            <a:ext cx="8291264" cy="900018"/>
          </a:xfrm>
        </p:spPr>
        <p:txBody>
          <a:bodyPr>
            <a:normAutofit/>
          </a:bodyPr>
          <a:lstStyle/>
          <a:p>
            <a:pPr algn="ctr" rtl="1"/>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323528" y="1988840"/>
            <a:ext cx="8424936" cy="4392488"/>
          </a:xfrm>
        </p:spPr>
        <p:txBody>
          <a:bodyPr>
            <a:normAutofit fontScale="70000" lnSpcReduction="20000"/>
          </a:bodyPr>
          <a:lstStyle/>
          <a:p>
            <a:pPr algn="just" rtl="1"/>
            <a:r>
              <a:rPr lang="ar-SA" b="1" dirty="0"/>
              <a:t>ويستخدم المراجع الداخلي أيضا ملف أوراق المراجعة لتسجيل ملاحظات المراجعة التي تم رفعها. كما أنها تحتوي على ترتيب ملاحظات المراجعة، واسم المراجع الداخلي، وتاريخ ومرجع أوراق العمل.</a:t>
            </a:r>
            <a:endParaRPr lang="en-US" b="1" dirty="0"/>
          </a:p>
          <a:p>
            <a:pPr algn="just" rtl="1"/>
            <a:r>
              <a:rPr lang="ar-SA" b="1" dirty="0"/>
              <a:t>ويكون المراجع الداخلي مسؤولاً عن إعداد وأرشفة أوراق العمل الضرورية. ويكون مدير عام المراجعة الداخلية مسؤولاً عن مراجعة أوراق العمل لضمان الحفاظ على الوثائق المناسبة وأرشفتها بأمان.</a:t>
            </a:r>
            <a:endParaRPr lang="en-US" b="1" dirty="0"/>
          </a:p>
          <a:p>
            <a:pPr algn="just" rtl="1"/>
            <a:r>
              <a:rPr lang="ar-SA" b="1" dirty="0"/>
              <a:t>توفر أوراق عمل المراجعة الداخلية سجلاً دائماً للعمل الذي تم انجازه، وتدعم تقارير المراجعة، وتعتبر الرابط الذي يربط بين العمل الميداني وتقرير المراجعة.</a:t>
            </a:r>
            <a:endParaRPr lang="en-US" b="1" dirty="0"/>
          </a:p>
          <a:p>
            <a:pPr algn="just" rtl="1"/>
            <a:r>
              <a:rPr lang="ar-SA" b="1" dirty="0"/>
              <a:t>وتكون أوراق العمل بمثابة السجل المنهجي للعمل الذي تم انجازه (نطاق المراجعة، ومصادر المعلومات والوثائق التي تمت مراجعتها، ونتائج المراجعة، والاستنتاجات) وتحتوي على أدلة كافية وفعالة وذات علاقة لدعم نتائج المراجعة، والآراء والاستنتاجات والأحكام والتوصيات الواردة في تقرير المراجعة. وإن الاهتمام المتزايد بتقارير المراجع جعل من الإلزامي أن تكون نتائج المراجعة مدعومة بشكل كاف من خلال أدلة في أوراق عمل المراجع. </a:t>
            </a:r>
            <a:endParaRPr lang="en-US" b="1" dirty="0"/>
          </a:p>
          <a:p>
            <a:pPr marL="457200" indent="-457200" algn="just">
              <a:buAutoNum type="arabicPeriod" startAt="6"/>
            </a:pPr>
            <a:endParaRPr lang="en-GB" b="1" dirty="0"/>
          </a:p>
          <a:p>
            <a:pPr marL="457200" indent="-457200">
              <a:buAutoNum type="arabicPeriod"/>
            </a:pPr>
            <a:endParaRPr lang="en-GB" b="1" dirty="0"/>
          </a:p>
        </p:txBody>
      </p:sp>
    </p:spTree>
    <p:extLst>
      <p:ext uri="{BB962C8B-B14F-4D97-AF65-F5344CB8AC3E}">
        <p14:creationId xmlns:p14="http://schemas.microsoft.com/office/powerpoint/2010/main" val="448318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91264" cy="756002"/>
          </a:xfrm>
        </p:spPr>
        <p:txBody>
          <a:bodyPr>
            <a:normAutofit/>
          </a:bodyPr>
          <a:lstStyle/>
          <a:p>
            <a:pPr algn="ctr" rtl="1"/>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755576" y="2060848"/>
            <a:ext cx="7920880" cy="4032448"/>
          </a:xfrm>
        </p:spPr>
        <p:txBody>
          <a:bodyPr>
            <a:normAutofit fontScale="70000" lnSpcReduction="20000"/>
          </a:bodyPr>
          <a:lstStyle/>
          <a:p>
            <a:pPr algn="just" rtl="1"/>
            <a:r>
              <a:rPr lang="ar-SA" b="1" dirty="0"/>
              <a:t>وعلى نطاق واسع، فإ</a:t>
            </a:r>
            <a:r>
              <a:rPr lang="ar-SA" b="1" u="sng" dirty="0"/>
              <a:t>ن أوراق العمل تهدف</a:t>
            </a:r>
            <a:r>
              <a:rPr lang="ar-SA" b="1" dirty="0"/>
              <a:t> إلى:</a:t>
            </a:r>
            <a:endParaRPr lang="en-US" b="1" dirty="0"/>
          </a:p>
          <a:p>
            <a:pPr marL="342900" lvl="0" indent="-342900" algn="just" rtl="1">
              <a:buFont typeface="Wingdings" panose="05000000000000000000" pitchFamily="2" charset="2"/>
              <a:buChar char="ü"/>
            </a:pPr>
            <a:r>
              <a:rPr lang="ar-SA" b="1" dirty="0">
                <a:solidFill>
                  <a:srgbClr val="00B050"/>
                </a:solidFill>
              </a:rPr>
              <a:t>المساعدة في التخطيط والأداء ومراجعة الحسابات.</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المساعدة في توثيق تحقيق أهداف المراجعة، وإنجاز جميع إجراءات المراجعة.</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توفير أساس لتقييم ضمان جودة إدارة المراجعة الداخلية.</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تقديم الدعم في ظروف مثل حالات الاحتيال، والدعاوى القضائية.</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المساعدة في التطوير المهني لموظفي المراجعة.</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بيان الالتزام بمعايير معهد المراجعين الداخليين.</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تسهيل تنفيذ وإدارة مهمة المراجعة بكفاءة وفعالية.</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تقديم الدعم والتأييد لتقارير المراجعة. </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تسهيل مراجعة الأطراف الخارجية الأخرى.</a:t>
            </a:r>
            <a:endParaRPr lang="en-US" b="1" dirty="0">
              <a:solidFill>
                <a:srgbClr val="00B050"/>
              </a:solidFill>
            </a:endParaRPr>
          </a:p>
          <a:p>
            <a:pPr marL="342900" lvl="0" indent="-342900" algn="just" rtl="1">
              <a:buFont typeface="Wingdings" panose="05000000000000000000" pitchFamily="2" charset="2"/>
              <a:buChar char="ü"/>
            </a:pPr>
            <a:r>
              <a:rPr lang="ar-SA" b="1" dirty="0">
                <a:solidFill>
                  <a:srgbClr val="00B050"/>
                </a:solidFill>
              </a:rPr>
              <a:t>السماهمة في تنفيذ الواجبات الإدارية المختلفة لوحدة المراجعة الداخلية بكفاءة وفعالية. </a:t>
            </a:r>
            <a:endParaRPr lang="en-US" b="1" dirty="0">
              <a:solidFill>
                <a:srgbClr val="00B050"/>
              </a:solidFill>
            </a:endParaRPr>
          </a:p>
        </p:txBody>
      </p:sp>
    </p:spTree>
    <p:extLst>
      <p:ext uri="{BB962C8B-B14F-4D97-AF65-F5344CB8AC3E}">
        <p14:creationId xmlns:p14="http://schemas.microsoft.com/office/powerpoint/2010/main" val="242745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363272" cy="548680"/>
          </a:xfrm>
        </p:spPr>
        <p:txBody>
          <a:bodyPr>
            <a:normAutofit fontScale="90000"/>
          </a:bodyPr>
          <a:lstStyle/>
          <a:p>
            <a:pPr algn="ctr"/>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108520" y="1844824"/>
            <a:ext cx="8856984" cy="4536504"/>
          </a:xfrm>
        </p:spPr>
        <p:txBody>
          <a:bodyPr>
            <a:normAutofit fontScale="55000" lnSpcReduction="20000"/>
          </a:bodyPr>
          <a:lstStyle/>
          <a:p>
            <a:pPr algn="just" rtl="1"/>
            <a:r>
              <a:rPr lang="ar-SA" sz="3600" b="1" dirty="0">
                <a:solidFill>
                  <a:srgbClr val="FFC000"/>
                </a:solidFill>
              </a:rPr>
              <a:t>2- عنوان أوراق العمل:</a:t>
            </a:r>
            <a:endParaRPr lang="en-US" sz="3600" b="1" dirty="0">
              <a:solidFill>
                <a:srgbClr val="FFC000"/>
              </a:solidFill>
            </a:endParaRPr>
          </a:p>
          <a:p>
            <a:pPr algn="just" rtl="1"/>
            <a:r>
              <a:rPr lang="ar-SA" b="1" dirty="0"/>
              <a:t>وللمساعدة لتحديد كل ورقة عمل، يجب أن يحتوي العنوان على:</a:t>
            </a:r>
            <a:endParaRPr lang="en-US" b="1" dirty="0"/>
          </a:p>
          <a:p>
            <a:pPr marL="342900" lvl="0" indent="-342900" algn="just" rtl="1">
              <a:buFont typeface="Wingdings" panose="05000000000000000000" pitchFamily="2" charset="2"/>
              <a:buChar char="§"/>
            </a:pPr>
            <a:r>
              <a:rPr lang="ar-SA" b="1" dirty="0">
                <a:solidFill>
                  <a:srgbClr val="7030A0"/>
                </a:solidFill>
              </a:rPr>
              <a:t>اسم العملية أو المنطقة قيد المراجعة.</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وصف موجز للعملية أو النشاط قيد المراجعة.</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مرجع المراجعة الداخلي إلى الورقة (رقم الاختبار أو رقم الورقة).</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الأحرف الأولى للشخص الذي يعد الورقة والتاريخ.</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الأحرف الأولى للشخص الذي يقوم بمراجعة الورقة والتاريخ.</a:t>
            </a:r>
            <a:endParaRPr lang="en-US" b="1" dirty="0">
              <a:solidFill>
                <a:srgbClr val="7030A0"/>
              </a:solidFill>
            </a:endParaRPr>
          </a:p>
          <a:p>
            <a:pPr algn="just" rtl="1"/>
            <a:r>
              <a:rPr lang="ar-SA" b="1" dirty="0"/>
              <a:t>ويجب أن تحتوي كل ورقة عمل على معلومات معينة، أهمها ما يلي:</a:t>
            </a:r>
            <a:endParaRPr lang="en-US" b="1" dirty="0"/>
          </a:p>
          <a:p>
            <a:pPr marL="342900" lvl="0" indent="-342900" algn="just" rtl="1">
              <a:buFont typeface="Wingdings" panose="05000000000000000000" pitchFamily="2" charset="2"/>
              <a:buChar char="Ø"/>
            </a:pPr>
            <a:r>
              <a:rPr lang="ar-SA" b="1" dirty="0">
                <a:solidFill>
                  <a:srgbClr val="00B050"/>
                </a:solidFill>
              </a:rPr>
              <a:t>وصف الموضوع الذي تم فحصه.</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الهدف من خطوة المراجعة.</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مصدر المعلومات.</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تفاصيل المعاملات المختارة.</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إجراءات المراجعة، والتقنيات والأساليب المستخدمة، ومدى الفحص.</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ملخص النتائج.</a:t>
            </a:r>
            <a:endParaRPr lang="en-US" b="1" dirty="0">
              <a:solidFill>
                <a:srgbClr val="00B050"/>
              </a:solidFill>
            </a:endParaRPr>
          </a:p>
          <a:p>
            <a:pPr marL="342900" lvl="0" indent="-342900" algn="just" rtl="1">
              <a:buFont typeface="Wingdings" panose="05000000000000000000" pitchFamily="2" charset="2"/>
              <a:buChar char="Ø"/>
            </a:pPr>
            <a:r>
              <a:rPr lang="ar-SA" b="1" dirty="0">
                <a:solidFill>
                  <a:srgbClr val="00B050"/>
                </a:solidFill>
              </a:rPr>
              <a:t>استنتاج المراجع الداخلي فيما يخص المراجعة.	</a:t>
            </a:r>
            <a:endParaRPr lang="en-US" b="1" dirty="0">
              <a:solidFill>
                <a:srgbClr val="00B050"/>
              </a:solidFill>
            </a:endParaRPr>
          </a:p>
          <a:p>
            <a:endParaRPr lang="en-GB" b="1" dirty="0"/>
          </a:p>
        </p:txBody>
      </p:sp>
    </p:spTree>
    <p:extLst>
      <p:ext uri="{BB962C8B-B14F-4D97-AF65-F5344CB8AC3E}">
        <p14:creationId xmlns:p14="http://schemas.microsoft.com/office/powerpoint/2010/main" val="350382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838"/>
            <a:ext cx="8291264" cy="683994"/>
          </a:xfrm>
        </p:spPr>
        <p:txBody>
          <a:bodyPr>
            <a:normAutofit/>
          </a:bodyPr>
          <a:lstStyle/>
          <a:p>
            <a:pPr algn="ctr"/>
            <a:r>
              <a:rPr lang="ar-SA" sz="3200" b="1" dirty="0">
                <a:solidFill>
                  <a:srgbClr val="FF0000"/>
                </a:solidFill>
              </a:rPr>
              <a:t>تابع: أوراق عمل  المراجعة الداخلية </a:t>
            </a:r>
            <a:endParaRPr lang="en-GB" sz="3200" dirty="0">
              <a:solidFill>
                <a:srgbClr val="FF0000"/>
              </a:solidFill>
            </a:endParaRPr>
          </a:p>
        </p:txBody>
      </p:sp>
      <p:sp>
        <p:nvSpPr>
          <p:cNvPr id="3" name="Content Placeholder 2"/>
          <p:cNvSpPr>
            <a:spLocks noGrp="1"/>
          </p:cNvSpPr>
          <p:nvPr>
            <p:ph idx="1"/>
          </p:nvPr>
        </p:nvSpPr>
        <p:spPr>
          <a:xfrm>
            <a:off x="323528" y="1988840"/>
            <a:ext cx="8568952" cy="4149080"/>
          </a:xfrm>
        </p:spPr>
        <p:txBody>
          <a:bodyPr>
            <a:normAutofit fontScale="62500" lnSpcReduction="20000"/>
          </a:bodyPr>
          <a:lstStyle/>
          <a:p>
            <a:pPr algn="just" rtl="1"/>
            <a:r>
              <a:rPr lang="ar-SA" b="1" dirty="0">
                <a:solidFill>
                  <a:srgbClr val="FFC000"/>
                </a:solidFill>
              </a:rPr>
              <a:t>3- فهرسة أوراق العمل:</a:t>
            </a:r>
            <a:endParaRPr lang="en-US" b="1" dirty="0">
              <a:solidFill>
                <a:srgbClr val="FFC000"/>
              </a:solidFill>
            </a:endParaRPr>
          </a:p>
          <a:p>
            <a:pPr algn="just" rtl="1"/>
            <a:r>
              <a:rPr lang="ar-SA" b="1" dirty="0"/>
              <a:t>يجب حفظ الملفات بطريقة منظمة، ويتم ذلك بفهرسة جميع أوراق العمل بوضوح في الزاوية العليا اليمنى من الصفحة. وتستخدم مجموعة من أنظمة الفهرسة الأبجدية والرقمية على النحو التالي:  </a:t>
            </a:r>
            <a:endParaRPr lang="en-US" b="1" dirty="0"/>
          </a:p>
          <a:p>
            <a:pPr marL="342900" lvl="0" indent="-342900" algn="just" rtl="1">
              <a:buFont typeface="Wingdings" panose="05000000000000000000" pitchFamily="2" charset="2"/>
              <a:buChar char="v"/>
            </a:pPr>
            <a:r>
              <a:rPr lang="ar-SA" b="1" dirty="0">
                <a:solidFill>
                  <a:srgbClr val="7030A0"/>
                </a:solidFill>
              </a:rPr>
              <a:t>يجب أن تتوافق الحروف مع القسم الموجود في ملف عمل المراجعة. </a:t>
            </a:r>
            <a:endParaRPr lang="en-US" b="1" dirty="0">
              <a:solidFill>
                <a:srgbClr val="7030A0"/>
              </a:solidFill>
            </a:endParaRPr>
          </a:p>
          <a:p>
            <a:pPr marL="342900" lvl="0" indent="-342900" algn="just" rtl="1">
              <a:buFont typeface="Wingdings" panose="05000000000000000000" pitchFamily="2" charset="2"/>
              <a:buChar char="v"/>
            </a:pPr>
            <a:r>
              <a:rPr lang="ar-SA" b="1" dirty="0">
                <a:solidFill>
                  <a:srgbClr val="7030A0"/>
                </a:solidFill>
              </a:rPr>
              <a:t>يجب أن تمثل الأرقام الأقسام الفرعية داخل كل قسم رئيسي. </a:t>
            </a:r>
            <a:endParaRPr lang="en-US" b="1" dirty="0">
              <a:solidFill>
                <a:srgbClr val="7030A0"/>
              </a:solidFill>
            </a:endParaRPr>
          </a:p>
          <a:p>
            <a:pPr algn="just" rtl="1"/>
            <a:r>
              <a:rPr lang="ar-SA" b="1" dirty="0"/>
              <a:t>يجب الاحتفاظ بملف لكافة تقارير المراجعة المكتملة والنهائية. وهذا يساعد إدارة المراجعة الداخلية في استرجاع تقارير المراجعة بسهولة من أجل: </a:t>
            </a:r>
            <a:endParaRPr lang="en-US" b="1" dirty="0"/>
          </a:p>
          <a:p>
            <a:pPr marL="342900" lvl="0" indent="-342900" algn="just" rtl="1">
              <a:buFont typeface="Wingdings" panose="05000000000000000000" pitchFamily="2" charset="2"/>
              <a:buChar char="§"/>
            </a:pPr>
            <a:r>
              <a:rPr lang="ar-SA" b="1" dirty="0">
                <a:solidFill>
                  <a:srgbClr val="7030A0"/>
                </a:solidFill>
              </a:rPr>
              <a:t>تلخيص وتقديم التقارير. </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التواصل مع الأطراف الخارجية، على سبيل المثال، (المراجعون الخارجيون والكيانات التنظيمية وغيرها) بشأن نتائج عمليات المراجعة؛ </a:t>
            </a:r>
            <a:endParaRPr lang="en-US" b="1" dirty="0">
              <a:solidFill>
                <a:srgbClr val="7030A0"/>
              </a:solidFill>
            </a:endParaRPr>
          </a:p>
          <a:p>
            <a:pPr marL="342900" lvl="0" indent="-342900" algn="just" rtl="1">
              <a:buFont typeface="Wingdings" panose="05000000000000000000" pitchFamily="2" charset="2"/>
              <a:buChar char="§"/>
            </a:pPr>
            <a:r>
              <a:rPr lang="ar-SA" b="1" dirty="0">
                <a:solidFill>
                  <a:srgbClr val="7030A0"/>
                </a:solidFill>
              </a:rPr>
              <a:t>استرجاع المعلومات إلى أي جهة مهتمة. </a:t>
            </a:r>
            <a:endParaRPr lang="en-US" b="1" dirty="0">
              <a:solidFill>
                <a:srgbClr val="7030A0"/>
              </a:solidFill>
            </a:endParaRPr>
          </a:p>
          <a:p>
            <a:pPr algn="just" rtl="1"/>
            <a:r>
              <a:rPr lang="ar-SA" b="1" dirty="0"/>
              <a:t>ويجب أن يصمم مدير المراجعة الداخلبة نظام فهرسة لأوراق العمل بالإتفاق مع العاملين معه لتوحيد هيكل ومحتوى ملفات المراجعة، ولضمان التماثل في جميع ملفات المراجعة لكي يسهل التعامل معها. </a:t>
            </a:r>
            <a:endParaRPr lang="en-US" b="1" dirty="0"/>
          </a:p>
          <a:p>
            <a:endParaRPr lang="en-GB" b="1" dirty="0"/>
          </a:p>
        </p:txBody>
      </p:sp>
    </p:spTree>
    <p:extLst>
      <p:ext uri="{BB962C8B-B14F-4D97-AF65-F5344CB8AC3E}">
        <p14:creationId xmlns:p14="http://schemas.microsoft.com/office/powerpoint/2010/main" val="96670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2186</Words>
  <Application>Microsoft Office PowerPoint</Application>
  <PresentationFormat>عرض على الشاشة (3:4)‏</PresentationFormat>
  <Paragraphs>148</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عرض تقديمي في PowerPoint</vt:lpstr>
      <vt:lpstr>عرض تقديمي في PowerPoint</vt:lpstr>
      <vt:lpstr>الأهداف التعليمية للفصل</vt:lpstr>
      <vt:lpstr>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تابع: أوراق عمل  المراجعة الداخلية </vt:lpstr>
      <vt:lpstr>برامج المراجعة الداخلية </vt:lpstr>
      <vt:lpstr>تابع: برامج المراجعة الداخلية </vt:lpstr>
      <vt:lpstr>تابع: برامج المراجعة الداخلية </vt:lpstr>
      <vt:lpstr>تابع: برامج المراجعة الداخلية </vt:lpstr>
      <vt:lpstr>تابع: برامج المراجعة الداخلية </vt:lpstr>
      <vt:lpstr>تابع: برامج المراجعة الداخلية </vt:lpstr>
      <vt:lpstr>تابع: برامج المراجعة الداخلية </vt:lpstr>
      <vt:lpstr>أسئلة الفصل</vt:lpstr>
      <vt:lpstr>Any Question?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awareness</dc:title>
  <dc:creator>user</dc:creator>
  <cp:lastModifiedBy>Sarah Abdulaziz Almuaither</cp:lastModifiedBy>
  <cp:revision>71</cp:revision>
  <cp:lastPrinted>2014-08-25T10:37:47Z</cp:lastPrinted>
  <dcterms:created xsi:type="dcterms:W3CDTF">2014-08-25T06:56:36Z</dcterms:created>
  <dcterms:modified xsi:type="dcterms:W3CDTF">2019-09-01T07:49:21Z</dcterms:modified>
</cp:coreProperties>
</file>