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256" r:id="rId2"/>
    <p:sldId id="274" r:id="rId3"/>
    <p:sldId id="257" r:id="rId4"/>
    <p:sldId id="276" r:id="rId5"/>
    <p:sldId id="277" r:id="rId6"/>
    <p:sldId id="271" r:id="rId7"/>
    <p:sldId id="278" r:id="rId8"/>
    <p:sldId id="258" r:id="rId9"/>
    <p:sldId id="279" r:id="rId10"/>
    <p:sldId id="280" r:id="rId11"/>
    <p:sldId id="259" r:id="rId12"/>
    <p:sldId id="281" r:id="rId13"/>
    <p:sldId id="282" r:id="rId14"/>
    <p:sldId id="283" r:id="rId15"/>
    <p:sldId id="260" r:id="rId16"/>
    <p:sldId id="284" r:id="rId17"/>
    <p:sldId id="285" r:id="rId1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/>
    <p:restoredTop sz="94286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12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CECFB4C6-56A9-4B0F-8DF3-AB36CA3995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629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 Note, MOST</a:t>
            </a:r>
            <a:r>
              <a:rPr lang="en-US" baseline="0" dirty="0" smtClean="0"/>
              <a:t> will NOT be discussed in class (left as lab exercise only); it is available to read in the textbook, with great, solved examples to illustrate concept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442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005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 Note, MOST</a:t>
            </a:r>
            <a:r>
              <a:rPr lang="en-US" baseline="0" dirty="0" smtClean="0"/>
              <a:t> will NOT be discussed in class (left as </a:t>
            </a:r>
            <a:r>
              <a:rPr lang="en-US" baseline="0" dirty="0" smtClean="0"/>
              <a:t>lab </a:t>
            </a:r>
            <a:r>
              <a:rPr lang="en-US" baseline="0" dirty="0" smtClean="0"/>
              <a:t>exercise only); it is available to read in the textbook, with great, solved examples to illustrate concept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005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631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Note, different PMTS’s have different BME definitions, and the analyst must describe the method using the definitions and conventions of the particular system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471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step 2 with possible adjustments resulting from step 3 in the PMTS procedure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597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Table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445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Note, MOST</a:t>
            </a:r>
            <a:r>
              <a:rPr lang="en-US" baseline="0" dirty="0" smtClean="0"/>
              <a:t> will NOT be discussed in class (left </a:t>
            </a:r>
            <a:r>
              <a:rPr lang="en-US" baseline="0" smtClean="0"/>
              <a:t>as lab </a:t>
            </a:r>
            <a:r>
              <a:rPr lang="en-US" baseline="0" dirty="0" smtClean="0"/>
              <a:t>exercise only); it is available to read in the textbook, with great, solved examples to illustrate concept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4253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Table 2: Most important in this list are MTM and MOST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CFB4C6-56A9-4B0F-8DF3-AB36CA399534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44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>
              <a:gd name="T0" fmla="*/ 2171700 w 2153"/>
              <a:gd name="T1" fmla="*/ 568325 h 1321"/>
              <a:gd name="T2" fmla="*/ 1900238 w 2153"/>
              <a:gd name="T3" fmla="*/ 504825 h 1321"/>
              <a:gd name="T4" fmla="*/ 1862138 w 2153"/>
              <a:gd name="T5" fmla="*/ 0 h 1321"/>
              <a:gd name="T6" fmla="*/ 1530350 w 2153"/>
              <a:gd name="T7" fmla="*/ 25400 h 1321"/>
              <a:gd name="T8" fmla="*/ 1504950 w 2153"/>
              <a:gd name="T9" fmla="*/ 504825 h 1321"/>
              <a:gd name="T10" fmla="*/ 1282700 w 2153"/>
              <a:gd name="T11" fmla="*/ 581025 h 1321"/>
              <a:gd name="T12" fmla="*/ 962025 w 2153"/>
              <a:gd name="T13" fmla="*/ 173038 h 1321"/>
              <a:gd name="T14" fmla="*/ 741363 w 2153"/>
              <a:gd name="T15" fmla="*/ 296863 h 1321"/>
              <a:gd name="T16" fmla="*/ 950913 w 2153"/>
              <a:gd name="T17" fmla="*/ 752475 h 1321"/>
              <a:gd name="T18" fmla="*/ 803275 w 2153"/>
              <a:gd name="T19" fmla="*/ 901700 h 1321"/>
              <a:gd name="T20" fmla="*/ 320675 w 2153"/>
              <a:gd name="T21" fmla="*/ 728663 h 1321"/>
              <a:gd name="T22" fmla="*/ 209550 w 2153"/>
              <a:gd name="T23" fmla="*/ 914400 h 1321"/>
              <a:gd name="T24" fmla="*/ 579438 w 2153"/>
              <a:gd name="T25" fmla="*/ 1235075 h 1321"/>
              <a:gd name="T26" fmla="*/ 519113 w 2153"/>
              <a:gd name="T27" fmla="*/ 1481138 h 1321"/>
              <a:gd name="T28" fmla="*/ 11113 w 2153"/>
              <a:gd name="T29" fmla="*/ 1517650 h 1321"/>
              <a:gd name="T30" fmla="*/ 0 w 2153"/>
              <a:gd name="T31" fmla="*/ 1790700 h 1321"/>
              <a:gd name="T32" fmla="*/ 519113 w 2153"/>
              <a:gd name="T33" fmla="*/ 1863725 h 1321"/>
              <a:gd name="T34" fmla="*/ 568325 w 2153"/>
              <a:gd name="T35" fmla="*/ 2097088 h 1321"/>
              <a:gd name="T36" fmla="*/ 2863850 w 2153"/>
              <a:gd name="T37" fmla="*/ 2097088 h 1321"/>
              <a:gd name="T38" fmla="*/ 2913063 w 2153"/>
              <a:gd name="T39" fmla="*/ 1838325 h 1321"/>
              <a:gd name="T40" fmla="*/ 3417888 w 2153"/>
              <a:gd name="T41" fmla="*/ 1790700 h 1321"/>
              <a:gd name="T42" fmla="*/ 3406775 w 2153"/>
              <a:gd name="T43" fmla="*/ 1530350 h 1321"/>
              <a:gd name="T44" fmla="*/ 2900363 w 2153"/>
              <a:gd name="T45" fmla="*/ 1455738 h 1321"/>
              <a:gd name="T46" fmla="*/ 2849563 w 2153"/>
              <a:gd name="T47" fmla="*/ 1258888 h 1321"/>
              <a:gd name="T48" fmla="*/ 3257550 w 2153"/>
              <a:gd name="T49" fmla="*/ 976313 h 1321"/>
              <a:gd name="T50" fmla="*/ 3122613 w 2153"/>
              <a:gd name="T51" fmla="*/ 741363 h 1321"/>
              <a:gd name="T52" fmla="*/ 2665413 w 2153"/>
              <a:gd name="T53" fmla="*/ 925513 h 1321"/>
              <a:gd name="T54" fmla="*/ 2517775 w 2153"/>
              <a:gd name="T55" fmla="*/ 777875 h 1321"/>
              <a:gd name="T56" fmla="*/ 2751138 w 2153"/>
              <a:gd name="T57" fmla="*/ 346075 h 1321"/>
              <a:gd name="T58" fmla="*/ 2528888 w 2153"/>
              <a:gd name="T59" fmla="*/ 209550 h 1321"/>
              <a:gd name="T60" fmla="*/ 2171700 w 2153"/>
              <a:gd name="T61" fmla="*/ 568325 h 132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148211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2616235051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228600"/>
            <a:ext cx="17907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228600"/>
            <a:ext cx="5219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914547819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887216747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1980037944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4032522516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2304791633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032492811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4122195415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1849449316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2241728265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162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33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1029" name="Picture 6" descr="stopwatch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3144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172200"/>
            <a:ext cx="845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i="0" smtClean="0">
                <a:solidFill>
                  <a:schemeClr val="folHlink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i="1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Predetermined Motion Time Systems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447800"/>
            <a:ext cx="59436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Sections: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Overview of Predetermined Motion Time </a:t>
            </a:r>
            <a:r>
              <a:rPr lang="en-US" dirty="0"/>
              <a:t>Systems – </a:t>
            </a:r>
            <a:r>
              <a:rPr lang="en-US" b="1" dirty="0"/>
              <a:t>part 1</a:t>
            </a:r>
            <a:endParaRPr lang="en-US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Methods-Time </a:t>
            </a:r>
            <a:r>
              <a:rPr lang="en-US" dirty="0"/>
              <a:t>Measurement – </a:t>
            </a:r>
            <a:r>
              <a:rPr lang="en-US" b="1" dirty="0"/>
              <a:t>part </a:t>
            </a:r>
            <a:r>
              <a:rPr lang="en-US" b="1" dirty="0" smtClean="0"/>
              <a:t>2</a:t>
            </a:r>
            <a:endParaRPr lang="en-US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Maynard Operation Sequence Technique</a:t>
            </a:r>
            <a:endParaRPr lang="en-US" dirty="0"/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PMTS Procedure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76400" y="1447800"/>
                <a:ext cx="7467600" cy="5334000"/>
              </a:xfrm>
            </p:spPr>
            <p:txBody>
              <a:bodyPr/>
              <a:lstStyle/>
              <a:p>
                <a:pPr marL="457200" indent="-457200" eaLnBrk="1" hangingPunct="1">
                  <a:buFont typeface="+mj-lt"/>
                  <a:buAutoNum type="arabicPeriod" startAt="4"/>
                </a:pPr>
                <a:r>
                  <a:rPr lang="en-US" dirty="0" smtClean="0"/>
                  <a:t>Apply allowances to </a:t>
                </a:r>
                <a:r>
                  <a:rPr lang="en-US" b="1" dirty="0" smtClean="0"/>
                  <a:t>determine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𝒔𝒕𝒅</m:t>
                        </m:r>
                      </m:sub>
                    </m:sSub>
                  </m:oMath>
                </a14:m>
                <a:endParaRPr lang="en-US" b="1" dirty="0" smtClean="0"/>
              </a:p>
              <a:p>
                <a:pPr lvl="1" eaLnBrk="1" hangingPunct="1"/>
                <a:r>
                  <a:rPr lang="en-US" dirty="0">
                    <a:solidFill>
                      <a:srgbClr val="000000"/>
                    </a:solidFill>
                  </a:rPr>
                  <a:t>Note, may be omitted if emphasizing methods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improvement only</a:t>
                </a:r>
              </a:p>
              <a:p>
                <a:pPr lvl="1" eaLnBrk="1" hangingPunct="1"/>
                <a:r>
                  <a:rPr lang="en-US" dirty="0">
                    <a:solidFill>
                      <a:srgbClr val="000000"/>
                    </a:solidFill>
                  </a:rPr>
                  <a:t>Also, basic time values in PMT systems do not include any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allowances</a:t>
                </a:r>
              </a:p>
              <a:p>
                <a:pPr lvl="2" eaLnBrk="1" hangingPunct="1"/>
                <a:r>
                  <a:rPr lang="en-US" dirty="0">
                    <a:solidFill>
                      <a:srgbClr val="000000"/>
                    </a:solidFill>
                    <a:sym typeface="Symbol"/>
                  </a:rPr>
                  <a:t> </a:t>
                </a:r>
                <a:r>
                  <a:rPr lang="en-US" dirty="0" smtClean="0">
                    <a:solidFill>
                      <a:srgbClr val="000000"/>
                    </a:solidFill>
                    <a:sym typeface="Symbol"/>
                  </a:rPr>
                  <a:t>organization </a:t>
                </a:r>
                <a:r>
                  <a:rPr lang="en-US" dirty="0">
                    <a:solidFill>
                      <a:srgbClr val="000000"/>
                    </a:solidFill>
                    <a:sym typeface="Symbol"/>
                  </a:rPr>
                  <a:t>must add </a:t>
                </a:r>
                <a:r>
                  <a:rPr lang="en-US" b="1" i="1" dirty="0" smtClean="0">
                    <a:solidFill>
                      <a:srgbClr val="000000"/>
                    </a:solidFill>
                    <a:sym typeface="Symbol"/>
                  </a:rPr>
                  <a:t>P</a:t>
                </a:r>
                <a:r>
                  <a:rPr lang="en-US" dirty="0" smtClean="0">
                    <a:solidFill>
                      <a:srgbClr val="000000"/>
                    </a:solidFill>
                    <a:sym typeface="Symbol"/>
                  </a:rPr>
                  <a:t>, </a:t>
                </a:r>
                <a:r>
                  <a:rPr lang="en-US" b="1" i="1" dirty="0" smtClean="0">
                    <a:solidFill>
                      <a:srgbClr val="000000"/>
                    </a:solidFill>
                    <a:sym typeface="Symbol"/>
                  </a:rPr>
                  <a:t>F</a:t>
                </a:r>
                <a:r>
                  <a:rPr lang="en-US" dirty="0" smtClean="0">
                    <a:solidFill>
                      <a:srgbClr val="000000"/>
                    </a:solidFill>
                    <a:sym typeface="Symbol"/>
                  </a:rPr>
                  <a:t>, </a:t>
                </a:r>
                <a:r>
                  <a:rPr lang="en-US" b="1" i="1" dirty="0" smtClean="0">
                    <a:solidFill>
                      <a:srgbClr val="000000"/>
                    </a:solidFill>
                    <a:sym typeface="Symbol"/>
                  </a:rPr>
                  <a:t>D</a:t>
                </a:r>
                <a:r>
                  <a:rPr lang="en-US" dirty="0">
                    <a:solidFill>
                      <a:srgbClr val="000000"/>
                    </a:solidFill>
                    <a:sym typeface="Symbol"/>
                  </a:rPr>
                  <a:t> allowances </a:t>
                </a:r>
                <a:r>
                  <a:rPr lang="en-US" dirty="0" smtClean="0">
                    <a:solidFill>
                      <a:srgbClr val="000000"/>
                    </a:solidFill>
                    <a:sym typeface="Symbol"/>
                  </a:rPr>
                  <a:t>(according </a:t>
                </a:r>
                <a:r>
                  <a:rPr lang="en-US" dirty="0">
                    <a:solidFill>
                      <a:srgbClr val="000000"/>
                    </a:solidFill>
                    <a:sym typeface="Symbol"/>
                  </a:rPr>
                  <a:t>to its </a:t>
                </a:r>
                <a:r>
                  <a:rPr lang="en-US" dirty="0" smtClean="0">
                    <a:solidFill>
                      <a:srgbClr val="000000"/>
                    </a:solidFill>
                    <a:sym typeface="Symbol"/>
                  </a:rPr>
                  <a:t>policies)</a:t>
                </a:r>
              </a:p>
              <a:p>
                <a:pPr lvl="1" eaLnBrk="1" hangingPunct="1"/>
                <a:r>
                  <a:rPr lang="en-US" dirty="0" smtClean="0">
                    <a:solidFill>
                      <a:srgbClr val="000000"/>
                    </a:solidFill>
                    <a:sym typeface="Symbol"/>
                  </a:rPr>
                  <a:t>Usual equation </a:t>
                </a:r>
                <a:r>
                  <a:rPr lang="en-US" dirty="0" smtClean="0">
                    <a:solidFill>
                      <a:srgbClr val="000000"/>
                    </a:solidFill>
                    <a:sym typeface="Symbol"/>
                  </a:rPr>
                  <a:t>is used </a:t>
                </a:r>
                <a:r>
                  <a:rPr lang="en-US" dirty="0" smtClean="0">
                    <a:solidFill>
                      <a:srgbClr val="000000"/>
                    </a:solidFill>
                    <a:sym typeface="Symbol"/>
                  </a:rPr>
                  <a:t>to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sym typeface="Symbol"/>
                  </a:rPr>
                  <a:t>:</a:t>
                </a:r>
                <a:endParaRPr lang="en-US" dirty="0" smtClean="0">
                  <a:solidFill>
                    <a:srgbClr val="000000"/>
                  </a:solidFill>
                  <a:sym typeface="Symbol"/>
                </a:endParaRPr>
              </a:p>
              <a:p>
                <a:pPr marL="457200" lvl="1" indent="0" algn="ctr" eaLnBrk="1" hangingPunct="1">
                  <a:buNone/>
                </a:pPr>
                <a:r>
                  <a:rPr lang="en-US" dirty="0" smtClean="0">
                    <a:solidFill>
                      <a:srgbClr val="000000"/>
                    </a:solidFill>
                    <a:sym typeface="Symbol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</a:rPr>
                          <m:t>𝒔𝒕𝒅</m:t>
                        </m:r>
                      </m:sub>
                    </m:sSub>
                    <m:r>
                      <a:rPr lang="en-US" b="1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b="1" i="1" dirty="0">
                        <a:latin typeface="Cambria Math"/>
                      </a:rPr>
                      <m:t> (</m:t>
                    </m:r>
                    <m:r>
                      <a:rPr lang="en-US" b="1" i="1" dirty="0">
                        <a:latin typeface="Cambria Math"/>
                      </a:rPr>
                      <m:t>𝟏</m:t>
                    </m:r>
                    <m:r>
                      <a:rPr lang="en-US" b="1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</a:rPr>
                          <m:t>𝒑𝒇𝒅</m:t>
                        </m:r>
                      </m:sub>
                    </m:sSub>
                    <m:r>
                      <a:rPr lang="en-US" b="1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	</a:t>
                </a:r>
              </a:p>
              <a:p>
                <a:pPr lvl="2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/>
                  <a:t>: standard </a:t>
                </a:r>
                <a:r>
                  <a:rPr lang="en-US" dirty="0" smtClean="0"/>
                  <a:t>time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𝑚𝑖𝑛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  <a:p>
                <a:pPr lvl="2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: normal </a:t>
                </a:r>
                <a:r>
                  <a:rPr lang="en-US" dirty="0" smtClean="0"/>
                  <a:t>time </a:t>
                </a:r>
                <a:r>
                  <a:rPr lang="en-US" dirty="0" smtClean="0"/>
                  <a:t>(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∑</a:t>
                </a:r>
                <a:r>
                  <a:rPr lang="en-US" dirty="0" smtClean="0"/>
                  <a:t> BME </a:t>
                </a:r>
                <a:r>
                  <a:rPr lang="en-US" dirty="0" smtClean="0"/>
                  <a:t>time values for task*) </a:t>
                </a:r>
                <a:endParaRPr lang="en-US" dirty="0"/>
              </a:p>
              <a:p>
                <a:pPr lvl="2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dirty="0">
                            <a:latin typeface="Cambria Math"/>
                          </a:rPr>
                          <m:t>𝑝𝑓𝑑</m:t>
                        </m:r>
                      </m:sub>
                    </m:sSub>
                  </m:oMath>
                </a14:m>
                <a:r>
                  <a:rPr lang="en-US" dirty="0"/>
                  <a:t>: </a:t>
                </a:r>
                <a:r>
                  <a:rPr lang="en-US" i="1" dirty="0" smtClean="0"/>
                  <a:t>PFD</a:t>
                </a:r>
                <a:r>
                  <a:rPr lang="en-US" dirty="0" smtClean="0"/>
                  <a:t> allowance</a:t>
                </a:r>
                <a:endParaRPr lang="en-US" dirty="0" smtClean="0">
                  <a:solidFill>
                    <a:srgbClr val="000000"/>
                  </a:solidFill>
                  <a:sym typeface="Symbol"/>
                </a:endParaRPr>
              </a:p>
              <a:p>
                <a:pPr lvl="2" eaLnBrk="1" hangingPunct="1"/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76400" y="1447800"/>
                <a:ext cx="7467600" cy="5334000"/>
              </a:xfrm>
              <a:blipFill rotWithShape="1">
                <a:blip r:embed="rId3"/>
                <a:stretch>
                  <a:fillRect l="-1061" t="-800" r="-2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156340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1.2 PMTS Levels and Generations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600200"/>
            <a:ext cx="7162800" cy="50292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Various levels of PMT systems:</a:t>
            </a:r>
          </a:p>
          <a:p>
            <a:pPr eaLnBrk="1" hangingPunct="1"/>
            <a:r>
              <a:rPr lang="en-US" dirty="0" smtClean="0"/>
              <a:t>First-level PMT </a:t>
            </a:r>
            <a:r>
              <a:rPr lang="en-US" dirty="0" smtClean="0"/>
              <a:t>Systems: use BME’s </a:t>
            </a:r>
            <a:endParaRPr lang="en-US" dirty="0" smtClean="0"/>
          </a:p>
          <a:p>
            <a:pPr lvl="1" eaLnBrk="1" hangingPunct="1"/>
            <a:r>
              <a:rPr lang="en-US" dirty="0" smtClean="0"/>
              <a:t>e.g. reach, grasp, and move used separately to define the task</a:t>
            </a:r>
          </a:p>
          <a:p>
            <a:pPr eaLnBrk="1" hangingPunct="1"/>
            <a:r>
              <a:rPr lang="en-US" dirty="0" smtClean="0"/>
              <a:t>Higher-level </a:t>
            </a:r>
            <a:r>
              <a:rPr lang="en-US" dirty="0" smtClean="0"/>
              <a:t>systems: </a:t>
            </a:r>
            <a:r>
              <a:rPr lang="en-US" dirty="0" smtClean="0"/>
              <a:t>combine several motion elements into </a:t>
            </a:r>
            <a:r>
              <a:rPr lang="en-US" b="1" i="1" dirty="0" smtClean="0"/>
              <a:t>motion aggregates</a:t>
            </a:r>
          </a:p>
          <a:p>
            <a:pPr lvl="1" eaLnBrk="1" hangingPunct="1"/>
            <a:r>
              <a:rPr lang="en-US" dirty="0"/>
              <a:t>motion </a:t>
            </a:r>
            <a:r>
              <a:rPr lang="en-US" dirty="0" smtClean="0"/>
              <a:t>aggregates</a:t>
            </a:r>
            <a:r>
              <a:rPr lang="en-US" dirty="0"/>
              <a:t>: combined </a:t>
            </a:r>
            <a:r>
              <a:rPr lang="en-US" dirty="0" smtClean="0"/>
              <a:t>“motion sequences” </a:t>
            </a:r>
            <a:r>
              <a:rPr lang="en-US" dirty="0" smtClean="0"/>
              <a:t>commonly </a:t>
            </a:r>
            <a:r>
              <a:rPr lang="en-US" dirty="0"/>
              <a:t>used in work </a:t>
            </a:r>
            <a:r>
              <a:rPr lang="en-US" dirty="0" smtClean="0"/>
              <a:t>situations</a:t>
            </a:r>
          </a:p>
          <a:p>
            <a:pPr lvl="1" eaLnBrk="1" hangingPunct="1"/>
            <a:r>
              <a:rPr lang="en-US" dirty="0" smtClean="0"/>
              <a:t>e.g. </a:t>
            </a:r>
            <a:r>
              <a:rPr lang="en-US" b="1" i="1" dirty="0" smtClean="0"/>
              <a:t>reach</a:t>
            </a:r>
            <a:r>
              <a:rPr lang="en-US" dirty="0" smtClean="0"/>
              <a:t> and </a:t>
            </a:r>
            <a:r>
              <a:rPr lang="en-US" b="1" i="1" dirty="0" smtClean="0"/>
              <a:t>grasp</a:t>
            </a:r>
            <a:r>
              <a:rPr lang="en-US" dirty="0" smtClean="0"/>
              <a:t> combined into one element called </a:t>
            </a:r>
            <a:r>
              <a:rPr lang="en-US" b="1" i="1" dirty="0" smtClean="0"/>
              <a:t>get </a:t>
            </a:r>
            <a:r>
              <a:rPr lang="en-US" dirty="0" smtClean="0"/>
              <a:t>(</a:t>
            </a:r>
            <a:r>
              <a:rPr lang="en-US" dirty="0"/>
              <a:t>used assembly work)</a:t>
            </a:r>
            <a:endParaRPr lang="en-US" b="1" i="1" dirty="0"/>
          </a:p>
          <a:p>
            <a:pPr lvl="1" eaLnBrk="1" hangingPunct="1"/>
            <a:endParaRPr lang="en-US" b="1" i="1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PMTS Levels and Generations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600200"/>
                <a:ext cx="7162800" cy="52578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Times in PMTS Levels:</a:t>
                </a:r>
              </a:p>
              <a:p>
                <a:pPr lvl="1" eaLnBrk="1" hangingPunct="1"/>
                <a:r>
                  <a:rPr lang="en-US" dirty="0" smtClean="0"/>
                  <a:t>First-level PMTS’s:</a:t>
                </a:r>
              </a:p>
              <a:p>
                <a:pPr lvl="2" eaLnBrk="1" hangingPunct="1"/>
                <a:r>
                  <a:rPr lang="en-US" dirty="0" smtClean="0"/>
                  <a:t>very detailed</a:t>
                </a:r>
              </a:p>
              <a:p>
                <a:pPr lvl="2" eaLnBrk="1" hangingPunct="1"/>
                <a:r>
                  <a:rPr lang="en-US" dirty="0" smtClean="0"/>
                  <a:t>body </a:t>
                </a:r>
                <a:r>
                  <a:rPr lang="en-US" dirty="0"/>
                  <a:t>motions differentiated very </a:t>
                </a:r>
                <a:r>
                  <a:rPr lang="en-US" dirty="0" smtClean="0"/>
                  <a:t>precisely</a:t>
                </a:r>
              </a:p>
              <a:p>
                <a:pPr lvl="2" eaLnBrk="1" hangingPunct="1"/>
                <a:r>
                  <a:rPr lang="en-US" dirty="0" smtClean="0"/>
                  <a:t>e.g. </a:t>
                </a:r>
                <a:r>
                  <a:rPr lang="en-US" b="1" i="1" dirty="0"/>
                  <a:t>reach</a:t>
                </a:r>
                <a:r>
                  <a:rPr lang="en-US" dirty="0"/>
                  <a:t> and </a:t>
                </a:r>
                <a:r>
                  <a:rPr lang="en-US" b="1" i="1" dirty="0"/>
                  <a:t>grasp</a:t>
                </a:r>
                <a:r>
                  <a:rPr lang="en-US" dirty="0"/>
                  <a:t> </a:t>
                </a:r>
                <a:r>
                  <a:rPr lang="en-US" dirty="0" smtClean="0"/>
                  <a:t>distinguished </a:t>
                </a:r>
                <a:r>
                  <a:rPr lang="en-US" dirty="0"/>
                  <a:t>as </a:t>
                </a:r>
                <a:r>
                  <a:rPr lang="en-US" dirty="0" smtClean="0"/>
                  <a:t>2 </a:t>
                </a:r>
                <a:r>
                  <a:rPr lang="en-US" dirty="0"/>
                  <a:t>separate motion </a:t>
                </a:r>
                <a:r>
                  <a:rPr lang="en-US" dirty="0" smtClean="0"/>
                  <a:t>elements</a:t>
                </a:r>
              </a:p>
              <a:p>
                <a:pPr lvl="2" eaLnBrk="1" hangingPunct="1"/>
                <a:r>
                  <a:rPr lang="en-US" dirty="0">
                    <a:sym typeface="Symbol"/>
                  </a:rPr>
                  <a:t> times </a:t>
                </a:r>
                <a:r>
                  <a:rPr lang="en-US" dirty="0" smtClean="0">
                    <a:sym typeface="Symbol"/>
                  </a:rPr>
                  <a:t>for BME’s: v. short (may be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sym typeface="Symbol"/>
                      </a:rPr>
                      <m:t>&lt;</m:t>
                    </m:r>
                    <m:r>
                      <a:rPr lang="en-US" i="1" dirty="0" smtClean="0">
                        <a:latin typeface="Cambria Math"/>
                        <a:sym typeface="Symbol"/>
                      </a:rPr>
                      <m:t>1</m:t>
                    </m:r>
                    <m:r>
                      <a:rPr lang="en-US" i="1" dirty="0" smtClean="0">
                        <a:latin typeface="Cambria Math"/>
                        <a:sym typeface="Symbol"/>
                      </a:rPr>
                      <m:t>𝑠</m:t>
                    </m:r>
                  </m:oMath>
                </a14:m>
                <a:r>
                  <a:rPr lang="en-US" dirty="0" smtClean="0">
                    <a:sym typeface="Symbol"/>
                  </a:rPr>
                  <a:t>)</a:t>
                </a:r>
                <a:endParaRPr lang="en-US" dirty="0" smtClean="0"/>
              </a:p>
              <a:p>
                <a:pPr lvl="1" eaLnBrk="1" hangingPunct="1"/>
                <a:r>
                  <a:rPr lang="en-US" dirty="0"/>
                  <a:t>Higher-level </a:t>
                </a:r>
                <a:r>
                  <a:rPr lang="en-US" dirty="0" smtClean="0"/>
                  <a:t>systems</a:t>
                </a:r>
              </a:p>
              <a:p>
                <a:pPr lvl="2" eaLnBrk="1" hangingPunct="1"/>
                <a:r>
                  <a:rPr lang="en-US" dirty="0" smtClean="0"/>
                  <a:t>use </a:t>
                </a:r>
                <a:r>
                  <a:rPr lang="en-US" dirty="0"/>
                  <a:t>condensed </a:t>
                </a:r>
                <a:r>
                  <a:rPr lang="en-US" dirty="0" smtClean="0"/>
                  <a:t>databases</a:t>
                </a:r>
              </a:p>
              <a:p>
                <a:pPr lvl="2" eaLnBrk="1" hangingPunct="1"/>
                <a:r>
                  <a:rPr lang="en-US" dirty="0" smtClean="0"/>
                  <a:t>fewer </a:t>
                </a:r>
                <a:r>
                  <a:rPr lang="en-US" dirty="0"/>
                  <a:t>body motions </a:t>
                </a:r>
                <a:r>
                  <a:rPr lang="en-US" dirty="0" smtClean="0"/>
                  <a:t>(contained </a:t>
                </a:r>
                <a:r>
                  <a:rPr lang="en-US" dirty="0"/>
                  <a:t>in </a:t>
                </a:r>
                <a:r>
                  <a:rPr lang="en-US" dirty="0" smtClean="0"/>
                  <a:t>tables)</a:t>
                </a:r>
              </a:p>
              <a:p>
                <a:pPr lvl="2" eaLnBrk="1" hangingPunct="1"/>
                <a:r>
                  <a:rPr lang="en-US" dirty="0">
                    <a:sym typeface="Symbol"/>
                  </a:rPr>
                  <a:t></a:t>
                </a:r>
                <a:r>
                  <a:rPr lang="en-US" dirty="0" smtClean="0"/>
                  <a:t> </a:t>
                </a:r>
                <a:r>
                  <a:rPr lang="en-US" dirty="0"/>
                  <a:t>longer </a:t>
                </a:r>
                <a:r>
                  <a:rPr lang="en-US" dirty="0" smtClean="0"/>
                  <a:t>times </a:t>
                </a:r>
                <a:r>
                  <a:rPr lang="en-US" dirty="0"/>
                  <a:t>for </a:t>
                </a:r>
                <a:r>
                  <a:rPr lang="en-US" dirty="0" smtClean="0"/>
                  <a:t>each motion sequence</a:t>
                </a:r>
              </a:p>
              <a:p>
                <a:pPr lvl="2" eaLnBrk="1" hangingPunct="1"/>
                <a:r>
                  <a:rPr lang="en-US" dirty="0"/>
                  <a:t>tables: simplified, with fewer work </a:t>
                </a:r>
                <a:r>
                  <a:rPr lang="en-US" dirty="0" smtClean="0"/>
                  <a:t>variables</a:t>
                </a:r>
              </a:p>
            </p:txBody>
          </p:sp>
        </mc:Choice>
        <mc:Fallback xmlns="">
          <p:sp>
            <p:nvSpPr>
              <p:cNvPr id="614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600200"/>
                <a:ext cx="7162800" cy="5257800"/>
              </a:xfrm>
              <a:blipFill rotWithShape="1">
                <a:blip r:embed="rId2"/>
                <a:stretch>
                  <a:fillRect l="-1191" t="-812" r="-1277" b="-18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647989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PMTS Levels and Generations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600200"/>
            <a:ext cx="7162800" cy="5029200"/>
          </a:xfrm>
        </p:spPr>
        <p:txBody>
          <a:bodyPr/>
          <a:lstStyle/>
          <a:p>
            <a:pPr eaLnBrk="1" hangingPunct="1"/>
            <a:r>
              <a:rPr lang="en-US" dirty="0" smtClean="0"/>
              <a:t>PMTS Generations:</a:t>
            </a:r>
          </a:p>
          <a:p>
            <a:pPr lvl="1" eaLnBrk="1" hangingPunct="1"/>
            <a:r>
              <a:rPr lang="en-US" dirty="0" smtClean="0"/>
              <a:t>First-level PMTS’s:</a:t>
            </a:r>
          </a:p>
          <a:p>
            <a:pPr lvl="2" eaLnBrk="1" hangingPunct="1"/>
            <a:r>
              <a:rPr lang="en-US" dirty="0" smtClean="0"/>
              <a:t>chronologically: 1</a:t>
            </a:r>
            <a:r>
              <a:rPr lang="en-US" baseline="30000" dirty="0" smtClean="0"/>
              <a:t>st</a:t>
            </a:r>
            <a:r>
              <a:rPr lang="en-US" dirty="0" smtClean="0"/>
              <a:t> to </a:t>
            </a:r>
            <a:r>
              <a:rPr lang="en-US" dirty="0"/>
              <a:t>be developed </a:t>
            </a:r>
            <a:r>
              <a:rPr lang="en-US" dirty="0" smtClean="0">
                <a:sym typeface="Symbol"/>
              </a:rPr>
              <a:t> </a:t>
            </a:r>
            <a:r>
              <a:rPr lang="en-US" dirty="0" smtClean="0"/>
              <a:t>called 1</a:t>
            </a:r>
            <a:r>
              <a:rPr lang="en-US" baseline="30000" dirty="0" smtClean="0"/>
              <a:t>st</a:t>
            </a:r>
            <a:r>
              <a:rPr lang="en-US" dirty="0" smtClean="0"/>
              <a:t> gen. PMTS (e.g. MTM-1)</a:t>
            </a:r>
          </a:p>
          <a:p>
            <a:pPr lvl="2" eaLnBrk="1" hangingPunct="1"/>
            <a:r>
              <a:rPr lang="en-US" i="1" dirty="0" smtClean="0"/>
              <a:t>see reading handout</a:t>
            </a:r>
            <a:endParaRPr lang="en-US" dirty="0" smtClean="0"/>
          </a:p>
          <a:p>
            <a:pPr lvl="1" eaLnBrk="1" hangingPunct="1"/>
            <a:r>
              <a:rPr lang="en-US" dirty="0" smtClean="0"/>
              <a:t>Second- </a:t>
            </a:r>
            <a:r>
              <a:rPr lang="en-US" dirty="0"/>
              <a:t>and higher-level </a:t>
            </a:r>
            <a:r>
              <a:rPr lang="en-US" dirty="0" smtClean="0"/>
              <a:t>systems:</a:t>
            </a:r>
          </a:p>
          <a:p>
            <a:pPr lvl="2" eaLnBrk="1" hangingPunct="1"/>
            <a:r>
              <a:rPr lang="en-US" dirty="0"/>
              <a:t>constructed based on </a:t>
            </a:r>
            <a:r>
              <a:rPr lang="en-US" dirty="0" smtClean="0"/>
              <a:t>first-level systems</a:t>
            </a:r>
          </a:p>
          <a:p>
            <a:pPr lvl="2" eaLnBrk="1" hangingPunct="1"/>
            <a:r>
              <a:rPr lang="en-US" dirty="0" smtClean="0"/>
              <a:t>called 2</a:t>
            </a:r>
            <a:r>
              <a:rPr lang="en-US" baseline="30000" dirty="0" smtClean="0"/>
              <a:t>nd</a:t>
            </a:r>
            <a:r>
              <a:rPr lang="en-US" dirty="0" smtClean="0"/>
              <a:t> and 3</a:t>
            </a:r>
            <a:r>
              <a:rPr lang="en-US" baseline="30000" dirty="0" smtClean="0"/>
              <a:t>rd</a:t>
            </a:r>
            <a:r>
              <a:rPr lang="en-US" dirty="0" smtClean="0"/>
              <a:t> generation systems</a:t>
            </a:r>
          </a:p>
          <a:p>
            <a:pPr lvl="2" eaLnBrk="1" hangingPunct="1"/>
            <a:r>
              <a:rPr lang="en-US" dirty="0" smtClean="0"/>
              <a:t>e.g. MTM-2 (based on MTM-1) and MTM-3</a:t>
            </a:r>
          </a:p>
        </p:txBody>
      </p:sp>
    </p:spTree>
    <p:extLst>
      <p:ext uri="{BB962C8B-B14F-4D97-AF65-F5344CB8AC3E}">
        <p14:creationId xmlns:p14="http://schemas.microsoft.com/office/powerpoint/2010/main" val="288771078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PMTS Levels and Generations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600200"/>
                <a:ext cx="7162800" cy="51054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Characteristics </a:t>
                </a:r>
                <a:r>
                  <a:rPr lang="en-US" dirty="0"/>
                  <a:t>of PMT </a:t>
                </a:r>
                <a:r>
                  <a:rPr lang="en-US" dirty="0" smtClean="0"/>
                  <a:t>system levels (</a:t>
                </a:r>
                <a:r>
                  <a:rPr lang="en-US" dirty="0" smtClean="0">
                    <a:hlinkClick r:id="rId2" action="ppaction://hlinksldjump"/>
                  </a:rPr>
                  <a:t>Table 1</a:t>
                </a:r>
                <a:r>
                  <a:rPr lang="en-US" dirty="0" smtClean="0"/>
                  <a:t>)</a:t>
                </a:r>
                <a:endParaRPr lang="en-US" dirty="0"/>
              </a:p>
              <a:p>
                <a:pPr lvl="1" eaLnBrk="1" hangingPunct="1"/>
                <a:r>
                  <a:rPr lang="en-US" dirty="0" smtClean="0"/>
                  <a:t>First-level PMTS’s:</a:t>
                </a:r>
              </a:p>
              <a:p>
                <a:pPr lvl="2" eaLnBrk="1" hangingPunct="1"/>
                <a:r>
                  <a:rPr lang="en-US" dirty="0"/>
                  <a:t>long lists of </a:t>
                </a:r>
                <a:r>
                  <a:rPr lang="en-US" dirty="0" smtClean="0"/>
                  <a:t>elements</a:t>
                </a:r>
              </a:p>
              <a:p>
                <a:pPr lvl="2" eaLnBrk="1" hangingPunct="1"/>
                <a:r>
                  <a:rPr lang="en-US" dirty="0"/>
                  <a:t>long</a:t>
                </a:r>
                <a:r>
                  <a:rPr lang="en-US" dirty="0" smtClean="0"/>
                  <a:t> time to set standard for task</a:t>
                </a:r>
              </a:p>
              <a:p>
                <a:pPr lvl="2" eaLnBrk="1" hangingPunct="1"/>
                <a:r>
                  <a:rPr lang="en-US" dirty="0" smtClean="0">
                    <a:sym typeface="Symbol"/>
                  </a:rPr>
                  <a:t> </a:t>
                </a:r>
                <a:r>
                  <a:rPr lang="en-US" dirty="0" smtClean="0"/>
                  <a:t>high “application </a:t>
                </a:r>
                <a:r>
                  <a:rPr lang="en-US" dirty="0"/>
                  <a:t>speed </a:t>
                </a:r>
                <a:r>
                  <a:rPr lang="en-US" dirty="0" smtClean="0"/>
                  <a:t>ratio”</a:t>
                </a:r>
              </a:p>
              <a:p>
                <a:pPr lvl="2" eaLnBrk="1" hangingPunct="1"/>
                <a:r>
                  <a:rPr lang="en-US" dirty="0" smtClean="0"/>
                  <a:t>e.g. for MTM-1: time to set </a:t>
                </a:r>
                <a:r>
                  <a:rPr lang="en-US" dirty="0" err="1" smtClean="0"/>
                  <a:t>std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sym typeface="Symbol"/>
                      </a:rPr>
                      <m:t></m:t>
                    </m:r>
                    <m:r>
                      <a:rPr lang="en-US" b="0" i="1" smtClean="0">
                        <a:latin typeface="Cambria Math"/>
                        <a:sym typeface="Symbol"/>
                      </a:rPr>
                      <m:t> </m:t>
                    </m:r>
                    <m:r>
                      <a:rPr lang="en-US" b="0" i="1" smtClean="0">
                        <a:latin typeface="Cambria Math"/>
                        <a:sym typeface="Symbol"/>
                      </a:rPr>
                      <m:t>250</m:t>
                    </m:r>
                    <m:r>
                      <a:rPr lang="en-US" b="0" i="1" smtClean="0">
                        <a:latin typeface="Cambria Math"/>
                        <a:sym typeface="Symbol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𝑡𝑎𝑠𝑘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2" eaLnBrk="1" hangingPunct="1"/>
                <a:r>
                  <a:rPr lang="en-US" dirty="0" smtClean="0">
                    <a:sym typeface="Symbol"/>
                  </a:rPr>
                  <a:t>e.g.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𝑡𝑎𝑠𝑘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1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𝑚𝑖𝑛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>
                    <a:sym typeface="Symbol"/>
                  </a:rPr>
                  <a:t>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𝑠𝑒𝑡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i="1" dirty="0" err="1">
                            <a:latin typeface="Cambria Math"/>
                          </a:rPr>
                          <m:t>𝑠𝑡𝑑</m:t>
                        </m:r>
                      </m:sub>
                    </m:sSub>
                    <m:r>
                      <a:rPr lang="en-US" b="0" i="0" smtClean="0">
                        <a:latin typeface="Cambria Math"/>
                        <a:sym typeface="Symbol"/>
                      </a:rPr>
                      <m:t>&gt;</m:t>
                    </m:r>
                    <m:r>
                      <a:rPr lang="en-US" b="0" i="0" smtClean="0">
                        <a:latin typeface="Cambria Math"/>
                        <a:sym typeface="Symbol"/>
                      </a:rPr>
                      <m:t>4</m:t>
                    </m:r>
                    <m:r>
                      <a:rPr lang="en-US" b="0" i="0" smtClean="0">
                        <a:latin typeface="Cambria Math"/>
                        <a:sym typeface="Symbol"/>
                      </a:rPr>
                      <m:t> </m:t>
                    </m:r>
                    <m:r>
                      <a:rPr lang="en-US" b="0" i="1" smtClean="0">
                        <a:latin typeface="Cambria Math"/>
                        <a:sym typeface="Symbol"/>
                      </a:rPr>
                      <m:t>h</m:t>
                    </m:r>
                    <m:r>
                      <a:rPr lang="en-US" b="0" i="1" smtClean="0">
                        <a:latin typeface="Cambria Math"/>
                        <a:sym typeface="Symbol"/>
                      </a:rPr>
                      <m:t>𝑟</m:t>
                    </m:r>
                  </m:oMath>
                </a14:m>
                <a:endParaRPr lang="en-US" i="1" dirty="0" smtClean="0"/>
              </a:p>
              <a:p>
                <a:pPr lvl="1" eaLnBrk="1" hangingPunct="1"/>
                <a:r>
                  <a:rPr lang="en-US" dirty="0" smtClean="0"/>
                  <a:t>Second- </a:t>
                </a:r>
                <a:r>
                  <a:rPr lang="en-US" dirty="0"/>
                  <a:t>and higher-level </a:t>
                </a:r>
                <a:r>
                  <a:rPr lang="en-US" dirty="0" smtClean="0"/>
                  <a:t>systems:</a:t>
                </a:r>
              </a:p>
              <a:p>
                <a:pPr lvl="2" eaLnBrk="1" hangingPunct="1"/>
                <a:r>
                  <a:rPr lang="en-US" dirty="0"/>
                  <a:t>require less application </a:t>
                </a:r>
                <a:r>
                  <a:rPr lang="en-US" dirty="0" smtClean="0"/>
                  <a:t>time</a:t>
                </a:r>
              </a:p>
              <a:p>
                <a:pPr lvl="2" eaLnBrk="1" hangingPunct="1"/>
                <a:r>
                  <a:rPr lang="en-US" dirty="0" smtClean="0"/>
                  <a:t>e.g. MTM-2: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𝑠𝑒𝑡</m:t>
                        </m:r>
                        <m:r>
                          <a:rPr lang="en-US" i="1" dirty="0">
                            <a:latin typeface="Cambria Math"/>
                          </a:rPr>
                          <m:t>−</m:t>
                        </m:r>
                        <m:r>
                          <a:rPr lang="en-US" i="1" dirty="0" err="1">
                            <a:latin typeface="Cambria Math"/>
                          </a:rPr>
                          <m:t>𝑠𝑡𝑑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  <a:sym typeface="Symbol"/>
                      </a:rPr>
                      <m:t> </m:t>
                    </m:r>
                    <m:r>
                      <a:rPr lang="en-US" b="0" i="1" smtClean="0">
                        <a:latin typeface="Cambria Math"/>
                        <a:sym typeface="Symbol"/>
                      </a:rPr>
                      <m:t>100</m:t>
                    </m:r>
                    <m:r>
                      <a:rPr lang="en-US" i="1">
                        <a:latin typeface="Cambria Math"/>
                        <a:sym typeface="Symbol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𝑡𝑎𝑠𝑘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2" eaLnBrk="1" hangingPunct="1"/>
                <a:r>
                  <a:rPr lang="en-US" dirty="0">
                    <a:sym typeface="Symbol"/>
                  </a:rPr>
                  <a:t> more convenience, but less </a:t>
                </a:r>
                <a:r>
                  <a:rPr lang="en-US" dirty="0" smtClean="0">
                    <a:sym typeface="Symbol"/>
                  </a:rPr>
                  <a:t>accuracy</a:t>
                </a:r>
                <a:endParaRPr lang="en-US" dirty="0"/>
              </a:p>
            </p:txBody>
          </p:sp>
        </mc:Choice>
        <mc:Fallback xmlns="">
          <p:sp>
            <p:nvSpPr>
              <p:cNvPr id="614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600200"/>
                <a:ext cx="7162800" cy="5105400"/>
              </a:xfrm>
              <a:blipFill rotWithShape="1">
                <a:blip r:embed="rId3"/>
                <a:stretch>
                  <a:fillRect l="-1191" t="-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627699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Comparisons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400" u="sng" dirty="0" smtClean="0"/>
              <a:t>First-level PMTS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Most accurate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High application speed ratio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Most suited to highly repetitive short cycles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Basic motion elements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Very detailed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/>
              <a:t>Highest flexibility</a:t>
            </a:r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400" u="sng" smtClean="0"/>
              <a:t>Higher-level PMTS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smtClean="0"/>
              <a:t>Less accurate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smtClean="0"/>
              <a:t>Less time to set standards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smtClean="0"/>
              <a:t>Longer cycle times feasible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smtClean="0"/>
              <a:t>Motion aggregates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smtClean="0"/>
              <a:t>Less detailed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smtClean="0"/>
              <a:t>Less flexible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PMTS Levels and Generations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600200"/>
                <a:ext cx="7162800" cy="51054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PMT Systems:</a:t>
                </a:r>
                <a:endParaRPr lang="en-US" dirty="0"/>
              </a:p>
              <a:p>
                <a:pPr lvl="1" eaLnBrk="1" hangingPunct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latin typeface="Cambria Math"/>
                      </a:rPr>
                      <m:t>50</m:t>
                    </m:r>
                  </m:oMath>
                </a14:m>
                <a:r>
                  <a:rPr lang="en-US" dirty="0" smtClean="0"/>
                  <a:t> PMTS’s developed </a:t>
                </a:r>
                <a:r>
                  <a:rPr lang="en-US" dirty="0"/>
                  <a:t>over the </a:t>
                </a:r>
                <a:r>
                  <a:rPr lang="en-US" dirty="0" smtClean="0"/>
                  <a:t>years</a:t>
                </a:r>
              </a:p>
              <a:p>
                <a:pPr lvl="1" eaLnBrk="1" hangingPunct="1"/>
                <a:r>
                  <a:rPr lang="en-US" dirty="0" smtClean="0">
                    <a:hlinkClick r:id="rId3" action="ppaction://hlinksldjump"/>
                  </a:rPr>
                  <a:t>Table 2</a:t>
                </a:r>
                <a:r>
                  <a:rPr lang="en-US" dirty="0" smtClean="0"/>
                  <a:t>:</a:t>
                </a:r>
              </a:p>
              <a:p>
                <a:pPr lvl="2" eaLnBrk="1" hangingPunct="1"/>
                <a:r>
                  <a:rPr lang="en-US" dirty="0" smtClean="0"/>
                  <a:t>brief </a:t>
                </a:r>
                <a:r>
                  <a:rPr lang="en-US" dirty="0"/>
                  <a:t>description of </a:t>
                </a:r>
                <a:r>
                  <a:rPr lang="en-US" dirty="0" smtClean="0"/>
                  <a:t>major </a:t>
                </a:r>
                <a:r>
                  <a:rPr lang="en-US" dirty="0"/>
                  <a:t>PMT </a:t>
                </a:r>
                <a:r>
                  <a:rPr lang="en-US" dirty="0" smtClean="0"/>
                  <a:t>systems</a:t>
                </a:r>
              </a:p>
              <a:p>
                <a:pPr lvl="2" eaLnBrk="1" hangingPunct="1"/>
                <a:r>
                  <a:rPr lang="en-US" dirty="0" smtClean="0"/>
                  <a:t>focuses on those commercially used today</a:t>
                </a:r>
                <a:endParaRPr lang="en-US" dirty="0"/>
              </a:p>
              <a:p>
                <a:pPr lvl="1" eaLnBrk="1" hangingPunct="1"/>
                <a:r>
                  <a:rPr lang="en-US" dirty="0" smtClean="0"/>
                  <a:t>Most systems no </a:t>
                </a:r>
                <a:r>
                  <a:rPr lang="en-US" dirty="0"/>
                  <a:t>longer </a:t>
                </a:r>
                <a:r>
                  <a:rPr lang="en-US" dirty="0" smtClean="0"/>
                  <a:t>used</a:t>
                </a:r>
              </a:p>
              <a:p>
                <a:pPr lvl="1" eaLnBrk="1" hangingPunct="1"/>
                <a:r>
                  <a:rPr lang="en-US" dirty="0" smtClean="0"/>
                  <a:t>Most </a:t>
                </a:r>
                <a:r>
                  <a:rPr lang="en-US" dirty="0"/>
                  <a:t>widely </a:t>
                </a:r>
                <a:r>
                  <a:rPr lang="en-US" dirty="0" smtClean="0"/>
                  <a:t>used PMTS: based on MTM</a:t>
                </a:r>
              </a:p>
              <a:p>
                <a:pPr lvl="1" eaLnBrk="1" hangingPunct="1"/>
                <a:r>
                  <a:rPr lang="en-US" dirty="0"/>
                  <a:t>Note, </a:t>
                </a:r>
                <a:r>
                  <a:rPr lang="en-US" dirty="0" smtClean="0"/>
                  <a:t>MOST*:</a:t>
                </a:r>
              </a:p>
              <a:p>
                <a:pPr lvl="2" eaLnBrk="1" hangingPunct="1"/>
                <a:r>
                  <a:rPr lang="en-US" dirty="0" smtClean="0"/>
                  <a:t>widely </a:t>
                </a:r>
                <a:r>
                  <a:rPr lang="en-US" dirty="0"/>
                  <a:t>used higher-level </a:t>
                </a:r>
                <a:r>
                  <a:rPr lang="en-US" dirty="0" smtClean="0"/>
                  <a:t>PMTS</a:t>
                </a:r>
              </a:p>
              <a:p>
                <a:pPr lvl="2" eaLnBrk="1" hangingPunct="1"/>
                <a:r>
                  <a:rPr lang="en-US" dirty="0" smtClean="0"/>
                  <a:t>based </a:t>
                </a:r>
                <a:r>
                  <a:rPr lang="en-US" dirty="0"/>
                  <a:t>on </a:t>
                </a:r>
                <a:r>
                  <a:rPr lang="en-US" dirty="0" smtClean="0"/>
                  <a:t>MTM</a:t>
                </a:r>
              </a:p>
            </p:txBody>
          </p:sp>
        </mc:Choice>
        <mc:Fallback xmlns="">
          <p:sp>
            <p:nvSpPr>
              <p:cNvPr id="614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600200"/>
                <a:ext cx="7162800" cy="5105400"/>
              </a:xfrm>
              <a:blipFill rotWithShape="1">
                <a:blip r:embed="rId4"/>
                <a:stretch>
                  <a:fillRect l="-1191" t="-836" r="-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909130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 </a:t>
            </a:r>
            <a:r>
              <a:rPr lang="en-US" dirty="0"/>
              <a:t>of </a:t>
            </a:r>
            <a:r>
              <a:rPr lang="en-US" dirty="0" smtClean="0"/>
              <a:t>PMT Systems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4" t="3504" r="15289" b="6325"/>
          <a:stretch/>
        </p:blipFill>
        <p:spPr bwMode="auto">
          <a:xfrm>
            <a:off x="1143000" y="72586"/>
            <a:ext cx="8001000" cy="6785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 bwMode="auto">
          <a:xfrm>
            <a:off x="304800" y="2362200"/>
            <a:ext cx="685800" cy="381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304800" y="5181600"/>
            <a:ext cx="685800" cy="381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73658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PMTS Defined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72390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Problem with DTS:</a:t>
            </a:r>
          </a:p>
          <a:p>
            <a:pPr lvl="1" eaLnBrk="1" hangingPunct="1"/>
            <a:r>
              <a:rPr lang="en-US" dirty="0"/>
              <a:t>i</a:t>
            </a:r>
            <a:r>
              <a:rPr lang="en-US" dirty="0" smtClean="0"/>
              <a:t>nvolves performance rating</a:t>
            </a:r>
          </a:p>
          <a:p>
            <a:pPr lvl="1" eaLnBrk="1" hangingPunct="1"/>
            <a:r>
              <a:rPr lang="en-US" dirty="0" smtClean="0"/>
              <a:t>this’s based </a:t>
            </a:r>
            <a:r>
              <a:rPr lang="en-US" dirty="0"/>
              <a:t>on </a:t>
            </a:r>
            <a:r>
              <a:rPr lang="en-US" dirty="0" smtClean="0"/>
              <a:t>judgment </a:t>
            </a:r>
            <a:r>
              <a:rPr lang="en-US" dirty="0"/>
              <a:t>by </a:t>
            </a:r>
            <a:r>
              <a:rPr lang="en-US" dirty="0" smtClean="0"/>
              <a:t>time </a:t>
            </a:r>
            <a:r>
              <a:rPr lang="en-US" dirty="0"/>
              <a:t>study </a:t>
            </a:r>
            <a:r>
              <a:rPr lang="en-US" dirty="0" smtClean="0"/>
              <a:t>analyst</a:t>
            </a:r>
          </a:p>
          <a:p>
            <a:pPr lvl="1" eaLnBrk="1" hangingPunct="1"/>
            <a:r>
              <a:rPr lang="en-US" dirty="0" smtClean="0"/>
              <a:t>disagreement can occur between worker </a:t>
            </a:r>
            <a:r>
              <a:rPr lang="en-US" dirty="0"/>
              <a:t>doing </a:t>
            </a:r>
            <a:r>
              <a:rPr lang="en-US" dirty="0" smtClean="0"/>
              <a:t>task </a:t>
            </a:r>
            <a:r>
              <a:rPr lang="en-US" dirty="0"/>
              <a:t>and </a:t>
            </a:r>
            <a:r>
              <a:rPr lang="en-US" dirty="0" smtClean="0"/>
              <a:t>analyst</a:t>
            </a:r>
          </a:p>
          <a:p>
            <a:pPr eaLnBrk="1" hangingPunct="1"/>
            <a:r>
              <a:rPr lang="en-US" dirty="0" smtClean="0"/>
              <a:t>Alternative </a:t>
            </a:r>
            <a:r>
              <a:rPr lang="en-US" dirty="0"/>
              <a:t>to DTS is </a:t>
            </a:r>
            <a:r>
              <a:rPr lang="en-US" dirty="0" smtClean="0"/>
              <a:t>predetermined </a:t>
            </a:r>
            <a:r>
              <a:rPr lang="en-US" dirty="0"/>
              <a:t>motion time </a:t>
            </a:r>
            <a:r>
              <a:rPr lang="en-US" dirty="0" smtClean="0"/>
              <a:t>systems (PMTS)</a:t>
            </a:r>
          </a:p>
          <a:p>
            <a:pPr lvl="1" eaLnBrk="1" hangingPunct="1"/>
            <a:r>
              <a:rPr lang="en-US" dirty="0" smtClean="0"/>
              <a:t>doesn’t involve PR step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1471865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PMTS Defined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7239000" cy="5029200"/>
          </a:xfrm>
        </p:spPr>
        <p:txBody>
          <a:bodyPr/>
          <a:lstStyle/>
          <a:p>
            <a:pPr marL="400050" eaLnBrk="1" hangingPunct="1"/>
            <a:r>
              <a:rPr lang="en-US" b="1" dirty="0" smtClean="0"/>
              <a:t>General</a:t>
            </a:r>
            <a:r>
              <a:rPr lang="en-US" dirty="0" smtClean="0"/>
              <a:t>: A </a:t>
            </a:r>
            <a:r>
              <a:rPr lang="en-US" i="1" dirty="0" smtClean="0"/>
              <a:t>database</a:t>
            </a:r>
            <a:r>
              <a:rPr lang="en-US" dirty="0" smtClean="0"/>
              <a:t> of basic motion elements and their associated </a:t>
            </a:r>
            <a:r>
              <a:rPr lang="en-US" i="1" dirty="0" smtClean="0"/>
              <a:t>normal time values</a:t>
            </a:r>
            <a:r>
              <a:rPr lang="en-US" dirty="0" smtClean="0"/>
              <a:t>, together with </a:t>
            </a:r>
            <a:r>
              <a:rPr lang="en-US" i="1" dirty="0" smtClean="0"/>
              <a:t>procedures</a:t>
            </a:r>
            <a:r>
              <a:rPr lang="en-US" dirty="0" smtClean="0"/>
              <a:t> for applying the data to </a:t>
            </a:r>
            <a:r>
              <a:rPr lang="en-US" i="1" dirty="0" smtClean="0"/>
              <a:t>analyze manual tasks</a:t>
            </a:r>
            <a:r>
              <a:rPr lang="en-US" dirty="0" smtClean="0"/>
              <a:t> and establish </a:t>
            </a:r>
            <a:r>
              <a:rPr lang="en-US" i="1" dirty="0" smtClean="0"/>
              <a:t>standard times</a:t>
            </a:r>
            <a:r>
              <a:rPr lang="en-US" dirty="0" smtClean="0"/>
              <a:t> for the tasks</a:t>
            </a:r>
          </a:p>
          <a:p>
            <a:pPr eaLnBrk="1" hangingPunct="1"/>
            <a:r>
              <a:rPr lang="en-US" b="1" dirty="0" smtClean="0"/>
              <a:t>ANSI definition</a:t>
            </a:r>
            <a:r>
              <a:rPr lang="en-US" dirty="0" smtClean="0"/>
              <a:t>: organized </a:t>
            </a:r>
            <a:r>
              <a:rPr lang="en-US" dirty="0"/>
              <a:t>body of </a:t>
            </a:r>
            <a:r>
              <a:rPr lang="en-US" i="1" dirty="0"/>
              <a:t>information, procedures, techniques, and motion times</a:t>
            </a:r>
            <a:r>
              <a:rPr lang="en-US" dirty="0"/>
              <a:t> employed in the study and evaluation of </a:t>
            </a:r>
            <a:r>
              <a:rPr lang="en-US" i="1" dirty="0"/>
              <a:t>manual work elements</a:t>
            </a:r>
            <a:r>
              <a:rPr lang="en-US" dirty="0"/>
              <a:t>. The system is expressed in terms of the </a:t>
            </a:r>
            <a:r>
              <a:rPr lang="en-US" i="1" dirty="0"/>
              <a:t>motions used</a:t>
            </a:r>
            <a:r>
              <a:rPr lang="en-US" dirty="0"/>
              <a:t>, their general and specific </a:t>
            </a:r>
            <a:r>
              <a:rPr lang="en-US" i="1" dirty="0"/>
              <a:t>nature</a:t>
            </a:r>
            <a:r>
              <a:rPr lang="en-US" dirty="0"/>
              <a:t>, the </a:t>
            </a:r>
            <a:r>
              <a:rPr lang="en-US" i="1" dirty="0"/>
              <a:t>conditions</a:t>
            </a:r>
            <a:r>
              <a:rPr lang="en-US" dirty="0"/>
              <a:t> under which they occur, and their previously determined </a:t>
            </a:r>
            <a:r>
              <a:rPr lang="en-US" i="1" dirty="0"/>
              <a:t>performance times</a:t>
            </a:r>
            <a:endParaRPr lang="en-US" i="1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PMTS Defined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70866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PMTS database involves:</a:t>
            </a:r>
          </a:p>
          <a:p>
            <a:pPr lvl="1" eaLnBrk="1" hangingPunct="1"/>
            <a:r>
              <a:rPr lang="en-US" dirty="0" smtClean="0"/>
              <a:t>set of tables listing time values</a:t>
            </a:r>
          </a:p>
          <a:p>
            <a:pPr lvl="1" eaLnBrk="1" hangingPunct="1"/>
            <a:r>
              <a:rPr lang="en-US" dirty="0" smtClean="0"/>
              <a:t>values correspond to basic </a:t>
            </a:r>
            <a:r>
              <a:rPr lang="en-US" dirty="0"/>
              <a:t>motions </a:t>
            </a:r>
            <a:r>
              <a:rPr lang="en-US" dirty="0" smtClean="0"/>
              <a:t>elements</a:t>
            </a:r>
          </a:p>
          <a:p>
            <a:pPr lvl="1" eaLnBrk="1" hangingPunct="1"/>
            <a:r>
              <a:rPr lang="en-US" dirty="0"/>
              <a:t>determined based on extensive research of manual work activity</a:t>
            </a:r>
          </a:p>
          <a:p>
            <a:pPr lvl="1" eaLnBrk="1" hangingPunct="1"/>
            <a:r>
              <a:rPr lang="en-US" dirty="0"/>
              <a:t>based on frame-by-frame analysis of motion pictures of activity</a:t>
            </a:r>
            <a:endParaRPr lang="en-US" dirty="0" smtClean="0"/>
          </a:p>
          <a:p>
            <a:pPr eaLnBrk="1" hangingPunct="1"/>
            <a:r>
              <a:rPr lang="en-US" dirty="0" smtClean="0"/>
              <a:t>BME’s include</a:t>
            </a:r>
            <a:r>
              <a:rPr lang="en-US" dirty="0"/>
              <a:t>:</a:t>
            </a:r>
          </a:p>
          <a:p>
            <a:pPr lvl="1" eaLnBrk="1" hangingPunct="1"/>
            <a:r>
              <a:rPr lang="en-US" dirty="0"/>
              <a:t>Reach</a:t>
            </a:r>
          </a:p>
          <a:p>
            <a:pPr lvl="1" eaLnBrk="1" hangingPunct="1"/>
            <a:r>
              <a:rPr lang="en-US" dirty="0"/>
              <a:t>Grasp</a:t>
            </a:r>
          </a:p>
          <a:p>
            <a:pPr lvl="1" eaLnBrk="1" hangingPunct="1"/>
            <a:r>
              <a:rPr lang="en-US" dirty="0"/>
              <a:t>Move</a:t>
            </a:r>
          </a:p>
          <a:p>
            <a:pPr lvl="1" eaLnBrk="1" hangingPunct="1"/>
            <a:r>
              <a:rPr lang="en-US" dirty="0" smtClean="0"/>
              <a:t>Release (and others)</a:t>
            </a:r>
          </a:p>
        </p:txBody>
      </p:sp>
    </p:spTree>
    <p:extLst>
      <p:ext uri="{BB962C8B-B14F-4D97-AF65-F5344CB8AC3E}">
        <p14:creationId xmlns:p14="http://schemas.microsoft.com/office/powerpoint/2010/main" val="20539841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PMTS Defined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7086600" cy="5257800"/>
          </a:xfrm>
        </p:spPr>
        <p:txBody>
          <a:bodyPr/>
          <a:lstStyle/>
          <a:p>
            <a:pPr eaLnBrk="1" hangingPunct="1"/>
            <a:r>
              <a:rPr lang="en-US" dirty="0"/>
              <a:t>Time required to perform </a:t>
            </a:r>
            <a:r>
              <a:rPr lang="en-US" dirty="0" smtClean="0"/>
              <a:t>BME depends </a:t>
            </a:r>
            <a:r>
              <a:rPr lang="en-US" dirty="0"/>
              <a:t>on certain work variables</a:t>
            </a:r>
          </a:p>
          <a:p>
            <a:pPr lvl="1" eaLnBrk="1" hangingPunct="1"/>
            <a:r>
              <a:rPr lang="en-US" dirty="0"/>
              <a:t>e.g. time to reach object increases with the distance of </a:t>
            </a:r>
            <a:r>
              <a:rPr lang="en-US" dirty="0" smtClean="0"/>
              <a:t>reach</a:t>
            </a:r>
          </a:p>
          <a:p>
            <a:pPr lvl="1" eaLnBrk="1" hangingPunct="1"/>
            <a:r>
              <a:rPr lang="en-US" dirty="0"/>
              <a:t>e.g. time to move </a:t>
            </a:r>
            <a:r>
              <a:rPr lang="en-US" dirty="0" smtClean="0"/>
              <a:t>object </a:t>
            </a:r>
            <a:r>
              <a:rPr lang="en-US" dirty="0"/>
              <a:t>depends on its weight and </a:t>
            </a:r>
            <a:r>
              <a:rPr lang="en-US" dirty="0" smtClean="0"/>
              <a:t>distance moved</a:t>
            </a:r>
          </a:p>
          <a:p>
            <a:pPr eaLnBrk="1" hangingPunct="1"/>
            <a:r>
              <a:rPr lang="en-US" dirty="0" smtClean="0"/>
              <a:t>Contents of chapter:</a:t>
            </a:r>
          </a:p>
          <a:p>
            <a:pPr lvl="1" eaLnBrk="1" hangingPunct="1"/>
            <a:r>
              <a:rPr lang="en-US" dirty="0" smtClean="0"/>
              <a:t>General </a:t>
            </a:r>
            <a:r>
              <a:rPr lang="en-US" dirty="0"/>
              <a:t>discussion of </a:t>
            </a:r>
            <a:r>
              <a:rPr lang="en-US" dirty="0" smtClean="0"/>
              <a:t>PMTS [1]</a:t>
            </a:r>
          </a:p>
          <a:p>
            <a:pPr lvl="1" eaLnBrk="1" hangingPunct="1"/>
            <a:r>
              <a:rPr lang="en-US" dirty="0" smtClean="0"/>
              <a:t>Two </a:t>
            </a:r>
            <a:r>
              <a:rPr lang="en-US" dirty="0"/>
              <a:t>important examples of </a:t>
            </a:r>
            <a:r>
              <a:rPr lang="en-US" dirty="0" smtClean="0"/>
              <a:t>PMTS:</a:t>
            </a:r>
          </a:p>
          <a:p>
            <a:pPr lvl="2" eaLnBrk="1" hangingPunct="1"/>
            <a:r>
              <a:rPr lang="en-US" dirty="0" smtClean="0"/>
              <a:t>Methods-time </a:t>
            </a:r>
            <a:r>
              <a:rPr lang="en-US" dirty="0"/>
              <a:t>measurement (</a:t>
            </a:r>
            <a:r>
              <a:rPr lang="en-US" dirty="0" smtClean="0"/>
              <a:t>MTM) [2]</a:t>
            </a:r>
          </a:p>
          <a:p>
            <a:pPr lvl="2" eaLnBrk="1" hangingPunct="1"/>
            <a:r>
              <a:rPr lang="en-US" dirty="0" smtClean="0"/>
              <a:t>Maynard </a:t>
            </a:r>
            <a:r>
              <a:rPr lang="en-US" dirty="0"/>
              <a:t>Operation Sequence Technique (MOST</a:t>
            </a:r>
            <a:r>
              <a:rPr lang="en-US" dirty="0" smtClean="0"/>
              <a:t>) [</a:t>
            </a:r>
            <a:r>
              <a:rPr lang="en-US" dirty="0"/>
              <a:t>3</a:t>
            </a:r>
            <a:r>
              <a:rPr lang="en-US" dirty="0" smtClean="0"/>
              <a:t>]*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3758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Predetermined Motion Time Systems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200" b="1" i="1" dirty="0"/>
              <a:t>Overview of Predetermined Motion Time Systems</a:t>
            </a:r>
          </a:p>
        </p:txBody>
      </p:sp>
    </p:spTree>
    <p:extLst>
      <p:ext uri="{BB962C8B-B14F-4D97-AF65-F5344CB8AC3E}">
        <p14:creationId xmlns:p14="http://schemas.microsoft.com/office/powerpoint/2010/main" val="179836764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1.1 PMTS Procedure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76400" y="1447800"/>
                <a:ext cx="7162800" cy="44958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Overview of PMTS</a:t>
                </a:r>
              </a:p>
              <a:p>
                <a:pPr lvl="1" eaLnBrk="1" hangingPunct="1"/>
                <a:r>
                  <a:rPr lang="en-US" dirty="0" smtClean="0"/>
                  <a:t>applying PMTS procedure to </a:t>
                </a:r>
                <a:r>
                  <a:rPr lang="en-US" dirty="0"/>
                  <a:t>a </a:t>
                </a:r>
                <a:r>
                  <a:rPr lang="en-US" dirty="0" smtClean="0"/>
                  <a:t>task</a:t>
                </a:r>
              </a:p>
              <a:p>
                <a:pPr lvl="1" eaLnBrk="1" hangingPunct="1"/>
                <a:r>
                  <a:rPr lang="en-US" dirty="0" smtClean="0"/>
                  <a:t>use </a:t>
                </a:r>
                <a:r>
                  <a:rPr lang="en-US" dirty="0"/>
                  <a:t>to determine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 smtClean="0"/>
                  <a:t> for </a:t>
                </a:r>
                <a:r>
                  <a:rPr lang="en-US" dirty="0"/>
                  <a:t>a </a:t>
                </a:r>
                <a:r>
                  <a:rPr lang="en-US" dirty="0" smtClean="0"/>
                  <a:t>task:</a:t>
                </a:r>
              </a:p>
              <a:p>
                <a:pPr lvl="2" eaLnBrk="1" hangingPunct="1"/>
                <a:r>
                  <a:rPr lang="en-US" dirty="0" smtClean="0"/>
                  <a:t>before task </a:t>
                </a:r>
                <a:r>
                  <a:rPr lang="en-US" dirty="0"/>
                  <a:t>is in </a:t>
                </a:r>
                <a:r>
                  <a:rPr lang="en-US" dirty="0" smtClean="0"/>
                  <a:t>production, or</a:t>
                </a:r>
              </a:p>
              <a:p>
                <a:pPr lvl="2" eaLnBrk="1" hangingPunct="1"/>
                <a:r>
                  <a:rPr lang="en-US" dirty="0" smtClean="0"/>
                  <a:t>for </a:t>
                </a:r>
                <a:r>
                  <a:rPr lang="en-US" dirty="0"/>
                  <a:t>an </a:t>
                </a:r>
                <a:r>
                  <a:rPr lang="en-US" dirty="0" smtClean="0"/>
                  <a:t>existing task</a:t>
                </a:r>
              </a:p>
              <a:p>
                <a:pPr lvl="1" eaLnBrk="1" hangingPunct="1"/>
                <a:r>
                  <a:rPr lang="en-US" dirty="0"/>
                  <a:t>PMT </a:t>
                </a:r>
                <a:r>
                  <a:rPr lang="en-US" dirty="0" smtClean="0"/>
                  <a:t>systems</a:t>
                </a:r>
              </a:p>
              <a:p>
                <a:pPr lvl="2" eaLnBrk="1" hangingPunct="1"/>
                <a:r>
                  <a:rPr lang="en-US" dirty="0" smtClean="0"/>
                  <a:t>differences </a:t>
                </a:r>
                <a:r>
                  <a:rPr lang="en-US" dirty="0"/>
                  <a:t>among </a:t>
                </a:r>
                <a:r>
                  <a:rPr lang="en-US" dirty="0" smtClean="0"/>
                  <a:t>them</a:t>
                </a:r>
              </a:p>
              <a:p>
                <a:pPr lvl="2" eaLnBrk="1" hangingPunct="1"/>
                <a:r>
                  <a:rPr lang="en-US" dirty="0" smtClean="0"/>
                  <a:t>how </a:t>
                </a:r>
                <a:r>
                  <a:rPr lang="en-US" dirty="0"/>
                  <a:t>they can be </a:t>
                </a:r>
                <a:r>
                  <a:rPr lang="en-US" dirty="0" smtClean="0"/>
                  <a:t>classified</a:t>
                </a:r>
                <a:endParaRPr lang="en-US" dirty="0"/>
              </a:p>
              <a:p>
                <a:pPr lvl="1" eaLnBrk="1" hangingPunct="1"/>
                <a:endParaRPr lang="en-US" dirty="0" smtClean="0"/>
              </a:p>
            </p:txBody>
          </p:sp>
        </mc:Choice>
        <mc:Fallback xmlns="">
          <p:sp>
            <p:nvSpPr>
              <p:cNvPr id="5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76400" y="1447800"/>
                <a:ext cx="7162800" cy="4495800"/>
              </a:xfrm>
              <a:blipFill rotWithShape="1">
                <a:blip r:embed="rId2"/>
                <a:stretch>
                  <a:fillRect l="-1106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32452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PMTS Procedure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76400" y="1447800"/>
                <a:ext cx="7162800" cy="51816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All PMT systems use same procedure (4 steps)</a:t>
                </a:r>
              </a:p>
              <a:p>
                <a:pPr lvl="1" eaLnBrk="1" hangingPunct="1"/>
                <a:r>
                  <a:rPr lang="en-US" dirty="0"/>
                  <a:t>differences are in </a:t>
                </a:r>
                <a:r>
                  <a:rPr lang="en-US" dirty="0" smtClean="0"/>
                  <a:t>details</a:t>
                </a:r>
              </a:p>
              <a:p>
                <a:pPr marL="457200" indent="-457200" eaLnBrk="1" hangingPunct="1">
                  <a:buFont typeface="Wingdings" pitchFamily="2" charset="2"/>
                  <a:buAutoNum type="arabicPeriod"/>
                </a:pPr>
                <a:r>
                  <a:rPr lang="en-US" b="1" dirty="0" smtClean="0"/>
                  <a:t>Synthesize</a:t>
                </a:r>
                <a:r>
                  <a:rPr lang="en-US" dirty="0" smtClean="0"/>
                  <a:t> </a:t>
                </a:r>
                <a:r>
                  <a:rPr lang="en-US" b="1" dirty="0" smtClean="0"/>
                  <a:t>method</a:t>
                </a:r>
                <a:r>
                  <a:rPr lang="en-US" dirty="0" smtClean="0"/>
                  <a:t> used to perform the task</a:t>
                </a:r>
              </a:p>
              <a:p>
                <a:pPr marL="914400" lvl="1" indent="-457200" eaLnBrk="1" hangingPunct="1"/>
                <a:r>
                  <a:rPr lang="en-US" dirty="0" smtClean="0"/>
                  <a:t>method is described </a:t>
                </a:r>
                <a:r>
                  <a:rPr lang="en-US" dirty="0" err="1" smtClean="0"/>
                  <a:t>i.t.o</a:t>
                </a:r>
                <a:r>
                  <a:rPr lang="en-US" dirty="0" smtClean="0"/>
                  <a:t>. BME’s,</a:t>
                </a:r>
              </a:p>
              <a:p>
                <a:pPr marL="914400" lvl="1" indent="-457200" eaLnBrk="1" hangingPunct="1"/>
                <a:r>
                  <a:rPr lang="en-US" dirty="0"/>
                  <a:t>based on </a:t>
                </a:r>
                <a:r>
                  <a:rPr lang="en-US" dirty="0" smtClean="0"/>
                  <a:t>workplace </a:t>
                </a:r>
                <a:r>
                  <a:rPr lang="en-US" dirty="0"/>
                  <a:t>layout and set of </a:t>
                </a:r>
                <a:r>
                  <a:rPr lang="en-US" dirty="0" smtClean="0"/>
                  <a:t>tools*</a:t>
                </a:r>
              </a:p>
              <a:p>
                <a:pPr marL="457200" indent="-457200" eaLnBrk="1" hangingPunct="1">
                  <a:buFont typeface="Wingdings" pitchFamily="2" charset="2"/>
                  <a:buAutoNum type="arabicPeriod"/>
                </a:pPr>
                <a:r>
                  <a:rPr lang="en-US" dirty="0" smtClean="0"/>
                  <a:t>Retrieve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b="1" i="1" dirty="0" smtClean="0">
                            <a:latin typeface="Cambria Math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n-US" b="1" dirty="0" smtClean="0"/>
                  <a:t> values</a:t>
                </a:r>
                <a:r>
                  <a:rPr lang="en-US" dirty="0" smtClean="0"/>
                  <a:t> for each BME</a:t>
                </a:r>
              </a:p>
              <a:p>
                <a:pPr marL="914400" lvl="1" indent="-457200" eaLnBrk="1" hangingPunct="1"/>
                <a:r>
                  <a:rPr lang="en-US" dirty="0" smtClean="0">
                    <a:ea typeface="+mn-ea"/>
                    <a:cs typeface="+mn-cs"/>
                  </a:rPr>
                  <a:t>This is based on:</a:t>
                </a:r>
              </a:p>
              <a:p>
                <a:pPr marL="1314450" lvl="2" indent="-457200" eaLnBrk="1" hangingPunct="1"/>
                <a:r>
                  <a:rPr lang="en-US" dirty="0" smtClean="0">
                    <a:ea typeface="+mn-ea"/>
                    <a:cs typeface="+mn-cs"/>
                  </a:rPr>
                  <a:t>work variables, and</a:t>
                </a:r>
              </a:p>
              <a:p>
                <a:pPr marL="1314450" lvl="2" indent="-457200" eaLnBrk="1" hangingPunct="1"/>
                <a:r>
                  <a:rPr lang="en-US" dirty="0">
                    <a:ea typeface="+mn-ea"/>
                    <a:cs typeface="+mn-cs"/>
                  </a:rPr>
                  <a:t>conditions under which </a:t>
                </a:r>
                <a:r>
                  <a:rPr lang="en-US" dirty="0"/>
                  <a:t>BME</a:t>
                </a:r>
                <a:r>
                  <a:rPr lang="en-US" dirty="0" smtClean="0">
                    <a:ea typeface="+mn-ea"/>
                    <a:cs typeface="+mn-cs"/>
                  </a:rPr>
                  <a:t> is performed</a:t>
                </a:r>
                <a:endParaRPr lang="en-US" dirty="0">
                  <a:ea typeface="+mn-ea"/>
                  <a:cs typeface="+mn-cs"/>
                </a:endParaRPr>
              </a:p>
              <a:p>
                <a:pPr marL="914400" lvl="1" indent="-457200" eaLnBrk="1" hangingPunct="1"/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∑</a:t>
                </a:r>
                <a:r>
                  <a:rPr lang="en-US" dirty="0" smtClean="0"/>
                  <a:t> element times for all BME’s to find task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5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76400" y="1447800"/>
                <a:ext cx="7162800" cy="5181600"/>
              </a:xfrm>
              <a:blipFill rotWithShape="1">
                <a:blip r:embed="rId3"/>
                <a:stretch>
                  <a:fillRect l="-1106" t="-824" r="-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PMTS Procedure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76400" y="1447800"/>
                <a:ext cx="7162800" cy="5105400"/>
              </a:xfrm>
            </p:spPr>
            <p:txBody>
              <a:bodyPr/>
              <a:lstStyle/>
              <a:p>
                <a:pPr marL="457200" indent="-457200" eaLnBrk="1" hangingPunct="1">
                  <a:buFont typeface="+mj-lt"/>
                  <a:buAutoNum type="arabicPeriod" startAt="3"/>
                </a:pPr>
                <a:r>
                  <a:rPr lang="en-US" b="1" dirty="0" smtClean="0"/>
                  <a:t>Evaluate method</a:t>
                </a:r>
                <a:r>
                  <a:rPr lang="en-US" dirty="0" smtClean="0"/>
                  <a:t> to make improvements</a:t>
                </a:r>
              </a:p>
              <a:p>
                <a:pPr lvl="1" eaLnBrk="1" hangingPunct="1"/>
                <a:r>
                  <a:rPr lang="en-US" dirty="0" smtClean="0">
                    <a:solidFill>
                      <a:srgbClr val="000000"/>
                    </a:solidFill>
                  </a:rPr>
                  <a:t>Result: reducing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en-US" dirty="0" smtClean="0">
                  <a:solidFill>
                    <a:srgbClr val="000000"/>
                  </a:solidFill>
                </a:endParaRPr>
              </a:p>
              <a:p>
                <a:pPr lvl="1" eaLnBrk="1" hangingPunct="1"/>
                <a:r>
                  <a:rPr lang="en-US" dirty="0" smtClean="0">
                    <a:solidFill>
                      <a:srgbClr val="000000"/>
                    </a:solidFill>
                  </a:rPr>
                  <a:t>Achieved by:</a:t>
                </a:r>
              </a:p>
              <a:p>
                <a:pPr lvl="2" eaLnBrk="1" hangingPunct="1"/>
                <a:r>
                  <a:rPr lang="en-US" dirty="0" smtClean="0">
                    <a:solidFill>
                      <a:srgbClr val="000000"/>
                    </a:solidFill>
                  </a:rPr>
                  <a:t>Eliminating motions,</a:t>
                </a:r>
              </a:p>
              <a:p>
                <a:pPr lvl="2" eaLnBrk="1" hangingPunct="1"/>
                <a:r>
                  <a:rPr lang="en-US" dirty="0" smtClean="0">
                    <a:solidFill>
                      <a:srgbClr val="000000"/>
                    </a:solidFill>
                  </a:rPr>
                  <a:t>Reducing distances,</a:t>
                </a:r>
              </a:p>
              <a:p>
                <a:pPr lvl="2" eaLnBrk="1" hangingPunct="1"/>
                <a:r>
                  <a:rPr lang="en-US" dirty="0" smtClean="0">
                    <a:solidFill>
                      <a:srgbClr val="000000"/>
                    </a:solidFill>
                  </a:rPr>
                  <a:t>introducing </a:t>
                </a:r>
                <a:r>
                  <a:rPr lang="en-US" dirty="0">
                    <a:solidFill>
                      <a:srgbClr val="000000"/>
                    </a:solidFill>
                  </a:rPr>
                  <a:t>special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tools,</a:t>
                </a:r>
              </a:p>
              <a:p>
                <a:pPr lvl="2" eaLnBrk="1" hangingPunct="1"/>
                <a:r>
                  <a:rPr lang="en-US" dirty="0" smtClean="0">
                    <a:solidFill>
                      <a:srgbClr val="000000"/>
                    </a:solidFill>
                  </a:rPr>
                  <a:t>using </a:t>
                </a:r>
                <a:r>
                  <a:rPr lang="en-US" dirty="0">
                    <a:solidFill>
                      <a:srgbClr val="000000"/>
                    </a:solidFill>
                  </a:rPr>
                  <a:t>simultaneous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right/left </a:t>
                </a:r>
                <a:r>
                  <a:rPr lang="en-US" dirty="0">
                    <a:solidFill>
                      <a:srgbClr val="000000"/>
                    </a:solidFill>
                  </a:rPr>
                  <a:t>hand motions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,</a:t>
                </a:r>
              </a:p>
              <a:p>
                <a:pPr lvl="2" eaLnBrk="1" hangingPunct="1"/>
                <a:r>
                  <a:rPr lang="en-US" dirty="0" smtClean="0">
                    <a:solidFill>
                      <a:srgbClr val="000000"/>
                    </a:solidFill>
                  </a:rPr>
                  <a:t>etc.</a:t>
                </a:r>
                <a:endParaRPr lang="en-US" dirty="0">
                  <a:solidFill>
                    <a:srgbClr val="000000"/>
                  </a:solidFill>
                </a:endParaRPr>
              </a:p>
              <a:p>
                <a:pPr lvl="1" eaLnBrk="1" hangingPunct="1"/>
                <a:r>
                  <a:rPr lang="en-US" dirty="0" smtClean="0">
                    <a:solidFill>
                      <a:srgbClr val="000000"/>
                    </a:solidFill>
                  </a:rPr>
                  <a:t>This requires:</a:t>
                </a:r>
              </a:p>
              <a:p>
                <a:pPr lvl="2" eaLnBrk="1" hangingPunct="1"/>
                <a:r>
                  <a:rPr lang="en-US" dirty="0">
                    <a:solidFill>
                      <a:srgbClr val="000000"/>
                    </a:solidFill>
                  </a:rPr>
                  <a:t>detailed listing of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BME’s</a:t>
                </a:r>
              </a:p>
              <a:p>
                <a:pPr lvl="2" eaLnBrk="1" hangingPunct="1"/>
                <a:r>
                  <a:rPr lang="en-US" dirty="0" smtClean="0">
                    <a:solidFill>
                      <a:srgbClr val="000000"/>
                    </a:solidFill>
                  </a:rPr>
                  <a:t>corresponding </a:t>
                </a:r>
                <a:r>
                  <a:rPr lang="en-US" dirty="0">
                    <a:solidFill>
                      <a:srgbClr val="000000"/>
                    </a:solidFill>
                  </a:rPr>
                  <a:t>time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values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5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76400" y="1447800"/>
                <a:ext cx="7162800" cy="5105400"/>
              </a:xfrm>
              <a:blipFill rotWithShape="1">
                <a:blip r:embed="rId2"/>
                <a:stretch>
                  <a:fillRect l="-1106" t="-836" r="-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636481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WorkSystems">
  <a:themeElements>
    <a:clrScheme name="GrooverWorkSystems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WorkSyste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WorkSystems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Data\Microsoft\Templates\GrooverWorkSystems.pot</Template>
  <TotalTime>475</TotalTime>
  <Words>1106</Words>
  <Application>Microsoft Office PowerPoint</Application>
  <PresentationFormat>On-screen Show (4:3)</PresentationFormat>
  <Paragraphs>166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GrooverWorkSystems</vt:lpstr>
      <vt:lpstr>Predetermined Motion Time Systems</vt:lpstr>
      <vt:lpstr>PMTS Defined</vt:lpstr>
      <vt:lpstr>PMTS Defined</vt:lpstr>
      <vt:lpstr>PMTS Defined</vt:lpstr>
      <vt:lpstr>PMTS Defined</vt:lpstr>
      <vt:lpstr>Predetermined Motion Time Systems</vt:lpstr>
      <vt:lpstr>1.1 PMTS Procedure</vt:lpstr>
      <vt:lpstr>PMTS Procedure</vt:lpstr>
      <vt:lpstr>PMTS Procedure</vt:lpstr>
      <vt:lpstr>PMTS Procedure</vt:lpstr>
      <vt:lpstr>1.2 PMTS Levels and Generations</vt:lpstr>
      <vt:lpstr>PMTS Levels and Generations</vt:lpstr>
      <vt:lpstr>PMTS Levels and Generations</vt:lpstr>
      <vt:lpstr>PMTS Levels and Generations</vt:lpstr>
      <vt:lpstr>Comparisons</vt:lpstr>
      <vt:lpstr>PMTS Levels and Generations</vt:lpstr>
      <vt:lpstr>Summary of PMT Systems</vt:lpstr>
    </vt:vector>
  </TitlesOfParts>
  <Company>Lehigh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Time Study</dc:title>
  <dc:creator>Groover</dc:creator>
  <cp:lastModifiedBy>User</cp:lastModifiedBy>
  <cp:revision>57</cp:revision>
  <dcterms:created xsi:type="dcterms:W3CDTF">2006-02-14T13:42:03Z</dcterms:created>
  <dcterms:modified xsi:type="dcterms:W3CDTF">2017-04-29T19:28:58Z</dcterms:modified>
</cp:coreProperties>
</file>