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327" r:id="rId3"/>
    <p:sldId id="329" r:id="rId4"/>
    <p:sldId id="340" r:id="rId5"/>
    <p:sldId id="350" r:id="rId6"/>
    <p:sldId id="352" r:id="rId7"/>
    <p:sldId id="353" r:id="rId8"/>
    <p:sldId id="356" r:id="rId9"/>
    <p:sldId id="357" r:id="rId10"/>
    <p:sldId id="359" r:id="rId11"/>
    <p:sldId id="363" r:id="rId12"/>
    <p:sldId id="364" r:id="rId13"/>
    <p:sldId id="365" r:id="rId14"/>
    <p:sldId id="368" r:id="rId15"/>
    <p:sldId id="371" r:id="rId16"/>
    <p:sldId id="372" r:id="rId17"/>
    <p:sldId id="376" r:id="rId18"/>
    <p:sldId id="377" r:id="rId19"/>
    <p:sldId id="378" r:id="rId20"/>
    <p:sldId id="379" r:id="rId21"/>
    <p:sldId id="381" r:id="rId22"/>
    <p:sldId id="382" r:id="rId23"/>
    <p:sldId id="383" r:id="rId24"/>
    <p:sldId id="323"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pitchFamily="-65"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65"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65"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65"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65" charset="-128"/>
        <a:cs typeface="+mn-cs"/>
      </a:defRPr>
    </a:lvl5pPr>
    <a:lvl6pPr marL="2286000" algn="l" defTabSz="914400" rtl="0" eaLnBrk="1" latinLnBrk="0" hangingPunct="1">
      <a:defRPr kern="1200">
        <a:solidFill>
          <a:schemeClr val="tx1"/>
        </a:solidFill>
        <a:latin typeface="Arial" charset="0"/>
        <a:ea typeface="ヒラギノ角ゴ Pro W3" pitchFamily="-65" charset="-128"/>
        <a:cs typeface="+mn-cs"/>
      </a:defRPr>
    </a:lvl6pPr>
    <a:lvl7pPr marL="2743200" algn="l" defTabSz="914400" rtl="0" eaLnBrk="1" latinLnBrk="0" hangingPunct="1">
      <a:defRPr kern="1200">
        <a:solidFill>
          <a:schemeClr val="tx1"/>
        </a:solidFill>
        <a:latin typeface="Arial" charset="0"/>
        <a:ea typeface="ヒラギノ角ゴ Pro W3" pitchFamily="-65" charset="-128"/>
        <a:cs typeface="+mn-cs"/>
      </a:defRPr>
    </a:lvl7pPr>
    <a:lvl8pPr marL="3200400" algn="l" defTabSz="914400" rtl="0" eaLnBrk="1" latinLnBrk="0" hangingPunct="1">
      <a:defRPr kern="1200">
        <a:solidFill>
          <a:schemeClr val="tx1"/>
        </a:solidFill>
        <a:latin typeface="Arial" charset="0"/>
        <a:ea typeface="ヒラギノ角ゴ Pro W3" pitchFamily="-65" charset="-128"/>
        <a:cs typeface="+mn-cs"/>
      </a:defRPr>
    </a:lvl8pPr>
    <a:lvl9pPr marL="3657600" algn="l" defTabSz="914400" rtl="0" eaLnBrk="1" latinLnBrk="0" hangingPunct="1">
      <a:defRPr kern="1200">
        <a:solidFill>
          <a:schemeClr val="tx1"/>
        </a:solidFill>
        <a:latin typeface="Arial" charset="0"/>
        <a:ea typeface="ヒラギノ角ゴ Pro W3"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48" autoAdjust="0"/>
    <p:restoredTop sz="83883" autoAdjust="0"/>
  </p:normalViewPr>
  <p:slideViewPr>
    <p:cSldViewPr>
      <p:cViewPr>
        <p:scale>
          <a:sx n="75" d="100"/>
          <a:sy n="75" d="100"/>
        </p:scale>
        <p:origin x="-194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80" d="100"/>
          <a:sy n="80" d="100"/>
        </p:scale>
        <p:origin x="-78" y="4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85CE7-BB59-4C21-A35A-159D3CB7D669}" type="doc">
      <dgm:prSet loTypeId="urn:microsoft.com/office/officeart/2005/8/layout/matrix3" loCatId="matrix" qsTypeId="urn:microsoft.com/office/officeart/2005/8/quickstyle/simple1" qsCatId="simple" csTypeId="urn:microsoft.com/office/officeart/2005/8/colors/colorful1#2" csCatId="colorful"/>
      <dgm:spPr/>
      <dgm:t>
        <a:bodyPr/>
        <a:lstStyle/>
        <a:p>
          <a:endParaRPr lang="en-US"/>
        </a:p>
      </dgm:t>
    </dgm:pt>
    <dgm:pt modelId="{9FBBED37-231F-4743-AEEB-9520B8D05FFD}">
      <dgm:prSet/>
      <dgm:spPr/>
      <dgm:t>
        <a:bodyPr/>
        <a:lstStyle/>
        <a:p>
          <a:pPr rtl="0"/>
          <a:r>
            <a:rPr lang="en-US" dirty="0" smtClean="0"/>
            <a:t>Discount stores</a:t>
          </a:r>
          <a:endParaRPr lang="en-US" dirty="0"/>
        </a:p>
      </dgm:t>
    </dgm:pt>
    <dgm:pt modelId="{F1CF2806-5F52-42B8-B06B-13C80F1AB24D}" type="parTrans" cxnId="{EA39AAFD-864E-4C2F-935B-99D9FF014060}">
      <dgm:prSet/>
      <dgm:spPr/>
      <dgm:t>
        <a:bodyPr/>
        <a:lstStyle/>
        <a:p>
          <a:endParaRPr lang="en-US"/>
        </a:p>
      </dgm:t>
    </dgm:pt>
    <dgm:pt modelId="{2B99A68C-33FD-4D49-A788-1F323B36B694}" type="sibTrans" cxnId="{EA39AAFD-864E-4C2F-935B-99D9FF014060}">
      <dgm:prSet/>
      <dgm:spPr/>
      <dgm:t>
        <a:bodyPr/>
        <a:lstStyle/>
        <a:p>
          <a:endParaRPr lang="en-US"/>
        </a:p>
      </dgm:t>
    </dgm:pt>
    <dgm:pt modelId="{4F02C3EC-B075-43A8-BD08-1EA1900A9807}">
      <dgm:prSet/>
      <dgm:spPr/>
      <dgm:t>
        <a:bodyPr/>
        <a:lstStyle/>
        <a:p>
          <a:pPr rtl="0"/>
          <a:r>
            <a:rPr lang="en-US" dirty="0" smtClean="0"/>
            <a:t>Off-price retailers</a:t>
          </a:r>
          <a:endParaRPr lang="en-US" dirty="0"/>
        </a:p>
      </dgm:t>
    </dgm:pt>
    <dgm:pt modelId="{66CDA93B-31CE-4B88-96BB-7443ADC98E46}" type="parTrans" cxnId="{9A950FD4-5995-4FA2-809D-C2BDCBE936B0}">
      <dgm:prSet/>
      <dgm:spPr/>
      <dgm:t>
        <a:bodyPr/>
        <a:lstStyle/>
        <a:p>
          <a:endParaRPr lang="en-US"/>
        </a:p>
      </dgm:t>
    </dgm:pt>
    <dgm:pt modelId="{248BD838-F929-41E2-8E16-6527B5F1E0CF}" type="sibTrans" cxnId="{9A950FD4-5995-4FA2-809D-C2BDCBE936B0}">
      <dgm:prSet/>
      <dgm:spPr/>
      <dgm:t>
        <a:bodyPr/>
        <a:lstStyle/>
        <a:p>
          <a:endParaRPr lang="en-US"/>
        </a:p>
      </dgm:t>
    </dgm:pt>
    <dgm:pt modelId="{D5E0962C-AFA2-4D69-B71E-80D0F9F2B044}">
      <dgm:prSet/>
      <dgm:spPr/>
      <dgm:t>
        <a:bodyPr/>
        <a:lstStyle/>
        <a:p>
          <a:pPr rtl="0"/>
          <a:r>
            <a:rPr lang="en-US" dirty="0" smtClean="0"/>
            <a:t>Factory outlets</a:t>
          </a:r>
          <a:endParaRPr lang="en-US" dirty="0"/>
        </a:p>
      </dgm:t>
    </dgm:pt>
    <dgm:pt modelId="{BD545FEB-51E1-4DE1-9E26-534A18C113EB}" type="parTrans" cxnId="{1C73AD3A-5B48-4257-8580-3DFC3EBD13B8}">
      <dgm:prSet/>
      <dgm:spPr/>
      <dgm:t>
        <a:bodyPr/>
        <a:lstStyle/>
        <a:p>
          <a:endParaRPr lang="en-US"/>
        </a:p>
      </dgm:t>
    </dgm:pt>
    <dgm:pt modelId="{703E29F4-50E2-49CC-8031-58635CCC2092}" type="sibTrans" cxnId="{1C73AD3A-5B48-4257-8580-3DFC3EBD13B8}">
      <dgm:prSet/>
      <dgm:spPr/>
      <dgm:t>
        <a:bodyPr/>
        <a:lstStyle/>
        <a:p>
          <a:endParaRPr lang="en-US"/>
        </a:p>
      </dgm:t>
    </dgm:pt>
    <dgm:pt modelId="{4C4274FE-C245-4F28-A4C0-F63ECA1FDB36}">
      <dgm:prSet/>
      <dgm:spPr/>
      <dgm:t>
        <a:bodyPr/>
        <a:lstStyle/>
        <a:p>
          <a:pPr rtl="0"/>
          <a:r>
            <a:rPr lang="en-US" dirty="0" smtClean="0"/>
            <a:t>Warehouse clubs</a:t>
          </a:r>
          <a:endParaRPr lang="en-US" dirty="0"/>
        </a:p>
      </dgm:t>
    </dgm:pt>
    <dgm:pt modelId="{602BB9D2-F66F-480F-A11A-C64411D689EF}" type="parTrans" cxnId="{7639E872-14FD-4621-838F-203C23294D8D}">
      <dgm:prSet/>
      <dgm:spPr/>
      <dgm:t>
        <a:bodyPr/>
        <a:lstStyle/>
        <a:p>
          <a:endParaRPr lang="en-US"/>
        </a:p>
      </dgm:t>
    </dgm:pt>
    <dgm:pt modelId="{93444969-59C5-414B-B919-2630D7B98BDD}" type="sibTrans" cxnId="{7639E872-14FD-4621-838F-203C23294D8D}">
      <dgm:prSet/>
      <dgm:spPr/>
      <dgm:t>
        <a:bodyPr/>
        <a:lstStyle/>
        <a:p>
          <a:endParaRPr lang="en-US"/>
        </a:p>
      </dgm:t>
    </dgm:pt>
    <dgm:pt modelId="{A973D789-4083-4739-96FF-4583ABC47CDC}">
      <dgm:prSet/>
      <dgm:spPr/>
      <dgm:t>
        <a:bodyPr/>
        <a:lstStyle/>
        <a:p>
          <a:pPr rtl="0"/>
          <a:endParaRPr lang="en-US" dirty="0"/>
        </a:p>
      </dgm:t>
    </dgm:pt>
    <dgm:pt modelId="{4738BF1F-868E-4ABD-8ED9-22B005F817FD}" type="parTrans" cxnId="{E00416FC-14CA-4D1A-8869-9F043EA48462}">
      <dgm:prSet/>
      <dgm:spPr/>
      <dgm:t>
        <a:bodyPr/>
        <a:lstStyle/>
        <a:p>
          <a:endParaRPr lang="en-US"/>
        </a:p>
      </dgm:t>
    </dgm:pt>
    <dgm:pt modelId="{06FC145A-DF38-44DB-B5D4-F50007141A6B}" type="sibTrans" cxnId="{E00416FC-14CA-4D1A-8869-9F043EA48462}">
      <dgm:prSet/>
      <dgm:spPr/>
      <dgm:t>
        <a:bodyPr/>
        <a:lstStyle/>
        <a:p>
          <a:endParaRPr lang="en-US"/>
        </a:p>
      </dgm:t>
    </dgm:pt>
    <dgm:pt modelId="{4C82E0AB-869C-4AD5-B445-12A87C72E714}" type="pres">
      <dgm:prSet presAssocID="{71785CE7-BB59-4C21-A35A-159D3CB7D669}" presName="matrix" presStyleCnt="0">
        <dgm:presLayoutVars>
          <dgm:chMax val="1"/>
          <dgm:dir/>
          <dgm:resizeHandles val="exact"/>
        </dgm:presLayoutVars>
      </dgm:prSet>
      <dgm:spPr/>
      <dgm:t>
        <a:bodyPr/>
        <a:lstStyle/>
        <a:p>
          <a:endParaRPr lang="en-US"/>
        </a:p>
      </dgm:t>
    </dgm:pt>
    <dgm:pt modelId="{78067C41-E459-4904-8AC1-2641137FA0C1}" type="pres">
      <dgm:prSet presAssocID="{71785CE7-BB59-4C21-A35A-159D3CB7D669}" presName="diamond" presStyleLbl="bgShp" presStyleIdx="0" presStyleCnt="1"/>
      <dgm:spPr/>
      <dgm:t>
        <a:bodyPr/>
        <a:lstStyle/>
        <a:p>
          <a:endParaRPr lang="en-US"/>
        </a:p>
      </dgm:t>
    </dgm:pt>
    <dgm:pt modelId="{ACC7D849-EDAD-403C-A87F-92A2916F11BD}" type="pres">
      <dgm:prSet presAssocID="{71785CE7-BB59-4C21-A35A-159D3CB7D669}" presName="quad1" presStyleLbl="node1" presStyleIdx="0" presStyleCnt="4">
        <dgm:presLayoutVars>
          <dgm:chMax val="0"/>
          <dgm:chPref val="0"/>
          <dgm:bulletEnabled val="1"/>
        </dgm:presLayoutVars>
      </dgm:prSet>
      <dgm:spPr/>
      <dgm:t>
        <a:bodyPr/>
        <a:lstStyle/>
        <a:p>
          <a:endParaRPr lang="en-US"/>
        </a:p>
      </dgm:t>
    </dgm:pt>
    <dgm:pt modelId="{4807A48A-9EB9-43A9-9974-220EAD3BE5AD}" type="pres">
      <dgm:prSet presAssocID="{71785CE7-BB59-4C21-A35A-159D3CB7D669}" presName="quad2" presStyleLbl="node1" presStyleIdx="1" presStyleCnt="4" custLinFactNeighborX="902" custLinFactNeighborY="-617">
        <dgm:presLayoutVars>
          <dgm:chMax val="0"/>
          <dgm:chPref val="0"/>
          <dgm:bulletEnabled val="1"/>
        </dgm:presLayoutVars>
      </dgm:prSet>
      <dgm:spPr/>
      <dgm:t>
        <a:bodyPr/>
        <a:lstStyle/>
        <a:p>
          <a:endParaRPr lang="en-US"/>
        </a:p>
      </dgm:t>
    </dgm:pt>
    <dgm:pt modelId="{8A3E2D36-2D19-48AA-B5E2-A14F97071952}" type="pres">
      <dgm:prSet presAssocID="{71785CE7-BB59-4C21-A35A-159D3CB7D669}" presName="quad3" presStyleLbl="node1" presStyleIdx="2" presStyleCnt="4">
        <dgm:presLayoutVars>
          <dgm:chMax val="0"/>
          <dgm:chPref val="0"/>
          <dgm:bulletEnabled val="1"/>
        </dgm:presLayoutVars>
      </dgm:prSet>
      <dgm:spPr/>
      <dgm:t>
        <a:bodyPr/>
        <a:lstStyle/>
        <a:p>
          <a:endParaRPr lang="en-US"/>
        </a:p>
      </dgm:t>
    </dgm:pt>
    <dgm:pt modelId="{4AAD4CEA-44E1-417F-B8AB-1A072E1FC020}" type="pres">
      <dgm:prSet presAssocID="{71785CE7-BB59-4C21-A35A-159D3CB7D669}" presName="quad4" presStyleLbl="node1" presStyleIdx="3" presStyleCnt="4">
        <dgm:presLayoutVars>
          <dgm:chMax val="0"/>
          <dgm:chPref val="0"/>
          <dgm:bulletEnabled val="1"/>
        </dgm:presLayoutVars>
      </dgm:prSet>
      <dgm:spPr/>
      <dgm:t>
        <a:bodyPr/>
        <a:lstStyle/>
        <a:p>
          <a:endParaRPr lang="en-US"/>
        </a:p>
      </dgm:t>
    </dgm:pt>
  </dgm:ptLst>
  <dgm:cxnLst>
    <dgm:cxn modelId="{28908B42-E8FF-1941-A8C5-7C8AB12DCFF3}" type="presOf" srcId="{9FBBED37-231F-4743-AEEB-9520B8D05FFD}" destId="{ACC7D849-EDAD-403C-A87F-92A2916F11BD}" srcOrd="0" destOrd="0" presId="urn:microsoft.com/office/officeart/2005/8/layout/matrix3"/>
    <dgm:cxn modelId="{7639E872-14FD-4621-838F-203C23294D8D}" srcId="{71785CE7-BB59-4C21-A35A-159D3CB7D669}" destId="{4C4274FE-C245-4F28-A4C0-F63ECA1FDB36}" srcOrd="3" destOrd="0" parTransId="{602BB9D2-F66F-480F-A11A-C64411D689EF}" sibTransId="{93444969-59C5-414B-B919-2630D7B98BDD}"/>
    <dgm:cxn modelId="{7BB98C97-1D40-4D47-993B-92F39D62BBF3}" type="presOf" srcId="{71785CE7-BB59-4C21-A35A-159D3CB7D669}" destId="{4C82E0AB-869C-4AD5-B445-12A87C72E714}" srcOrd="0" destOrd="0" presId="urn:microsoft.com/office/officeart/2005/8/layout/matrix3"/>
    <dgm:cxn modelId="{9A950FD4-5995-4FA2-809D-C2BDCBE936B0}" srcId="{71785CE7-BB59-4C21-A35A-159D3CB7D669}" destId="{4F02C3EC-B075-43A8-BD08-1EA1900A9807}" srcOrd="1" destOrd="0" parTransId="{66CDA93B-31CE-4B88-96BB-7443ADC98E46}" sibTransId="{248BD838-F929-41E2-8E16-6527B5F1E0CF}"/>
    <dgm:cxn modelId="{A9747EAB-BACB-AA46-8A8A-C4C3B1426F34}" type="presOf" srcId="{D5E0962C-AFA2-4D69-B71E-80D0F9F2B044}" destId="{8A3E2D36-2D19-48AA-B5E2-A14F97071952}" srcOrd="0" destOrd="0" presId="urn:microsoft.com/office/officeart/2005/8/layout/matrix3"/>
    <dgm:cxn modelId="{E00416FC-14CA-4D1A-8869-9F043EA48462}" srcId="{71785CE7-BB59-4C21-A35A-159D3CB7D669}" destId="{A973D789-4083-4739-96FF-4583ABC47CDC}" srcOrd="4" destOrd="0" parTransId="{4738BF1F-868E-4ABD-8ED9-22B005F817FD}" sibTransId="{06FC145A-DF38-44DB-B5D4-F50007141A6B}"/>
    <dgm:cxn modelId="{EA39AAFD-864E-4C2F-935B-99D9FF014060}" srcId="{71785CE7-BB59-4C21-A35A-159D3CB7D669}" destId="{9FBBED37-231F-4743-AEEB-9520B8D05FFD}" srcOrd="0" destOrd="0" parTransId="{F1CF2806-5F52-42B8-B06B-13C80F1AB24D}" sibTransId="{2B99A68C-33FD-4D49-A788-1F323B36B694}"/>
    <dgm:cxn modelId="{1C73AD3A-5B48-4257-8580-3DFC3EBD13B8}" srcId="{71785CE7-BB59-4C21-A35A-159D3CB7D669}" destId="{D5E0962C-AFA2-4D69-B71E-80D0F9F2B044}" srcOrd="2" destOrd="0" parTransId="{BD545FEB-51E1-4DE1-9E26-534A18C113EB}" sibTransId="{703E29F4-50E2-49CC-8031-58635CCC2092}"/>
    <dgm:cxn modelId="{36D35303-E630-8848-8C6F-DBEC66A8151A}" type="presOf" srcId="{4C4274FE-C245-4F28-A4C0-F63ECA1FDB36}" destId="{4AAD4CEA-44E1-417F-B8AB-1A072E1FC020}" srcOrd="0" destOrd="0" presId="urn:microsoft.com/office/officeart/2005/8/layout/matrix3"/>
    <dgm:cxn modelId="{3A97A189-9ACD-3747-8C50-46445D7EF0BB}" type="presOf" srcId="{4F02C3EC-B075-43A8-BD08-1EA1900A9807}" destId="{4807A48A-9EB9-43A9-9974-220EAD3BE5AD}" srcOrd="0" destOrd="0" presId="urn:microsoft.com/office/officeart/2005/8/layout/matrix3"/>
    <dgm:cxn modelId="{BAD32C03-8BA4-5945-B42B-63DF99CDC932}" type="presParOf" srcId="{4C82E0AB-869C-4AD5-B445-12A87C72E714}" destId="{78067C41-E459-4904-8AC1-2641137FA0C1}" srcOrd="0" destOrd="0" presId="urn:microsoft.com/office/officeart/2005/8/layout/matrix3"/>
    <dgm:cxn modelId="{94EFC713-0533-3846-B1E1-23C92A58F50F}" type="presParOf" srcId="{4C82E0AB-869C-4AD5-B445-12A87C72E714}" destId="{ACC7D849-EDAD-403C-A87F-92A2916F11BD}" srcOrd="1" destOrd="0" presId="urn:microsoft.com/office/officeart/2005/8/layout/matrix3"/>
    <dgm:cxn modelId="{1948ED11-469E-5447-B908-A0AE3FEB71CF}" type="presParOf" srcId="{4C82E0AB-869C-4AD5-B445-12A87C72E714}" destId="{4807A48A-9EB9-43A9-9974-220EAD3BE5AD}" srcOrd="2" destOrd="0" presId="urn:microsoft.com/office/officeart/2005/8/layout/matrix3"/>
    <dgm:cxn modelId="{D2B18777-94E5-074A-A4F8-E57A787E8995}" type="presParOf" srcId="{4C82E0AB-869C-4AD5-B445-12A87C72E714}" destId="{8A3E2D36-2D19-48AA-B5E2-A14F97071952}" srcOrd="3" destOrd="0" presId="urn:microsoft.com/office/officeart/2005/8/layout/matrix3"/>
    <dgm:cxn modelId="{00A0F305-ECE6-7A49-9FAE-31DFC305744D}" type="presParOf" srcId="{4C82E0AB-869C-4AD5-B445-12A87C72E714}" destId="{4AAD4CEA-44E1-417F-B8AB-1A072E1FC02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2DB33E-6E9A-47D7-9A0F-69CDCC13D7B8}" type="doc">
      <dgm:prSet loTypeId="urn:microsoft.com/office/officeart/2005/8/layout/default#2" loCatId="list" qsTypeId="urn:microsoft.com/office/officeart/2005/8/quickstyle/simple1" qsCatId="simple" csTypeId="urn:microsoft.com/office/officeart/2005/8/colors/colorful1#4" csCatId="colorful"/>
      <dgm:spPr/>
      <dgm:t>
        <a:bodyPr/>
        <a:lstStyle/>
        <a:p>
          <a:endParaRPr lang="en-US"/>
        </a:p>
      </dgm:t>
    </dgm:pt>
    <dgm:pt modelId="{BE84354D-59A2-4270-8F6D-9683AF54FC4A}">
      <dgm:prSet/>
      <dgm:spPr/>
      <dgm:t>
        <a:bodyPr/>
        <a:lstStyle/>
        <a:p>
          <a:pPr rtl="0"/>
          <a:r>
            <a:rPr lang="en-US" dirty="0" smtClean="0"/>
            <a:t>Advertising</a:t>
          </a:r>
          <a:endParaRPr lang="en-US" dirty="0"/>
        </a:p>
      </dgm:t>
    </dgm:pt>
    <dgm:pt modelId="{3777AC7D-EC7C-47AA-9588-F3EC0A602494}" type="parTrans" cxnId="{36B4DC90-1266-40BE-BCBD-2719766649F5}">
      <dgm:prSet/>
      <dgm:spPr/>
      <dgm:t>
        <a:bodyPr/>
        <a:lstStyle/>
        <a:p>
          <a:endParaRPr lang="en-US"/>
        </a:p>
      </dgm:t>
    </dgm:pt>
    <dgm:pt modelId="{6BF92655-020A-4C85-9E12-F097B4A55DFC}" type="sibTrans" cxnId="{36B4DC90-1266-40BE-BCBD-2719766649F5}">
      <dgm:prSet/>
      <dgm:spPr/>
      <dgm:t>
        <a:bodyPr/>
        <a:lstStyle/>
        <a:p>
          <a:endParaRPr lang="en-US"/>
        </a:p>
      </dgm:t>
    </dgm:pt>
    <dgm:pt modelId="{7AFAE494-A70C-4C4E-A69F-A78DB2CF8343}">
      <dgm:prSet/>
      <dgm:spPr/>
      <dgm:t>
        <a:bodyPr/>
        <a:lstStyle/>
        <a:p>
          <a:pPr rtl="0"/>
          <a:r>
            <a:rPr lang="en-US" dirty="0" smtClean="0"/>
            <a:t>Personal selling</a:t>
          </a:r>
          <a:endParaRPr lang="en-US" dirty="0"/>
        </a:p>
      </dgm:t>
    </dgm:pt>
    <dgm:pt modelId="{A36093D6-7962-43FC-B341-29E32DC1CDA6}" type="parTrans" cxnId="{A84BE9DB-A7F8-473D-B8A9-FA0A99484EC4}">
      <dgm:prSet/>
      <dgm:spPr/>
      <dgm:t>
        <a:bodyPr/>
        <a:lstStyle/>
        <a:p>
          <a:endParaRPr lang="en-US"/>
        </a:p>
      </dgm:t>
    </dgm:pt>
    <dgm:pt modelId="{4D9D4274-42BE-46F1-8AA2-B37D303D1748}" type="sibTrans" cxnId="{A84BE9DB-A7F8-473D-B8A9-FA0A99484EC4}">
      <dgm:prSet/>
      <dgm:spPr/>
      <dgm:t>
        <a:bodyPr/>
        <a:lstStyle/>
        <a:p>
          <a:endParaRPr lang="en-US"/>
        </a:p>
      </dgm:t>
    </dgm:pt>
    <dgm:pt modelId="{18EBE5BC-6322-477E-8554-B2A5463E29FD}">
      <dgm:prSet/>
      <dgm:spPr/>
      <dgm:t>
        <a:bodyPr/>
        <a:lstStyle/>
        <a:p>
          <a:pPr rtl="0"/>
          <a:r>
            <a:rPr lang="en-US" dirty="0" smtClean="0"/>
            <a:t>Sales promotion</a:t>
          </a:r>
          <a:endParaRPr lang="en-US" dirty="0"/>
        </a:p>
      </dgm:t>
    </dgm:pt>
    <dgm:pt modelId="{037C503D-A640-4141-B532-3207AD685962}" type="parTrans" cxnId="{3C794B90-46CB-4929-92F9-8E0CF1E79BC8}">
      <dgm:prSet/>
      <dgm:spPr/>
      <dgm:t>
        <a:bodyPr/>
        <a:lstStyle/>
        <a:p>
          <a:endParaRPr lang="en-US"/>
        </a:p>
      </dgm:t>
    </dgm:pt>
    <dgm:pt modelId="{664B5F56-D97E-4AE3-9503-0B6A692CA007}" type="sibTrans" cxnId="{3C794B90-46CB-4929-92F9-8E0CF1E79BC8}">
      <dgm:prSet/>
      <dgm:spPr/>
      <dgm:t>
        <a:bodyPr/>
        <a:lstStyle/>
        <a:p>
          <a:endParaRPr lang="en-US"/>
        </a:p>
      </dgm:t>
    </dgm:pt>
    <dgm:pt modelId="{4B6360F9-FFF4-48D8-826D-DA87642A9D5E}">
      <dgm:prSet/>
      <dgm:spPr/>
      <dgm:t>
        <a:bodyPr/>
        <a:lstStyle/>
        <a:p>
          <a:pPr rtl="0"/>
          <a:r>
            <a:rPr lang="en-US" dirty="0" smtClean="0"/>
            <a:t>Public relations</a:t>
          </a:r>
          <a:endParaRPr lang="en-US" dirty="0"/>
        </a:p>
      </dgm:t>
    </dgm:pt>
    <dgm:pt modelId="{BAD3CA7D-58F1-48E0-B660-DE73FDE10A6C}" type="parTrans" cxnId="{37456BC3-B444-4F4E-BAD1-A845EEFD9852}">
      <dgm:prSet/>
      <dgm:spPr/>
      <dgm:t>
        <a:bodyPr/>
        <a:lstStyle/>
        <a:p>
          <a:endParaRPr lang="en-US"/>
        </a:p>
      </dgm:t>
    </dgm:pt>
    <dgm:pt modelId="{F8DD6A49-5FC4-4916-91D6-7F1A58B4A1B6}" type="sibTrans" cxnId="{37456BC3-B444-4F4E-BAD1-A845EEFD9852}">
      <dgm:prSet/>
      <dgm:spPr/>
      <dgm:t>
        <a:bodyPr/>
        <a:lstStyle/>
        <a:p>
          <a:endParaRPr lang="en-US"/>
        </a:p>
      </dgm:t>
    </dgm:pt>
    <dgm:pt modelId="{8213FC5A-83DC-4B4E-BF96-93C951A1AB7A}">
      <dgm:prSet/>
      <dgm:spPr/>
      <dgm:t>
        <a:bodyPr/>
        <a:lstStyle/>
        <a:p>
          <a:pPr rtl="0"/>
          <a:r>
            <a:rPr lang="en-US" dirty="0" smtClean="0"/>
            <a:t>Direct marketing</a:t>
          </a:r>
          <a:endParaRPr lang="en-US" dirty="0"/>
        </a:p>
      </dgm:t>
    </dgm:pt>
    <dgm:pt modelId="{1F4E4C32-33EC-437A-84FF-915F25A1DFC5}" type="parTrans" cxnId="{BCE7139E-B257-4436-BBD2-163103D25FA1}">
      <dgm:prSet/>
      <dgm:spPr/>
      <dgm:t>
        <a:bodyPr/>
        <a:lstStyle/>
        <a:p>
          <a:endParaRPr lang="en-US"/>
        </a:p>
      </dgm:t>
    </dgm:pt>
    <dgm:pt modelId="{F0D9A248-B9E0-4911-BA20-57F8D3EB4166}" type="sibTrans" cxnId="{BCE7139E-B257-4436-BBD2-163103D25FA1}">
      <dgm:prSet/>
      <dgm:spPr/>
      <dgm:t>
        <a:bodyPr/>
        <a:lstStyle/>
        <a:p>
          <a:endParaRPr lang="en-US"/>
        </a:p>
      </dgm:t>
    </dgm:pt>
    <dgm:pt modelId="{C3BC836E-5273-45B4-B0AA-E1391CC9CE94}" type="pres">
      <dgm:prSet presAssocID="{502DB33E-6E9A-47D7-9A0F-69CDCC13D7B8}" presName="diagram" presStyleCnt="0">
        <dgm:presLayoutVars>
          <dgm:dir/>
          <dgm:resizeHandles val="exact"/>
        </dgm:presLayoutVars>
      </dgm:prSet>
      <dgm:spPr/>
      <dgm:t>
        <a:bodyPr/>
        <a:lstStyle/>
        <a:p>
          <a:endParaRPr lang="en-US"/>
        </a:p>
      </dgm:t>
    </dgm:pt>
    <dgm:pt modelId="{FA6412BC-81F8-4E30-92D5-2AF4474CE66C}" type="pres">
      <dgm:prSet presAssocID="{BE84354D-59A2-4270-8F6D-9683AF54FC4A}" presName="node" presStyleLbl="node1" presStyleIdx="0" presStyleCnt="5">
        <dgm:presLayoutVars>
          <dgm:bulletEnabled val="1"/>
        </dgm:presLayoutVars>
      </dgm:prSet>
      <dgm:spPr/>
      <dgm:t>
        <a:bodyPr/>
        <a:lstStyle/>
        <a:p>
          <a:endParaRPr lang="en-US"/>
        </a:p>
      </dgm:t>
    </dgm:pt>
    <dgm:pt modelId="{EF111DFD-680F-48B2-9D28-576BDFD1A39B}" type="pres">
      <dgm:prSet presAssocID="{6BF92655-020A-4C85-9E12-F097B4A55DFC}" presName="sibTrans" presStyleCnt="0"/>
      <dgm:spPr/>
      <dgm:t>
        <a:bodyPr/>
        <a:lstStyle/>
        <a:p>
          <a:endParaRPr lang="en-US"/>
        </a:p>
      </dgm:t>
    </dgm:pt>
    <dgm:pt modelId="{67FFB008-8039-4905-AD00-7F6647C9181A}" type="pres">
      <dgm:prSet presAssocID="{7AFAE494-A70C-4C4E-A69F-A78DB2CF8343}" presName="node" presStyleLbl="node1" presStyleIdx="1" presStyleCnt="5">
        <dgm:presLayoutVars>
          <dgm:bulletEnabled val="1"/>
        </dgm:presLayoutVars>
      </dgm:prSet>
      <dgm:spPr/>
      <dgm:t>
        <a:bodyPr/>
        <a:lstStyle/>
        <a:p>
          <a:endParaRPr lang="en-US"/>
        </a:p>
      </dgm:t>
    </dgm:pt>
    <dgm:pt modelId="{96A06245-5C6F-4EA3-AB1F-DEE2D25BBAF5}" type="pres">
      <dgm:prSet presAssocID="{4D9D4274-42BE-46F1-8AA2-B37D303D1748}" presName="sibTrans" presStyleCnt="0"/>
      <dgm:spPr/>
      <dgm:t>
        <a:bodyPr/>
        <a:lstStyle/>
        <a:p>
          <a:endParaRPr lang="en-US"/>
        </a:p>
      </dgm:t>
    </dgm:pt>
    <dgm:pt modelId="{3337DAA3-47FC-4FC8-8AD7-BFBCDE5E9D9F}" type="pres">
      <dgm:prSet presAssocID="{18EBE5BC-6322-477E-8554-B2A5463E29FD}" presName="node" presStyleLbl="node1" presStyleIdx="2" presStyleCnt="5">
        <dgm:presLayoutVars>
          <dgm:bulletEnabled val="1"/>
        </dgm:presLayoutVars>
      </dgm:prSet>
      <dgm:spPr/>
      <dgm:t>
        <a:bodyPr/>
        <a:lstStyle/>
        <a:p>
          <a:endParaRPr lang="en-US"/>
        </a:p>
      </dgm:t>
    </dgm:pt>
    <dgm:pt modelId="{865BB442-99B8-4DD1-9EC3-240416DC5251}" type="pres">
      <dgm:prSet presAssocID="{664B5F56-D97E-4AE3-9503-0B6A692CA007}" presName="sibTrans" presStyleCnt="0"/>
      <dgm:spPr/>
      <dgm:t>
        <a:bodyPr/>
        <a:lstStyle/>
        <a:p>
          <a:endParaRPr lang="en-US"/>
        </a:p>
      </dgm:t>
    </dgm:pt>
    <dgm:pt modelId="{EAF36686-8CCC-4264-B518-0FF080317148}" type="pres">
      <dgm:prSet presAssocID="{4B6360F9-FFF4-48D8-826D-DA87642A9D5E}" presName="node" presStyleLbl="node1" presStyleIdx="3" presStyleCnt="5">
        <dgm:presLayoutVars>
          <dgm:bulletEnabled val="1"/>
        </dgm:presLayoutVars>
      </dgm:prSet>
      <dgm:spPr/>
      <dgm:t>
        <a:bodyPr/>
        <a:lstStyle/>
        <a:p>
          <a:endParaRPr lang="en-US"/>
        </a:p>
      </dgm:t>
    </dgm:pt>
    <dgm:pt modelId="{DBCB5BBF-8A7D-4169-90D4-F61DB5FD3BF5}" type="pres">
      <dgm:prSet presAssocID="{F8DD6A49-5FC4-4916-91D6-7F1A58B4A1B6}" presName="sibTrans" presStyleCnt="0"/>
      <dgm:spPr/>
      <dgm:t>
        <a:bodyPr/>
        <a:lstStyle/>
        <a:p>
          <a:endParaRPr lang="en-US"/>
        </a:p>
      </dgm:t>
    </dgm:pt>
    <dgm:pt modelId="{30E071D6-7F69-473D-9B27-F9DE6651B022}" type="pres">
      <dgm:prSet presAssocID="{8213FC5A-83DC-4B4E-BF96-93C951A1AB7A}" presName="node" presStyleLbl="node1" presStyleIdx="4" presStyleCnt="5">
        <dgm:presLayoutVars>
          <dgm:bulletEnabled val="1"/>
        </dgm:presLayoutVars>
      </dgm:prSet>
      <dgm:spPr/>
      <dgm:t>
        <a:bodyPr/>
        <a:lstStyle/>
        <a:p>
          <a:endParaRPr lang="en-US"/>
        </a:p>
      </dgm:t>
    </dgm:pt>
  </dgm:ptLst>
  <dgm:cxnLst>
    <dgm:cxn modelId="{64A40D85-F913-A542-9A66-9F50D222DAA8}" type="presOf" srcId="{8213FC5A-83DC-4B4E-BF96-93C951A1AB7A}" destId="{30E071D6-7F69-473D-9B27-F9DE6651B022}" srcOrd="0" destOrd="0" presId="urn:microsoft.com/office/officeart/2005/8/layout/default#2"/>
    <dgm:cxn modelId="{EEC96009-2B76-0648-97C1-7309FE01BE12}" type="presOf" srcId="{4B6360F9-FFF4-48D8-826D-DA87642A9D5E}" destId="{EAF36686-8CCC-4264-B518-0FF080317148}" srcOrd="0" destOrd="0" presId="urn:microsoft.com/office/officeart/2005/8/layout/default#2"/>
    <dgm:cxn modelId="{BA0E5E29-2303-9F4D-A8A3-170C6037889E}" type="presOf" srcId="{7AFAE494-A70C-4C4E-A69F-A78DB2CF8343}" destId="{67FFB008-8039-4905-AD00-7F6647C9181A}" srcOrd="0" destOrd="0" presId="urn:microsoft.com/office/officeart/2005/8/layout/default#2"/>
    <dgm:cxn modelId="{BCE7139E-B257-4436-BBD2-163103D25FA1}" srcId="{502DB33E-6E9A-47D7-9A0F-69CDCC13D7B8}" destId="{8213FC5A-83DC-4B4E-BF96-93C951A1AB7A}" srcOrd="4" destOrd="0" parTransId="{1F4E4C32-33EC-437A-84FF-915F25A1DFC5}" sibTransId="{F0D9A248-B9E0-4911-BA20-57F8D3EB4166}"/>
    <dgm:cxn modelId="{ACF8B8AC-5250-F446-A0C0-C26C3BF731B5}" type="presOf" srcId="{18EBE5BC-6322-477E-8554-B2A5463E29FD}" destId="{3337DAA3-47FC-4FC8-8AD7-BFBCDE5E9D9F}" srcOrd="0" destOrd="0" presId="urn:microsoft.com/office/officeart/2005/8/layout/default#2"/>
    <dgm:cxn modelId="{AC41CDAF-14F1-2B4A-8391-65424E5D4A4B}" type="presOf" srcId="{BE84354D-59A2-4270-8F6D-9683AF54FC4A}" destId="{FA6412BC-81F8-4E30-92D5-2AF4474CE66C}" srcOrd="0" destOrd="0" presId="urn:microsoft.com/office/officeart/2005/8/layout/default#2"/>
    <dgm:cxn modelId="{37456BC3-B444-4F4E-BAD1-A845EEFD9852}" srcId="{502DB33E-6E9A-47D7-9A0F-69CDCC13D7B8}" destId="{4B6360F9-FFF4-48D8-826D-DA87642A9D5E}" srcOrd="3" destOrd="0" parTransId="{BAD3CA7D-58F1-48E0-B660-DE73FDE10A6C}" sibTransId="{F8DD6A49-5FC4-4916-91D6-7F1A58B4A1B6}"/>
    <dgm:cxn modelId="{155A8C7A-A8CC-034C-83D0-8FE53261D1A3}" type="presOf" srcId="{502DB33E-6E9A-47D7-9A0F-69CDCC13D7B8}" destId="{C3BC836E-5273-45B4-B0AA-E1391CC9CE94}" srcOrd="0" destOrd="0" presId="urn:microsoft.com/office/officeart/2005/8/layout/default#2"/>
    <dgm:cxn modelId="{36B4DC90-1266-40BE-BCBD-2719766649F5}" srcId="{502DB33E-6E9A-47D7-9A0F-69CDCC13D7B8}" destId="{BE84354D-59A2-4270-8F6D-9683AF54FC4A}" srcOrd="0" destOrd="0" parTransId="{3777AC7D-EC7C-47AA-9588-F3EC0A602494}" sibTransId="{6BF92655-020A-4C85-9E12-F097B4A55DFC}"/>
    <dgm:cxn modelId="{3C794B90-46CB-4929-92F9-8E0CF1E79BC8}" srcId="{502DB33E-6E9A-47D7-9A0F-69CDCC13D7B8}" destId="{18EBE5BC-6322-477E-8554-B2A5463E29FD}" srcOrd="2" destOrd="0" parTransId="{037C503D-A640-4141-B532-3207AD685962}" sibTransId="{664B5F56-D97E-4AE3-9503-0B6A692CA007}"/>
    <dgm:cxn modelId="{A84BE9DB-A7F8-473D-B8A9-FA0A99484EC4}" srcId="{502DB33E-6E9A-47D7-9A0F-69CDCC13D7B8}" destId="{7AFAE494-A70C-4C4E-A69F-A78DB2CF8343}" srcOrd="1" destOrd="0" parTransId="{A36093D6-7962-43FC-B341-29E32DC1CDA6}" sibTransId="{4D9D4274-42BE-46F1-8AA2-B37D303D1748}"/>
    <dgm:cxn modelId="{CB173B5A-43A9-014A-A87A-2DEF6E367660}" type="presParOf" srcId="{C3BC836E-5273-45B4-B0AA-E1391CC9CE94}" destId="{FA6412BC-81F8-4E30-92D5-2AF4474CE66C}" srcOrd="0" destOrd="0" presId="urn:microsoft.com/office/officeart/2005/8/layout/default#2"/>
    <dgm:cxn modelId="{1AC10F2A-9959-234F-864F-06B72CFD5678}" type="presParOf" srcId="{C3BC836E-5273-45B4-B0AA-E1391CC9CE94}" destId="{EF111DFD-680F-48B2-9D28-576BDFD1A39B}" srcOrd="1" destOrd="0" presId="urn:microsoft.com/office/officeart/2005/8/layout/default#2"/>
    <dgm:cxn modelId="{633AF1D4-0F1A-C14C-8B23-1CDD610F447E}" type="presParOf" srcId="{C3BC836E-5273-45B4-B0AA-E1391CC9CE94}" destId="{67FFB008-8039-4905-AD00-7F6647C9181A}" srcOrd="2" destOrd="0" presId="urn:microsoft.com/office/officeart/2005/8/layout/default#2"/>
    <dgm:cxn modelId="{0D45C15A-EEC7-3C49-89B5-8EE98B76B294}" type="presParOf" srcId="{C3BC836E-5273-45B4-B0AA-E1391CC9CE94}" destId="{96A06245-5C6F-4EA3-AB1F-DEE2D25BBAF5}" srcOrd="3" destOrd="0" presId="urn:microsoft.com/office/officeart/2005/8/layout/default#2"/>
    <dgm:cxn modelId="{AA0039C7-1456-E840-BF0B-7D9AB6062BAD}" type="presParOf" srcId="{C3BC836E-5273-45B4-B0AA-E1391CC9CE94}" destId="{3337DAA3-47FC-4FC8-8AD7-BFBCDE5E9D9F}" srcOrd="4" destOrd="0" presId="urn:microsoft.com/office/officeart/2005/8/layout/default#2"/>
    <dgm:cxn modelId="{66171272-62DC-544F-8157-00F89F9E774D}" type="presParOf" srcId="{C3BC836E-5273-45B4-B0AA-E1391CC9CE94}" destId="{865BB442-99B8-4DD1-9EC3-240416DC5251}" srcOrd="5" destOrd="0" presId="urn:microsoft.com/office/officeart/2005/8/layout/default#2"/>
    <dgm:cxn modelId="{68D51EF2-6AE9-7E49-A9AA-589E9187A9D6}" type="presParOf" srcId="{C3BC836E-5273-45B4-B0AA-E1391CC9CE94}" destId="{EAF36686-8CCC-4264-B518-0FF080317148}" srcOrd="6" destOrd="0" presId="urn:microsoft.com/office/officeart/2005/8/layout/default#2"/>
    <dgm:cxn modelId="{6E74DB19-BF13-BE45-BF57-6ED2D7A1CDDA}" type="presParOf" srcId="{C3BC836E-5273-45B4-B0AA-E1391CC9CE94}" destId="{DBCB5BBF-8A7D-4169-90D4-F61DB5FD3BF5}" srcOrd="7" destOrd="0" presId="urn:microsoft.com/office/officeart/2005/8/layout/default#2"/>
    <dgm:cxn modelId="{98F0097D-19AE-8D4E-B1E0-D2BB4311EF19}" type="presParOf" srcId="{C3BC836E-5273-45B4-B0AA-E1391CC9CE94}" destId="{30E071D6-7F69-473D-9B27-F9DE6651B022}"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09A299-CADD-49CA-9A13-3394D3FE9178}" type="doc">
      <dgm:prSet loTypeId="urn:microsoft.com/office/officeart/2005/8/layout/vList2" loCatId="list" qsTypeId="urn:microsoft.com/office/officeart/2005/8/quickstyle/simple1" qsCatId="simple" csTypeId="urn:microsoft.com/office/officeart/2005/8/colors/colorful1#5" csCatId="colorful"/>
      <dgm:spPr/>
      <dgm:t>
        <a:bodyPr/>
        <a:lstStyle/>
        <a:p>
          <a:endParaRPr lang="en-US"/>
        </a:p>
      </dgm:t>
    </dgm:pt>
    <dgm:pt modelId="{784097E8-27BE-431A-B195-ED558EC9E6A6}">
      <dgm:prSet custT="1"/>
      <dgm:spPr/>
      <dgm:t>
        <a:bodyPr/>
        <a:lstStyle/>
        <a:p>
          <a:pPr algn="ctr" rtl="0"/>
          <a:r>
            <a:rPr lang="en-US" sz="2400" b="1" dirty="0" smtClean="0">
              <a:solidFill>
                <a:schemeClr val="bg1"/>
              </a:solidFill>
            </a:rPr>
            <a:t>Selling and promoting</a:t>
          </a:r>
          <a:endParaRPr lang="en-US" sz="2400" b="1" dirty="0">
            <a:solidFill>
              <a:schemeClr val="bg1"/>
            </a:solidFill>
          </a:endParaRPr>
        </a:p>
      </dgm:t>
    </dgm:pt>
    <dgm:pt modelId="{25032008-9138-46FB-83B0-C401413095AC}" type="parTrans" cxnId="{B6271038-2E1F-4750-894B-75BF49B0CE9C}">
      <dgm:prSet/>
      <dgm:spPr/>
      <dgm:t>
        <a:bodyPr/>
        <a:lstStyle/>
        <a:p>
          <a:pPr algn="ctr"/>
          <a:endParaRPr lang="en-US" sz="2800" b="1">
            <a:solidFill>
              <a:schemeClr val="bg1"/>
            </a:solidFill>
          </a:endParaRPr>
        </a:p>
      </dgm:t>
    </dgm:pt>
    <dgm:pt modelId="{CAE8B8EA-E547-4065-82A7-BEA17C5CB72B}" type="sibTrans" cxnId="{B6271038-2E1F-4750-894B-75BF49B0CE9C}">
      <dgm:prSet/>
      <dgm:spPr/>
      <dgm:t>
        <a:bodyPr/>
        <a:lstStyle/>
        <a:p>
          <a:pPr algn="ctr"/>
          <a:endParaRPr lang="en-US" sz="2800" b="1">
            <a:solidFill>
              <a:schemeClr val="bg1"/>
            </a:solidFill>
          </a:endParaRPr>
        </a:p>
      </dgm:t>
    </dgm:pt>
    <dgm:pt modelId="{40754DAD-0E9D-40DE-8CC1-7E9594AD78EA}">
      <dgm:prSet custT="1"/>
      <dgm:spPr/>
      <dgm:t>
        <a:bodyPr/>
        <a:lstStyle/>
        <a:p>
          <a:pPr algn="ctr" rtl="0"/>
          <a:r>
            <a:rPr lang="en-US" sz="2400" b="1" dirty="0" smtClean="0">
              <a:solidFill>
                <a:schemeClr val="bg1"/>
              </a:solidFill>
            </a:rPr>
            <a:t>Buying assortment building</a:t>
          </a:r>
          <a:endParaRPr lang="en-US" sz="2400" b="1" dirty="0">
            <a:solidFill>
              <a:schemeClr val="bg1"/>
            </a:solidFill>
          </a:endParaRPr>
        </a:p>
      </dgm:t>
    </dgm:pt>
    <dgm:pt modelId="{BD0EB9C3-64C1-488F-B4AB-675F246267D6}" type="parTrans" cxnId="{FB8E17B2-A9E5-4CC1-BEA6-D64D8FA81A93}">
      <dgm:prSet/>
      <dgm:spPr/>
      <dgm:t>
        <a:bodyPr/>
        <a:lstStyle/>
        <a:p>
          <a:pPr algn="ctr"/>
          <a:endParaRPr lang="en-US" sz="2800" b="1">
            <a:solidFill>
              <a:schemeClr val="bg1"/>
            </a:solidFill>
          </a:endParaRPr>
        </a:p>
      </dgm:t>
    </dgm:pt>
    <dgm:pt modelId="{D621D644-52F0-4B32-A397-198F872E0584}" type="sibTrans" cxnId="{FB8E17B2-A9E5-4CC1-BEA6-D64D8FA81A93}">
      <dgm:prSet/>
      <dgm:spPr/>
      <dgm:t>
        <a:bodyPr/>
        <a:lstStyle/>
        <a:p>
          <a:pPr algn="ctr"/>
          <a:endParaRPr lang="en-US" sz="2800" b="1">
            <a:solidFill>
              <a:schemeClr val="bg1"/>
            </a:solidFill>
          </a:endParaRPr>
        </a:p>
      </dgm:t>
    </dgm:pt>
    <dgm:pt modelId="{66BB1A9D-DE52-448B-96A2-D16EA3087DA0}">
      <dgm:prSet custT="1"/>
      <dgm:spPr/>
      <dgm:t>
        <a:bodyPr/>
        <a:lstStyle/>
        <a:p>
          <a:pPr algn="ctr" rtl="0"/>
          <a:r>
            <a:rPr lang="en-US" sz="2400" b="1" dirty="0" smtClean="0">
              <a:solidFill>
                <a:schemeClr val="bg1"/>
              </a:solidFill>
            </a:rPr>
            <a:t>Bulk breaking</a:t>
          </a:r>
          <a:endParaRPr lang="en-US" sz="2400" b="1" dirty="0">
            <a:solidFill>
              <a:schemeClr val="bg1"/>
            </a:solidFill>
          </a:endParaRPr>
        </a:p>
      </dgm:t>
    </dgm:pt>
    <dgm:pt modelId="{07AAA6DE-5A4E-41C4-9D2A-19E0E028BD50}" type="parTrans" cxnId="{BD398C75-0388-4585-B3F7-BE45BAED6FDE}">
      <dgm:prSet/>
      <dgm:spPr/>
      <dgm:t>
        <a:bodyPr/>
        <a:lstStyle/>
        <a:p>
          <a:pPr algn="ctr"/>
          <a:endParaRPr lang="en-US" sz="2800" b="1">
            <a:solidFill>
              <a:schemeClr val="bg1"/>
            </a:solidFill>
          </a:endParaRPr>
        </a:p>
      </dgm:t>
    </dgm:pt>
    <dgm:pt modelId="{665D43A4-BA6E-4EB4-A3A9-26F828E5D177}" type="sibTrans" cxnId="{BD398C75-0388-4585-B3F7-BE45BAED6FDE}">
      <dgm:prSet/>
      <dgm:spPr/>
      <dgm:t>
        <a:bodyPr/>
        <a:lstStyle/>
        <a:p>
          <a:pPr algn="ctr"/>
          <a:endParaRPr lang="en-US" sz="2800" b="1">
            <a:solidFill>
              <a:schemeClr val="bg1"/>
            </a:solidFill>
          </a:endParaRPr>
        </a:p>
      </dgm:t>
    </dgm:pt>
    <dgm:pt modelId="{8B919607-093E-42D0-83BC-A51EE80090BA}">
      <dgm:prSet custT="1"/>
      <dgm:spPr/>
      <dgm:t>
        <a:bodyPr/>
        <a:lstStyle/>
        <a:p>
          <a:pPr algn="ctr" rtl="0"/>
          <a:r>
            <a:rPr lang="en-US" sz="2400" b="1" dirty="0" smtClean="0">
              <a:solidFill>
                <a:schemeClr val="bg1"/>
              </a:solidFill>
            </a:rPr>
            <a:t>Warehousing</a:t>
          </a:r>
          <a:endParaRPr lang="en-US" sz="2400" b="1" dirty="0">
            <a:solidFill>
              <a:schemeClr val="bg1"/>
            </a:solidFill>
          </a:endParaRPr>
        </a:p>
      </dgm:t>
    </dgm:pt>
    <dgm:pt modelId="{061709CE-867C-416D-A0A0-7B61B588D4C0}" type="parTrans" cxnId="{63FC5ADE-28D8-4D7C-89E9-AACA51E859EA}">
      <dgm:prSet/>
      <dgm:spPr/>
      <dgm:t>
        <a:bodyPr/>
        <a:lstStyle/>
        <a:p>
          <a:pPr algn="ctr"/>
          <a:endParaRPr lang="en-US" sz="2800" b="1">
            <a:solidFill>
              <a:schemeClr val="bg1"/>
            </a:solidFill>
          </a:endParaRPr>
        </a:p>
      </dgm:t>
    </dgm:pt>
    <dgm:pt modelId="{643812B7-DC04-47A4-84F1-CF80005DB2B2}" type="sibTrans" cxnId="{63FC5ADE-28D8-4D7C-89E9-AACA51E859EA}">
      <dgm:prSet/>
      <dgm:spPr/>
      <dgm:t>
        <a:bodyPr/>
        <a:lstStyle/>
        <a:p>
          <a:pPr algn="ctr"/>
          <a:endParaRPr lang="en-US" sz="2800" b="1">
            <a:solidFill>
              <a:schemeClr val="bg1"/>
            </a:solidFill>
          </a:endParaRPr>
        </a:p>
      </dgm:t>
    </dgm:pt>
    <dgm:pt modelId="{AF223920-8FEB-4AAA-A3E4-C88095139ED0}">
      <dgm:prSet custT="1"/>
      <dgm:spPr/>
      <dgm:t>
        <a:bodyPr/>
        <a:lstStyle/>
        <a:p>
          <a:pPr algn="ctr" rtl="0"/>
          <a:r>
            <a:rPr lang="en-US" sz="2400" b="1" dirty="0" smtClean="0">
              <a:solidFill>
                <a:schemeClr val="bg1"/>
              </a:solidFill>
            </a:rPr>
            <a:t>Transportation</a:t>
          </a:r>
          <a:endParaRPr lang="en-US" sz="2400" b="1" dirty="0">
            <a:solidFill>
              <a:schemeClr val="bg1"/>
            </a:solidFill>
          </a:endParaRPr>
        </a:p>
      </dgm:t>
    </dgm:pt>
    <dgm:pt modelId="{4C6638D9-CD45-4543-ABF3-FABC92EDA89E}" type="parTrans" cxnId="{0D22160E-C591-4AFD-8BD2-3783A5F6820F}">
      <dgm:prSet/>
      <dgm:spPr/>
      <dgm:t>
        <a:bodyPr/>
        <a:lstStyle/>
        <a:p>
          <a:pPr algn="ctr"/>
          <a:endParaRPr lang="en-US" sz="2800" b="1">
            <a:solidFill>
              <a:schemeClr val="bg1"/>
            </a:solidFill>
          </a:endParaRPr>
        </a:p>
      </dgm:t>
    </dgm:pt>
    <dgm:pt modelId="{C9CB2CFB-522D-4B48-961A-90AFD96F883F}" type="sibTrans" cxnId="{0D22160E-C591-4AFD-8BD2-3783A5F6820F}">
      <dgm:prSet/>
      <dgm:spPr/>
      <dgm:t>
        <a:bodyPr/>
        <a:lstStyle/>
        <a:p>
          <a:pPr algn="ctr"/>
          <a:endParaRPr lang="en-US" sz="2800" b="1">
            <a:solidFill>
              <a:schemeClr val="bg1"/>
            </a:solidFill>
          </a:endParaRPr>
        </a:p>
      </dgm:t>
    </dgm:pt>
    <dgm:pt modelId="{0E7FEDFE-C892-4BDF-9EEC-B2AFF0F85ACA}">
      <dgm:prSet custT="1"/>
      <dgm:spPr/>
      <dgm:t>
        <a:bodyPr/>
        <a:lstStyle/>
        <a:p>
          <a:pPr algn="ctr" rtl="0"/>
          <a:r>
            <a:rPr lang="en-US" sz="2400" b="1" dirty="0" smtClean="0">
              <a:solidFill>
                <a:schemeClr val="bg1"/>
              </a:solidFill>
            </a:rPr>
            <a:t>Financing</a:t>
          </a:r>
          <a:endParaRPr lang="en-US" sz="2400" b="1" dirty="0">
            <a:solidFill>
              <a:schemeClr val="bg1"/>
            </a:solidFill>
          </a:endParaRPr>
        </a:p>
      </dgm:t>
    </dgm:pt>
    <dgm:pt modelId="{ECEBD166-E687-4FE7-87D8-3CFFFEF7CA85}" type="parTrans" cxnId="{A8EEE487-7C5E-41A4-B158-84BBC1CDF5C1}">
      <dgm:prSet/>
      <dgm:spPr/>
      <dgm:t>
        <a:bodyPr/>
        <a:lstStyle/>
        <a:p>
          <a:pPr algn="ctr"/>
          <a:endParaRPr lang="en-US" sz="2800" b="1">
            <a:solidFill>
              <a:schemeClr val="bg1"/>
            </a:solidFill>
          </a:endParaRPr>
        </a:p>
      </dgm:t>
    </dgm:pt>
    <dgm:pt modelId="{CDBE7A5F-C4E0-4A5F-B87A-1864BA67F15F}" type="sibTrans" cxnId="{A8EEE487-7C5E-41A4-B158-84BBC1CDF5C1}">
      <dgm:prSet/>
      <dgm:spPr/>
      <dgm:t>
        <a:bodyPr/>
        <a:lstStyle/>
        <a:p>
          <a:pPr algn="ctr"/>
          <a:endParaRPr lang="en-US" sz="2800" b="1">
            <a:solidFill>
              <a:schemeClr val="bg1"/>
            </a:solidFill>
          </a:endParaRPr>
        </a:p>
      </dgm:t>
    </dgm:pt>
    <dgm:pt modelId="{723F4799-4A99-4807-AA03-FB7A633FC1C5}">
      <dgm:prSet custT="1"/>
      <dgm:spPr/>
      <dgm:t>
        <a:bodyPr/>
        <a:lstStyle/>
        <a:p>
          <a:pPr algn="ctr" rtl="0"/>
          <a:r>
            <a:rPr lang="en-US" sz="2400" b="1" dirty="0" smtClean="0">
              <a:solidFill>
                <a:schemeClr val="bg1"/>
              </a:solidFill>
            </a:rPr>
            <a:t>Risk bearing</a:t>
          </a:r>
          <a:endParaRPr lang="en-US" sz="2400" b="1" dirty="0">
            <a:solidFill>
              <a:schemeClr val="bg1"/>
            </a:solidFill>
          </a:endParaRPr>
        </a:p>
      </dgm:t>
    </dgm:pt>
    <dgm:pt modelId="{B8F5774F-BE53-4FC4-92FE-B99E5C989CA9}" type="parTrans" cxnId="{40F35AC8-82DA-4FD3-9B6C-A61BDD219148}">
      <dgm:prSet/>
      <dgm:spPr/>
      <dgm:t>
        <a:bodyPr/>
        <a:lstStyle/>
        <a:p>
          <a:pPr algn="ctr"/>
          <a:endParaRPr lang="en-US" sz="2800" b="1">
            <a:solidFill>
              <a:schemeClr val="bg1"/>
            </a:solidFill>
          </a:endParaRPr>
        </a:p>
      </dgm:t>
    </dgm:pt>
    <dgm:pt modelId="{2A6644B9-7158-4013-921F-E0732266CC0D}" type="sibTrans" cxnId="{40F35AC8-82DA-4FD3-9B6C-A61BDD219148}">
      <dgm:prSet/>
      <dgm:spPr/>
      <dgm:t>
        <a:bodyPr/>
        <a:lstStyle/>
        <a:p>
          <a:pPr algn="ctr"/>
          <a:endParaRPr lang="en-US" sz="2800" b="1">
            <a:solidFill>
              <a:schemeClr val="bg1"/>
            </a:solidFill>
          </a:endParaRPr>
        </a:p>
      </dgm:t>
    </dgm:pt>
    <dgm:pt modelId="{A5FA38D4-0318-4FCF-B584-563D7BE11B1E}">
      <dgm:prSet custT="1"/>
      <dgm:spPr/>
      <dgm:t>
        <a:bodyPr/>
        <a:lstStyle/>
        <a:p>
          <a:pPr algn="ctr" rtl="0"/>
          <a:r>
            <a:rPr lang="en-US" sz="2400" b="1" dirty="0" smtClean="0">
              <a:solidFill>
                <a:schemeClr val="bg1"/>
              </a:solidFill>
            </a:rPr>
            <a:t>Market information</a:t>
          </a:r>
          <a:endParaRPr lang="en-US" sz="2400" b="1" dirty="0">
            <a:solidFill>
              <a:schemeClr val="bg1"/>
            </a:solidFill>
          </a:endParaRPr>
        </a:p>
      </dgm:t>
    </dgm:pt>
    <dgm:pt modelId="{72559F75-ED92-4FD5-9038-0BD4A3472D3B}" type="parTrans" cxnId="{81C8F22E-59CC-44B4-99BD-1CC555385CC9}">
      <dgm:prSet/>
      <dgm:spPr/>
      <dgm:t>
        <a:bodyPr/>
        <a:lstStyle/>
        <a:p>
          <a:pPr algn="ctr"/>
          <a:endParaRPr lang="en-US" sz="2800" b="1">
            <a:solidFill>
              <a:schemeClr val="bg1"/>
            </a:solidFill>
          </a:endParaRPr>
        </a:p>
      </dgm:t>
    </dgm:pt>
    <dgm:pt modelId="{A4972B88-8BA1-43D8-AFAD-5D93913D39BD}" type="sibTrans" cxnId="{81C8F22E-59CC-44B4-99BD-1CC555385CC9}">
      <dgm:prSet/>
      <dgm:spPr/>
      <dgm:t>
        <a:bodyPr/>
        <a:lstStyle/>
        <a:p>
          <a:pPr algn="ctr"/>
          <a:endParaRPr lang="en-US" sz="2800" b="1">
            <a:solidFill>
              <a:schemeClr val="bg1"/>
            </a:solidFill>
          </a:endParaRPr>
        </a:p>
      </dgm:t>
    </dgm:pt>
    <dgm:pt modelId="{957256A1-1C79-4C80-86DC-4B66FF06AC00}">
      <dgm:prSet custT="1"/>
      <dgm:spPr/>
      <dgm:t>
        <a:bodyPr/>
        <a:lstStyle/>
        <a:p>
          <a:pPr algn="ctr" rtl="0"/>
          <a:r>
            <a:rPr lang="en-US" sz="2400" b="1" dirty="0" smtClean="0">
              <a:solidFill>
                <a:schemeClr val="bg1"/>
              </a:solidFill>
            </a:rPr>
            <a:t>Management services and advice</a:t>
          </a:r>
          <a:endParaRPr lang="en-US" sz="2400" b="1" dirty="0">
            <a:solidFill>
              <a:schemeClr val="bg1"/>
            </a:solidFill>
          </a:endParaRPr>
        </a:p>
      </dgm:t>
    </dgm:pt>
    <dgm:pt modelId="{8271E6BD-D983-4493-BEF4-9B7D0C0D2125}" type="parTrans" cxnId="{486B11FF-729D-4918-94B6-2C5F864CBBC4}">
      <dgm:prSet/>
      <dgm:spPr/>
      <dgm:t>
        <a:bodyPr/>
        <a:lstStyle/>
        <a:p>
          <a:pPr algn="ctr"/>
          <a:endParaRPr lang="en-US" sz="2800" b="1">
            <a:solidFill>
              <a:schemeClr val="bg1"/>
            </a:solidFill>
          </a:endParaRPr>
        </a:p>
      </dgm:t>
    </dgm:pt>
    <dgm:pt modelId="{E139C478-F18D-4DC5-8CC2-65CB2E645F0A}" type="sibTrans" cxnId="{486B11FF-729D-4918-94B6-2C5F864CBBC4}">
      <dgm:prSet/>
      <dgm:spPr/>
      <dgm:t>
        <a:bodyPr/>
        <a:lstStyle/>
        <a:p>
          <a:pPr algn="ctr"/>
          <a:endParaRPr lang="en-US" sz="2800" b="1">
            <a:solidFill>
              <a:schemeClr val="bg1"/>
            </a:solidFill>
          </a:endParaRPr>
        </a:p>
      </dgm:t>
    </dgm:pt>
    <dgm:pt modelId="{E0603838-181A-4A27-96FF-24AA57FF199C}" type="pres">
      <dgm:prSet presAssocID="{4709A299-CADD-49CA-9A13-3394D3FE9178}" presName="linear" presStyleCnt="0">
        <dgm:presLayoutVars>
          <dgm:animLvl val="lvl"/>
          <dgm:resizeHandles val="exact"/>
        </dgm:presLayoutVars>
      </dgm:prSet>
      <dgm:spPr/>
      <dgm:t>
        <a:bodyPr/>
        <a:lstStyle/>
        <a:p>
          <a:endParaRPr lang="en-US"/>
        </a:p>
      </dgm:t>
    </dgm:pt>
    <dgm:pt modelId="{9273BB45-CB1C-4E65-BD9C-438DD8F49083}" type="pres">
      <dgm:prSet presAssocID="{784097E8-27BE-431A-B195-ED558EC9E6A6}" presName="parentText" presStyleLbl="node1" presStyleIdx="0" presStyleCnt="9">
        <dgm:presLayoutVars>
          <dgm:chMax val="0"/>
          <dgm:bulletEnabled val="1"/>
        </dgm:presLayoutVars>
      </dgm:prSet>
      <dgm:spPr/>
      <dgm:t>
        <a:bodyPr/>
        <a:lstStyle/>
        <a:p>
          <a:endParaRPr lang="en-US"/>
        </a:p>
      </dgm:t>
    </dgm:pt>
    <dgm:pt modelId="{0BF1401C-171E-4843-BE36-4B5C97D44E37}" type="pres">
      <dgm:prSet presAssocID="{CAE8B8EA-E547-4065-82A7-BEA17C5CB72B}" presName="spacer" presStyleCnt="0"/>
      <dgm:spPr/>
      <dgm:t>
        <a:bodyPr/>
        <a:lstStyle/>
        <a:p>
          <a:endParaRPr lang="en-US"/>
        </a:p>
      </dgm:t>
    </dgm:pt>
    <dgm:pt modelId="{AC67262F-C47A-4441-BA44-648FD12D5E71}" type="pres">
      <dgm:prSet presAssocID="{40754DAD-0E9D-40DE-8CC1-7E9594AD78EA}" presName="parentText" presStyleLbl="node1" presStyleIdx="1" presStyleCnt="9">
        <dgm:presLayoutVars>
          <dgm:chMax val="0"/>
          <dgm:bulletEnabled val="1"/>
        </dgm:presLayoutVars>
      </dgm:prSet>
      <dgm:spPr/>
      <dgm:t>
        <a:bodyPr/>
        <a:lstStyle/>
        <a:p>
          <a:endParaRPr lang="en-US"/>
        </a:p>
      </dgm:t>
    </dgm:pt>
    <dgm:pt modelId="{7A3AB246-BACC-47BD-8889-6A19179E9192}" type="pres">
      <dgm:prSet presAssocID="{D621D644-52F0-4B32-A397-198F872E0584}" presName="spacer" presStyleCnt="0"/>
      <dgm:spPr/>
      <dgm:t>
        <a:bodyPr/>
        <a:lstStyle/>
        <a:p>
          <a:endParaRPr lang="en-US"/>
        </a:p>
      </dgm:t>
    </dgm:pt>
    <dgm:pt modelId="{D82CF556-8A25-40F4-B8A6-E548E0BCF4BC}" type="pres">
      <dgm:prSet presAssocID="{66BB1A9D-DE52-448B-96A2-D16EA3087DA0}" presName="parentText" presStyleLbl="node1" presStyleIdx="2" presStyleCnt="9">
        <dgm:presLayoutVars>
          <dgm:chMax val="0"/>
          <dgm:bulletEnabled val="1"/>
        </dgm:presLayoutVars>
      </dgm:prSet>
      <dgm:spPr/>
      <dgm:t>
        <a:bodyPr/>
        <a:lstStyle/>
        <a:p>
          <a:endParaRPr lang="en-US"/>
        </a:p>
      </dgm:t>
    </dgm:pt>
    <dgm:pt modelId="{7F447EEC-B1D2-4054-A5D5-50891022528D}" type="pres">
      <dgm:prSet presAssocID="{665D43A4-BA6E-4EB4-A3A9-26F828E5D177}" presName="spacer" presStyleCnt="0"/>
      <dgm:spPr/>
      <dgm:t>
        <a:bodyPr/>
        <a:lstStyle/>
        <a:p>
          <a:endParaRPr lang="en-US"/>
        </a:p>
      </dgm:t>
    </dgm:pt>
    <dgm:pt modelId="{EF5EC139-75C6-4386-9A63-99D5B9A4ED0C}" type="pres">
      <dgm:prSet presAssocID="{8B919607-093E-42D0-83BC-A51EE80090BA}" presName="parentText" presStyleLbl="node1" presStyleIdx="3" presStyleCnt="9">
        <dgm:presLayoutVars>
          <dgm:chMax val="0"/>
          <dgm:bulletEnabled val="1"/>
        </dgm:presLayoutVars>
      </dgm:prSet>
      <dgm:spPr/>
      <dgm:t>
        <a:bodyPr/>
        <a:lstStyle/>
        <a:p>
          <a:endParaRPr lang="en-US"/>
        </a:p>
      </dgm:t>
    </dgm:pt>
    <dgm:pt modelId="{FED3D685-253A-4868-8555-624D6718F0DD}" type="pres">
      <dgm:prSet presAssocID="{643812B7-DC04-47A4-84F1-CF80005DB2B2}" presName="spacer" presStyleCnt="0"/>
      <dgm:spPr/>
      <dgm:t>
        <a:bodyPr/>
        <a:lstStyle/>
        <a:p>
          <a:endParaRPr lang="en-US"/>
        </a:p>
      </dgm:t>
    </dgm:pt>
    <dgm:pt modelId="{8FA6774F-7916-4945-A838-3C68549D132D}" type="pres">
      <dgm:prSet presAssocID="{AF223920-8FEB-4AAA-A3E4-C88095139ED0}" presName="parentText" presStyleLbl="node1" presStyleIdx="4" presStyleCnt="9">
        <dgm:presLayoutVars>
          <dgm:chMax val="0"/>
          <dgm:bulletEnabled val="1"/>
        </dgm:presLayoutVars>
      </dgm:prSet>
      <dgm:spPr/>
      <dgm:t>
        <a:bodyPr/>
        <a:lstStyle/>
        <a:p>
          <a:endParaRPr lang="en-US"/>
        </a:p>
      </dgm:t>
    </dgm:pt>
    <dgm:pt modelId="{DDDC1DCB-B990-4AD3-BC34-8FFF711B7FDA}" type="pres">
      <dgm:prSet presAssocID="{C9CB2CFB-522D-4B48-961A-90AFD96F883F}" presName="spacer" presStyleCnt="0"/>
      <dgm:spPr/>
      <dgm:t>
        <a:bodyPr/>
        <a:lstStyle/>
        <a:p>
          <a:endParaRPr lang="en-US"/>
        </a:p>
      </dgm:t>
    </dgm:pt>
    <dgm:pt modelId="{325D2277-CF95-4249-84F4-1372113BCF4B}" type="pres">
      <dgm:prSet presAssocID="{0E7FEDFE-C892-4BDF-9EEC-B2AFF0F85ACA}" presName="parentText" presStyleLbl="node1" presStyleIdx="5" presStyleCnt="9">
        <dgm:presLayoutVars>
          <dgm:chMax val="0"/>
          <dgm:bulletEnabled val="1"/>
        </dgm:presLayoutVars>
      </dgm:prSet>
      <dgm:spPr/>
      <dgm:t>
        <a:bodyPr/>
        <a:lstStyle/>
        <a:p>
          <a:endParaRPr lang="en-US"/>
        </a:p>
      </dgm:t>
    </dgm:pt>
    <dgm:pt modelId="{3297183B-574F-4398-A7FF-4D749A6ABEA7}" type="pres">
      <dgm:prSet presAssocID="{CDBE7A5F-C4E0-4A5F-B87A-1864BA67F15F}" presName="spacer" presStyleCnt="0"/>
      <dgm:spPr/>
      <dgm:t>
        <a:bodyPr/>
        <a:lstStyle/>
        <a:p>
          <a:endParaRPr lang="en-US"/>
        </a:p>
      </dgm:t>
    </dgm:pt>
    <dgm:pt modelId="{F84C0FCB-2916-463B-BA80-C90604CF9193}" type="pres">
      <dgm:prSet presAssocID="{723F4799-4A99-4807-AA03-FB7A633FC1C5}" presName="parentText" presStyleLbl="node1" presStyleIdx="6" presStyleCnt="9">
        <dgm:presLayoutVars>
          <dgm:chMax val="0"/>
          <dgm:bulletEnabled val="1"/>
        </dgm:presLayoutVars>
      </dgm:prSet>
      <dgm:spPr/>
      <dgm:t>
        <a:bodyPr/>
        <a:lstStyle/>
        <a:p>
          <a:endParaRPr lang="en-US"/>
        </a:p>
      </dgm:t>
    </dgm:pt>
    <dgm:pt modelId="{7D8E58C5-24D5-407C-AC7B-CF76D0952BFD}" type="pres">
      <dgm:prSet presAssocID="{2A6644B9-7158-4013-921F-E0732266CC0D}" presName="spacer" presStyleCnt="0"/>
      <dgm:spPr/>
      <dgm:t>
        <a:bodyPr/>
        <a:lstStyle/>
        <a:p>
          <a:endParaRPr lang="en-US"/>
        </a:p>
      </dgm:t>
    </dgm:pt>
    <dgm:pt modelId="{18215530-2CC9-4DFB-B0E0-275590D8AE08}" type="pres">
      <dgm:prSet presAssocID="{A5FA38D4-0318-4FCF-B584-563D7BE11B1E}" presName="parentText" presStyleLbl="node1" presStyleIdx="7" presStyleCnt="9">
        <dgm:presLayoutVars>
          <dgm:chMax val="0"/>
          <dgm:bulletEnabled val="1"/>
        </dgm:presLayoutVars>
      </dgm:prSet>
      <dgm:spPr/>
      <dgm:t>
        <a:bodyPr/>
        <a:lstStyle/>
        <a:p>
          <a:endParaRPr lang="en-US"/>
        </a:p>
      </dgm:t>
    </dgm:pt>
    <dgm:pt modelId="{8A52B935-27AB-40F1-B3E4-B2DB10F483D7}" type="pres">
      <dgm:prSet presAssocID="{A4972B88-8BA1-43D8-AFAD-5D93913D39BD}" presName="spacer" presStyleCnt="0"/>
      <dgm:spPr/>
      <dgm:t>
        <a:bodyPr/>
        <a:lstStyle/>
        <a:p>
          <a:endParaRPr lang="en-US"/>
        </a:p>
      </dgm:t>
    </dgm:pt>
    <dgm:pt modelId="{93F501CA-BF55-4A20-98E5-5EC386B9FAD4}" type="pres">
      <dgm:prSet presAssocID="{957256A1-1C79-4C80-86DC-4B66FF06AC00}" presName="parentText" presStyleLbl="node1" presStyleIdx="8" presStyleCnt="9">
        <dgm:presLayoutVars>
          <dgm:chMax val="0"/>
          <dgm:bulletEnabled val="1"/>
        </dgm:presLayoutVars>
      </dgm:prSet>
      <dgm:spPr/>
      <dgm:t>
        <a:bodyPr/>
        <a:lstStyle/>
        <a:p>
          <a:endParaRPr lang="en-US"/>
        </a:p>
      </dgm:t>
    </dgm:pt>
  </dgm:ptLst>
  <dgm:cxnLst>
    <dgm:cxn modelId="{63FC5ADE-28D8-4D7C-89E9-AACA51E859EA}" srcId="{4709A299-CADD-49CA-9A13-3394D3FE9178}" destId="{8B919607-093E-42D0-83BC-A51EE80090BA}" srcOrd="3" destOrd="0" parTransId="{061709CE-867C-416D-A0A0-7B61B588D4C0}" sibTransId="{643812B7-DC04-47A4-84F1-CF80005DB2B2}"/>
    <dgm:cxn modelId="{0D22160E-C591-4AFD-8BD2-3783A5F6820F}" srcId="{4709A299-CADD-49CA-9A13-3394D3FE9178}" destId="{AF223920-8FEB-4AAA-A3E4-C88095139ED0}" srcOrd="4" destOrd="0" parTransId="{4C6638D9-CD45-4543-ABF3-FABC92EDA89E}" sibTransId="{C9CB2CFB-522D-4B48-961A-90AFD96F883F}"/>
    <dgm:cxn modelId="{C6EB4766-F01F-A14E-9722-C9FE9ACDFEF7}" type="presOf" srcId="{723F4799-4A99-4807-AA03-FB7A633FC1C5}" destId="{F84C0FCB-2916-463B-BA80-C90604CF9193}" srcOrd="0" destOrd="0" presId="urn:microsoft.com/office/officeart/2005/8/layout/vList2"/>
    <dgm:cxn modelId="{F7FCB75D-4099-1F4F-822F-CA9A3A97DB17}" type="presOf" srcId="{0E7FEDFE-C892-4BDF-9EEC-B2AFF0F85ACA}" destId="{325D2277-CF95-4249-84F4-1372113BCF4B}" srcOrd="0" destOrd="0" presId="urn:microsoft.com/office/officeart/2005/8/layout/vList2"/>
    <dgm:cxn modelId="{40F35AC8-82DA-4FD3-9B6C-A61BDD219148}" srcId="{4709A299-CADD-49CA-9A13-3394D3FE9178}" destId="{723F4799-4A99-4807-AA03-FB7A633FC1C5}" srcOrd="6" destOrd="0" parTransId="{B8F5774F-BE53-4FC4-92FE-B99E5C989CA9}" sibTransId="{2A6644B9-7158-4013-921F-E0732266CC0D}"/>
    <dgm:cxn modelId="{24444D36-9006-EF48-80C3-B22AD291083F}" type="presOf" srcId="{784097E8-27BE-431A-B195-ED558EC9E6A6}" destId="{9273BB45-CB1C-4E65-BD9C-438DD8F49083}" srcOrd="0" destOrd="0" presId="urn:microsoft.com/office/officeart/2005/8/layout/vList2"/>
    <dgm:cxn modelId="{B6271038-2E1F-4750-894B-75BF49B0CE9C}" srcId="{4709A299-CADD-49CA-9A13-3394D3FE9178}" destId="{784097E8-27BE-431A-B195-ED558EC9E6A6}" srcOrd="0" destOrd="0" parTransId="{25032008-9138-46FB-83B0-C401413095AC}" sibTransId="{CAE8B8EA-E547-4065-82A7-BEA17C5CB72B}"/>
    <dgm:cxn modelId="{BD398C75-0388-4585-B3F7-BE45BAED6FDE}" srcId="{4709A299-CADD-49CA-9A13-3394D3FE9178}" destId="{66BB1A9D-DE52-448B-96A2-D16EA3087DA0}" srcOrd="2" destOrd="0" parTransId="{07AAA6DE-5A4E-41C4-9D2A-19E0E028BD50}" sibTransId="{665D43A4-BA6E-4EB4-A3A9-26F828E5D177}"/>
    <dgm:cxn modelId="{81C8F22E-59CC-44B4-99BD-1CC555385CC9}" srcId="{4709A299-CADD-49CA-9A13-3394D3FE9178}" destId="{A5FA38D4-0318-4FCF-B584-563D7BE11B1E}" srcOrd="7" destOrd="0" parTransId="{72559F75-ED92-4FD5-9038-0BD4A3472D3B}" sibTransId="{A4972B88-8BA1-43D8-AFAD-5D93913D39BD}"/>
    <dgm:cxn modelId="{A8EEE487-7C5E-41A4-B158-84BBC1CDF5C1}" srcId="{4709A299-CADD-49CA-9A13-3394D3FE9178}" destId="{0E7FEDFE-C892-4BDF-9EEC-B2AFF0F85ACA}" srcOrd="5" destOrd="0" parTransId="{ECEBD166-E687-4FE7-87D8-3CFFFEF7CA85}" sibTransId="{CDBE7A5F-C4E0-4A5F-B87A-1864BA67F15F}"/>
    <dgm:cxn modelId="{D2F359B1-0B10-EF49-89E7-390914172BD4}" type="presOf" srcId="{AF223920-8FEB-4AAA-A3E4-C88095139ED0}" destId="{8FA6774F-7916-4945-A838-3C68549D132D}" srcOrd="0" destOrd="0" presId="urn:microsoft.com/office/officeart/2005/8/layout/vList2"/>
    <dgm:cxn modelId="{436E6CFA-16F7-5848-9FC9-28E0DC739FEB}" type="presOf" srcId="{A5FA38D4-0318-4FCF-B584-563D7BE11B1E}" destId="{18215530-2CC9-4DFB-B0E0-275590D8AE08}" srcOrd="0" destOrd="0" presId="urn:microsoft.com/office/officeart/2005/8/layout/vList2"/>
    <dgm:cxn modelId="{C29D90A1-8AB8-564B-B37E-95E76A28FAFE}" type="presOf" srcId="{66BB1A9D-DE52-448B-96A2-D16EA3087DA0}" destId="{D82CF556-8A25-40F4-B8A6-E548E0BCF4BC}" srcOrd="0" destOrd="0" presId="urn:microsoft.com/office/officeart/2005/8/layout/vList2"/>
    <dgm:cxn modelId="{FB8E17B2-A9E5-4CC1-BEA6-D64D8FA81A93}" srcId="{4709A299-CADD-49CA-9A13-3394D3FE9178}" destId="{40754DAD-0E9D-40DE-8CC1-7E9594AD78EA}" srcOrd="1" destOrd="0" parTransId="{BD0EB9C3-64C1-488F-B4AB-675F246267D6}" sibTransId="{D621D644-52F0-4B32-A397-198F872E0584}"/>
    <dgm:cxn modelId="{83994CE5-E1C1-584C-8917-304FDBE1C8B5}" type="presOf" srcId="{957256A1-1C79-4C80-86DC-4B66FF06AC00}" destId="{93F501CA-BF55-4A20-98E5-5EC386B9FAD4}" srcOrd="0" destOrd="0" presId="urn:microsoft.com/office/officeart/2005/8/layout/vList2"/>
    <dgm:cxn modelId="{486B11FF-729D-4918-94B6-2C5F864CBBC4}" srcId="{4709A299-CADD-49CA-9A13-3394D3FE9178}" destId="{957256A1-1C79-4C80-86DC-4B66FF06AC00}" srcOrd="8" destOrd="0" parTransId="{8271E6BD-D983-4493-BEF4-9B7D0C0D2125}" sibTransId="{E139C478-F18D-4DC5-8CC2-65CB2E645F0A}"/>
    <dgm:cxn modelId="{C6219063-D4C9-164B-B761-94C1830D2DBB}" type="presOf" srcId="{4709A299-CADD-49CA-9A13-3394D3FE9178}" destId="{E0603838-181A-4A27-96FF-24AA57FF199C}" srcOrd="0" destOrd="0" presId="urn:microsoft.com/office/officeart/2005/8/layout/vList2"/>
    <dgm:cxn modelId="{1B4BA7F3-D4B9-1843-B701-ED1CC456B53F}" type="presOf" srcId="{40754DAD-0E9D-40DE-8CC1-7E9594AD78EA}" destId="{AC67262F-C47A-4441-BA44-648FD12D5E71}" srcOrd="0" destOrd="0" presId="urn:microsoft.com/office/officeart/2005/8/layout/vList2"/>
    <dgm:cxn modelId="{DA4FD2D0-81F0-2345-A52E-424950EA1B3A}" type="presOf" srcId="{8B919607-093E-42D0-83BC-A51EE80090BA}" destId="{EF5EC139-75C6-4386-9A63-99D5B9A4ED0C}" srcOrd="0" destOrd="0" presId="urn:microsoft.com/office/officeart/2005/8/layout/vList2"/>
    <dgm:cxn modelId="{CFCD777F-424D-0545-9B36-4B552EEE50D4}" type="presParOf" srcId="{E0603838-181A-4A27-96FF-24AA57FF199C}" destId="{9273BB45-CB1C-4E65-BD9C-438DD8F49083}" srcOrd="0" destOrd="0" presId="urn:microsoft.com/office/officeart/2005/8/layout/vList2"/>
    <dgm:cxn modelId="{4563E975-71B1-6149-BBF8-5A9AFD617CE9}" type="presParOf" srcId="{E0603838-181A-4A27-96FF-24AA57FF199C}" destId="{0BF1401C-171E-4843-BE36-4B5C97D44E37}" srcOrd="1" destOrd="0" presId="urn:microsoft.com/office/officeart/2005/8/layout/vList2"/>
    <dgm:cxn modelId="{290DF155-7BFB-7B4F-A6D5-BE443E6DD640}" type="presParOf" srcId="{E0603838-181A-4A27-96FF-24AA57FF199C}" destId="{AC67262F-C47A-4441-BA44-648FD12D5E71}" srcOrd="2" destOrd="0" presId="urn:microsoft.com/office/officeart/2005/8/layout/vList2"/>
    <dgm:cxn modelId="{5649A90C-CD69-264B-A162-442E4C7B7DB4}" type="presParOf" srcId="{E0603838-181A-4A27-96FF-24AA57FF199C}" destId="{7A3AB246-BACC-47BD-8889-6A19179E9192}" srcOrd="3" destOrd="0" presId="urn:microsoft.com/office/officeart/2005/8/layout/vList2"/>
    <dgm:cxn modelId="{D7A3A148-7D8E-2E4E-A0C9-57636CD6261E}" type="presParOf" srcId="{E0603838-181A-4A27-96FF-24AA57FF199C}" destId="{D82CF556-8A25-40F4-B8A6-E548E0BCF4BC}" srcOrd="4" destOrd="0" presId="urn:microsoft.com/office/officeart/2005/8/layout/vList2"/>
    <dgm:cxn modelId="{460E5AF0-A845-6B48-9271-A78045737A01}" type="presParOf" srcId="{E0603838-181A-4A27-96FF-24AA57FF199C}" destId="{7F447EEC-B1D2-4054-A5D5-50891022528D}" srcOrd="5" destOrd="0" presId="urn:microsoft.com/office/officeart/2005/8/layout/vList2"/>
    <dgm:cxn modelId="{CEAF526E-8DB7-054C-B4C6-C2E921F1C9BB}" type="presParOf" srcId="{E0603838-181A-4A27-96FF-24AA57FF199C}" destId="{EF5EC139-75C6-4386-9A63-99D5B9A4ED0C}" srcOrd="6" destOrd="0" presId="urn:microsoft.com/office/officeart/2005/8/layout/vList2"/>
    <dgm:cxn modelId="{93A05C05-2E0D-1B47-A8DB-04A5D9F6881A}" type="presParOf" srcId="{E0603838-181A-4A27-96FF-24AA57FF199C}" destId="{FED3D685-253A-4868-8555-624D6718F0DD}" srcOrd="7" destOrd="0" presId="urn:microsoft.com/office/officeart/2005/8/layout/vList2"/>
    <dgm:cxn modelId="{1689BDD4-80BB-814F-9D8B-C33E9509ADE1}" type="presParOf" srcId="{E0603838-181A-4A27-96FF-24AA57FF199C}" destId="{8FA6774F-7916-4945-A838-3C68549D132D}" srcOrd="8" destOrd="0" presId="urn:microsoft.com/office/officeart/2005/8/layout/vList2"/>
    <dgm:cxn modelId="{E9796EBC-903C-0E49-9CCF-9ED63C2ED58C}" type="presParOf" srcId="{E0603838-181A-4A27-96FF-24AA57FF199C}" destId="{DDDC1DCB-B990-4AD3-BC34-8FFF711B7FDA}" srcOrd="9" destOrd="0" presId="urn:microsoft.com/office/officeart/2005/8/layout/vList2"/>
    <dgm:cxn modelId="{DB34069D-5FF9-EC46-AD99-82C318D38875}" type="presParOf" srcId="{E0603838-181A-4A27-96FF-24AA57FF199C}" destId="{325D2277-CF95-4249-84F4-1372113BCF4B}" srcOrd="10" destOrd="0" presId="urn:microsoft.com/office/officeart/2005/8/layout/vList2"/>
    <dgm:cxn modelId="{91C06352-4150-C944-A023-2698E240D4E5}" type="presParOf" srcId="{E0603838-181A-4A27-96FF-24AA57FF199C}" destId="{3297183B-574F-4398-A7FF-4D749A6ABEA7}" srcOrd="11" destOrd="0" presId="urn:microsoft.com/office/officeart/2005/8/layout/vList2"/>
    <dgm:cxn modelId="{EDF347E5-69E9-D842-AED3-8B1E48D26039}" type="presParOf" srcId="{E0603838-181A-4A27-96FF-24AA57FF199C}" destId="{F84C0FCB-2916-463B-BA80-C90604CF9193}" srcOrd="12" destOrd="0" presId="urn:microsoft.com/office/officeart/2005/8/layout/vList2"/>
    <dgm:cxn modelId="{0ED551DD-C13D-4941-A7C3-F3A4B6BE07B2}" type="presParOf" srcId="{E0603838-181A-4A27-96FF-24AA57FF199C}" destId="{7D8E58C5-24D5-407C-AC7B-CF76D0952BFD}" srcOrd="13" destOrd="0" presId="urn:microsoft.com/office/officeart/2005/8/layout/vList2"/>
    <dgm:cxn modelId="{95489ED7-7DB2-EF4A-9738-3EE427326543}" type="presParOf" srcId="{E0603838-181A-4A27-96FF-24AA57FF199C}" destId="{18215530-2CC9-4DFB-B0E0-275590D8AE08}" srcOrd="14" destOrd="0" presId="urn:microsoft.com/office/officeart/2005/8/layout/vList2"/>
    <dgm:cxn modelId="{14BB7638-5342-394F-95B2-5BF687104AAB}" type="presParOf" srcId="{E0603838-181A-4A27-96FF-24AA57FF199C}" destId="{8A52B935-27AB-40F1-B3E4-B2DB10F483D7}" srcOrd="15" destOrd="0" presId="urn:microsoft.com/office/officeart/2005/8/layout/vList2"/>
    <dgm:cxn modelId="{75EF20D4-8309-4441-A705-0511BA87009E}" type="presParOf" srcId="{E0603838-181A-4A27-96FF-24AA57FF199C}" destId="{93F501CA-BF55-4A20-98E5-5EC386B9FAD4}"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53015C-DE31-4FC1-95EA-A86BCF46662C}" type="doc">
      <dgm:prSet loTypeId="urn:microsoft.com/office/officeart/2005/8/layout/default#3" loCatId="list" qsTypeId="urn:microsoft.com/office/officeart/2005/8/quickstyle/simple1" qsCatId="simple" csTypeId="urn:microsoft.com/office/officeart/2005/8/colors/colorful1#6" csCatId="colorful"/>
      <dgm:spPr/>
      <dgm:t>
        <a:bodyPr/>
        <a:lstStyle/>
        <a:p>
          <a:endParaRPr lang="en-US"/>
        </a:p>
      </dgm:t>
    </dgm:pt>
    <dgm:pt modelId="{A7E12DD4-26D0-4BD1-A747-BE90D2A53A80}">
      <dgm:prSet/>
      <dgm:spPr/>
      <dgm:t>
        <a:bodyPr/>
        <a:lstStyle/>
        <a:p>
          <a:pPr rtl="0"/>
          <a:r>
            <a:rPr lang="en-US" dirty="0" smtClean="0"/>
            <a:t>Merchant wholesalers</a:t>
          </a:r>
          <a:endParaRPr lang="en-US" dirty="0"/>
        </a:p>
      </dgm:t>
    </dgm:pt>
    <dgm:pt modelId="{5E235A34-E50A-4892-9647-77BF2F38C7C8}" type="parTrans" cxnId="{B5DDADB7-89B8-42B1-AC1A-A76344E43E54}">
      <dgm:prSet/>
      <dgm:spPr/>
      <dgm:t>
        <a:bodyPr/>
        <a:lstStyle/>
        <a:p>
          <a:endParaRPr lang="en-US"/>
        </a:p>
      </dgm:t>
    </dgm:pt>
    <dgm:pt modelId="{EAE97F7F-09ED-446A-A413-FB069A9BB6E0}" type="sibTrans" cxnId="{B5DDADB7-89B8-42B1-AC1A-A76344E43E54}">
      <dgm:prSet/>
      <dgm:spPr/>
      <dgm:t>
        <a:bodyPr/>
        <a:lstStyle/>
        <a:p>
          <a:endParaRPr lang="en-US"/>
        </a:p>
      </dgm:t>
    </dgm:pt>
    <dgm:pt modelId="{AB3E26B3-286A-4E3E-8D28-36A11B69D70E}">
      <dgm:prSet/>
      <dgm:spPr/>
      <dgm:t>
        <a:bodyPr/>
        <a:lstStyle/>
        <a:p>
          <a:pPr rtl="0"/>
          <a:r>
            <a:rPr lang="en-US" dirty="0" smtClean="0"/>
            <a:t>Agents and brokers</a:t>
          </a:r>
          <a:endParaRPr lang="en-US" dirty="0"/>
        </a:p>
      </dgm:t>
    </dgm:pt>
    <dgm:pt modelId="{CE1F3B0C-92E4-4555-9839-E095BA5B6ABD}" type="parTrans" cxnId="{F9927646-D25C-412F-B436-3205145EE78B}">
      <dgm:prSet/>
      <dgm:spPr/>
      <dgm:t>
        <a:bodyPr/>
        <a:lstStyle/>
        <a:p>
          <a:endParaRPr lang="en-US"/>
        </a:p>
      </dgm:t>
    </dgm:pt>
    <dgm:pt modelId="{58DEF8DA-3E4D-48E5-9680-4608E45BCE2B}" type="sibTrans" cxnId="{F9927646-D25C-412F-B436-3205145EE78B}">
      <dgm:prSet/>
      <dgm:spPr/>
      <dgm:t>
        <a:bodyPr/>
        <a:lstStyle/>
        <a:p>
          <a:endParaRPr lang="en-US"/>
        </a:p>
      </dgm:t>
    </dgm:pt>
    <dgm:pt modelId="{DD06FAC1-5515-4816-9037-773863A9CD56}">
      <dgm:prSet/>
      <dgm:spPr/>
      <dgm:t>
        <a:bodyPr/>
        <a:lstStyle/>
        <a:p>
          <a:pPr rtl="0"/>
          <a:r>
            <a:rPr lang="en-US" dirty="0" smtClean="0"/>
            <a:t>Manufacturers’ sales branches and offices</a:t>
          </a:r>
          <a:endParaRPr lang="en-US" dirty="0"/>
        </a:p>
      </dgm:t>
    </dgm:pt>
    <dgm:pt modelId="{EC509031-A936-41F0-A48F-C96ED18591C4}" type="parTrans" cxnId="{B39DF596-4415-498F-96D5-10B26B1A3F22}">
      <dgm:prSet/>
      <dgm:spPr/>
      <dgm:t>
        <a:bodyPr/>
        <a:lstStyle/>
        <a:p>
          <a:endParaRPr lang="en-US"/>
        </a:p>
      </dgm:t>
    </dgm:pt>
    <dgm:pt modelId="{0738C3E4-C089-4682-9870-0AF724028111}" type="sibTrans" cxnId="{B39DF596-4415-498F-96D5-10B26B1A3F22}">
      <dgm:prSet/>
      <dgm:spPr/>
      <dgm:t>
        <a:bodyPr/>
        <a:lstStyle/>
        <a:p>
          <a:endParaRPr lang="en-US"/>
        </a:p>
      </dgm:t>
    </dgm:pt>
    <dgm:pt modelId="{72ACCE03-0412-436C-BCB2-7BAEEC397BC6}" type="pres">
      <dgm:prSet presAssocID="{F553015C-DE31-4FC1-95EA-A86BCF46662C}" presName="diagram" presStyleCnt="0">
        <dgm:presLayoutVars>
          <dgm:dir/>
          <dgm:resizeHandles val="exact"/>
        </dgm:presLayoutVars>
      </dgm:prSet>
      <dgm:spPr/>
      <dgm:t>
        <a:bodyPr/>
        <a:lstStyle/>
        <a:p>
          <a:endParaRPr lang="en-US"/>
        </a:p>
      </dgm:t>
    </dgm:pt>
    <dgm:pt modelId="{408440C4-1FAC-4528-8C4F-6E4AA1694C11}" type="pres">
      <dgm:prSet presAssocID="{A7E12DD4-26D0-4BD1-A747-BE90D2A53A80}" presName="node" presStyleLbl="node1" presStyleIdx="0" presStyleCnt="3">
        <dgm:presLayoutVars>
          <dgm:bulletEnabled val="1"/>
        </dgm:presLayoutVars>
      </dgm:prSet>
      <dgm:spPr/>
      <dgm:t>
        <a:bodyPr/>
        <a:lstStyle/>
        <a:p>
          <a:endParaRPr lang="en-US"/>
        </a:p>
      </dgm:t>
    </dgm:pt>
    <dgm:pt modelId="{60C57543-BCF3-4228-B444-73FE83BF6940}" type="pres">
      <dgm:prSet presAssocID="{EAE97F7F-09ED-446A-A413-FB069A9BB6E0}" presName="sibTrans" presStyleCnt="0"/>
      <dgm:spPr/>
      <dgm:t>
        <a:bodyPr/>
        <a:lstStyle/>
        <a:p>
          <a:endParaRPr lang="en-US"/>
        </a:p>
      </dgm:t>
    </dgm:pt>
    <dgm:pt modelId="{1BAACB64-AF11-4B4F-8537-BE24E7088AAD}" type="pres">
      <dgm:prSet presAssocID="{AB3E26B3-286A-4E3E-8D28-36A11B69D70E}" presName="node" presStyleLbl="node1" presStyleIdx="1" presStyleCnt="3">
        <dgm:presLayoutVars>
          <dgm:bulletEnabled val="1"/>
        </dgm:presLayoutVars>
      </dgm:prSet>
      <dgm:spPr/>
      <dgm:t>
        <a:bodyPr/>
        <a:lstStyle/>
        <a:p>
          <a:endParaRPr lang="en-US"/>
        </a:p>
      </dgm:t>
    </dgm:pt>
    <dgm:pt modelId="{0767E28D-DB84-4285-8B13-20FB0D62853D}" type="pres">
      <dgm:prSet presAssocID="{58DEF8DA-3E4D-48E5-9680-4608E45BCE2B}" presName="sibTrans" presStyleCnt="0"/>
      <dgm:spPr/>
      <dgm:t>
        <a:bodyPr/>
        <a:lstStyle/>
        <a:p>
          <a:endParaRPr lang="en-US"/>
        </a:p>
      </dgm:t>
    </dgm:pt>
    <dgm:pt modelId="{0633FA2D-F56B-4D27-B84B-57C6B10E348F}" type="pres">
      <dgm:prSet presAssocID="{DD06FAC1-5515-4816-9037-773863A9CD56}" presName="node" presStyleLbl="node1" presStyleIdx="2" presStyleCnt="3">
        <dgm:presLayoutVars>
          <dgm:bulletEnabled val="1"/>
        </dgm:presLayoutVars>
      </dgm:prSet>
      <dgm:spPr/>
      <dgm:t>
        <a:bodyPr/>
        <a:lstStyle/>
        <a:p>
          <a:endParaRPr lang="en-US"/>
        </a:p>
      </dgm:t>
    </dgm:pt>
  </dgm:ptLst>
  <dgm:cxnLst>
    <dgm:cxn modelId="{DC4F4AE9-FD99-AD44-BE26-C4724F457D29}" type="presOf" srcId="{A7E12DD4-26D0-4BD1-A747-BE90D2A53A80}" destId="{408440C4-1FAC-4528-8C4F-6E4AA1694C11}" srcOrd="0" destOrd="0" presId="urn:microsoft.com/office/officeart/2005/8/layout/default#3"/>
    <dgm:cxn modelId="{55DC7C65-4A6D-0844-9340-0BA2FD381B8C}" type="presOf" srcId="{AB3E26B3-286A-4E3E-8D28-36A11B69D70E}" destId="{1BAACB64-AF11-4B4F-8537-BE24E7088AAD}" srcOrd="0" destOrd="0" presId="urn:microsoft.com/office/officeart/2005/8/layout/default#3"/>
    <dgm:cxn modelId="{8FB224A1-547A-ED46-91FC-156DB0FABCB8}" type="presOf" srcId="{F553015C-DE31-4FC1-95EA-A86BCF46662C}" destId="{72ACCE03-0412-436C-BCB2-7BAEEC397BC6}" srcOrd="0" destOrd="0" presId="urn:microsoft.com/office/officeart/2005/8/layout/default#3"/>
    <dgm:cxn modelId="{25CF4428-6C0A-AE41-A6C5-D9679C74B958}" type="presOf" srcId="{DD06FAC1-5515-4816-9037-773863A9CD56}" destId="{0633FA2D-F56B-4D27-B84B-57C6B10E348F}" srcOrd="0" destOrd="0" presId="urn:microsoft.com/office/officeart/2005/8/layout/default#3"/>
    <dgm:cxn modelId="{F9927646-D25C-412F-B436-3205145EE78B}" srcId="{F553015C-DE31-4FC1-95EA-A86BCF46662C}" destId="{AB3E26B3-286A-4E3E-8D28-36A11B69D70E}" srcOrd="1" destOrd="0" parTransId="{CE1F3B0C-92E4-4555-9839-E095BA5B6ABD}" sibTransId="{58DEF8DA-3E4D-48E5-9680-4608E45BCE2B}"/>
    <dgm:cxn modelId="{B39DF596-4415-498F-96D5-10B26B1A3F22}" srcId="{F553015C-DE31-4FC1-95EA-A86BCF46662C}" destId="{DD06FAC1-5515-4816-9037-773863A9CD56}" srcOrd="2" destOrd="0" parTransId="{EC509031-A936-41F0-A48F-C96ED18591C4}" sibTransId="{0738C3E4-C089-4682-9870-0AF724028111}"/>
    <dgm:cxn modelId="{B5DDADB7-89B8-42B1-AC1A-A76344E43E54}" srcId="{F553015C-DE31-4FC1-95EA-A86BCF46662C}" destId="{A7E12DD4-26D0-4BD1-A747-BE90D2A53A80}" srcOrd="0" destOrd="0" parTransId="{5E235A34-E50A-4892-9647-77BF2F38C7C8}" sibTransId="{EAE97F7F-09ED-446A-A413-FB069A9BB6E0}"/>
    <dgm:cxn modelId="{C3E678A4-18B4-174A-8222-03EE6AC8BA6E}" type="presParOf" srcId="{72ACCE03-0412-436C-BCB2-7BAEEC397BC6}" destId="{408440C4-1FAC-4528-8C4F-6E4AA1694C11}" srcOrd="0" destOrd="0" presId="urn:microsoft.com/office/officeart/2005/8/layout/default#3"/>
    <dgm:cxn modelId="{7EE62949-BC2C-E442-BF44-070DC5D8E859}" type="presParOf" srcId="{72ACCE03-0412-436C-BCB2-7BAEEC397BC6}" destId="{60C57543-BCF3-4228-B444-73FE83BF6940}" srcOrd="1" destOrd="0" presId="urn:microsoft.com/office/officeart/2005/8/layout/default#3"/>
    <dgm:cxn modelId="{FB785F96-33F4-6D45-A359-120ACA008D2A}" type="presParOf" srcId="{72ACCE03-0412-436C-BCB2-7BAEEC397BC6}" destId="{1BAACB64-AF11-4B4F-8537-BE24E7088AAD}" srcOrd="2" destOrd="0" presId="urn:microsoft.com/office/officeart/2005/8/layout/default#3"/>
    <dgm:cxn modelId="{79DB19FA-0733-524A-A8C0-868E3E1F3C8A}" type="presParOf" srcId="{72ACCE03-0412-436C-BCB2-7BAEEC397BC6}" destId="{0767E28D-DB84-4285-8B13-20FB0D62853D}" srcOrd="3" destOrd="0" presId="urn:microsoft.com/office/officeart/2005/8/layout/default#3"/>
    <dgm:cxn modelId="{3615F8B2-482A-3144-B138-4F67F50A7256}" type="presParOf" srcId="{72ACCE03-0412-436C-BCB2-7BAEEC397BC6}" destId="{0633FA2D-F56B-4D27-B84B-57C6B10E348F}" srcOrd="4"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67C41-E459-4904-8AC1-2641137FA0C1}">
      <dsp:nvSpPr>
        <dsp:cNvPr id="0" name=""/>
        <dsp:cNvSpPr/>
      </dsp:nvSpPr>
      <dsp:spPr>
        <a:xfrm>
          <a:off x="1828800" y="0"/>
          <a:ext cx="4114800" cy="41148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7D849-EDAD-403C-A87F-92A2916F11BD}">
      <dsp:nvSpPr>
        <dsp:cNvPr id="0" name=""/>
        <dsp:cNvSpPr/>
      </dsp:nvSpPr>
      <dsp:spPr>
        <a:xfrm>
          <a:off x="2219706" y="390906"/>
          <a:ext cx="1604772" cy="160477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Discount stores</a:t>
          </a:r>
          <a:endParaRPr lang="en-US" sz="2000" kern="1200" dirty="0"/>
        </a:p>
      </dsp:txBody>
      <dsp:txXfrm>
        <a:off x="2298045" y="469245"/>
        <a:ext cx="1448094" cy="1448094"/>
      </dsp:txXfrm>
    </dsp:sp>
    <dsp:sp modelId="{4807A48A-9EB9-43A9-9974-220EAD3BE5AD}">
      <dsp:nvSpPr>
        <dsp:cNvPr id="0" name=""/>
        <dsp:cNvSpPr/>
      </dsp:nvSpPr>
      <dsp:spPr>
        <a:xfrm>
          <a:off x="3962397" y="381004"/>
          <a:ext cx="1604772" cy="16047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Off-price retailers</a:t>
          </a:r>
          <a:endParaRPr lang="en-US" sz="2000" kern="1200" dirty="0"/>
        </a:p>
      </dsp:txBody>
      <dsp:txXfrm>
        <a:off x="4040736" y="459343"/>
        <a:ext cx="1448094" cy="1448094"/>
      </dsp:txXfrm>
    </dsp:sp>
    <dsp:sp modelId="{8A3E2D36-2D19-48AA-B5E2-A14F97071952}">
      <dsp:nvSpPr>
        <dsp:cNvPr id="0" name=""/>
        <dsp:cNvSpPr/>
      </dsp:nvSpPr>
      <dsp:spPr>
        <a:xfrm>
          <a:off x="2219706" y="2119122"/>
          <a:ext cx="1604772" cy="160477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Factory outlets</a:t>
          </a:r>
          <a:endParaRPr lang="en-US" sz="2000" kern="1200" dirty="0"/>
        </a:p>
      </dsp:txBody>
      <dsp:txXfrm>
        <a:off x="2298045" y="2197461"/>
        <a:ext cx="1448094" cy="1448094"/>
      </dsp:txXfrm>
    </dsp:sp>
    <dsp:sp modelId="{4AAD4CEA-44E1-417F-B8AB-1A072E1FC020}">
      <dsp:nvSpPr>
        <dsp:cNvPr id="0" name=""/>
        <dsp:cNvSpPr/>
      </dsp:nvSpPr>
      <dsp:spPr>
        <a:xfrm>
          <a:off x="3947922" y="2119122"/>
          <a:ext cx="1604772" cy="160477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Warehouse clubs</a:t>
          </a:r>
          <a:endParaRPr lang="en-US" sz="2000" kern="1200" dirty="0"/>
        </a:p>
      </dsp:txBody>
      <dsp:txXfrm>
        <a:off x="4026261" y="2197461"/>
        <a:ext cx="1448094" cy="1448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412BC-81F8-4E30-92D5-2AF4474CE66C}">
      <dsp:nvSpPr>
        <dsp:cNvPr id="0" name=""/>
        <dsp:cNvSpPr/>
      </dsp:nvSpPr>
      <dsp:spPr>
        <a:xfrm>
          <a:off x="0" y="464343"/>
          <a:ext cx="2333625" cy="14001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Advertising</a:t>
          </a:r>
          <a:endParaRPr lang="en-US" sz="3300" kern="1200" dirty="0"/>
        </a:p>
      </dsp:txBody>
      <dsp:txXfrm>
        <a:off x="0" y="464343"/>
        <a:ext cx="2333625" cy="1400175"/>
      </dsp:txXfrm>
    </dsp:sp>
    <dsp:sp modelId="{67FFB008-8039-4905-AD00-7F6647C9181A}">
      <dsp:nvSpPr>
        <dsp:cNvPr id="0" name=""/>
        <dsp:cNvSpPr/>
      </dsp:nvSpPr>
      <dsp:spPr>
        <a:xfrm>
          <a:off x="2566987" y="464343"/>
          <a:ext cx="2333625" cy="1400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Personal selling</a:t>
          </a:r>
          <a:endParaRPr lang="en-US" sz="3300" kern="1200" dirty="0"/>
        </a:p>
      </dsp:txBody>
      <dsp:txXfrm>
        <a:off x="2566987" y="464343"/>
        <a:ext cx="2333625" cy="1400175"/>
      </dsp:txXfrm>
    </dsp:sp>
    <dsp:sp modelId="{3337DAA3-47FC-4FC8-8AD7-BFBCDE5E9D9F}">
      <dsp:nvSpPr>
        <dsp:cNvPr id="0" name=""/>
        <dsp:cNvSpPr/>
      </dsp:nvSpPr>
      <dsp:spPr>
        <a:xfrm>
          <a:off x="5133975" y="464343"/>
          <a:ext cx="2333625" cy="140017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Sales promotion</a:t>
          </a:r>
          <a:endParaRPr lang="en-US" sz="3300" kern="1200" dirty="0"/>
        </a:p>
      </dsp:txBody>
      <dsp:txXfrm>
        <a:off x="5133975" y="464343"/>
        <a:ext cx="2333625" cy="1400175"/>
      </dsp:txXfrm>
    </dsp:sp>
    <dsp:sp modelId="{EAF36686-8CCC-4264-B518-0FF080317148}">
      <dsp:nvSpPr>
        <dsp:cNvPr id="0" name=""/>
        <dsp:cNvSpPr/>
      </dsp:nvSpPr>
      <dsp:spPr>
        <a:xfrm>
          <a:off x="1283493" y="2097881"/>
          <a:ext cx="2333625" cy="14001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Public relations</a:t>
          </a:r>
          <a:endParaRPr lang="en-US" sz="3300" kern="1200" dirty="0"/>
        </a:p>
      </dsp:txBody>
      <dsp:txXfrm>
        <a:off x="1283493" y="2097881"/>
        <a:ext cx="2333625" cy="1400175"/>
      </dsp:txXfrm>
    </dsp:sp>
    <dsp:sp modelId="{30E071D6-7F69-473D-9B27-F9DE6651B022}">
      <dsp:nvSpPr>
        <dsp:cNvPr id="0" name=""/>
        <dsp:cNvSpPr/>
      </dsp:nvSpPr>
      <dsp:spPr>
        <a:xfrm>
          <a:off x="3850481" y="2097881"/>
          <a:ext cx="2333625" cy="140017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Direct marketing</a:t>
          </a:r>
          <a:endParaRPr lang="en-US" sz="3300" kern="1200" dirty="0"/>
        </a:p>
      </dsp:txBody>
      <dsp:txXfrm>
        <a:off x="3850481" y="2097881"/>
        <a:ext cx="2333625" cy="1400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3BB45-CB1C-4E65-BD9C-438DD8F49083}">
      <dsp:nvSpPr>
        <dsp:cNvPr id="0" name=""/>
        <dsp:cNvSpPr/>
      </dsp:nvSpPr>
      <dsp:spPr>
        <a:xfrm>
          <a:off x="0" y="161"/>
          <a:ext cx="7772400" cy="4469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Selling and promoting</a:t>
          </a:r>
          <a:endParaRPr lang="en-US" sz="2400" b="1" kern="1200" dirty="0">
            <a:solidFill>
              <a:schemeClr val="bg1"/>
            </a:solidFill>
          </a:endParaRPr>
        </a:p>
      </dsp:txBody>
      <dsp:txXfrm>
        <a:off x="21820" y="21981"/>
        <a:ext cx="7728760" cy="403336"/>
      </dsp:txXfrm>
    </dsp:sp>
    <dsp:sp modelId="{AC67262F-C47A-4441-BA44-648FD12D5E71}">
      <dsp:nvSpPr>
        <dsp:cNvPr id="0" name=""/>
        <dsp:cNvSpPr/>
      </dsp:nvSpPr>
      <dsp:spPr>
        <a:xfrm>
          <a:off x="0" y="458599"/>
          <a:ext cx="7772400" cy="4469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Buying assortment building</a:t>
          </a:r>
          <a:endParaRPr lang="en-US" sz="2400" b="1" kern="1200" dirty="0">
            <a:solidFill>
              <a:schemeClr val="bg1"/>
            </a:solidFill>
          </a:endParaRPr>
        </a:p>
      </dsp:txBody>
      <dsp:txXfrm>
        <a:off x="21820" y="480419"/>
        <a:ext cx="7728760" cy="403336"/>
      </dsp:txXfrm>
    </dsp:sp>
    <dsp:sp modelId="{D82CF556-8A25-40F4-B8A6-E548E0BCF4BC}">
      <dsp:nvSpPr>
        <dsp:cNvPr id="0" name=""/>
        <dsp:cNvSpPr/>
      </dsp:nvSpPr>
      <dsp:spPr>
        <a:xfrm>
          <a:off x="0" y="917036"/>
          <a:ext cx="7772400" cy="44697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Bulk breaking</a:t>
          </a:r>
          <a:endParaRPr lang="en-US" sz="2400" b="1" kern="1200" dirty="0">
            <a:solidFill>
              <a:schemeClr val="bg1"/>
            </a:solidFill>
          </a:endParaRPr>
        </a:p>
      </dsp:txBody>
      <dsp:txXfrm>
        <a:off x="21820" y="938856"/>
        <a:ext cx="7728760" cy="403336"/>
      </dsp:txXfrm>
    </dsp:sp>
    <dsp:sp modelId="{EF5EC139-75C6-4386-9A63-99D5B9A4ED0C}">
      <dsp:nvSpPr>
        <dsp:cNvPr id="0" name=""/>
        <dsp:cNvSpPr/>
      </dsp:nvSpPr>
      <dsp:spPr>
        <a:xfrm>
          <a:off x="0" y="1375474"/>
          <a:ext cx="7772400" cy="44697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Warehousing</a:t>
          </a:r>
          <a:endParaRPr lang="en-US" sz="2400" b="1" kern="1200" dirty="0">
            <a:solidFill>
              <a:schemeClr val="bg1"/>
            </a:solidFill>
          </a:endParaRPr>
        </a:p>
      </dsp:txBody>
      <dsp:txXfrm>
        <a:off x="21820" y="1397294"/>
        <a:ext cx="7728760" cy="403336"/>
      </dsp:txXfrm>
    </dsp:sp>
    <dsp:sp modelId="{8FA6774F-7916-4945-A838-3C68549D132D}">
      <dsp:nvSpPr>
        <dsp:cNvPr id="0" name=""/>
        <dsp:cNvSpPr/>
      </dsp:nvSpPr>
      <dsp:spPr>
        <a:xfrm>
          <a:off x="0" y="1833911"/>
          <a:ext cx="7772400" cy="44697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Transportation</a:t>
          </a:r>
          <a:endParaRPr lang="en-US" sz="2400" b="1" kern="1200" dirty="0">
            <a:solidFill>
              <a:schemeClr val="bg1"/>
            </a:solidFill>
          </a:endParaRPr>
        </a:p>
      </dsp:txBody>
      <dsp:txXfrm>
        <a:off x="21820" y="1855731"/>
        <a:ext cx="7728760" cy="403336"/>
      </dsp:txXfrm>
    </dsp:sp>
    <dsp:sp modelId="{325D2277-CF95-4249-84F4-1372113BCF4B}">
      <dsp:nvSpPr>
        <dsp:cNvPr id="0" name=""/>
        <dsp:cNvSpPr/>
      </dsp:nvSpPr>
      <dsp:spPr>
        <a:xfrm>
          <a:off x="0" y="2292349"/>
          <a:ext cx="7772400" cy="4469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Financing</a:t>
          </a:r>
          <a:endParaRPr lang="en-US" sz="2400" b="1" kern="1200" dirty="0">
            <a:solidFill>
              <a:schemeClr val="bg1"/>
            </a:solidFill>
          </a:endParaRPr>
        </a:p>
      </dsp:txBody>
      <dsp:txXfrm>
        <a:off x="21820" y="2314169"/>
        <a:ext cx="7728760" cy="403336"/>
      </dsp:txXfrm>
    </dsp:sp>
    <dsp:sp modelId="{F84C0FCB-2916-463B-BA80-C90604CF9193}">
      <dsp:nvSpPr>
        <dsp:cNvPr id="0" name=""/>
        <dsp:cNvSpPr/>
      </dsp:nvSpPr>
      <dsp:spPr>
        <a:xfrm>
          <a:off x="0" y="2750786"/>
          <a:ext cx="7772400" cy="4469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Risk bearing</a:t>
          </a:r>
          <a:endParaRPr lang="en-US" sz="2400" b="1" kern="1200" dirty="0">
            <a:solidFill>
              <a:schemeClr val="bg1"/>
            </a:solidFill>
          </a:endParaRPr>
        </a:p>
      </dsp:txBody>
      <dsp:txXfrm>
        <a:off x="21820" y="2772606"/>
        <a:ext cx="7728760" cy="403336"/>
      </dsp:txXfrm>
    </dsp:sp>
    <dsp:sp modelId="{18215530-2CC9-4DFB-B0E0-275590D8AE08}">
      <dsp:nvSpPr>
        <dsp:cNvPr id="0" name=""/>
        <dsp:cNvSpPr/>
      </dsp:nvSpPr>
      <dsp:spPr>
        <a:xfrm>
          <a:off x="0" y="3209224"/>
          <a:ext cx="7772400" cy="44697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Market information</a:t>
          </a:r>
          <a:endParaRPr lang="en-US" sz="2400" b="1" kern="1200" dirty="0">
            <a:solidFill>
              <a:schemeClr val="bg1"/>
            </a:solidFill>
          </a:endParaRPr>
        </a:p>
      </dsp:txBody>
      <dsp:txXfrm>
        <a:off x="21820" y="3231044"/>
        <a:ext cx="7728760" cy="403336"/>
      </dsp:txXfrm>
    </dsp:sp>
    <dsp:sp modelId="{93F501CA-BF55-4A20-98E5-5EC386B9FAD4}">
      <dsp:nvSpPr>
        <dsp:cNvPr id="0" name=""/>
        <dsp:cNvSpPr/>
      </dsp:nvSpPr>
      <dsp:spPr>
        <a:xfrm>
          <a:off x="0" y="3667661"/>
          <a:ext cx="7772400" cy="44697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Management services and advice</a:t>
          </a:r>
          <a:endParaRPr lang="en-US" sz="2400" b="1" kern="1200" dirty="0">
            <a:solidFill>
              <a:schemeClr val="bg1"/>
            </a:solidFill>
          </a:endParaRPr>
        </a:p>
      </dsp:txBody>
      <dsp:txXfrm>
        <a:off x="21820" y="3689481"/>
        <a:ext cx="7728760" cy="4033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440C4-1FAC-4528-8C4F-6E4AA1694C11}">
      <dsp:nvSpPr>
        <dsp:cNvPr id="0" name=""/>
        <dsp:cNvSpPr/>
      </dsp:nvSpPr>
      <dsp:spPr>
        <a:xfrm>
          <a:off x="672314" y="1328"/>
          <a:ext cx="2767533" cy="16605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Merchant wholesalers</a:t>
          </a:r>
          <a:endParaRPr lang="en-US" sz="2900" kern="1200" dirty="0"/>
        </a:p>
      </dsp:txBody>
      <dsp:txXfrm>
        <a:off x="672314" y="1328"/>
        <a:ext cx="2767533" cy="1660520"/>
      </dsp:txXfrm>
    </dsp:sp>
    <dsp:sp modelId="{1BAACB64-AF11-4B4F-8537-BE24E7088AAD}">
      <dsp:nvSpPr>
        <dsp:cNvPr id="0" name=""/>
        <dsp:cNvSpPr/>
      </dsp:nvSpPr>
      <dsp:spPr>
        <a:xfrm>
          <a:off x="3716601" y="1328"/>
          <a:ext cx="2767533" cy="16605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Agents and brokers</a:t>
          </a:r>
          <a:endParaRPr lang="en-US" sz="2900" kern="1200" dirty="0"/>
        </a:p>
      </dsp:txBody>
      <dsp:txXfrm>
        <a:off x="3716601" y="1328"/>
        <a:ext cx="2767533" cy="1660520"/>
      </dsp:txXfrm>
    </dsp:sp>
    <dsp:sp modelId="{0633FA2D-F56B-4D27-B84B-57C6B10E348F}">
      <dsp:nvSpPr>
        <dsp:cNvPr id="0" name=""/>
        <dsp:cNvSpPr/>
      </dsp:nvSpPr>
      <dsp:spPr>
        <a:xfrm>
          <a:off x="2194458" y="1938601"/>
          <a:ext cx="2767533" cy="166052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Manufacturers’ sales branches and offices</a:t>
          </a:r>
          <a:endParaRPr lang="en-US" sz="2900" kern="1200" dirty="0"/>
        </a:p>
      </dsp:txBody>
      <dsp:txXfrm>
        <a:off x="2194458" y="1938601"/>
        <a:ext cx="2767533" cy="166052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defRPr>
            </a:lvl1pPr>
          </a:lstStyle>
          <a:p>
            <a:fld id="{7B8590A8-8F1B-403A-8089-580056E65A4D}" type="datetime1">
              <a:rPr lang="en-US"/>
              <a:pPr/>
              <a:t>4/8/2015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defRPr>
            </a:lvl1pPr>
          </a:lstStyle>
          <a:p>
            <a:fld id="{0F5A4184-C2C4-4649-8BE8-A2369E90C214}" type="slidenum">
              <a:rPr lang="en-US"/>
              <a:pPr/>
              <a:t>‹#›</a:t>
            </a:fld>
            <a:endParaRPr lang="en-US"/>
          </a:p>
        </p:txBody>
      </p:sp>
    </p:spTree>
    <p:extLst>
      <p:ext uri="{BB962C8B-B14F-4D97-AF65-F5344CB8AC3E}">
        <p14:creationId xmlns:p14="http://schemas.microsoft.com/office/powerpoint/2010/main" val="28282678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803275" indent="-346075"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A71529C0-32FF-4792-89B6-AE187717979D}"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b="1" smtClean="0">
                <a:ea typeface="ＭＳ Ｐゴシック" pitchFamily="-65" charset="-128"/>
              </a:rPr>
              <a:t>Note to Instructor</a:t>
            </a:r>
          </a:p>
          <a:p>
            <a:r>
              <a:rPr lang="en-US" smtClean="0">
                <a:ea typeface="ＭＳ Ｐゴシック" pitchFamily="-65" charset="-128"/>
              </a:rPr>
              <a:t>Ask students for examples of retailers that advertise heavily. They might even be able to mention a local retailer whose ads they seem to constantly see on television. Local furniture stores and car dealers invest heavily on local television.</a:t>
            </a:r>
          </a:p>
        </p:txBody>
      </p:sp>
      <p:sp>
        <p:nvSpPr>
          <p:cNvPr id="57348" name="Slide Number Placeholder 3"/>
          <p:cNvSpPr>
            <a:spLocks noGrp="1"/>
          </p:cNvSpPr>
          <p:nvPr>
            <p:ph type="sldNum" sz="quarter" idx="5"/>
          </p:nvPr>
        </p:nvSpPr>
        <p:spPr bwMode="auto">
          <a:noFill/>
          <a:ln>
            <a:miter lim="800000"/>
            <a:headEnd/>
            <a:tailEnd/>
          </a:ln>
        </p:spPr>
        <p:txBody>
          <a:bodyPr/>
          <a:lstStyle/>
          <a:p>
            <a:fld id="{117A6F92-2B65-448D-9008-CBFAA8A7E983}"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38FAA02D-B5B3-40E0-861A-59348CD73580}"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endParaRPr lang="en-US" b="1" dirty="0" smtClean="0">
              <a:ea typeface="ＭＳ Ｐゴシック" pitchFamily="-65" charset="-128"/>
            </a:endParaRPr>
          </a:p>
          <a:p>
            <a:r>
              <a:rPr lang="en-US" b="1" dirty="0" smtClean="0">
                <a:ea typeface="ＭＳ Ｐゴシック" pitchFamily="-65" charset="-128"/>
              </a:rPr>
              <a:t>Discussion Question</a:t>
            </a:r>
          </a:p>
          <a:p>
            <a:r>
              <a:rPr lang="en-US" i="1" dirty="0" smtClean="0">
                <a:ea typeface="ＭＳ Ｐゴシック" pitchFamily="-65" charset="-128"/>
              </a:rPr>
              <a:t>What percent of your purchases are online? Why is it low for some types of products?</a:t>
            </a:r>
          </a:p>
          <a:p>
            <a:r>
              <a:rPr lang="en-US" dirty="0" smtClean="0">
                <a:ea typeface="ＭＳ Ｐゴシック" pitchFamily="-65" charset="-128"/>
              </a:rPr>
              <a:t>It might be surprising to see that for certain categories it is very high but for others it remains low. You can ask why they differ by category. It might include shipping costs, need to try the product, size, impulse purchase, etc.</a:t>
            </a:r>
          </a:p>
        </p:txBody>
      </p:sp>
      <p:sp>
        <p:nvSpPr>
          <p:cNvPr id="65540" name="Slide Number Placeholder 3"/>
          <p:cNvSpPr>
            <a:spLocks noGrp="1"/>
          </p:cNvSpPr>
          <p:nvPr>
            <p:ph type="sldNum" sz="quarter" idx="5"/>
          </p:nvPr>
        </p:nvSpPr>
        <p:spPr bwMode="auto">
          <a:noFill/>
          <a:ln>
            <a:miter lim="800000"/>
            <a:headEnd/>
            <a:tailEnd/>
          </a:ln>
        </p:spPr>
        <p:txBody>
          <a:bodyPr/>
          <a:lstStyle/>
          <a:p>
            <a:fld id="{AFF1B492-9E11-455C-A597-B71BAB3A79CF}"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741A715D-59C5-401B-AA9C-7CECB739DDD1}"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8A746C13-4213-4EB3-A2EB-7D8DA70597D9}"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AB1BF553-280A-40CB-859D-44332FD71B92}"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178BBC96-4089-468F-A6F0-1C55011E6840}"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F4E3BB18-CCF4-4C56-8C9D-EF7DD92C08BE}"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81914EB4-7E3F-4BFE-A952-6E9A2D233190}"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F7200FEC-748A-4EFE-B680-FC3608B91402}"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1F61ED6F-F22B-4245-8FC2-E85B0BED48CA}"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92164" name="Slide Number Placeholder 3"/>
          <p:cNvSpPr>
            <a:spLocks noGrp="1"/>
          </p:cNvSpPr>
          <p:nvPr>
            <p:ph type="sldNum" sz="quarter" idx="5"/>
          </p:nvPr>
        </p:nvSpPr>
        <p:spPr bwMode="auto">
          <a:noFill/>
          <a:ln>
            <a:miter lim="800000"/>
            <a:headEnd/>
            <a:tailEnd/>
          </a:ln>
        </p:spPr>
        <p:txBody>
          <a:bodyPr/>
          <a:lstStyle/>
          <a:p>
            <a:fld id="{F14DAD01-C170-4792-990F-AB9F6DFDF1C0}"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94212" name="Slide Number Placeholder 3"/>
          <p:cNvSpPr>
            <a:spLocks noGrp="1"/>
          </p:cNvSpPr>
          <p:nvPr>
            <p:ph type="sldNum" sz="quarter" idx="5"/>
          </p:nvPr>
        </p:nvSpPr>
        <p:spPr bwMode="auto">
          <a:noFill/>
          <a:ln>
            <a:miter lim="800000"/>
            <a:headEnd/>
            <a:tailEnd/>
          </a:ln>
        </p:spPr>
        <p:txBody>
          <a:bodyPr/>
          <a:lstStyle/>
          <a:p>
            <a:fld id="{A193D0DF-B571-4712-B3BD-F57F7FBBC089}"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754A14EF-DFCD-4582-A090-687EF7DC192A}"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418D30D6-02D0-4655-8FAA-A20403538B6F}"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a:lstStyle/>
          <a:p>
            <a:endParaRPr lang="en-US" smtClean="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CDE7B0FD-DF97-4920-9E11-9C78DC7ED1F9}"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marL="533400" indent="-533400"/>
            <a:r>
              <a:rPr lang="en-US" b="1" dirty="0" smtClean="0">
                <a:ea typeface="ＭＳ Ｐゴシック" pitchFamily="-65" charset="-128"/>
              </a:rPr>
              <a:t>Note to Instructor</a:t>
            </a:r>
          </a:p>
          <a:p>
            <a:pPr marL="533400" indent="-533400">
              <a:lnSpc>
                <a:spcPct val="90000"/>
              </a:lnSpc>
            </a:pPr>
            <a:r>
              <a:rPr lang="en-US" b="1" dirty="0" smtClean="0">
                <a:ea typeface="ＭＳ Ｐゴシック" pitchFamily="-65" charset="-128"/>
              </a:rPr>
              <a:t>Discount stores</a:t>
            </a:r>
            <a:r>
              <a:rPr lang="en-US" dirty="0" smtClean="0">
                <a:ea typeface="ＭＳ Ｐゴシック" pitchFamily="-65" charset="-128"/>
              </a:rPr>
              <a:t> sell standard merchandise at lower prices by accepting lower margins and selling higher volume.</a:t>
            </a:r>
          </a:p>
          <a:p>
            <a:pPr marL="533400" indent="-533400">
              <a:lnSpc>
                <a:spcPct val="90000"/>
              </a:lnSpc>
            </a:pPr>
            <a:r>
              <a:rPr lang="en-US" b="1" dirty="0" smtClean="0">
                <a:ea typeface="ＭＳ Ｐゴシック" pitchFamily="-65" charset="-128"/>
              </a:rPr>
              <a:t>Independent off-price retailers </a:t>
            </a:r>
            <a:r>
              <a:rPr lang="en-US" dirty="0" smtClean="0">
                <a:ea typeface="ＭＳ Ｐゴシック" pitchFamily="-65" charset="-128"/>
              </a:rPr>
              <a:t>either are owned and run by entrepreneurs or are divisions of larger retail corporations.</a:t>
            </a:r>
            <a:endParaRPr lang="en-US" b="1" i="1" dirty="0" smtClean="0">
              <a:solidFill>
                <a:srgbClr val="333399"/>
              </a:solidFill>
              <a:latin typeface="Times New Roman" pitchFamily="-65" charset="0"/>
              <a:ea typeface="ＭＳ Ｐゴシック" pitchFamily="-65" charset="-128"/>
            </a:endParaRPr>
          </a:p>
          <a:p>
            <a:pPr marL="533400" indent="-533400">
              <a:lnSpc>
                <a:spcPct val="90000"/>
              </a:lnSpc>
            </a:pPr>
            <a:r>
              <a:rPr lang="en-US" b="1" dirty="0" smtClean="0">
                <a:ea typeface="ＭＳ Ｐゴシック" pitchFamily="-65" charset="-128"/>
              </a:rPr>
              <a:t>Off-price retailers</a:t>
            </a:r>
            <a:r>
              <a:rPr lang="en-US" dirty="0" smtClean="0">
                <a:ea typeface="ＭＳ Ｐゴシック" pitchFamily="-65" charset="-128"/>
              </a:rPr>
              <a:t> buy at less-than-regular wholesale prices and charge customers less than retail.</a:t>
            </a:r>
          </a:p>
          <a:p>
            <a:pPr marL="533400" indent="-533400"/>
            <a:r>
              <a:rPr lang="en-US" b="1" dirty="0" smtClean="0">
                <a:ea typeface="ＭＳ Ｐゴシック" pitchFamily="-65" charset="-128"/>
              </a:rPr>
              <a:t>Factory outlets</a:t>
            </a:r>
            <a:r>
              <a:rPr lang="en-US" dirty="0" smtClean="0">
                <a:ea typeface="ＭＳ Ｐゴシック" pitchFamily="-65" charset="-128"/>
              </a:rPr>
              <a:t> are producer-operated stores. The link on this slide is to a Premium Factory Outlet mall. Students are probably familiar with these types of shopping locations.</a:t>
            </a:r>
          </a:p>
          <a:p>
            <a:pPr marL="533400" indent="-533400"/>
            <a:r>
              <a:rPr lang="en-US" b="1" dirty="0" smtClean="0">
                <a:ea typeface="ＭＳ Ｐゴシック" pitchFamily="-65" charset="-128"/>
              </a:rPr>
              <a:t>Warehouse clubs</a:t>
            </a:r>
            <a:r>
              <a:rPr lang="en-US" dirty="0" smtClean="0">
                <a:ea typeface="ＭＳ Ｐゴシック" pitchFamily="-65" charset="-128"/>
              </a:rPr>
              <a:t> are large warehouse-like facilities with few frills and offer ultra-low prices. </a:t>
            </a:r>
          </a:p>
          <a:p>
            <a:pPr marL="533400" indent="-533400"/>
            <a:endParaRPr lang="en-US" dirty="0" smtClean="0">
              <a:ea typeface="ＭＳ Ｐゴシック" pitchFamily="-65"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6468A0E0-98F4-4407-B629-996B96FF2D11}"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F73313A8-E33F-4FDD-BEDD-E20F9B6BD14E}"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This is a good time to visit the Web site for Trader Joe’s. Ask the students who they target and how they position their business. You can also ask students how this is different than Whole Foods which is discussed in the text.</a:t>
            </a:r>
          </a:p>
        </p:txBody>
      </p:sp>
      <p:sp>
        <p:nvSpPr>
          <p:cNvPr id="49156" name="Slide Number Placeholder 3"/>
          <p:cNvSpPr>
            <a:spLocks noGrp="1"/>
          </p:cNvSpPr>
          <p:nvPr>
            <p:ph type="sldNum" sz="quarter" idx="5"/>
          </p:nvPr>
        </p:nvSpPr>
        <p:spPr bwMode="auto">
          <a:noFill/>
          <a:ln>
            <a:miter lim="800000"/>
            <a:headEnd/>
            <a:tailEnd/>
          </a:ln>
        </p:spPr>
        <p:txBody>
          <a:bodyPr/>
          <a:lstStyle/>
          <a:p>
            <a:fld id="{FF7299CC-8181-46C3-9A72-0B00E3E096B1}"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pPr>
              <a:lnSpc>
                <a:spcPct val="80000"/>
              </a:lnSpc>
            </a:pPr>
            <a:r>
              <a:rPr lang="en-US" b="1" dirty="0" smtClean="0">
                <a:ea typeface="ＭＳ Ｐゴシック" pitchFamily="-65" charset="-128"/>
              </a:rPr>
              <a:t>Product assortment </a:t>
            </a:r>
            <a:r>
              <a:rPr lang="en-US" dirty="0" smtClean="0">
                <a:ea typeface="ＭＳ Ｐゴシック" pitchFamily="-65" charset="-128"/>
              </a:rPr>
              <a:t>should differentiate the retailer while matching target shoppers’ expectations. Offers merchandise that no other competitor carries:</a:t>
            </a:r>
          </a:p>
          <a:p>
            <a:pPr marL="628650" lvl="1" indent="-171450">
              <a:lnSpc>
                <a:spcPct val="80000"/>
              </a:lnSpc>
            </a:pPr>
            <a:r>
              <a:rPr lang="en-US" dirty="0" smtClean="0">
                <a:ea typeface="ＭＳ Ｐゴシック" pitchFamily="-65" charset="-128"/>
              </a:rPr>
              <a:t>Private or national brands</a:t>
            </a:r>
          </a:p>
          <a:p>
            <a:pPr marL="628650" lvl="1" indent="-171450">
              <a:lnSpc>
                <a:spcPct val="80000"/>
              </a:lnSpc>
            </a:pPr>
            <a:r>
              <a:rPr lang="en-US" dirty="0" smtClean="0">
                <a:ea typeface="ＭＳ Ｐゴシック" pitchFamily="-65" charset="-128"/>
              </a:rPr>
              <a:t>Merchandising events</a:t>
            </a:r>
          </a:p>
          <a:p>
            <a:pPr marL="628650" lvl="1" indent="-171450">
              <a:lnSpc>
                <a:spcPct val="80000"/>
              </a:lnSpc>
            </a:pPr>
            <a:r>
              <a:rPr lang="en-US" dirty="0" smtClean="0">
                <a:ea typeface="ＭＳ Ｐゴシック" pitchFamily="-65" charset="-128"/>
              </a:rPr>
              <a:t>Highly targeted product assortment</a:t>
            </a:r>
          </a:p>
          <a:p>
            <a:pPr>
              <a:lnSpc>
                <a:spcPct val="80000"/>
              </a:lnSpc>
            </a:pPr>
            <a:r>
              <a:rPr lang="en-US" b="1" dirty="0" smtClean="0">
                <a:ea typeface="ＭＳ Ｐゴシック" pitchFamily="-65" charset="-128"/>
              </a:rPr>
              <a:t>Services mix</a:t>
            </a:r>
            <a:r>
              <a:rPr lang="en-US" dirty="0" smtClean="0">
                <a:ea typeface="ＭＳ Ｐゴシック" pitchFamily="-65" charset="-128"/>
              </a:rPr>
              <a:t> should also serve to differentiate the retailer from the competition with customer support.</a:t>
            </a:r>
          </a:p>
          <a:p>
            <a:pPr>
              <a:lnSpc>
                <a:spcPct val="80000"/>
              </a:lnSpc>
            </a:pPr>
            <a:r>
              <a:rPr lang="en-US" b="1" dirty="0" smtClean="0">
                <a:ea typeface="ＭＳ Ｐゴシック" pitchFamily="-65" charset="-128"/>
              </a:rPr>
              <a:t>Store atmosphere </a:t>
            </a:r>
            <a:r>
              <a:rPr lang="en-US" dirty="0" smtClean="0">
                <a:ea typeface="ＭＳ Ｐゴシック" pitchFamily="-65" charset="-128"/>
              </a:rPr>
              <a:t>is the physical layout that makes moving around the store hard or easy.</a:t>
            </a:r>
          </a:p>
          <a:p>
            <a:endParaRPr lang="en-US" dirty="0" smtClean="0">
              <a:ea typeface="ＭＳ Ｐゴシック" pitchFamily="-65"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A130A9F7-1EE9-4624-A644-42EE355B7A32}"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46CE0A3B-BC6A-49D6-A2EC-1D980435C115}"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endParaRPr lang="en-US" b="1" dirty="0" smtClean="0">
              <a:ea typeface="ＭＳ Ｐゴシック" pitchFamily="-65" charset="-128"/>
            </a:endParaRPr>
          </a:p>
          <a:p>
            <a:r>
              <a:rPr lang="en-US" b="1" dirty="0" smtClean="0">
                <a:ea typeface="ＭＳ Ｐゴシック" pitchFamily="-65" charset="-128"/>
              </a:rPr>
              <a:t>Discussion Question</a:t>
            </a:r>
          </a:p>
          <a:p>
            <a:r>
              <a:rPr lang="en-US" i="1" dirty="0" smtClean="0">
                <a:ea typeface="ＭＳ Ｐゴシック" pitchFamily="-65" charset="-128"/>
              </a:rPr>
              <a:t>Why would a retailer engage in high-low pricing?</a:t>
            </a:r>
            <a:endParaRPr lang="en-US" b="1" dirty="0" smtClean="0">
              <a:ea typeface="ＭＳ Ｐゴシック" pitchFamily="-65" charset="-128"/>
            </a:endParaRPr>
          </a:p>
          <a:p>
            <a:r>
              <a:rPr lang="en-US" dirty="0" smtClean="0">
                <a:ea typeface="ＭＳ Ｐゴシック" pitchFamily="-65" charset="-128"/>
              </a:rPr>
              <a:t>In most cases it is to increase store traffic, clear out unsold merchandise, create a low price image, or attract customers who will buy other goods at full price.</a:t>
            </a:r>
          </a:p>
        </p:txBody>
      </p:sp>
      <p:sp>
        <p:nvSpPr>
          <p:cNvPr id="55300" name="Slide Number Placeholder 3"/>
          <p:cNvSpPr>
            <a:spLocks noGrp="1"/>
          </p:cNvSpPr>
          <p:nvPr>
            <p:ph type="sldNum" sz="quarter" idx="5"/>
          </p:nvPr>
        </p:nvSpPr>
        <p:spPr bwMode="auto">
          <a:noFill/>
          <a:ln>
            <a:miter lim="800000"/>
            <a:headEnd/>
            <a:tailEnd/>
          </a:ln>
        </p:spPr>
        <p:txBody>
          <a:bodyPr/>
          <a:lstStyle/>
          <a:p>
            <a:fld id="{031C7429-E5F0-4A2B-9366-E42262DC629F}"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00800"/>
            <a:ext cx="1965325" cy="274638"/>
          </a:xfrm>
          <a:prstGeom prst="rect">
            <a:avLst/>
          </a:prstGeom>
          <a:noFill/>
          <a:ln w="9525">
            <a:noFill/>
            <a:round/>
            <a:headEnd/>
            <a:tailEnd/>
          </a:ln>
          <a:effectLst/>
        </p:spPr>
        <p:txBody>
          <a:bodyPr lIns="0" tIns="0" rIns="0" bIns="0"/>
          <a:lstStyle/>
          <a:p>
            <a:pPr algn="ctr">
              <a:lnSpc>
                <a:spcPct val="102000"/>
              </a:lnSpc>
              <a:buFont typeface="Wingdings" pitchFamily="-65" charset="2"/>
              <a:buNone/>
              <a:tabLst>
                <a:tab pos="723900" algn="l"/>
                <a:tab pos="1447800" algn="l"/>
                <a:tab pos="2171700" algn="l"/>
              </a:tabLst>
            </a:pPr>
            <a:r>
              <a:rPr lang="en-US" sz="1600" b="1" dirty="0" smtClean="0">
                <a:solidFill>
                  <a:schemeClr val="tx1"/>
                </a:solidFill>
                <a:cs typeface="Tahoma" pitchFamily="-65" charset="0"/>
              </a:rPr>
              <a:t>13-  </a:t>
            </a:r>
            <a:fld id="{11EC4F2E-1554-4522-B3A5-78C0A5924700}" type="slidenum">
              <a:rPr lang="en-US" sz="1600" b="1">
                <a:solidFill>
                  <a:schemeClr val="tx1"/>
                </a:solidFill>
                <a:cs typeface="Tahoma" pitchFamily="-65" charset="0"/>
              </a:rPr>
              <a:pPr algn="ctr">
                <a:lnSpc>
                  <a:spcPct val="102000"/>
                </a:lnSpc>
                <a:buFont typeface="Wingdings" pitchFamily="-65" charset="2"/>
                <a:buNone/>
                <a:tabLst>
                  <a:tab pos="723900" algn="l"/>
                  <a:tab pos="1447800" algn="l"/>
                  <a:tab pos="2171700" algn="l"/>
                </a:tabLst>
              </a:pPr>
              <a:t>‹#›</a:t>
            </a:fld>
            <a:endParaRPr lang="en-US" sz="1600" b="1" dirty="0">
              <a:solidFill>
                <a:schemeClr val="tx1"/>
              </a:solidFill>
              <a:cs typeface="Tahoma" pitchFamily="-65"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Copyright © </a:t>
            </a:r>
            <a:r>
              <a:rPr lang="en-US" sz="1400" b="1" dirty="0" smtClean="0">
                <a:solidFill>
                  <a:srgbClr val="A6A6A6"/>
                </a:solidFill>
                <a:cs typeface="Tahoma" pitchFamily="-65" charset="0"/>
              </a:rPr>
              <a:t>2012 </a:t>
            </a:r>
            <a:r>
              <a:rPr lang="en-US" sz="1400" b="1" dirty="0">
                <a:solidFill>
                  <a:srgbClr val="A6A6A6"/>
                </a:solidFill>
                <a:cs typeface="Tahoma" pitchFamily="-65" charset="0"/>
              </a:rPr>
              <a:t>Pearson Education, Inc.  </a:t>
            </a:r>
          </a:p>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457200"/>
            <a:ext cx="2657003" cy="2209800"/>
          </a:xfrm>
          <a:prstGeom prst="rect">
            <a:avLst/>
          </a:prstGeom>
          <a:noFill/>
          <a:ln w="9525">
            <a:noFill/>
            <a:miter lim="800000"/>
            <a:headEnd/>
            <a:tailEnd/>
          </a:ln>
        </p:spPr>
      </p:pic>
      <p:sp>
        <p:nvSpPr>
          <p:cNvPr id="9" name="Rectangle 8"/>
          <p:cNvSpPr/>
          <p:nvPr userDrawn="1"/>
        </p:nvSpPr>
        <p:spPr>
          <a:xfrm>
            <a:off x="2057400" y="457200"/>
            <a:ext cx="3200400" cy="646331"/>
          </a:xfrm>
          <a:prstGeom prst="rect">
            <a:avLst/>
          </a:prstGeom>
        </p:spPr>
        <p:txBody>
          <a:bodyPr wrap="square">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E0B5EE8-541F-4BE5-9858-DEA6FEE67FC0}" type="datetime1">
              <a:rPr lang="en-US"/>
              <a:pPr/>
              <a:t>4/8/2015</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E9971D2-199C-48C6-B39B-AE5DF936FB2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6617562-8FA0-4512-980F-B8819B59B55B}" type="datetime1">
              <a:rPr lang="en-US"/>
              <a:pPr/>
              <a:t>4/8/2015</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EB3E1D1-0103-4C92-A43E-15DC9DA83BF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000"/>
              </a:lnSpc>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209800"/>
            <a:ext cx="3581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2209800"/>
            <a:ext cx="3733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7"/>
          </p:nvPr>
        </p:nvSpPr>
        <p:spPr>
          <a:xfrm>
            <a:off x="1447800" y="1371600"/>
            <a:ext cx="6172200" cy="533400"/>
          </a:xfrm>
        </p:spPr>
        <p:txBody>
          <a:bodyPr/>
          <a:lstStyle>
            <a:lvl1pPr algn="ctr">
              <a:buNone/>
              <a:defRPr b="1" i="0">
                <a:solidFill>
                  <a:schemeClr val="tx2"/>
                </a:solidFill>
              </a:defRPr>
            </a:lvl1pPr>
          </a:lstStyle>
          <a:p>
            <a:pPr lvl="0"/>
            <a:r>
              <a:rPr lang="en-US" dirty="0" smtClean="0"/>
              <a:t>Click to edit Master text styles</a:t>
            </a:r>
          </a:p>
        </p:txBody>
      </p:sp>
      <p:sp>
        <p:nvSpPr>
          <p:cNvPr id="6"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CA57E4F-35B4-4E4B-AB29-0BC6A2807D95}" type="datetime1">
              <a:rPr lang="en-US"/>
              <a:pPr/>
              <a:t>4/8/2015</a:t>
            </a:fld>
            <a:endParaRPr lang="en-US"/>
          </a:p>
        </p:txBody>
      </p:sp>
      <p:sp>
        <p:nvSpPr>
          <p:cNvPr id="7"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8"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72A4CA2-7382-45DE-A5EE-6DEC08D147A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C0C36D1-65CC-4BFD-A847-81120DB455A0}" type="datetime1">
              <a:rPr lang="en-US"/>
              <a:pPr/>
              <a:t>4/8/2015</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0003747-46D7-4389-8352-522704EC9B7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000"/>
              </a:lnSpc>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209800"/>
            <a:ext cx="3581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2209800"/>
            <a:ext cx="3733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7"/>
          </p:nvPr>
        </p:nvSpPr>
        <p:spPr>
          <a:xfrm>
            <a:off x="1447800" y="1371600"/>
            <a:ext cx="6172200" cy="533400"/>
          </a:xfrm>
        </p:spPr>
        <p:txBody>
          <a:bodyPr/>
          <a:lstStyle>
            <a:lvl1pPr algn="ctr">
              <a:buNone/>
              <a:defRPr b="1" i="0">
                <a:solidFill>
                  <a:schemeClr val="tx2"/>
                </a:solidFill>
              </a:defRPr>
            </a:lvl1pPr>
          </a:lstStyle>
          <a:p>
            <a:pPr lvl="0"/>
            <a:r>
              <a:rPr lang="en-US" dirty="0" smtClean="0"/>
              <a:t>Click to edit Master text styles</a:t>
            </a:r>
          </a:p>
        </p:txBody>
      </p:sp>
      <p:sp>
        <p:nvSpPr>
          <p:cNvPr id="6"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66D9445-3304-4AF4-9E45-E850F226F01C}" type="datetime1">
              <a:rPr lang="en-US"/>
              <a:pPr/>
              <a:t>4/8/2015</a:t>
            </a:fld>
            <a:endParaRPr lang="en-US"/>
          </a:p>
        </p:txBody>
      </p:sp>
      <p:sp>
        <p:nvSpPr>
          <p:cNvPr id="7"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8"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D682A77-D9E2-4E21-B090-14F5F427254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2B353CB-10B0-42C0-B28B-830FFF313600}" type="datetime1">
              <a:rPr lang="en-US"/>
              <a:pPr/>
              <a:t>4/8/2015</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E265789-BB7E-4D58-9FB4-1E419D424CF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803EB7D-FFF8-498B-B610-278869F91B74}" type="datetime1">
              <a:rPr lang="en-US"/>
              <a:pPr/>
              <a:t>4/8/2015</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7CDE194-FE91-4D3D-8E00-4B4C2B061A1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pitchFamily="-65" charset="2"/>
              <a:buNone/>
              <a:tabLst>
                <a:tab pos="723900" algn="l"/>
                <a:tab pos="1447800" algn="l"/>
                <a:tab pos="2171700" algn="l"/>
              </a:tabLst>
            </a:pPr>
            <a:r>
              <a:rPr lang="en-US" sz="1600" b="1" dirty="0" smtClean="0">
                <a:solidFill>
                  <a:schemeClr val="tx1"/>
                </a:solidFill>
                <a:cs typeface="Tahoma" pitchFamily="-65" charset="0"/>
              </a:rPr>
              <a:t>13- </a:t>
            </a:r>
            <a:fld id="{AABF00F2-7031-4142-AAFE-A9139BCBD277}" type="slidenum">
              <a:rPr lang="en-US" sz="1600" b="1" smtClean="0">
                <a:solidFill>
                  <a:schemeClr val="tx1"/>
                </a:solidFill>
                <a:cs typeface="Tahoma" pitchFamily="-65" charset="0"/>
              </a:rPr>
              <a:pPr algn="ctr">
                <a:lnSpc>
                  <a:spcPct val="102000"/>
                </a:lnSpc>
                <a:buFont typeface="Wingdings" pitchFamily="-65" charset="2"/>
                <a:buNone/>
                <a:tabLst>
                  <a:tab pos="723900" algn="l"/>
                  <a:tab pos="1447800" algn="l"/>
                  <a:tab pos="2171700" algn="l"/>
                </a:tabLst>
              </a:pPr>
              <a:t>‹#›</a:t>
            </a:fld>
            <a:endParaRPr lang="en-US" sz="1600" b="1" dirty="0">
              <a:solidFill>
                <a:schemeClr val="tx1"/>
              </a:solidFill>
              <a:cs typeface="Tahoma" pitchFamily="-65"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Copyright © </a:t>
            </a:r>
            <a:r>
              <a:rPr lang="en-US" sz="1400" b="1" dirty="0" smtClean="0">
                <a:solidFill>
                  <a:srgbClr val="A6A6A6"/>
                </a:solidFill>
                <a:cs typeface="Tahoma" pitchFamily="-65" charset="0"/>
              </a:rPr>
              <a:t>2012 </a:t>
            </a:r>
            <a:r>
              <a:rPr lang="en-US" sz="1400" b="1" dirty="0">
                <a:solidFill>
                  <a:srgbClr val="A6A6A6"/>
                </a:solidFill>
                <a:cs typeface="Tahoma" pitchFamily="-65" charset="0"/>
              </a:rPr>
              <a:t>Pearson Education, Inc.  </a:t>
            </a:r>
          </a:p>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Publishing as Prentice Hall</a:t>
            </a:r>
          </a:p>
        </p:txBody>
      </p:sp>
      <p:pic>
        <p:nvPicPr>
          <p:cNvPr id="8" name="Picture 2"/>
          <p:cNvPicPr>
            <a:picLocks noChangeAspect="1" noChangeArrowheads="1"/>
          </p:cNvPicPr>
          <p:nvPr userDrawn="1"/>
        </p:nvPicPr>
        <p:blipFill>
          <a:blip r:embed="rId18" cstate="print"/>
          <a:srcRect/>
          <a:stretch>
            <a:fillRect/>
          </a:stretch>
        </p:blipFill>
        <p:spPr bwMode="auto">
          <a:xfrm>
            <a:off x="0" y="5410200"/>
            <a:ext cx="1110350" cy="92346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premiumoutlets.com/outlets/outlet.asp?id=10"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traderjoes.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pPr eaLnBrk="1" hangingPunct="1"/>
            <a:r>
              <a:rPr lang="en-US" dirty="0" smtClean="0"/>
              <a:t/>
            </a:r>
            <a:br>
              <a:rPr lang="en-US" dirty="0" smtClean="0"/>
            </a:br>
            <a:r>
              <a:rPr lang="en-US" smtClean="0"/>
              <a:t>Chapter 7</a:t>
            </a:r>
            <a:endParaRPr lang="en-US" dirty="0" smtClean="0"/>
          </a:p>
        </p:txBody>
      </p:sp>
      <p:sp>
        <p:nvSpPr>
          <p:cNvPr id="19459" name="Subtitle 2"/>
          <p:cNvSpPr>
            <a:spLocks noGrp="1"/>
          </p:cNvSpPr>
          <p:nvPr>
            <p:ph type="subTitle" idx="1"/>
          </p:nvPr>
        </p:nvSpPr>
        <p:spPr/>
        <p:txBody>
          <a:bodyPr/>
          <a:lstStyle/>
          <a:p>
            <a:r>
              <a:rPr lang="en-US" b="1" dirty="0" smtClean="0">
                <a:latin typeface="Calibri" pitchFamily="-65" charset="0"/>
              </a:rPr>
              <a:t>Retailing and Wholesaling</a:t>
            </a:r>
            <a:endParaRPr lang="en-US" sz="3600" dirty="0" smtClean="0">
              <a:latin typeface="Calibri" pitchFamily="-65"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3200" smtClean="0"/>
              <a:t>Retailing</a:t>
            </a:r>
          </a:p>
        </p:txBody>
      </p:sp>
      <p:sp>
        <p:nvSpPr>
          <p:cNvPr id="56323" name="Rectangle 3"/>
          <p:cNvSpPr>
            <a:spLocks noGrp="1" noChangeArrowheads="1"/>
          </p:cNvSpPr>
          <p:nvPr>
            <p:ph type="body" sz="quarter" idx="13"/>
          </p:nvPr>
        </p:nvSpPr>
        <p:spPr/>
        <p:txBody>
          <a:bodyPr/>
          <a:lstStyle/>
          <a:p>
            <a:r>
              <a:rPr lang="en-US" smtClean="0">
                <a:latin typeface="Calibri" pitchFamily="-65" charset="0"/>
              </a:rPr>
              <a:t>Retailer Marketing Decisions</a:t>
            </a:r>
          </a:p>
          <a:p>
            <a:r>
              <a:rPr lang="en-US" smtClean="0">
                <a:latin typeface="Calibri" pitchFamily="-65" charset="0"/>
              </a:rPr>
              <a:t>Promotion Decision</a:t>
            </a:r>
          </a:p>
          <a:p>
            <a:endParaRPr lang="en-US" smtClean="0">
              <a:latin typeface="Calibri" pitchFamily="-65" charset="0"/>
            </a:endParaRPr>
          </a:p>
        </p:txBody>
      </p:sp>
      <p:graphicFrame>
        <p:nvGraphicFramePr>
          <p:cNvPr id="5" name="Content Placeholder 4"/>
          <p:cNvGraphicFramePr>
            <a:graphicFrameLocks noGrp="1"/>
          </p:cNvGraphicFramePr>
          <p:nvPr>
            <p:ph idx="4294967295"/>
          </p:nvPr>
        </p:nvGraphicFramePr>
        <p:xfrm>
          <a:off x="685800" y="2667000"/>
          <a:ext cx="7467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200" smtClean="0"/>
              <a:t>Retailing</a:t>
            </a:r>
          </a:p>
        </p:txBody>
      </p:sp>
      <p:sp>
        <p:nvSpPr>
          <p:cNvPr id="62467" name="Rectangle 3"/>
          <p:cNvSpPr>
            <a:spLocks noGrp="1" noChangeArrowheads="1"/>
          </p:cNvSpPr>
          <p:nvPr>
            <p:ph idx="1"/>
          </p:nvPr>
        </p:nvSpPr>
        <p:spPr>
          <a:xfrm>
            <a:off x="685800" y="2438400"/>
            <a:ext cx="7772400" cy="4114800"/>
          </a:xfrm>
        </p:spPr>
        <p:txBody>
          <a:bodyPr/>
          <a:lstStyle/>
          <a:p>
            <a:pPr marL="533400" indent="-533400">
              <a:buFontTx/>
              <a:buNone/>
            </a:pPr>
            <a:r>
              <a:rPr lang="en-US" sz="2800" dirty="0" smtClean="0">
                <a:latin typeface="Calibri" pitchFamily="-65" charset="0"/>
              </a:rPr>
              <a:t> </a:t>
            </a:r>
            <a:r>
              <a:rPr lang="en-US" sz="2800" b="1" dirty="0" smtClean="0">
                <a:latin typeface="Calibri" pitchFamily="-65" charset="0"/>
              </a:rPr>
              <a:t>Wheel-of-retailing concept</a:t>
            </a:r>
            <a:r>
              <a:rPr lang="en-US" sz="2800" dirty="0" smtClean="0">
                <a:latin typeface="Calibri" pitchFamily="-65" charset="0"/>
              </a:rPr>
              <a:t> states that many new types of retailing forms begin as low-margin, low-price, low-status operations, and challenge established retailers. As they succeed they upgrade their facilities and offer more services, increasing their costs and forcing them to increase prices, eventually becoming the retailers they replaced.</a:t>
            </a:r>
          </a:p>
        </p:txBody>
      </p:sp>
      <p:sp>
        <p:nvSpPr>
          <p:cNvPr id="62468" name="Text Placeholder 3"/>
          <p:cNvSpPr>
            <a:spLocks noGrp="1"/>
          </p:cNvSpPr>
          <p:nvPr>
            <p:ph type="body" sz="quarter" idx="13"/>
          </p:nvPr>
        </p:nvSpPr>
        <p:spPr>
          <a:xfrm>
            <a:off x="381000" y="1295400"/>
            <a:ext cx="8305800" cy="838200"/>
          </a:xfrm>
        </p:spPr>
        <p:txBody>
          <a:bodyPr/>
          <a:lstStyle/>
          <a:p>
            <a:pPr>
              <a:spcBef>
                <a:spcPct val="0"/>
              </a:spcBef>
            </a:pPr>
            <a:r>
              <a:rPr lang="en-US" sz="2400" dirty="0" smtClean="0">
                <a:latin typeface="Calibri" pitchFamily="-65" charset="0"/>
              </a:rPr>
              <a:t>Retailing Trends and Developments</a:t>
            </a:r>
          </a:p>
          <a:p>
            <a:pPr>
              <a:spcBef>
                <a:spcPct val="0"/>
              </a:spcBef>
            </a:pPr>
            <a:r>
              <a:rPr lang="en-US" sz="2400" dirty="0" smtClean="0">
                <a:latin typeface="Calibri" pitchFamily="-65" charset="0"/>
              </a:rPr>
              <a:t>New Retail Forms and Shortening Retail Life Cycles</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3200" smtClean="0"/>
              <a:t>Retailing</a:t>
            </a:r>
          </a:p>
        </p:txBody>
      </p:sp>
      <p:sp>
        <p:nvSpPr>
          <p:cNvPr id="64515" name="Rectangle 3"/>
          <p:cNvSpPr>
            <a:spLocks noGrp="1" noChangeArrowheads="1"/>
          </p:cNvSpPr>
          <p:nvPr>
            <p:ph idx="1"/>
          </p:nvPr>
        </p:nvSpPr>
        <p:spPr>
          <a:xfrm>
            <a:off x="685800" y="1600200"/>
            <a:ext cx="7772400" cy="4114800"/>
          </a:xfrm>
        </p:spPr>
        <p:txBody>
          <a:bodyPr/>
          <a:lstStyle/>
          <a:p>
            <a:pPr marL="533400" indent="-533400">
              <a:buFontTx/>
              <a:buNone/>
            </a:pPr>
            <a:endParaRPr lang="en-US" sz="2800" dirty="0" smtClean="0">
              <a:latin typeface="Calibri" pitchFamily="-65" charset="0"/>
            </a:endParaRPr>
          </a:p>
          <a:p>
            <a:pPr marL="533400" indent="-533400">
              <a:buFontTx/>
              <a:buNone/>
            </a:pPr>
            <a:r>
              <a:rPr lang="en-US" sz="2800" dirty="0" smtClean="0">
                <a:latin typeface="Calibri" pitchFamily="-65" charset="0"/>
              </a:rPr>
              <a:t> </a:t>
            </a:r>
            <a:r>
              <a:rPr lang="en-US" sz="2800" b="1" dirty="0" smtClean="0">
                <a:latin typeface="Calibri" pitchFamily="-65" charset="0"/>
              </a:rPr>
              <a:t>Growth of non-store retailing</a:t>
            </a:r>
            <a:r>
              <a:rPr lang="en-US" sz="2800" dirty="0" smtClean="0">
                <a:latin typeface="Calibri" pitchFamily="-65" charset="0"/>
              </a:rPr>
              <a:t> includes:</a:t>
            </a:r>
          </a:p>
          <a:p>
            <a:pPr marL="533400" indent="-533400"/>
            <a:r>
              <a:rPr lang="en-US" sz="2800" dirty="0" smtClean="0">
                <a:latin typeface="Calibri" pitchFamily="-65" charset="0"/>
              </a:rPr>
              <a:t>Mail order</a:t>
            </a:r>
          </a:p>
          <a:p>
            <a:pPr marL="533400" indent="-533400"/>
            <a:r>
              <a:rPr lang="en-US" sz="2800" dirty="0" smtClean="0">
                <a:latin typeface="Calibri" pitchFamily="-65" charset="0"/>
              </a:rPr>
              <a:t>Television</a:t>
            </a:r>
          </a:p>
          <a:p>
            <a:pPr marL="533400" indent="-533400"/>
            <a:r>
              <a:rPr lang="en-US" sz="2800" dirty="0" smtClean="0">
                <a:latin typeface="Calibri" pitchFamily="-65" charset="0"/>
              </a:rPr>
              <a:t>Phone</a:t>
            </a:r>
          </a:p>
          <a:p>
            <a:pPr marL="533400" indent="-533400"/>
            <a:r>
              <a:rPr lang="en-US" sz="2800" dirty="0" smtClean="0">
                <a:latin typeface="Calibri" pitchFamily="-65" charset="0"/>
              </a:rPr>
              <a:t>Online</a:t>
            </a:r>
          </a:p>
        </p:txBody>
      </p:sp>
      <p:sp>
        <p:nvSpPr>
          <p:cNvPr id="64516" name="Text Placeholder 4"/>
          <p:cNvSpPr>
            <a:spLocks noGrp="1"/>
          </p:cNvSpPr>
          <p:nvPr>
            <p:ph type="body" sz="quarter" idx="13"/>
          </p:nvPr>
        </p:nvSpPr>
        <p:spPr>
          <a:xfrm>
            <a:off x="914400" y="1143000"/>
            <a:ext cx="7162800" cy="685800"/>
          </a:xfrm>
        </p:spPr>
        <p:txBody>
          <a:bodyPr/>
          <a:lstStyle/>
          <a:p>
            <a:pPr>
              <a:spcBef>
                <a:spcPct val="0"/>
              </a:spcBef>
            </a:pPr>
            <a:r>
              <a:rPr lang="en-US" sz="2400" dirty="0" smtClean="0">
                <a:latin typeface="Calibri" pitchFamily="-65" charset="0"/>
              </a:rPr>
              <a:t>Retailing Trends and Developments</a:t>
            </a:r>
          </a:p>
          <a:p>
            <a:pPr>
              <a:spcBef>
                <a:spcPct val="0"/>
              </a:spcBef>
            </a:pPr>
            <a:r>
              <a:rPr lang="en-US" sz="2400" dirty="0" smtClean="0">
                <a:latin typeface="Calibri" pitchFamily="-65" charset="0"/>
              </a:rPr>
              <a:t>New Retail Forms and Shortening Retail Life Cycles</a:t>
            </a:r>
          </a:p>
          <a:p>
            <a:pPr>
              <a:spcBef>
                <a:spcPct val="0"/>
              </a:spcBef>
            </a:pPr>
            <a:r>
              <a:rPr lang="en-US" sz="2400" dirty="0" smtClean="0">
                <a:latin typeface="Calibri" pitchFamily="-65" charset="0"/>
              </a:rPr>
              <a:t>s</a:t>
            </a:r>
          </a:p>
          <a:p>
            <a:pPr>
              <a:spcBef>
                <a:spcPct val="0"/>
              </a:spcBef>
            </a:pPr>
            <a:endParaRPr lang="en-US" dirty="0" smtClean="0">
              <a:latin typeface="Calibri" pitchFamily="-65" charset="0"/>
            </a:endParaRPr>
          </a:p>
        </p:txBody>
      </p:sp>
      <p:pic>
        <p:nvPicPr>
          <p:cNvPr id="64517" name="Picture 5" descr="ph13_13.jpg"/>
          <p:cNvPicPr>
            <a:picLocks noChangeAspect="1"/>
          </p:cNvPicPr>
          <p:nvPr/>
        </p:nvPicPr>
        <p:blipFill>
          <a:blip r:embed="rId3" cstate="print"/>
          <a:srcRect/>
          <a:stretch>
            <a:fillRect/>
          </a:stretch>
        </p:blipFill>
        <p:spPr bwMode="auto">
          <a:xfrm>
            <a:off x="3505200" y="2741613"/>
            <a:ext cx="4267200" cy="3659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Retailing</a:t>
            </a:r>
          </a:p>
        </p:txBody>
      </p:sp>
      <p:sp>
        <p:nvSpPr>
          <p:cNvPr id="66563" name="Rectangle 3"/>
          <p:cNvSpPr>
            <a:spLocks noGrp="1" noChangeArrowheads="1"/>
          </p:cNvSpPr>
          <p:nvPr>
            <p:ph idx="1"/>
          </p:nvPr>
        </p:nvSpPr>
        <p:spPr/>
        <p:txBody>
          <a:bodyPr/>
          <a:lstStyle/>
          <a:p>
            <a:pPr marL="533400" indent="-533400">
              <a:buFontTx/>
              <a:buNone/>
            </a:pPr>
            <a:endParaRPr lang="en-US" sz="3600" dirty="0" smtClean="0">
              <a:solidFill>
                <a:srgbClr val="333399"/>
              </a:solidFill>
              <a:latin typeface="Calibri" pitchFamily="-65" charset="0"/>
            </a:endParaRPr>
          </a:p>
          <a:p>
            <a:pPr marL="533400" indent="-533400">
              <a:buFontTx/>
              <a:buNone/>
            </a:pPr>
            <a:r>
              <a:rPr lang="en-US" sz="3600" dirty="0" smtClean="0">
                <a:latin typeface="Calibri" pitchFamily="-65" charset="0"/>
              </a:rPr>
              <a:t> </a:t>
            </a:r>
            <a:r>
              <a:rPr lang="en-US" b="1" dirty="0" smtClean="0">
                <a:latin typeface="Calibri" pitchFamily="-65" charset="0"/>
              </a:rPr>
              <a:t>Retail convergence</a:t>
            </a:r>
            <a:r>
              <a:rPr lang="en-US" dirty="0" smtClean="0">
                <a:latin typeface="Calibri" pitchFamily="-65" charset="0"/>
              </a:rPr>
              <a:t> involves the merging of consumers, producers, prices, and retailers, creating greater competition for retailers and greater difficulty differentiating offerings</a:t>
            </a:r>
          </a:p>
        </p:txBody>
      </p:sp>
      <p:sp>
        <p:nvSpPr>
          <p:cNvPr id="66564" name="Text Placeholder 3"/>
          <p:cNvSpPr>
            <a:spLocks noGrp="1"/>
          </p:cNvSpPr>
          <p:nvPr>
            <p:ph type="body" sz="quarter" idx="13"/>
          </p:nvPr>
        </p:nvSpPr>
        <p:spPr/>
        <p:txBody>
          <a:bodyPr/>
          <a:lstStyle/>
          <a:p>
            <a:pPr>
              <a:spcBef>
                <a:spcPct val="0"/>
              </a:spcBef>
            </a:pPr>
            <a:r>
              <a:rPr lang="en-US" sz="2400" dirty="0" smtClean="0">
                <a:latin typeface="Calibri" pitchFamily="-65" charset="0"/>
              </a:rPr>
              <a:t>Retailing Trends and Developments</a:t>
            </a:r>
          </a:p>
          <a:p>
            <a:pPr>
              <a:spcBef>
                <a:spcPct val="0"/>
              </a:spcBef>
            </a:pPr>
            <a:r>
              <a:rPr lang="en-US" sz="2400" dirty="0" smtClean="0">
                <a:latin typeface="Calibri" pitchFamily="-65" charset="0"/>
              </a:rPr>
              <a:t>New Retail Forms and Shortening Retail Life Cycles</a:t>
            </a:r>
          </a:p>
          <a:p>
            <a:pPr>
              <a:spcBef>
                <a:spcPct val="0"/>
              </a:spcBef>
            </a:pPr>
            <a:endParaRPr lang="en-US" sz="2400"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85800" y="22098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707" name="Rectangle 2"/>
          <p:cNvSpPr>
            <a:spLocks noGrp="1" noChangeArrowheads="1"/>
          </p:cNvSpPr>
          <p:nvPr>
            <p:ph type="title"/>
          </p:nvPr>
        </p:nvSpPr>
        <p:spPr>
          <a:xfrm>
            <a:off x="685800" y="152400"/>
            <a:ext cx="7772400" cy="1143000"/>
          </a:xfrm>
        </p:spPr>
        <p:txBody>
          <a:bodyPr/>
          <a:lstStyle/>
          <a:p>
            <a:r>
              <a:rPr lang="en-US" sz="3200" smtClean="0"/>
              <a:t>Wholesaling</a:t>
            </a:r>
          </a:p>
        </p:txBody>
      </p:sp>
      <p:sp>
        <p:nvSpPr>
          <p:cNvPr id="72708" name="Content Placeholder 6"/>
          <p:cNvSpPr>
            <a:spLocks noGrp="1"/>
          </p:cNvSpPr>
          <p:nvPr>
            <p:ph type="body" sz="quarter" idx="4294967295"/>
          </p:nvPr>
        </p:nvSpPr>
        <p:spPr>
          <a:xfrm>
            <a:off x="304800" y="1219200"/>
            <a:ext cx="8458200" cy="457200"/>
          </a:xfrm>
        </p:spPr>
        <p:txBody>
          <a:bodyPr/>
          <a:lstStyle/>
          <a:p>
            <a:pPr>
              <a:buFontTx/>
              <a:buNone/>
            </a:pPr>
            <a:r>
              <a:rPr lang="en-US" sz="2400" b="1" dirty="0" smtClean="0">
                <a:latin typeface="Calibri" pitchFamily="-65" charset="0"/>
              </a:rPr>
              <a:t>Wholesaling</a:t>
            </a:r>
            <a:r>
              <a:rPr lang="en-US" sz="2400" dirty="0" smtClean="0">
                <a:latin typeface="Calibri" pitchFamily="-65" charset="0"/>
              </a:rPr>
              <a:t> includes all activities involved in selling goods and services to those buying for resale or business use</a:t>
            </a:r>
            <a:endParaRPr lang="en-US" sz="1800" dirty="0" smtClean="0">
              <a:latin typeface="Calibri" pitchFamily="-65" charset="0"/>
            </a:endParaRPr>
          </a:p>
          <a:p>
            <a:endParaRPr lang="en-US" sz="3600"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3200" smtClean="0"/>
              <a:t>Wholesaling</a:t>
            </a:r>
          </a:p>
        </p:txBody>
      </p:sp>
      <p:sp>
        <p:nvSpPr>
          <p:cNvPr id="74755" name="Rectangle 3"/>
          <p:cNvSpPr>
            <a:spLocks noGrp="1" noChangeArrowheads="1"/>
          </p:cNvSpPr>
          <p:nvPr>
            <p:ph idx="1"/>
          </p:nvPr>
        </p:nvSpPr>
        <p:spPr/>
        <p:txBody>
          <a:bodyPr/>
          <a:lstStyle/>
          <a:p>
            <a:pPr marL="533400" indent="-533400" algn="ctr">
              <a:lnSpc>
                <a:spcPct val="80000"/>
              </a:lnSpc>
              <a:buFontTx/>
              <a:buNone/>
            </a:pPr>
            <a:endParaRPr lang="en-US" b="1" i="1" dirty="0" smtClean="0">
              <a:solidFill>
                <a:srgbClr val="1A643E"/>
              </a:solidFill>
              <a:latin typeface="Times New Roman" pitchFamily="-65" charset="0"/>
            </a:endParaRPr>
          </a:p>
          <a:p>
            <a:pPr marL="533400" indent="-533400">
              <a:lnSpc>
                <a:spcPct val="80000"/>
              </a:lnSpc>
              <a:buFontTx/>
              <a:buNone/>
            </a:pPr>
            <a:r>
              <a:rPr lang="en-US" b="1" dirty="0" smtClean="0">
                <a:latin typeface="Calibri" pitchFamily="-65" charset="0"/>
              </a:rPr>
              <a:t>Selling and promoting</a:t>
            </a:r>
            <a:r>
              <a:rPr lang="en-US" dirty="0" smtClean="0">
                <a:latin typeface="Calibri" pitchFamily="-65" charset="0"/>
              </a:rPr>
              <a:t> involves the wholesaler’s sales force helping the manufacturer reach many smaller customers at lower cost</a:t>
            </a:r>
          </a:p>
          <a:p>
            <a:pPr marL="533400" indent="-533400">
              <a:lnSpc>
                <a:spcPct val="80000"/>
              </a:lnSpc>
              <a:buFontTx/>
              <a:buNone/>
            </a:pPr>
            <a:r>
              <a:rPr lang="en-US" b="1" dirty="0" smtClean="0">
                <a:latin typeface="Calibri" pitchFamily="-65" charset="0"/>
              </a:rPr>
              <a:t>Buying assortment</a:t>
            </a:r>
            <a:r>
              <a:rPr lang="en-US" dirty="0" smtClean="0">
                <a:latin typeface="Calibri" pitchFamily="-65" charset="0"/>
              </a:rPr>
              <a:t> building involves the selection of items and building of assortments needed by their customers, saving the customers work</a:t>
            </a:r>
          </a:p>
          <a:p>
            <a:pPr marL="533400" indent="-533400">
              <a:lnSpc>
                <a:spcPct val="80000"/>
              </a:lnSpc>
              <a:buFontTx/>
              <a:buNone/>
            </a:pPr>
            <a:endParaRPr lang="en-US" dirty="0" smtClean="0">
              <a:latin typeface="Calibri" pitchFamily="-65" charset="0"/>
            </a:endParaRPr>
          </a:p>
        </p:txBody>
      </p:sp>
      <p:sp>
        <p:nvSpPr>
          <p:cNvPr id="74756" name="Text Placeholder 3"/>
          <p:cNvSpPr>
            <a:spLocks noGrp="1"/>
          </p:cNvSpPr>
          <p:nvPr>
            <p:ph type="body" sz="quarter" idx="13"/>
          </p:nvPr>
        </p:nvSpPr>
        <p:spPr/>
        <p:txBody>
          <a:bodyPr/>
          <a:lstStyle/>
          <a:p>
            <a:pPr>
              <a:spcBef>
                <a:spcPct val="0"/>
              </a:spcBef>
            </a:pPr>
            <a:r>
              <a:rPr lang="en-US" smtClean="0">
                <a:latin typeface="Calibri" pitchFamily="-65" charset="0"/>
              </a:rPr>
              <a:t>Wholesaling</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Wholesaling</a:t>
            </a:r>
          </a:p>
        </p:txBody>
      </p:sp>
      <p:sp>
        <p:nvSpPr>
          <p:cNvPr id="76803" name="Rectangle 3"/>
          <p:cNvSpPr>
            <a:spLocks noGrp="1" noChangeArrowheads="1"/>
          </p:cNvSpPr>
          <p:nvPr>
            <p:ph idx="1"/>
          </p:nvPr>
        </p:nvSpPr>
        <p:spPr/>
        <p:txBody>
          <a:bodyPr/>
          <a:lstStyle/>
          <a:p>
            <a:pPr marL="533400" indent="-533400" algn="ctr">
              <a:lnSpc>
                <a:spcPct val="90000"/>
              </a:lnSpc>
              <a:buFontTx/>
              <a:buNone/>
            </a:pPr>
            <a:endParaRPr lang="en-US" b="1" i="1" dirty="0" smtClean="0">
              <a:latin typeface="Times New Roman" pitchFamily="-65" charset="0"/>
            </a:endParaRPr>
          </a:p>
          <a:p>
            <a:pPr marL="533400" indent="-533400">
              <a:lnSpc>
                <a:spcPct val="90000"/>
              </a:lnSpc>
              <a:buFontTx/>
              <a:buNone/>
            </a:pPr>
            <a:r>
              <a:rPr lang="en-US" b="1" dirty="0" smtClean="0">
                <a:latin typeface="Calibri" pitchFamily="-65" charset="0"/>
              </a:rPr>
              <a:t>Bulk breaking</a:t>
            </a:r>
            <a:r>
              <a:rPr lang="en-US" dirty="0" smtClean="0">
                <a:latin typeface="Calibri" pitchFamily="-65" charset="0"/>
              </a:rPr>
              <a:t> involves the wholesaler buying in larger quantity and breaking into smaller lots for its customers</a:t>
            </a:r>
          </a:p>
          <a:p>
            <a:pPr marL="533400" indent="-533400">
              <a:lnSpc>
                <a:spcPct val="90000"/>
              </a:lnSpc>
              <a:buFontTx/>
              <a:buNone/>
            </a:pPr>
            <a:r>
              <a:rPr lang="en-US" b="1" dirty="0" smtClean="0">
                <a:latin typeface="Calibri" pitchFamily="-65" charset="0"/>
              </a:rPr>
              <a:t>Warehousing</a:t>
            </a:r>
            <a:r>
              <a:rPr lang="en-US" dirty="0" smtClean="0">
                <a:latin typeface="Calibri" pitchFamily="-65" charset="0"/>
              </a:rPr>
              <a:t> involves the wholesaler holding inventory, reducing its customers</a:t>
            </a:r>
            <a:r>
              <a:rPr lang="en-US" dirty="0" smtClean="0">
                <a:latin typeface="Calibri" pitchFamily="-65" charset="0"/>
              </a:rPr>
              <a:t>’ inventory cost and risk</a:t>
            </a:r>
          </a:p>
        </p:txBody>
      </p:sp>
      <p:sp>
        <p:nvSpPr>
          <p:cNvPr id="76804" name="Text Placeholder 3"/>
          <p:cNvSpPr>
            <a:spLocks noGrp="1"/>
          </p:cNvSpPr>
          <p:nvPr>
            <p:ph type="body" sz="quarter" idx="13"/>
          </p:nvPr>
        </p:nvSpPr>
        <p:spPr/>
        <p:txBody>
          <a:bodyPr/>
          <a:lstStyle/>
          <a:p>
            <a:pPr>
              <a:spcBef>
                <a:spcPct val="0"/>
              </a:spcBef>
            </a:pPr>
            <a:r>
              <a:rPr lang="en-US" smtClean="0">
                <a:latin typeface="Calibri" pitchFamily="-65" charset="0"/>
              </a:rPr>
              <a:t>Wholesaling</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381000"/>
            <a:ext cx="7772400" cy="1143000"/>
          </a:xfrm>
        </p:spPr>
        <p:txBody>
          <a:bodyPr/>
          <a:lstStyle/>
          <a:p>
            <a:r>
              <a:rPr lang="en-US" smtClean="0"/>
              <a:t>Wholesaling</a:t>
            </a:r>
          </a:p>
        </p:txBody>
      </p:sp>
      <p:sp>
        <p:nvSpPr>
          <p:cNvPr id="84995" name="Rectangle 3"/>
          <p:cNvSpPr>
            <a:spLocks noGrp="1" noChangeArrowheads="1"/>
          </p:cNvSpPr>
          <p:nvPr>
            <p:ph type="body" sz="quarter" idx="13"/>
          </p:nvPr>
        </p:nvSpPr>
        <p:spPr>
          <a:xfrm>
            <a:off x="914400" y="1295400"/>
            <a:ext cx="7162800" cy="381000"/>
          </a:xfrm>
        </p:spPr>
        <p:txBody>
          <a:bodyPr/>
          <a:lstStyle/>
          <a:p>
            <a:r>
              <a:rPr lang="en-US" smtClean="0">
                <a:latin typeface="Calibri" pitchFamily="-65" charset="0"/>
              </a:rPr>
              <a:t>Types of Wholesalers</a:t>
            </a:r>
          </a:p>
          <a:p>
            <a:endParaRPr lang="en-US" smtClean="0">
              <a:latin typeface="Calibri" pitchFamily="-65" charset="0"/>
            </a:endParaRPr>
          </a:p>
        </p:txBody>
      </p:sp>
      <p:graphicFrame>
        <p:nvGraphicFramePr>
          <p:cNvPr id="5" name="Content Placeholder 4"/>
          <p:cNvGraphicFramePr>
            <a:graphicFrameLocks noGrp="1"/>
          </p:cNvGraphicFramePr>
          <p:nvPr>
            <p:ph idx="4294967295"/>
          </p:nvPr>
        </p:nvGraphicFramePr>
        <p:xfrm>
          <a:off x="838200" y="2209800"/>
          <a:ext cx="7156450" cy="360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
            </a:r>
            <a:br>
              <a:rPr lang="en-US" smtClean="0"/>
            </a:br>
            <a:r>
              <a:rPr lang="en-US" smtClean="0"/>
              <a:t>Wholesaling</a:t>
            </a:r>
          </a:p>
        </p:txBody>
      </p:sp>
      <p:sp>
        <p:nvSpPr>
          <p:cNvPr id="87043" name="Rectangle 3"/>
          <p:cNvSpPr>
            <a:spLocks noGrp="1" noChangeArrowheads="1"/>
          </p:cNvSpPr>
          <p:nvPr>
            <p:ph idx="1"/>
          </p:nvPr>
        </p:nvSpPr>
        <p:spPr>
          <a:xfrm>
            <a:off x="685800" y="2133600"/>
            <a:ext cx="7772400" cy="4114800"/>
          </a:xfrm>
        </p:spPr>
        <p:txBody>
          <a:bodyPr/>
          <a:lstStyle/>
          <a:p>
            <a:pPr>
              <a:buFontTx/>
              <a:buNone/>
            </a:pPr>
            <a:r>
              <a:rPr lang="en-US" b="1" dirty="0" smtClean="0">
                <a:latin typeface="Calibri" pitchFamily="-65" charset="0"/>
              </a:rPr>
              <a:t>Merchant wholesalers</a:t>
            </a:r>
            <a:r>
              <a:rPr lang="en-US" dirty="0" smtClean="0">
                <a:latin typeface="Calibri" pitchFamily="-65" charset="0"/>
              </a:rPr>
              <a:t> is the largest group of wholesalers and include:</a:t>
            </a:r>
          </a:p>
          <a:p>
            <a:r>
              <a:rPr lang="en-US" dirty="0" smtClean="0">
                <a:latin typeface="Calibri" pitchFamily="-65" charset="0"/>
              </a:rPr>
              <a:t>Full-service wholesalers who provide a full set of services</a:t>
            </a:r>
          </a:p>
          <a:p>
            <a:r>
              <a:rPr lang="en-US" dirty="0" smtClean="0">
                <a:latin typeface="Calibri" pitchFamily="-65" charset="0"/>
              </a:rPr>
              <a:t>Limited service wholesalers who provide few services and specialized functions</a:t>
            </a:r>
          </a:p>
          <a:p>
            <a:endParaRPr lang="en-US" dirty="0" smtClean="0">
              <a:latin typeface="Calibri" pitchFamily="-65" charset="0"/>
            </a:endParaRPr>
          </a:p>
        </p:txBody>
      </p:sp>
      <p:sp>
        <p:nvSpPr>
          <p:cNvPr id="87044" name="Text Placeholder 3"/>
          <p:cNvSpPr>
            <a:spLocks noGrp="1"/>
          </p:cNvSpPr>
          <p:nvPr>
            <p:ph type="body" sz="quarter" idx="13"/>
          </p:nvPr>
        </p:nvSpPr>
        <p:spPr/>
        <p:txBody>
          <a:bodyPr/>
          <a:lstStyle/>
          <a:p>
            <a:pPr>
              <a:spcBef>
                <a:spcPct val="0"/>
              </a:spcBef>
            </a:pPr>
            <a:r>
              <a:rPr lang="en-US" smtClean="0">
                <a:latin typeface="Calibri" pitchFamily="-65" charset="0"/>
              </a:rPr>
              <a:t>Types of Wholesalers</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Wholesaling</a:t>
            </a:r>
          </a:p>
        </p:txBody>
      </p:sp>
      <p:sp>
        <p:nvSpPr>
          <p:cNvPr id="89091" name="Rectangle 3"/>
          <p:cNvSpPr>
            <a:spLocks noGrp="1" noChangeArrowheads="1"/>
          </p:cNvSpPr>
          <p:nvPr>
            <p:ph idx="1"/>
          </p:nvPr>
        </p:nvSpPr>
        <p:spPr/>
        <p:txBody>
          <a:bodyPr/>
          <a:lstStyle/>
          <a:p>
            <a:pPr marL="533400" indent="-533400" algn="ctr">
              <a:buFontTx/>
              <a:buNone/>
            </a:pPr>
            <a:endParaRPr lang="en-US" b="1" i="1" dirty="0" smtClean="0">
              <a:latin typeface="Times New Roman" pitchFamily="-65" charset="0"/>
            </a:endParaRPr>
          </a:p>
          <a:p>
            <a:pPr marL="533400" indent="-533400">
              <a:buFontTx/>
              <a:buNone/>
            </a:pPr>
            <a:r>
              <a:rPr lang="en-US" b="1" dirty="0" smtClean="0">
                <a:latin typeface="Calibri" pitchFamily="-65" charset="0"/>
              </a:rPr>
              <a:t>Brokers and agents </a:t>
            </a:r>
            <a:r>
              <a:rPr lang="en-US" dirty="0" smtClean="0">
                <a:latin typeface="Calibri" pitchFamily="-65" charset="0"/>
              </a:rPr>
              <a:t>do not take title, perform a few functions, and specialize by product line or customer type</a:t>
            </a:r>
          </a:p>
          <a:p>
            <a:pPr marL="533400" indent="-533400"/>
            <a:r>
              <a:rPr lang="en-US" dirty="0" smtClean="0">
                <a:latin typeface="Calibri" pitchFamily="-65" charset="0"/>
              </a:rPr>
              <a:t>Brokers bring buyers and sellers together and assist in negotiations</a:t>
            </a:r>
          </a:p>
          <a:p>
            <a:pPr marL="533400" indent="-533400"/>
            <a:r>
              <a:rPr lang="en-US" dirty="0" smtClean="0">
                <a:latin typeface="Calibri" pitchFamily="-65" charset="0"/>
              </a:rPr>
              <a:t>Agents represent buyers or sellers</a:t>
            </a:r>
          </a:p>
          <a:p>
            <a:pPr marL="533400" indent="-533400"/>
            <a:endParaRPr lang="en-US" dirty="0" smtClean="0">
              <a:latin typeface="Calibri" pitchFamily="-65" charset="0"/>
            </a:endParaRPr>
          </a:p>
        </p:txBody>
      </p:sp>
      <p:sp>
        <p:nvSpPr>
          <p:cNvPr id="89092" name="Text Placeholder 3"/>
          <p:cNvSpPr>
            <a:spLocks noGrp="1"/>
          </p:cNvSpPr>
          <p:nvPr>
            <p:ph type="body" sz="quarter" idx="13"/>
          </p:nvPr>
        </p:nvSpPr>
        <p:spPr/>
        <p:txBody>
          <a:bodyPr/>
          <a:lstStyle/>
          <a:p>
            <a:pPr>
              <a:spcBef>
                <a:spcPct val="0"/>
              </a:spcBef>
            </a:pPr>
            <a:r>
              <a:rPr lang="en-US" smtClean="0">
                <a:latin typeface="Calibri" pitchFamily="-65" charset="0"/>
              </a:rPr>
              <a:t>Types of Wholesalers</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Retailing and Wholesaling</a:t>
            </a:r>
          </a:p>
        </p:txBody>
      </p:sp>
      <p:sp>
        <p:nvSpPr>
          <p:cNvPr id="21507" name="Rectangle 3"/>
          <p:cNvSpPr>
            <a:spLocks noGrp="1" noChangeArrowheads="1"/>
          </p:cNvSpPr>
          <p:nvPr>
            <p:ph idx="1"/>
          </p:nvPr>
        </p:nvSpPr>
        <p:spPr/>
        <p:txBody>
          <a:bodyPr/>
          <a:lstStyle/>
          <a:p>
            <a:r>
              <a:rPr lang="en-US" sz="3600" dirty="0" smtClean="0">
                <a:latin typeface="Calibri" pitchFamily="-65" charset="0"/>
              </a:rPr>
              <a:t>Retailing</a:t>
            </a:r>
          </a:p>
          <a:p>
            <a:r>
              <a:rPr lang="en-US" sz="3600" dirty="0" smtClean="0">
                <a:latin typeface="Calibri" pitchFamily="-65" charset="0"/>
              </a:rPr>
              <a:t>Retailer Marketing Decisions</a:t>
            </a:r>
          </a:p>
          <a:p>
            <a:r>
              <a:rPr lang="en-US" sz="3600" dirty="0" smtClean="0">
                <a:latin typeface="Calibri" pitchFamily="-65" charset="0"/>
              </a:rPr>
              <a:t>Retailing Trends and Developments</a:t>
            </a:r>
          </a:p>
          <a:p>
            <a:r>
              <a:rPr lang="en-US" sz="3600" dirty="0" smtClean="0">
                <a:latin typeface="Calibri" pitchFamily="-65" charset="0"/>
              </a:rPr>
              <a:t>Wholesaling</a:t>
            </a:r>
          </a:p>
          <a:p>
            <a:pPr>
              <a:buFontTx/>
              <a:buNone/>
            </a:pPr>
            <a:endParaRPr lang="en-US" dirty="0" smtClean="0">
              <a:latin typeface="Calibri" pitchFamily="-65" charset="0"/>
            </a:endParaRPr>
          </a:p>
        </p:txBody>
      </p:sp>
      <p:sp>
        <p:nvSpPr>
          <p:cNvPr id="21508" name="Text Placeholder 3"/>
          <p:cNvSpPr>
            <a:spLocks noGrp="1"/>
          </p:cNvSpPr>
          <p:nvPr>
            <p:ph type="body" sz="quarter" idx="13"/>
          </p:nvPr>
        </p:nvSpPr>
        <p:spPr/>
        <p:txBody>
          <a:bodyPr/>
          <a:lstStyle/>
          <a:p>
            <a:pPr>
              <a:spcBef>
                <a:spcPct val="0"/>
              </a:spcBef>
            </a:pPr>
            <a:r>
              <a:rPr lang="en-US" smtClean="0">
                <a:latin typeface="Calibri" pitchFamily="-65"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Wholesaling</a:t>
            </a:r>
          </a:p>
        </p:txBody>
      </p:sp>
      <p:sp>
        <p:nvSpPr>
          <p:cNvPr id="91139" name="Rectangle 3"/>
          <p:cNvSpPr>
            <a:spLocks noGrp="1" noChangeArrowheads="1"/>
          </p:cNvSpPr>
          <p:nvPr>
            <p:ph idx="1"/>
          </p:nvPr>
        </p:nvSpPr>
        <p:spPr/>
        <p:txBody>
          <a:bodyPr/>
          <a:lstStyle/>
          <a:p>
            <a:pPr marL="533400" indent="-533400" algn="ctr">
              <a:buFontTx/>
              <a:buNone/>
            </a:pPr>
            <a:endParaRPr lang="en-US" b="1" i="1" smtClean="0">
              <a:latin typeface="Times New Roman" pitchFamily="-65" charset="0"/>
            </a:endParaRPr>
          </a:p>
          <a:p>
            <a:pPr marL="533400" indent="-533400">
              <a:buFontTx/>
              <a:buNone/>
            </a:pPr>
            <a:r>
              <a:rPr lang="en-US" b="1" smtClean="0">
                <a:latin typeface="Calibri" pitchFamily="-65" charset="0"/>
              </a:rPr>
              <a:t>Manufacturers’ sales branches and offices </a:t>
            </a:r>
            <a:r>
              <a:rPr lang="en-US" smtClean="0">
                <a:latin typeface="Calibri" pitchFamily="-65" charset="0"/>
              </a:rPr>
              <a:t>is a form of wholesaling by sellers or buyers themselves rather than through independent wholesalers</a:t>
            </a:r>
          </a:p>
        </p:txBody>
      </p:sp>
      <p:sp>
        <p:nvSpPr>
          <p:cNvPr id="91140" name="Text Placeholder 3"/>
          <p:cNvSpPr>
            <a:spLocks noGrp="1"/>
          </p:cNvSpPr>
          <p:nvPr>
            <p:ph type="body" sz="quarter" idx="13"/>
          </p:nvPr>
        </p:nvSpPr>
        <p:spPr/>
        <p:txBody>
          <a:bodyPr/>
          <a:lstStyle/>
          <a:p>
            <a:pPr>
              <a:spcBef>
                <a:spcPct val="0"/>
              </a:spcBef>
            </a:pPr>
            <a:r>
              <a:rPr lang="en-US" smtClean="0">
                <a:latin typeface="Calibri" pitchFamily="-65" charset="0"/>
              </a:rPr>
              <a:t>Types of Wholesalers</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Wholesaling</a:t>
            </a:r>
          </a:p>
        </p:txBody>
      </p:sp>
      <p:sp>
        <p:nvSpPr>
          <p:cNvPr id="93187" name="Rectangle 3"/>
          <p:cNvSpPr>
            <a:spLocks noGrp="1" noChangeArrowheads="1"/>
          </p:cNvSpPr>
          <p:nvPr>
            <p:ph type="body" sz="quarter" idx="13"/>
          </p:nvPr>
        </p:nvSpPr>
        <p:spPr/>
        <p:txBody>
          <a:bodyPr/>
          <a:lstStyle/>
          <a:p>
            <a:r>
              <a:rPr lang="en-US" smtClean="0">
                <a:latin typeface="Calibri" pitchFamily="-65" charset="0"/>
              </a:rPr>
              <a:t>Wholesaler Marketing Decisions</a:t>
            </a:r>
          </a:p>
          <a:p>
            <a:endParaRPr lang="en-US" smtClean="0">
              <a:latin typeface="Calibri" pitchFamily="-65" charset="0"/>
            </a:endParaRPr>
          </a:p>
          <a:p>
            <a:endParaRPr lang="en-US" smtClean="0">
              <a:latin typeface="Calibri" pitchFamily="-65" charset="0"/>
            </a:endParaRPr>
          </a:p>
        </p:txBody>
      </p:sp>
      <p:pic>
        <p:nvPicPr>
          <p:cNvPr id="93188" name="Picture 6" descr="fig13_02wo"/>
          <p:cNvPicPr>
            <a:picLocks noChangeAspect="1" noChangeArrowheads="1"/>
          </p:cNvPicPr>
          <p:nvPr/>
        </p:nvPicPr>
        <p:blipFill>
          <a:blip r:embed="rId3" cstate="print"/>
          <a:srcRect/>
          <a:stretch>
            <a:fillRect/>
          </a:stretch>
        </p:blipFill>
        <p:spPr bwMode="auto">
          <a:xfrm>
            <a:off x="2209800" y="2209800"/>
            <a:ext cx="4648200" cy="4133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3200" smtClean="0"/>
              <a:t>Wholesaling</a:t>
            </a:r>
          </a:p>
        </p:txBody>
      </p:sp>
      <p:sp>
        <p:nvSpPr>
          <p:cNvPr id="95235" name="Rectangle 3"/>
          <p:cNvSpPr>
            <a:spLocks noGrp="1" noChangeArrowheads="1"/>
          </p:cNvSpPr>
          <p:nvPr>
            <p:ph idx="1"/>
          </p:nvPr>
        </p:nvSpPr>
        <p:spPr/>
        <p:txBody>
          <a:bodyPr/>
          <a:lstStyle/>
          <a:p>
            <a:pPr marL="533400" indent="-533400" algn="ctr">
              <a:buFontTx/>
              <a:buNone/>
            </a:pPr>
            <a:endParaRPr lang="en-US" b="1" i="1" smtClean="0">
              <a:latin typeface="Times New Roman" pitchFamily="-65" charset="0"/>
            </a:endParaRPr>
          </a:p>
          <a:p>
            <a:pPr marL="533400" indent="-533400">
              <a:buFontTx/>
              <a:buNone/>
            </a:pPr>
            <a:r>
              <a:rPr lang="en-US" smtClean="0">
                <a:latin typeface="Calibri" pitchFamily="-65" charset="0"/>
              </a:rPr>
              <a:t>Target market and positioning decisions</a:t>
            </a:r>
          </a:p>
          <a:p>
            <a:pPr marL="533400" indent="-533400"/>
            <a:r>
              <a:rPr lang="en-US" smtClean="0">
                <a:latin typeface="Calibri" pitchFamily="-65" charset="0"/>
              </a:rPr>
              <a:t>Size of customer</a:t>
            </a:r>
          </a:p>
          <a:p>
            <a:pPr marL="533400" indent="-533400"/>
            <a:r>
              <a:rPr lang="en-US" smtClean="0">
                <a:latin typeface="Calibri" pitchFamily="-65" charset="0"/>
              </a:rPr>
              <a:t>Type of customer</a:t>
            </a:r>
          </a:p>
          <a:p>
            <a:pPr marL="533400" indent="-533400"/>
            <a:r>
              <a:rPr lang="en-US" smtClean="0">
                <a:latin typeface="Calibri" pitchFamily="-65" charset="0"/>
              </a:rPr>
              <a:t>Need for service</a:t>
            </a:r>
          </a:p>
        </p:txBody>
      </p:sp>
      <p:sp>
        <p:nvSpPr>
          <p:cNvPr id="95236" name="Text Placeholder 3"/>
          <p:cNvSpPr>
            <a:spLocks noGrp="1"/>
          </p:cNvSpPr>
          <p:nvPr>
            <p:ph type="body" sz="quarter" idx="13"/>
          </p:nvPr>
        </p:nvSpPr>
        <p:spPr/>
        <p:txBody>
          <a:bodyPr/>
          <a:lstStyle/>
          <a:p>
            <a:pPr>
              <a:spcBef>
                <a:spcPct val="0"/>
              </a:spcBef>
            </a:pPr>
            <a:r>
              <a:rPr lang="en-US" smtClean="0">
                <a:latin typeface="Calibri" pitchFamily="-65" charset="0"/>
              </a:rPr>
              <a:t>Wholesaler Marketing Decisions</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2800" smtClean="0"/>
              <a:t/>
            </a:r>
            <a:br>
              <a:rPr lang="en-US" sz="2800" smtClean="0"/>
            </a:br>
            <a:r>
              <a:rPr lang="en-US" sz="3200" smtClean="0"/>
              <a:t>Wholesaling</a:t>
            </a:r>
          </a:p>
        </p:txBody>
      </p:sp>
      <p:sp>
        <p:nvSpPr>
          <p:cNvPr id="97283" name="Rectangle 3"/>
          <p:cNvSpPr>
            <a:spLocks noGrp="1" noChangeArrowheads="1"/>
          </p:cNvSpPr>
          <p:nvPr>
            <p:ph idx="1"/>
          </p:nvPr>
        </p:nvSpPr>
        <p:spPr>
          <a:xfrm>
            <a:off x="304800" y="1981200"/>
            <a:ext cx="3657600" cy="4114800"/>
          </a:xfrm>
        </p:spPr>
        <p:txBody>
          <a:bodyPr/>
          <a:lstStyle/>
          <a:p>
            <a:pPr marL="533400" indent="-533400" algn="ctr">
              <a:buFontTx/>
              <a:buNone/>
            </a:pPr>
            <a:endParaRPr lang="en-US" b="1" i="1" smtClean="0">
              <a:latin typeface="Times New Roman" pitchFamily="-65" charset="0"/>
            </a:endParaRPr>
          </a:p>
          <a:p>
            <a:pPr marL="533400" indent="-533400">
              <a:buFontTx/>
              <a:buNone/>
            </a:pPr>
            <a:r>
              <a:rPr lang="en-US" smtClean="0">
                <a:latin typeface="Calibri" pitchFamily="-65" charset="0"/>
              </a:rPr>
              <a:t>Marketing mix decisions</a:t>
            </a:r>
          </a:p>
          <a:p>
            <a:pPr marL="533400" indent="-533400"/>
            <a:r>
              <a:rPr lang="en-US" smtClean="0">
                <a:latin typeface="Calibri" pitchFamily="-65" charset="0"/>
              </a:rPr>
              <a:t>Product</a:t>
            </a:r>
          </a:p>
          <a:p>
            <a:pPr marL="533400" indent="-533400"/>
            <a:r>
              <a:rPr lang="en-US" smtClean="0">
                <a:latin typeface="Calibri" pitchFamily="-65" charset="0"/>
              </a:rPr>
              <a:t>Price</a:t>
            </a:r>
          </a:p>
          <a:p>
            <a:pPr marL="533400" indent="-533400"/>
            <a:r>
              <a:rPr lang="en-US" smtClean="0">
                <a:latin typeface="Calibri" pitchFamily="-65" charset="0"/>
              </a:rPr>
              <a:t>Promotion</a:t>
            </a:r>
          </a:p>
          <a:p>
            <a:pPr marL="533400" indent="-533400"/>
            <a:r>
              <a:rPr lang="en-US" smtClean="0">
                <a:latin typeface="Calibri" pitchFamily="-65" charset="0"/>
              </a:rPr>
              <a:t>Place</a:t>
            </a:r>
          </a:p>
        </p:txBody>
      </p:sp>
      <p:sp>
        <p:nvSpPr>
          <p:cNvPr id="97284" name="Text Placeholder 3"/>
          <p:cNvSpPr>
            <a:spLocks noGrp="1"/>
          </p:cNvSpPr>
          <p:nvPr>
            <p:ph type="body" sz="quarter" idx="13"/>
          </p:nvPr>
        </p:nvSpPr>
        <p:spPr/>
        <p:txBody>
          <a:bodyPr/>
          <a:lstStyle/>
          <a:p>
            <a:pPr>
              <a:spcBef>
                <a:spcPct val="0"/>
              </a:spcBef>
            </a:pPr>
            <a:r>
              <a:rPr lang="en-US" smtClean="0">
                <a:latin typeface="Calibri" pitchFamily="-65" charset="0"/>
              </a:rPr>
              <a:t>Wholesaler Marketing Decisions</a:t>
            </a:r>
          </a:p>
          <a:p>
            <a:pPr>
              <a:spcBef>
                <a:spcPct val="0"/>
              </a:spcBef>
            </a:pPr>
            <a:endParaRPr lang="en-US" smtClean="0">
              <a:latin typeface="Calibri" pitchFamily="-65" charset="0"/>
            </a:endParaRPr>
          </a:p>
        </p:txBody>
      </p:sp>
      <p:pic>
        <p:nvPicPr>
          <p:cNvPr id="97285" name="Picture 4" descr="ph13_18.jpg"/>
          <p:cNvPicPr>
            <a:picLocks noChangeAspect="1"/>
          </p:cNvPicPr>
          <p:nvPr/>
        </p:nvPicPr>
        <p:blipFill>
          <a:blip r:embed="rId3" cstate="print"/>
          <a:srcRect/>
          <a:stretch>
            <a:fillRect/>
          </a:stretch>
        </p:blipFill>
        <p:spPr bwMode="auto">
          <a:xfrm>
            <a:off x="3276600" y="2667000"/>
            <a:ext cx="5018088"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a:p>
        </p:txBody>
      </p:sp>
      <p:pic>
        <p:nvPicPr>
          <p:cNvPr id="101379"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101380"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pitchFamily="-65"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685800" y="1295400"/>
            <a:ext cx="3810000" cy="4572000"/>
          </a:xfrm>
        </p:spPr>
        <p:txBody>
          <a:bodyPr/>
          <a:lstStyle/>
          <a:p>
            <a:pPr marL="225425" indent="-225425">
              <a:buFontTx/>
              <a:buNone/>
            </a:pPr>
            <a:r>
              <a:rPr lang="en-US" sz="2800" b="1" dirty="0" smtClean="0">
                <a:latin typeface="Calibri" pitchFamily="-65" charset="0"/>
              </a:rPr>
              <a:t>Retailing</a:t>
            </a:r>
            <a:r>
              <a:rPr lang="en-US" sz="2800" dirty="0" smtClean="0">
                <a:latin typeface="Calibri" pitchFamily="-65" charset="0"/>
              </a:rPr>
              <a:t> includes all the activities in selling products or services directly to final consumers for their personal, non-business use</a:t>
            </a:r>
          </a:p>
          <a:p>
            <a:pPr marL="225425" indent="-225425">
              <a:buFontTx/>
              <a:buNone/>
            </a:pPr>
            <a:r>
              <a:rPr lang="en-US" sz="2800" b="1" dirty="0" smtClean="0">
                <a:latin typeface="Calibri" pitchFamily="-65" charset="0"/>
              </a:rPr>
              <a:t>Retailers</a:t>
            </a:r>
            <a:r>
              <a:rPr lang="en-US" sz="2800" dirty="0" smtClean="0">
                <a:latin typeface="Calibri" pitchFamily="-65" charset="0"/>
              </a:rPr>
              <a:t> are businesses whose sales come primarily from retailing</a:t>
            </a:r>
          </a:p>
          <a:p>
            <a:pPr marL="225425" indent="-225425">
              <a:buFontTx/>
              <a:buNone/>
            </a:pPr>
            <a:endParaRPr lang="en-US" sz="2800" dirty="0" smtClean="0">
              <a:latin typeface="Calibri" pitchFamily="-65" charset="0"/>
            </a:endParaRPr>
          </a:p>
        </p:txBody>
      </p:sp>
      <p:sp>
        <p:nvSpPr>
          <p:cNvPr id="23555" name="Rectangle 2"/>
          <p:cNvSpPr>
            <a:spLocks noGrp="1" noChangeArrowheads="1"/>
          </p:cNvSpPr>
          <p:nvPr>
            <p:ph type="title"/>
          </p:nvPr>
        </p:nvSpPr>
        <p:spPr>
          <a:xfrm>
            <a:off x="762000" y="228600"/>
            <a:ext cx="7772400" cy="1143000"/>
          </a:xfrm>
        </p:spPr>
        <p:txBody>
          <a:bodyPr/>
          <a:lstStyle/>
          <a:p>
            <a:r>
              <a:rPr lang="en-US" sz="3200" smtClean="0"/>
              <a:t>Retailing</a:t>
            </a:r>
          </a:p>
        </p:txBody>
      </p:sp>
      <p:pic>
        <p:nvPicPr>
          <p:cNvPr id="23556" name="Picture 3" descr="ph13_04.jpg"/>
          <p:cNvPicPr>
            <a:picLocks noChangeAspect="1"/>
          </p:cNvPicPr>
          <p:nvPr/>
        </p:nvPicPr>
        <p:blipFill>
          <a:blip r:embed="rId3" cstate="print"/>
          <a:srcRect/>
          <a:stretch>
            <a:fillRect/>
          </a:stretch>
        </p:blipFill>
        <p:spPr bwMode="auto">
          <a:xfrm>
            <a:off x="5105400" y="2209800"/>
            <a:ext cx="3352800"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r>
              <a:rPr lang="en-US" smtClean="0"/>
              <a:t>Retailing</a:t>
            </a:r>
          </a:p>
        </p:txBody>
      </p:sp>
      <p:sp>
        <p:nvSpPr>
          <p:cNvPr id="31747" name="Rectangle 3"/>
          <p:cNvSpPr>
            <a:spLocks noGrp="1" noChangeArrowheads="1"/>
          </p:cNvSpPr>
          <p:nvPr>
            <p:ph type="body" sz="quarter" idx="13"/>
          </p:nvPr>
        </p:nvSpPr>
        <p:spPr>
          <a:xfrm>
            <a:off x="990600" y="990600"/>
            <a:ext cx="7162800" cy="381000"/>
          </a:xfrm>
        </p:spPr>
        <p:txBody>
          <a:bodyPr/>
          <a:lstStyle/>
          <a:p>
            <a:r>
              <a:rPr lang="en-US" smtClean="0">
                <a:latin typeface="Calibri" pitchFamily="-65" charset="0"/>
              </a:rPr>
              <a:t>Types of Retailers</a:t>
            </a:r>
          </a:p>
          <a:p>
            <a:r>
              <a:rPr lang="en-US" smtClean="0">
                <a:latin typeface="Calibri" pitchFamily="-65" charset="0"/>
              </a:rPr>
              <a:t>Relative Prices</a:t>
            </a:r>
          </a:p>
          <a:p>
            <a:endParaRPr lang="en-US" smtClean="0">
              <a:latin typeface="Calibri" pitchFamily="-65" charset="0"/>
            </a:endParaRPr>
          </a:p>
        </p:txBody>
      </p:sp>
      <p:graphicFrame>
        <p:nvGraphicFramePr>
          <p:cNvPr id="7" name="Content Placeholder 6"/>
          <p:cNvGraphicFramePr>
            <a:graphicFrameLocks noGrp="1"/>
          </p:cNvGraphicFramePr>
          <p:nvPr>
            <p:ph idx="4294967295"/>
          </p:nvPr>
        </p:nvGraphicFramePr>
        <p:xfrm>
          <a:off x="26670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749" name="Picture 2" descr="http://upload.wikimedia.org/wikipedia/commons/thumb/f/fa/Globe.svg/600px-Globe.svg.png">
            <a:hlinkClick r:id="rId8"/>
          </p:cNvPr>
          <p:cNvPicPr>
            <a:picLocks noChangeAspect="1" noChangeArrowheads="1"/>
          </p:cNvPicPr>
          <p:nvPr/>
        </p:nvPicPr>
        <p:blipFill>
          <a:blip r:embed="rId9" cstate="print"/>
          <a:srcRect/>
          <a:stretch>
            <a:fillRect/>
          </a:stretch>
        </p:blipFill>
        <p:spPr bwMode="auto">
          <a:xfrm>
            <a:off x="7620000" y="5867400"/>
            <a:ext cx="530225" cy="530225"/>
          </a:xfrm>
          <a:prstGeom prst="rect">
            <a:avLst/>
          </a:prstGeom>
          <a:noFill/>
          <a:ln w="9525">
            <a:noFill/>
            <a:miter lim="800000"/>
            <a:headEnd/>
            <a:tailEnd/>
          </a:ln>
        </p:spPr>
      </p:pic>
      <p:pic>
        <p:nvPicPr>
          <p:cNvPr id="31750" name="Picture 5" descr="ph13_06.jpg"/>
          <p:cNvPicPr>
            <a:picLocks noChangeAspect="1"/>
          </p:cNvPicPr>
          <p:nvPr/>
        </p:nvPicPr>
        <p:blipFill>
          <a:blip r:embed="rId10" cstate="print"/>
          <a:srcRect/>
          <a:stretch>
            <a:fillRect/>
          </a:stretch>
        </p:blipFill>
        <p:spPr bwMode="auto">
          <a:xfrm>
            <a:off x="304800" y="2514600"/>
            <a:ext cx="3911600" cy="2933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Retailing</a:t>
            </a:r>
          </a:p>
        </p:txBody>
      </p:sp>
      <p:sp>
        <p:nvSpPr>
          <p:cNvPr id="46083" name="Rectangle 3"/>
          <p:cNvSpPr>
            <a:spLocks noGrp="1" noChangeArrowheads="1"/>
          </p:cNvSpPr>
          <p:nvPr>
            <p:ph type="body" sz="quarter" idx="13"/>
          </p:nvPr>
        </p:nvSpPr>
        <p:spPr/>
        <p:txBody>
          <a:bodyPr/>
          <a:lstStyle/>
          <a:p>
            <a:r>
              <a:rPr lang="en-US" dirty="0" smtClean="0">
                <a:latin typeface="Calibri" pitchFamily="-65" charset="0"/>
              </a:rPr>
              <a:t>Retailer Marketing Decisions</a:t>
            </a:r>
          </a:p>
        </p:txBody>
      </p:sp>
      <p:pic>
        <p:nvPicPr>
          <p:cNvPr id="46084" name="Picture 5" descr="fig13_01wo"/>
          <p:cNvPicPr>
            <a:picLocks noChangeAspect="1" noChangeArrowheads="1"/>
          </p:cNvPicPr>
          <p:nvPr/>
        </p:nvPicPr>
        <p:blipFill>
          <a:blip r:embed="rId3" cstate="print"/>
          <a:srcRect/>
          <a:stretch>
            <a:fillRect/>
          </a:stretch>
        </p:blipFill>
        <p:spPr bwMode="auto">
          <a:xfrm>
            <a:off x="2286000" y="2209800"/>
            <a:ext cx="4495800" cy="4008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200" smtClean="0"/>
              <a:t>Retailing</a:t>
            </a:r>
          </a:p>
        </p:txBody>
      </p:sp>
      <p:sp>
        <p:nvSpPr>
          <p:cNvPr id="48131" name="Rectangle 3"/>
          <p:cNvSpPr>
            <a:spLocks noGrp="1" noChangeArrowheads="1"/>
          </p:cNvSpPr>
          <p:nvPr>
            <p:ph idx="1"/>
          </p:nvPr>
        </p:nvSpPr>
        <p:spPr>
          <a:xfrm>
            <a:off x="3962400" y="2362200"/>
            <a:ext cx="4495800" cy="4114800"/>
          </a:xfrm>
        </p:spPr>
        <p:txBody>
          <a:bodyPr/>
          <a:lstStyle/>
          <a:p>
            <a:pPr marL="225425" indent="-225425">
              <a:buFontTx/>
              <a:buNone/>
            </a:pPr>
            <a:r>
              <a:rPr lang="en-US" sz="2800" b="1" dirty="0" smtClean="0">
                <a:latin typeface="Calibri" pitchFamily="-65" charset="0"/>
              </a:rPr>
              <a:t>Segmentation targeting, differentiation, </a:t>
            </a:r>
            <a:r>
              <a:rPr lang="en-US" sz="2800" dirty="0" smtClean="0">
                <a:latin typeface="Calibri" pitchFamily="-65" charset="0"/>
              </a:rPr>
              <a:t>and</a:t>
            </a:r>
            <a:r>
              <a:rPr lang="en-US" sz="2800" b="1" dirty="0" smtClean="0">
                <a:latin typeface="Calibri" pitchFamily="-65" charset="0"/>
              </a:rPr>
              <a:t> positioning</a:t>
            </a:r>
            <a:r>
              <a:rPr lang="en-US" sz="2800" dirty="0" smtClean="0">
                <a:latin typeface="Calibri" pitchFamily="-65" charset="0"/>
              </a:rPr>
              <a:t> involves the definition and profile of the market so the other retail marketing decisions can be made</a:t>
            </a:r>
          </a:p>
        </p:txBody>
      </p:sp>
      <p:sp>
        <p:nvSpPr>
          <p:cNvPr id="48132" name="Text Placeholder 6"/>
          <p:cNvSpPr>
            <a:spLocks noGrp="1"/>
          </p:cNvSpPr>
          <p:nvPr>
            <p:ph type="body" sz="quarter" idx="13"/>
          </p:nvPr>
        </p:nvSpPr>
        <p:spPr/>
        <p:txBody>
          <a:bodyPr/>
          <a:lstStyle/>
          <a:p>
            <a:pPr>
              <a:spcBef>
                <a:spcPct val="0"/>
              </a:spcBef>
            </a:pPr>
            <a:r>
              <a:rPr lang="en-US" smtClean="0">
                <a:latin typeface="Calibri" pitchFamily="-65" charset="0"/>
              </a:rPr>
              <a:t>Retailer Marketing Decisions </a:t>
            </a:r>
          </a:p>
          <a:p>
            <a:pPr>
              <a:spcBef>
                <a:spcPct val="0"/>
              </a:spcBef>
            </a:pPr>
            <a:endParaRPr lang="en-US" smtClean="0">
              <a:latin typeface="Calibri" pitchFamily="-65" charset="0"/>
            </a:endParaRPr>
          </a:p>
        </p:txBody>
      </p:sp>
      <p:pic>
        <p:nvPicPr>
          <p:cNvPr id="48133"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623175" y="5867400"/>
            <a:ext cx="530225" cy="530225"/>
          </a:xfrm>
          <a:prstGeom prst="rect">
            <a:avLst/>
          </a:prstGeom>
          <a:noFill/>
          <a:ln w="9525">
            <a:noFill/>
            <a:miter lim="800000"/>
            <a:headEnd/>
            <a:tailEnd/>
          </a:ln>
        </p:spPr>
      </p:pic>
      <p:pic>
        <p:nvPicPr>
          <p:cNvPr id="48134" name="Picture 5" descr="ph13_08.jpg"/>
          <p:cNvPicPr>
            <a:picLocks noChangeAspect="1"/>
          </p:cNvPicPr>
          <p:nvPr/>
        </p:nvPicPr>
        <p:blipFill>
          <a:blip r:embed="rId5" cstate="print"/>
          <a:srcRect/>
          <a:stretch>
            <a:fillRect/>
          </a:stretch>
        </p:blipFill>
        <p:spPr bwMode="auto">
          <a:xfrm>
            <a:off x="152400" y="2133600"/>
            <a:ext cx="3505200" cy="3930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200" smtClean="0"/>
              <a:t>Retailing</a:t>
            </a:r>
          </a:p>
        </p:txBody>
      </p:sp>
      <p:sp>
        <p:nvSpPr>
          <p:cNvPr id="50179" name="Rectangle 3"/>
          <p:cNvSpPr>
            <a:spLocks noGrp="1" noChangeArrowheads="1"/>
          </p:cNvSpPr>
          <p:nvPr>
            <p:ph idx="1"/>
          </p:nvPr>
        </p:nvSpPr>
        <p:spPr>
          <a:xfrm>
            <a:off x="457200" y="2438400"/>
            <a:ext cx="7772400" cy="4114800"/>
          </a:xfrm>
        </p:spPr>
        <p:txBody>
          <a:bodyPr/>
          <a:lstStyle/>
          <a:p>
            <a:pPr marL="533400" indent="-533400" algn="ctr">
              <a:buFontTx/>
              <a:buNone/>
            </a:pPr>
            <a:endParaRPr lang="en-US" sz="2800" b="1" i="1" dirty="0" smtClean="0">
              <a:solidFill>
                <a:srgbClr val="333399"/>
              </a:solidFill>
              <a:latin typeface="Times New Roman" pitchFamily="-65" charset="0"/>
            </a:endParaRPr>
          </a:p>
          <a:p>
            <a:pPr marL="533400" indent="-533400">
              <a:buFontTx/>
              <a:buNone/>
            </a:pPr>
            <a:r>
              <a:rPr lang="en-US" sz="2800" b="1" dirty="0" smtClean="0">
                <a:latin typeface="Calibri" pitchFamily="-65" charset="0"/>
              </a:rPr>
              <a:t>Product assortment and service decisions</a:t>
            </a:r>
            <a:r>
              <a:rPr lang="en-US" sz="2800" dirty="0" smtClean="0">
                <a:latin typeface="Calibri" pitchFamily="-65" charset="0"/>
              </a:rPr>
              <a:t> include:</a:t>
            </a:r>
          </a:p>
          <a:p>
            <a:pPr marL="533400" indent="-533400"/>
            <a:r>
              <a:rPr lang="en-US" sz="2800" dirty="0" smtClean="0">
                <a:latin typeface="Calibri" pitchFamily="-65" charset="0"/>
              </a:rPr>
              <a:t>Product assortment</a:t>
            </a:r>
          </a:p>
          <a:p>
            <a:pPr marL="533400" indent="-533400"/>
            <a:r>
              <a:rPr lang="en-US" sz="2800" dirty="0" smtClean="0">
                <a:latin typeface="Calibri" pitchFamily="-65" charset="0"/>
              </a:rPr>
              <a:t>Services mix</a:t>
            </a:r>
          </a:p>
          <a:p>
            <a:pPr marL="533400" indent="-533400"/>
            <a:r>
              <a:rPr lang="en-US" sz="2800" dirty="0" smtClean="0">
                <a:latin typeface="Calibri" pitchFamily="-65" charset="0"/>
              </a:rPr>
              <a:t>Store atmosphere</a:t>
            </a:r>
          </a:p>
        </p:txBody>
      </p:sp>
      <p:sp>
        <p:nvSpPr>
          <p:cNvPr id="50180" name="Text Placeholder 4"/>
          <p:cNvSpPr>
            <a:spLocks noGrp="1"/>
          </p:cNvSpPr>
          <p:nvPr>
            <p:ph type="body" sz="quarter" idx="13"/>
          </p:nvPr>
        </p:nvSpPr>
        <p:spPr/>
        <p:txBody>
          <a:bodyPr/>
          <a:lstStyle/>
          <a:p>
            <a:pPr>
              <a:spcBef>
                <a:spcPct val="0"/>
              </a:spcBef>
            </a:pPr>
            <a:r>
              <a:rPr lang="en-US" smtClean="0">
                <a:latin typeface="Calibri" pitchFamily="-65" charset="0"/>
              </a:rPr>
              <a:t>Retailer Marketing Decisions</a:t>
            </a:r>
          </a:p>
          <a:p>
            <a:pPr>
              <a:spcBef>
                <a:spcPct val="0"/>
              </a:spcBef>
            </a:pPr>
            <a:r>
              <a:rPr lang="en-US" smtClean="0">
                <a:latin typeface="Calibri" pitchFamily="-65" charset="0"/>
              </a:rPr>
              <a:t>Product Assortment and Service</a:t>
            </a:r>
          </a:p>
          <a:p>
            <a:pPr>
              <a:spcBef>
                <a:spcPct val="0"/>
              </a:spcBef>
            </a:pPr>
            <a:endParaRPr lang="en-US" smtClean="0">
              <a:latin typeface="Calibri" pitchFamily="-65" charset="0"/>
            </a:endParaRPr>
          </a:p>
        </p:txBody>
      </p:sp>
      <p:pic>
        <p:nvPicPr>
          <p:cNvPr id="50181" name="Picture 7" descr="ph13_09"/>
          <p:cNvPicPr>
            <a:picLocks noChangeAspect="1" noChangeArrowheads="1"/>
          </p:cNvPicPr>
          <p:nvPr/>
        </p:nvPicPr>
        <p:blipFill>
          <a:blip r:embed="rId3" cstate="print"/>
          <a:srcRect/>
          <a:stretch>
            <a:fillRect/>
          </a:stretch>
        </p:blipFill>
        <p:spPr bwMode="auto">
          <a:xfrm>
            <a:off x="4419600" y="3657600"/>
            <a:ext cx="3886200" cy="2593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200" smtClean="0"/>
              <a:t>Retailing</a:t>
            </a:r>
          </a:p>
        </p:txBody>
      </p:sp>
      <p:sp>
        <p:nvSpPr>
          <p:cNvPr id="52227" name="Rectangle 3"/>
          <p:cNvSpPr>
            <a:spLocks noGrp="1" noChangeArrowheads="1"/>
          </p:cNvSpPr>
          <p:nvPr>
            <p:ph idx="1"/>
          </p:nvPr>
        </p:nvSpPr>
        <p:spPr>
          <a:xfrm>
            <a:off x="381000" y="1752600"/>
            <a:ext cx="8077200" cy="4343400"/>
          </a:xfrm>
        </p:spPr>
        <p:txBody>
          <a:bodyPr/>
          <a:lstStyle/>
          <a:p>
            <a:pPr marL="533400" indent="-533400" algn="ctr">
              <a:buFontTx/>
              <a:buNone/>
            </a:pPr>
            <a:endParaRPr lang="en-US" sz="2800" b="1" i="1" dirty="0" smtClean="0">
              <a:latin typeface="Times New Roman" pitchFamily="-65" charset="0"/>
            </a:endParaRPr>
          </a:p>
          <a:p>
            <a:pPr marL="533400" indent="-533400">
              <a:buFontTx/>
              <a:buNone/>
            </a:pPr>
            <a:r>
              <a:rPr lang="en-US" sz="2800" b="1" dirty="0" smtClean="0">
                <a:latin typeface="Calibri" pitchFamily="-65" charset="0"/>
              </a:rPr>
              <a:t>Price policy</a:t>
            </a:r>
            <a:r>
              <a:rPr lang="en-US" sz="2800" dirty="0" smtClean="0">
                <a:latin typeface="Calibri" pitchFamily="-65" charset="0"/>
              </a:rPr>
              <a:t> must fit the target market and positioning, product and service assortment, and competition</a:t>
            </a:r>
          </a:p>
        </p:txBody>
      </p:sp>
      <p:sp>
        <p:nvSpPr>
          <p:cNvPr id="52228" name="Text Placeholder 3"/>
          <p:cNvSpPr>
            <a:spLocks noGrp="1"/>
          </p:cNvSpPr>
          <p:nvPr>
            <p:ph type="body" sz="quarter" idx="13"/>
          </p:nvPr>
        </p:nvSpPr>
        <p:spPr/>
        <p:txBody>
          <a:bodyPr/>
          <a:lstStyle/>
          <a:p>
            <a:pPr>
              <a:spcBef>
                <a:spcPct val="0"/>
              </a:spcBef>
            </a:pPr>
            <a:r>
              <a:rPr lang="en-US" dirty="0" smtClean="0">
                <a:latin typeface="Calibri" pitchFamily="-65" charset="0"/>
              </a:rPr>
              <a:t>Retailer Marketing Decisions</a:t>
            </a:r>
          </a:p>
          <a:p>
            <a:pPr>
              <a:spcBef>
                <a:spcPct val="0"/>
              </a:spcBef>
            </a:pPr>
            <a:r>
              <a:rPr lang="en-US" dirty="0" smtClean="0">
                <a:latin typeface="Calibri" pitchFamily="-65" charset="0"/>
              </a:rPr>
              <a:t>Price Decision</a:t>
            </a:r>
          </a:p>
          <a:p>
            <a:pPr>
              <a:spcBef>
                <a:spcPct val="0"/>
              </a:spcBef>
            </a:pPr>
            <a:endParaRPr lang="en-US" dirty="0" smtClean="0">
              <a:latin typeface="Calibri" pitchFamily="-65" charset="0"/>
            </a:endParaRPr>
          </a:p>
        </p:txBody>
      </p:sp>
      <p:pic>
        <p:nvPicPr>
          <p:cNvPr id="52229" name="Picture 4" descr="ph13_10.jpg"/>
          <p:cNvPicPr>
            <a:picLocks noChangeAspect="1"/>
          </p:cNvPicPr>
          <p:nvPr/>
        </p:nvPicPr>
        <p:blipFill>
          <a:blip r:embed="rId3" cstate="print"/>
          <a:srcRect/>
          <a:stretch>
            <a:fillRect/>
          </a:stretch>
        </p:blipFill>
        <p:spPr bwMode="auto">
          <a:xfrm>
            <a:off x="3810000" y="3429000"/>
            <a:ext cx="4572000" cy="2743200"/>
          </a:xfrm>
          <a:prstGeom prst="rect">
            <a:avLst/>
          </a:prstGeom>
          <a:noFill/>
          <a:ln w="9525">
            <a:noFill/>
            <a:miter lim="800000"/>
            <a:headEnd/>
            <a:tailEnd/>
          </a:ln>
        </p:spPr>
      </p:pic>
      <p:sp>
        <p:nvSpPr>
          <p:cNvPr id="52230" name="Rectangle 3"/>
          <p:cNvSpPr txBox="1">
            <a:spLocks noChangeArrowheads="1"/>
          </p:cNvSpPr>
          <p:nvPr/>
        </p:nvSpPr>
        <p:spPr bwMode="auto">
          <a:xfrm>
            <a:off x="762000" y="3810000"/>
            <a:ext cx="3276600" cy="4343400"/>
          </a:xfrm>
          <a:prstGeom prst="rect">
            <a:avLst/>
          </a:prstGeom>
          <a:noFill/>
          <a:ln w="9525">
            <a:noFill/>
            <a:miter lim="800000"/>
            <a:headEnd/>
            <a:tailEnd/>
          </a:ln>
        </p:spPr>
        <p:txBody>
          <a:bodyPr/>
          <a:lstStyle/>
          <a:p>
            <a:pPr marL="533400" indent="-533400" eaLnBrk="0" hangingPunct="0">
              <a:spcBef>
                <a:spcPct val="20000"/>
              </a:spcBef>
              <a:buFontTx/>
              <a:buChar char="•"/>
            </a:pPr>
            <a:r>
              <a:rPr lang="en-US" sz="2600">
                <a:latin typeface="Calibri" pitchFamily="-65" charset="0"/>
              </a:rPr>
              <a:t>High markup on lower volume</a:t>
            </a:r>
          </a:p>
          <a:p>
            <a:pPr marL="533400" indent="-533400" eaLnBrk="0" hangingPunct="0">
              <a:spcBef>
                <a:spcPct val="20000"/>
              </a:spcBef>
              <a:buFontTx/>
              <a:buChar char="•"/>
            </a:pPr>
            <a:r>
              <a:rPr lang="en-US" sz="2600">
                <a:latin typeface="Calibri" pitchFamily="-65" charset="0"/>
              </a:rPr>
              <a:t>Low markup on higher volume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3200" smtClean="0"/>
              <a:t>Retailing</a:t>
            </a:r>
          </a:p>
        </p:txBody>
      </p:sp>
      <p:sp>
        <p:nvSpPr>
          <p:cNvPr id="54275" name="Rectangle 3"/>
          <p:cNvSpPr>
            <a:spLocks noGrp="1" noChangeArrowheads="1"/>
          </p:cNvSpPr>
          <p:nvPr>
            <p:ph idx="1"/>
          </p:nvPr>
        </p:nvSpPr>
        <p:spPr/>
        <p:txBody>
          <a:bodyPr/>
          <a:lstStyle/>
          <a:p>
            <a:pPr marL="533400" indent="-533400" algn="ctr">
              <a:lnSpc>
                <a:spcPct val="90000"/>
              </a:lnSpc>
              <a:buFontTx/>
              <a:buNone/>
            </a:pPr>
            <a:endParaRPr lang="en-US" b="1" i="1" dirty="0" smtClean="0">
              <a:solidFill>
                <a:srgbClr val="333399"/>
              </a:solidFill>
              <a:latin typeface="Times New Roman" pitchFamily="-65" charset="0"/>
            </a:endParaRPr>
          </a:p>
          <a:p>
            <a:pPr marL="533400" indent="-533400">
              <a:lnSpc>
                <a:spcPct val="90000"/>
              </a:lnSpc>
              <a:buFontTx/>
              <a:buNone/>
            </a:pPr>
            <a:r>
              <a:rPr lang="en-US" b="1" dirty="0" smtClean="0">
                <a:latin typeface="Calibri" pitchFamily="-65" charset="0"/>
              </a:rPr>
              <a:t>High-low pricing</a:t>
            </a:r>
            <a:r>
              <a:rPr lang="en-US" dirty="0" smtClean="0">
                <a:latin typeface="Calibri" pitchFamily="-65" charset="0"/>
              </a:rPr>
              <a:t> involves charging higher prices on an everyday basis, coupled with frequent sales and other price promotions</a:t>
            </a:r>
          </a:p>
          <a:p>
            <a:pPr marL="533400" indent="-533400" algn="ctr">
              <a:buFontTx/>
              <a:buNone/>
            </a:pPr>
            <a:endParaRPr lang="en-US" sz="1200" b="1" i="1" dirty="0" smtClean="0">
              <a:solidFill>
                <a:srgbClr val="333399"/>
              </a:solidFill>
              <a:latin typeface="Times New Roman" pitchFamily="-65" charset="0"/>
            </a:endParaRPr>
          </a:p>
          <a:p>
            <a:pPr marL="533400" indent="-533400">
              <a:buFontTx/>
              <a:buNone/>
            </a:pPr>
            <a:r>
              <a:rPr lang="en-US" b="1" dirty="0" smtClean="0">
                <a:latin typeface="Calibri" pitchFamily="-65" charset="0"/>
              </a:rPr>
              <a:t>Everyday low price (EDLP)</a:t>
            </a:r>
            <a:r>
              <a:rPr lang="en-US" dirty="0" smtClean="0">
                <a:latin typeface="Calibri" pitchFamily="-65" charset="0"/>
              </a:rPr>
              <a:t> involves charging constant, everyday low prices with few sales or discounts</a:t>
            </a:r>
          </a:p>
          <a:p>
            <a:pPr marL="533400" indent="-533400">
              <a:lnSpc>
                <a:spcPct val="90000"/>
              </a:lnSpc>
              <a:buFontTx/>
              <a:buNone/>
            </a:pPr>
            <a:endParaRPr lang="en-US" dirty="0" smtClean="0">
              <a:latin typeface="Calibri" pitchFamily="-65" charset="0"/>
            </a:endParaRPr>
          </a:p>
        </p:txBody>
      </p:sp>
      <p:sp>
        <p:nvSpPr>
          <p:cNvPr id="54276" name="Text Placeholder 3"/>
          <p:cNvSpPr>
            <a:spLocks noGrp="1"/>
          </p:cNvSpPr>
          <p:nvPr>
            <p:ph type="body" sz="quarter" idx="13"/>
          </p:nvPr>
        </p:nvSpPr>
        <p:spPr/>
        <p:txBody>
          <a:bodyPr/>
          <a:lstStyle/>
          <a:p>
            <a:pPr>
              <a:lnSpc>
                <a:spcPct val="90000"/>
              </a:lnSpc>
              <a:spcBef>
                <a:spcPct val="0"/>
              </a:spcBef>
            </a:pPr>
            <a:r>
              <a:rPr lang="en-US" smtClean="0">
                <a:latin typeface="Calibri" pitchFamily="-65" charset="0"/>
              </a:rPr>
              <a:t>Retailer Marketing Decisions</a:t>
            </a:r>
          </a:p>
          <a:p>
            <a:pPr>
              <a:lnSpc>
                <a:spcPct val="90000"/>
              </a:lnSpc>
              <a:spcBef>
                <a:spcPct val="0"/>
              </a:spcBef>
            </a:pPr>
            <a:r>
              <a:rPr lang="en-US" smtClean="0">
                <a:latin typeface="Calibri" pitchFamily="-65" charset="0"/>
              </a:rPr>
              <a:t>Price Decision</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786</TotalTime>
  <Words>1055</Words>
  <Application>Microsoft Office PowerPoint</Application>
  <PresentationFormat>On-screen Show (4:3)</PresentationFormat>
  <Paragraphs>183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1_Blank Presentation</vt:lpstr>
      <vt:lpstr> Chapter 7</vt:lpstr>
      <vt:lpstr>Retailing and Wholesaling</vt:lpstr>
      <vt:lpstr>Retailing</vt:lpstr>
      <vt:lpstr>Retailing</vt:lpstr>
      <vt:lpstr>Retailing</vt:lpstr>
      <vt:lpstr>Retailing</vt:lpstr>
      <vt:lpstr>Retailing</vt:lpstr>
      <vt:lpstr>Retailing</vt:lpstr>
      <vt:lpstr>Retailing</vt:lpstr>
      <vt:lpstr>Retailing</vt:lpstr>
      <vt:lpstr>Retailing</vt:lpstr>
      <vt:lpstr>Retailing</vt:lpstr>
      <vt:lpstr> Retailing</vt:lpstr>
      <vt:lpstr>Wholesaling</vt:lpstr>
      <vt:lpstr>Wholesaling</vt:lpstr>
      <vt:lpstr> Wholesaling</vt:lpstr>
      <vt:lpstr>Wholesaling</vt:lpstr>
      <vt:lpstr> Wholesaling</vt:lpstr>
      <vt:lpstr> Wholesaling</vt:lpstr>
      <vt:lpstr> Wholesaling</vt:lpstr>
      <vt:lpstr>Wholesaling</vt:lpstr>
      <vt:lpstr>Wholesaling</vt:lpstr>
      <vt:lpstr> Wholesaling</vt:lpstr>
      <vt:lpstr>PowerPoint Presentation</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KSU S155-S9</cp:lastModifiedBy>
  <cp:revision>46</cp:revision>
  <dcterms:created xsi:type="dcterms:W3CDTF">2011-02-20T17:02:41Z</dcterms:created>
  <dcterms:modified xsi:type="dcterms:W3CDTF">2015-04-08T09:30:10Z</dcterms:modified>
</cp:coreProperties>
</file>