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79" r:id="rId7"/>
    <p:sldId id="263" r:id="rId8"/>
    <p:sldId id="283" r:id="rId9"/>
    <p:sldId id="306" r:id="rId10"/>
    <p:sldId id="281" r:id="rId11"/>
    <p:sldId id="282" r:id="rId12"/>
    <p:sldId id="304" r:id="rId13"/>
    <p:sldId id="280" r:id="rId14"/>
    <p:sldId id="284" r:id="rId15"/>
    <p:sldId id="287" r:id="rId16"/>
    <p:sldId id="305" r:id="rId17"/>
    <p:sldId id="286" r:id="rId18"/>
    <p:sldId id="285" r:id="rId19"/>
    <p:sldId id="290" r:id="rId20"/>
    <p:sldId id="289" r:id="rId21"/>
    <p:sldId id="291" r:id="rId22"/>
    <p:sldId id="292" r:id="rId23"/>
    <p:sldId id="307" r:id="rId24"/>
    <p:sldId id="293" r:id="rId25"/>
    <p:sldId id="294" r:id="rId26"/>
    <p:sldId id="303" r:id="rId27"/>
    <p:sldId id="295" r:id="rId28"/>
    <p:sldId id="296" r:id="rId29"/>
    <p:sldId id="297" r:id="rId30"/>
    <p:sldId id="298" r:id="rId31"/>
    <p:sldId id="299" r:id="rId32"/>
    <p:sldId id="300" r:id="rId33"/>
    <p:sldId id="301" r:id="rId34"/>
    <p:sldId id="30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8"/>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Haploid" TargetMode="External"/><Relationship Id="rId2" Type="http://schemas.openxmlformats.org/officeDocument/2006/relationships/hyperlink" Target="http://en.wikipedia.org/wiki/Diploid"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Embryo" TargetMode="External"/><Relationship Id="rId2" Type="http://schemas.openxmlformats.org/officeDocument/2006/relationships/hyperlink" Target="http://en.wikipedia.org/wiki/Zygote" TargetMode="External"/><Relationship Id="rId1" Type="http://schemas.openxmlformats.org/officeDocument/2006/relationships/slideLayout" Target="../slideLayouts/slideLayout7.xml"/><Relationship Id="rId5" Type="http://schemas.openxmlformats.org/officeDocument/2006/relationships/hyperlink" Target="http://en.wikipedia.org/wiki/Endosperm" TargetMode="External"/><Relationship Id="rId4" Type="http://schemas.openxmlformats.org/officeDocument/2006/relationships/hyperlink" Target="http://en.wikipedia.org/wiki/Sporophyte"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Sporangium" TargetMode="External"/><Relationship Id="rId2" Type="http://schemas.openxmlformats.org/officeDocument/2006/relationships/hyperlink" Target="http://en.wikipedia.org/wiki/Diploid" TargetMode="External"/><Relationship Id="rId1" Type="http://schemas.openxmlformats.org/officeDocument/2006/relationships/slideLayout" Target="../slideLayouts/slideLayout2.xml"/><Relationship Id="rId5" Type="http://schemas.openxmlformats.org/officeDocument/2006/relationships/hyperlink" Target="http://en.wikipedia.org/wiki/Meiosis" TargetMode="External"/><Relationship Id="rId4" Type="http://schemas.openxmlformats.org/officeDocument/2006/relationships/hyperlink" Target="http://en.wikipedia.org/wiki/Sporogenesis"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de.academic.ru/pictures/dewiki/84/Tomatoes_plain_and_sliced.jpg" TargetMode="External"/><Relationship Id="rId2" Type="http://schemas.openxmlformats.org/officeDocument/2006/relationships/image" Target="../media/image16.gif"/><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Funiculus"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en.wikipedia.org/wiki/File:Ovules_in_flower.pn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rgbClr val="FFC000"/>
                </a:solidFill>
                <a:effectLst/>
                <a:uLnTx/>
                <a:uFillTx/>
                <a:latin typeface="+mn-lt"/>
                <a:ea typeface="+mn-ea"/>
                <a:cs typeface="+mn-cs"/>
              </a:rPr>
              <a:t>Lecture</a:t>
            </a:r>
            <a:r>
              <a:rPr kumimoji="0" lang="ar-SA" sz="3200" b="0" i="0" u="none" strike="noStrike" kern="1200" cap="none" spc="0" normalizeH="0" baseline="0" noProof="0" dirty="0" smtClean="0">
                <a:ln>
                  <a:noFill/>
                </a:ln>
                <a:solidFill>
                  <a:srgbClr val="FFC000"/>
                </a:solidFill>
                <a:effectLst/>
                <a:uLnTx/>
                <a:uFillTx/>
                <a:latin typeface="+mn-lt"/>
                <a:ea typeface="+mn-ea"/>
                <a:cs typeface="+mn-cs"/>
              </a:rPr>
              <a:t>7</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valu1.png"/>
          <p:cNvPicPr>
            <a:picLocks noChangeAspect="1"/>
          </p:cNvPicPr>
          <p:nvPr/>
        </p:nvPicPr>
        <p:blipFill>
          <a:blip r:embed="rId2" cstate="email"/>
          <a:stretch>
            <a:fillRect/>
          </a:stretch>
        </p:blipFill>
        <p:spPr>
          <a:xfrm>
            <a:off x="533400" y="762000"/>
            <a:ext cx="7979019" cy="5532120"/>
          </a:xfrm>
          <a:prstGeom prst="rect">
            <a:avLst/>
          </a:prstGeom>
          <a:solidFill>
            <a:schemeClr val="accent1"/>
          </a:solid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valu.png"/>
          <p:cNvPicPr>
            <a:picLocks noChangeAspect="1"/>
          </p:cNvPicPr>
          <p:nvPr/>
        </p:nvPicPr>
        <p:blipFill>
          <a:blip r:embed="rId2" cstate="email"/>
          <a:stretch>
            <a:fillRect/>
          </a:stretch>
        </p:blipFill>
        <p:spPr>
          <a:xfrm>
            <a:off x="1828800" y="609600"/>
            <a:ext cx="5562600" cy="5562600"/>
          </a:xfrm>
          <a:prstGeom prst="rect">
            <a:avLst/>
          </a:prstGeom>
          <a:solidFill>
            <a:schemeClr val="accent1"/>
          </a:solid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09600"/>
            <a:ext cx="8247771" cy="769441"/>
          </a:xfrm>
          <a:prstGeom prst="rect">
            <a:avLst/>
          </a:prstGeom>
        </p:spPr>
        <p:txBody>
          <a:bodyPr wrap="none">
            <a:spAutoFit/>
          </a:bodyPr>
          <a:lstStyle/>
          <a:p>
            <a:r>
              <a:rPr lang="en-US" sz="4400" b="1" dirty="0" smtClean="0">
                <a:solidFill>
                  <a:srgbClr val="FFFF00"/>
                </a:solidFill>
              </a:rPr>
              <a:t> Ovule parts and development</a:t>
            </a:r>
            <a:endParaRPr lang="en-US" sz="4400" b="1" dirty="0">
              <a:solidFill>
                <a:srgbClr val="FFFF00"/>
              </a:solidFill>
            </a:endParaRPr>
          </a:p>
        </p:txBody>
      </p:sp>
      <p:sp>
        <p:nvSpPr>
          <p:cNvPr id="3" name="Rectangle 2"/>
          <p:cNvSpPr/>
          <p:nvPr/>
        </p:nvSpPr>
        <p:spPr>
          <a:xfrm>
            <a:off x="685800" y="1600200"/>
            <a:ext cx="8001000" cy="5016758"/>
          </a:xfrm>
          <a:prstGeom prst="rect">
            <a:avLst/>
          </a:prstGeom>
        </p:spPr>
        <p:txBody>
          <a:bodyPr wrap="square">
            <a:spAutoFit/>
          </a:bodyPr>
          <a:lstStyle/>
          <a:p>
            <a:pPr algn="just"/>
            <a:r>
              <a:rPr lang="en-US" sz="3200" dirty="0" smtClean="0"/>
              <a:t>The ovule is composed of </a:t>
            </a:r>
            <a:r>
              <a:rPr lang="en-US" sz="3200" dirty="0" smtClean="0">
                <a:hlinkClick r:id="rId2" action="ppaction://hlinkfile" tooltip="Diploid"/>
              </a:rPr>
              <a:t>diploid</a:t>
            </a:r>
            <a:r>
              <a:rPr lang="en-US" sz="3200" dirty="0" smtClean="0"/>
              <a:t> maternal tissue that gives rise to the </a:t>
            </a:r>
            <a:r>
              <a:rPr lang="en-US" sz="3200" dirty="0" smtClean="0">
                <a:hlinkClick r:id="rId3" action="ppaction://hlinkfile" tooltip="Haploid"/>
              </a:rPr>
              <a:t>haploid</a:t>
            </a:r>
            <a:r>
              <a:rPr lang="en-US" sz="3200" dirty="0" smtClean="0"/>
              <a:t> tissue of the female gametophyte. </a:t>
            </a:r>
          </a:p>
          <a:p>
            <a:pPr algn="just"/>
            <a:endParaRPr lang="en-US" sz="3200" dirty="0" smtClean="0"/>
          </a:p>
          <a:p>
            <a:pPr algn="just"/>
            <a:r>
              <a:rPr lang="en-US" sz="3200" dirty="0" smtClean="0"/>
              <a:t>The maternal tissues of the ovule include the integuments and the </a:t>
            </a:r>
            <a:r>
              <a:rPr lang="en-US" sz="3200" dirty="0" err="1" smtClean="0"/>
              <a:t>nucellus</a:t>
            </a:r>
            <a:r>
              <a:rPr lang="en-US" sz="3200" dirty="0" smtClean="0"/>
              <a:t>. </a:t>
            </a:r>
          </a:p>
          <a:p>
            <a:pPr algn="just"/>
            <a:endParaRPr lang="en-US" sz="3200" dirty="0" smtClean="0"/>
          </a:p>
          <a:p>
            <a:pPr algn="just"/>
            <a:r>
              <a:rPr lang="en-US" sz="3200" dirty="0" smtClean="0"/>
              <a:t>The next "generation" formed within the ovule are the haploid megaspore and </a:t>
            </a:r>
            <a:r>
              <a:rPr lang="en-US" sz="3200" dirty="0" err="1" smtClean="0"/>
              <a:t>megagametophyte</a:t>
            </a:r>
            <a:r>
              <a:rPr lang="en-US" sz="3200" dirty="0" smtClean="0"/>
              <a:t>, or embryo sac</a:t>
            </a:r>
            <a:endParaRPr lang="en-US" sz="32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p:cTn id="34"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35"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3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2690336"/>
            <a:ext cx="7848600" cy="2554545"/>
          </a:xfrm>
          <a:prstGeom prst="rect">
            <a:avLst/>
          </a:prstGeom>
        </p:spPr>
        <p:txBody>
          <a:bodyPr wrap="square">
            <a:spAutoFit/>
          </a:bodyPr>
          <a:lstStyle/>
          <a:p>
            <a:pPr algn="just"/>
            <a:r>
              <a:rPr lang="en-US" sz="3200" dirty="0" smtClean="0"/>
              <a:t>After fertilization of the egg cell and formation of a </a:t>
            </a:r>
            <a:r>
              <a:rPr lang="en-US" sz="3200" dirty="0" smtClean="0">
                <a:hlinkClick r:id="rId2" action="ppaction://hlinkfile" tooltip="Zygote"/>
              </a:rPr>
              <a:t>zygote</a:t>
            </a:r>
            <a:r>
              <a:rPr lang="en-US" sz="3200" dirty="0" smtClean="0"/>
              <a:t>, the ovule contains the </a:t>
            </a:r>
            <a:r>
              <a:rPr lang="en-US" sz="3200" dirty="0" smtClean="0">
                <a:hlinkClick r:id="rId3" action="ppaction://hlinkfile" tooltip="Embryo"/>
              </a:rPr>
              <a:t>embryo</a:t>
            </a:r>
            <a:r>
              <a:rPr lang="en-US" sz="3200" dirty="0" smtClean="0"/>
              <a:t> of the next </a:t>
            </a:r>
            <a:r>
              <a:rPr lang="en-US" sz="3200" dirty="0" err="1" smtClean="0">
                <a:hlinkClick r:id="rId4" action="ppaction://hlinkfile" tooltip="Sporophyte"/>
              </a:rPr>
              <a:t>sporophyte</a:t>
            </a:r>
            <a:r>
              <a:rPr lang="en-US" sz="3200" dirty="0" smtClean="0"/>
              <a:t> generation and, in flowering plants, the triploid </a:t>
            </a:r>
            <a:r>
              <a:rPr lang="en-US" sz="3200" dirty="0" smtClean="0">
                <a:hlinkClick r:id="rId5" action="ppaction://hlinkfile" tooltip="Endosperm"/>
              </a:rPr>
              <a:t>endosperm</a:t>
            </a:r>
            <a:r>
              <a:rPr lang="en-US" sz="3200" dirty="0" smtClean="0"/>
              <a:t>.</a:t>
            </a:r>
            <a:endParaRPr lang="en-US" sz="32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Y88 001.jpg"/>
          <p:cNvPicPr>
            <a:picLocks noChangeAspect="1"/>
          </p:cNvPicPr>
          <p:nvPr/>
        </p:nvPicPr>
        <p:blipFill>
          <a:blip r:embed="rId2" cstate="email"/>
          <a:stretch>
            <a:fillRect/>
          </a:stretch>
        </p:blipFill>
        <p:spPr>
          <a:xfrm>
            <a:off x="2209800" y="609600"/>
            <a:ext cx="4824482" cy="5349145"/>
          </a:xfrm>
          <a:prstGeom prst="rect">
            <a:avLst/>
          </a:prstGeom>
          <a:solidFill>
            <a:schemeClr val="accent1"/>
          </a:solidFill>
        </p:spPr>
      </p:pic>
      <p:sp>
        <p:nvSpPr>
          <p:cNvPr id="3" name="TextBox 2"/>
          <p:cNvSpPr txBox="1"/>
          <p:nvPr/>
        </p:nvSpPr>
        <p:spPr>
          <a:xfrm>
            <a:off x="609600" y="6096000"/>
            <a:ext cx="8077200" cy="646331"/>
          </a:xfrm>
          <a:prstGeom prst="rect">
            <a:avLst/>
          </a:prstGeom>
          <a:noFill/>
        </p:spPr>
        <p:txBody>
          <a:bodyPr wrap="square" rtlCol="0">
            <a:spAutoFit/>
          </a:bodyPr>
          <a:lstStyle/>
          <a:p>
            <a:r>
              <a:rPr lang="en-US" sz="3600" dirty="0" smtClean="0">
                <a:solidFill>
                  <a:srgbClr val="FFFF00"/>
                </a:solidFill>
              </a:rPr>
              <a:t>Mature ovule in longitudinal section</a:t>
            </a:r>
            <a:endParaRPr lang="en-US" sz="3600" dirty="0">
              <a:solidFill>
                <a:srgbClr val="FFFF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900" decel="100000" fill="hold"/>
                                        <p:tgtEl>
                                          <p:spTgt spid="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14400"/>
            <a:ext cx="8001000" cy="584775"/>
          </a:xfrm>
          <a:prstGeom prst="rect">
            <a:avLst/>
          </a:prstGeom>
        </p:spPr>
        <p:txBody>
          <a:bodyPr wrap="square">
            <a:spAutoFit/>
          </a:bodyPr>
          <a:lstStyle/>
          <a:p>
            <a:r>
              <a:rPr lang="en-US" sz="3200" b="1" dirty="0" err="1" smtClean="0">
                <a:solidFill>
                  <a:srgbClr val="FFFF00"/>
                </a:solidFill>
              </a:rPr>
              <a:t>Nucellus</a:t>
            </a:r>
            <a:r>
              <a:rPr lang="en-US" sz="3200" b="1" dirty="0" smtClean="0">
                <a:solidFill>
                  <a:srgbClr val="FFFF00"/>
                </a:solidFill>
              </a:rPr>
              <a:t>, megaspore and </a:t>
            </a:r>
            <a:r>
              <a:rPr lang="en-US" sz="3200" b="1" dirty="0" err="1" smtClean="0">
                <a:solidFill>
                  <a:srgbClr val="FFFF00"/>
                </a:solidFill>
              </a:rPr>
              <a:t>perisperm</a:t>
            </a:r>
            <a:endParaRPr lang="en-US" sz="3200" b="1" dirty="0">
              <a:solidFill>
                <a:srgbClr val="FFFF00"/>
              </a:solidFill>
            </a:endParaRPr>
          </a:p>
        </p:txBody>
      </p:sp>
      <p:sp>
        <p:nvSpPr>
          <p:cNvPr id="3" name="Rectangle 2"/>
          <p:cNvSpPr/>
          <p:nvPr/>
        </p:nvSpPr>
        <p:spPr>
          <a:xfrm>
            <a:off x="609600" y="1676400"/>
            <a:ext cx="8001000" cy="2062103"/>
          </a:xfrm>
          <a:prstGeom prst="rect">
            <a:avLst/>
          </a:prstGeom>
        </p:spPr>
        <p:txBody>
          <a:bodyPr wrap="square">
            <a:spAutoFit/>
          </a:bodyPr>
          <a:lstStyle/>
          <a:p>
            <a:pPr algn="just"/>
            <a:r>
              <a:rPr lang="en-US" sz="3200" dirty="0" smtClean="0"/>
              <a:t>The </a:t>
            </a:r>
            <a:r>
              <a:rPr lang="en-US" sz="3200" b="1" dirty="0" err="1" smtClean="0"/>
              <a:t>nucellus</a:t>
            </a:r>
            <a:r>
              <a:rPr lang="en-US" sz="3200" dirty="0" smtClean="0"/>
              <a:t> (plural: </a:t>
            </a:r>
            <a:r>
              <a:rPr lang="en-US" sz="3200" dirty="0" err="1" smtClean="0"/>
              <a:t>nucelli</a:t>
            </a:r>
            <a:r>
              <a:rPr lang="en-US" sz="3200" dirty="0" smtClean="0"/>
              <a:t>) is the central portion of the ovule inside the integuments. It consists of </a:t>
            </a:r>
            <a:r>
              <a:rPr lang="en-US" sz="3200" dirty="0" smtClean="0">
                <a:hlinkClick r:id="rId2" action="ppaction://hlinkfile" tooltip="Diploid"/>
              </a:rPr>
              <a:t>diploid</a:t>
            </a:r>
            <a:r>
              <a:rPr lang="en-US" sz="3200" dirty="0" smtClean="0"/>
              <a:t> maternal tissue and has the function of a </a:t>
            </a:r>
            <a:r>
              <a:rPr lang="en-US" sz="3200" dirty="0" err="1" smtClean="0">
                <a:hlinkClick r:id="rId3" action="ppaction://hlinkfile" tooltip="Sporangium"/>
              </a:rPr>
              <a:t>megasporangium</a:t>
            </a:r>
            <a:r>
              <a:rPr lang="en-US" sz="3200" dirty="0" smtClean="0"/>
              <a:t>.</a:t>
            </a:r>
            <a:endParaRPr lang="en-US" sz="3200" dirty="0"/>
          </a:p>
        </p:txBody>
      </p:sp>
      <p:sp>
        <p:nvSpPr>
          <p:cNvPr id="4" name="Rectangle 3"/>
          <p:cNvSpPr/>
          <p:nvPr/>
        </p:nvSpPr>
        <p:spPr>
          <a:xfrm>
            <a:off x="533400" y="4495800"/>
            <a:ext cx="8229600" cy="1569660"/>
          </a:xfrm>
          <a:prstGeom prst="rect">
            <a:avLst/>
          </a:prstGeom>
        </p:spPr>
        <p:txBody>
          <a:bodyPr wrap="square">
            <a:spAutoFit/>
          </a:bodyPr>
          <a:lstStyle/>
          <a:p>
            <a:pPr algn="just"/>
            <a:r>
              <a:rPr lang="en-US" sz="3200" dirty="0" smtClean="0"/>
              <a:t>In immature ovules, it contains a </a:t>
            </a:r>
            <a:r>
              <a:rPr lang="en-US" sz="3200" dirty="0" err="1" smtClean="0"/>
              <a:t>megasporocyte</a:t>
            </a:r>
            <a:r>
              <a:rPr lang="en-US" sz="3200" dirty="0" smtClean="0"/>
              <a:t> (megaspore mother cell), which undergoes </a:t>
            </a:r>
            <a:r>
              <a:rPr lang="en-US" sz="3200" dirty="0" err="1" smtClean="0">
                <a:hlinkClick r:id="rId4" action="ppaction://hlinkfile" tooltip="Sporogenesis"/>
              </a:rPr>
              <a:t>sporogenesis</a:t>
            </a:r>
            <a:r>
              <a:rPr lang="en-US" sz="3200" dirty="0" smtClean="0"/>
              <a:t> via </a:t>
            </a:r>
            <a:r>
              <a:rPr lang="en-US" sz="3200" dirty="0" smtClean="0">
                <a:hlinkClick r:id="rId5" action="ppaction://hlinkfile" tooltip="Meiosis"/>
              </a:rPr>
              <a:t>meiosis</a:t>
            </a:r>
            <a:endParaRPr lang="en-US" sz="3200" dirty="0" smtClean="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1"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2"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609600"/>
            <a:ext cx="5257800" cy="769441"/>
          </a:xfrm>
          <a:prstGeom prst="rect">
            <a:avLst/>
          </a:prstGeom>
          <a:noFill/>
        </p:spPr>
        <p:txBody>
          <a:bodyPr wrap="square" rtlCol="0">
            <a:spAutoFit/>
          </a:bodyPr>
          <a:lstStyle/>
          <a:p>
            <a:r>
              <a:rPr lang="en-US" sz="4400" dirty="0" smtClean="0">
                <a:solidFill>
                  <a:srgbClr val="FFFF00"/>
                </a:solidFill>
              </a:rPr>
              <a:t>Ovule various types:</a:t>
            </a:r>
            <a:endParaRPr lang="en-US" sz="4400" dirty="0">
              <a:solidFill>
                <a:srgbClr val="FFFF00"/>
              </a:solidFill>
            </a:endParaRPr>
          </a:p>
        </p:txBody>
      </p:sp>
      <p:sp>
        <p:nvSpPr>
          <p:cNvPr id="5" name="TextBox 4"/>
          <p:cNvSpPr txBox="1"/>
          <p:nvPr/>
        </p:nvSpPr>
        <p:spPr>
          <a:xfrm>
            <a:off x="457200" y="1524000"/>
            <a:ext cx="8305800" cy="2185214"/>
          </a:xfrm>
          <a:prstGeom prst="rect">
            <a:avLst/>
          </a:prstGeom>
          <a:noFill/>
        </p:spPr>
        <p:txBody>
          <a:bodyPr wrap="square" rtlCol="0">
            <a:spAutoFit/>
          </a:bodyPr>
          <a:lstStyle/>
          <a:p>
            <a:pPr algn="just"/>
            <a:r>
              <a:rPr lang="en-US" sz="4000" b="1" dirty="0" smtClean="0">
                <a:solidFill>
                  <a:srgbClr val="00B0F0"/>
                </a:solidFill>
              </a:rPr>
              <a:t>Ortho </a:t>
            </a:r>
            <a:r>
              <a:rPr lang="en-US" sz="4000" b="1" dirty="0" err="1" smtClean="0">
                <a:solidFill>
                  <a:srgbClr val="00B0F0"/>
                </a:solidFill>
              </a:rPr>
              <a:t>tropous</a:t>
            </a:r>
            <a:r>
              <a:rPr lang="en-US" sz="4000" b="1" dirty="0" smtClean="0">
                <a:solidFill>
                  <a:srgbClr val="00B0F0"/>
                </a:solidFill>
              </a:rPr>
              <a:t>:  </a:t>
            </a:r>
            <a:r>
              <a:rPr lang="en-US" sz="3200" dirty="0" smtClean="0">
                <a:solidFill>
                  <a:srgbClr val="FFC000"/>
                </a:solidFill>
              </a:rPr>
              <a:t>growing straight during  development so that the </a:t>
            </a:r>
            <a:r>
              <a:rPr lang="en-US" sz="3200" dirty="0" err="1" smtClean="0">
                <a:solidFill>
                  <a:srgbClr val="FFC000"/>
                </a:solidFill>
              </a:rPr>
              <a:t>nucellus</a:t>
            </a:r>
            <a:r>
              <a:rPr lang="en-US" sz="3200" dirty="0" smtClean="0">
                <a:solidFill>
                  <a:srgbClr val="FFC000"/>
                </a:solidFill>
              </a:rPr>
              <a:t> axis, </a:t>
            </a:r>
            <a:r>
              <a:rPr lang="en-US" sz="3200" dirty="0" err="1" smtClean="0">
                <a:solidFill>
                  <a:srgbClr val="FFC000"/>
                </a:solidFill>
              </a:rPr>
              <a:t>funlculus</a:t>
            </a:r>
            <a:r>
              <a:rPr lang="en-US" sz="3200" dirty="0" smtClean="0">
                <a:solidFill>
                  <a:srgbClr val="FFC000"/>
                </a:solidFill>
              </a:rPr>
              <a:t> and </a:t>
            </a:r>
            <a:r>
              <a:rPr lang="en-US" sz="3200" dirty="0" err="1" smtClean="0">
                <a:solidFill>
                  <a:srgbClr val="FFC000"/>
                </a:solidFill>
              </a:rPr>
              <a:t>micropyle</a:t>
            </a:r>
            <a:r>
              <a:rPr lang="en-US" sz="3200" dirty="0" smtClean="0">
                <a:solidFill>
                  <a:srgbClr val="FFC000"/>
                </a:solidFill>
              </a:rPr>
              <a:t> are on one straight line.  The </a:t>
            </a:r>
            <a:r>
              <a:rPr lang="en-US" sz="3200" dirty="0" err="1" smtClean="0">
                <a:solidFill>
                  <a:srgbClr val="FFC000"/>
                </a:solidFill>
              </a:rPr>
              <a:t>micropyle</a:t>
            </a:r>
            <a:r>
              <a:rPr lang="en-US" sz="3200" dirty="0" smtClean="0">
                <a:solidFill>
                  <a:srgbClr val="FFC000"/>
                </a:solidFill>
              </a:rPr>
              <a:t> is at the apex.</a:t>
            </a:r>
            <a:endParaRPr lang="en-US" sz="3200" dirty="0">
              <a:solidFill>
                <a:srgbClr val="FFC000"/>
              </a:solidFill>
            </a:endParaRPr>
          </a:p>
        </p:txBody>
      </p:sp>
      <p:pic>
        <p:nvPicPr>
          <p:cNvPr id="6" name="Picture 2"/>
          <p:cNvPicPr>
            <a:picLocks noChangeAspect="1" noChangeArrowheads="1"/>
          </p:cNvPicPr>
          <p:nvPr/>
        </p:nvPicPr>
        <p:blipFill>
          <a:blip r:embed="rId2" cstate="email"/>
          <a:srcRect/>
          <a:stretch>
            <a:fillRect/>
          </a:stretch>
        </p:blipFill>
        <p:spPr bwMode="auto">
          <a:xfrm>
            <a:off x="2362200" y="3886200"/>
            <a:ext cx="4114800" cy="2694274"/>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p:cTn id="16" dur="500" fill="hold"/>
                                        <p:tgtEl>
                                          <p:spTgt spid="5">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5">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0.05"/>
                                          </p:val>
                                        </p:tav>
                                        <p:tav tm="100000">
                                          <p:val>
                                            <p:strVal val="#ppt_w"/>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anim calcmode="lin" valueType="num">
                                      <p:cBhvr>
                                        <p:cTn id="27" dur="500" fill="hold"/>
                                        <p:tgtEl>
                                          <p:spTgt spid="6"/>
                                        </p:tgtEl>
                                        <p:attrNameLst>
                                          <p:attrName>ppt_x</p:attrName>
                                        </p:attrNameLst>
                                      </p:cBhvr>
                                      <p:tavLst>
                                        <p:tav tm="0">
                                          <p:val>
                                            <p:strVal val="#ppt_x-.2"/>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9600" y="1371600"/>
            <a:ext cx="8077200" cy="1692771"/>
          </a:xfrm>
          <a:prstGeom prst="rect">
            <a:avLst/>
          </a:prstGeom>
          <a:noFill/>
        </p:spPr>
        <p:txBody>
          <a:bodyPr wrap="square" rtlCol="0">
            <a:spAutoFit/>
          </a:bodyPr>
          <a:lstStyle/>
          <a:p>
            <a:pPr algn="just"/>
            <a:r>
              <a:rPr lang="en-US" sz="4000" b="1" dirty="0" smtClean="0">
                <a:solidFill>
                  <a:srgbClr val="00B0F0"/>
                </a:solidFill>
              </a:rPr>
              <a:t>Hemi </a:t>
            </a:r>
            <a:r>
              <a:rPr lang="en-US" sz="4000" b="1" dirty="0" err="1" smtClean="0">
                <a:solidFill>
                  <a:srgbClr val="00B0F0"/>
                </a:solidFill>
              </a:rPr>
              <a:t>tropous</a:t>
            </a:r>
            <a:r>
              <a:rPr lang="en-US" sz="4000" b="1" dirty="0" smtClean="0">
                <a:solidFill>
                  <a:srgbClr val="00B0F0"/>
                </a:solidFill>
              </a:rPr>
              <a:t>: </a:t>
            </a:r>
            <a:r>
              <a:rPr lang="en-US" sz="3200" dirty="0" smtClean="0">
                <a:solidFill>
                  <a:srgbClr val="FFC000"/>
                </a:solidFill>
              </a:rPr>
              <a:t>the </a:t>
            </a:r>
            <a:r>
              <a:rPr lang="en-US" sz="3200" dirty="0" err="1" smtClean="0">
                <a:solidFill>
                  <a:srgbClr val="FFC000"/>
                </a:solidFill>
              </a:rPr>
              <a:t>nucellus</a:t>
            </a:r>
            <a:r>
              <a:rPr lang="en-US" sz="3200" dirty="0" smtClean="0">
                <a:solidFill>
                  <a:srgbClr val="FFC000"/>
                </a:solidFill>
              </a:rPr>
              <a:t> axis and </a:t>
            </a:r>
            <a:r>
              <a:rPr lang="en-US" sz="3200" dirty="0" err="1" smtClean="0">
                <a:solidFill>
                  <a:srgbClr val="FFC000"/>
                </a:solidFill>
              </a:rPr>
              <a:t>micropyle</a:t>
            </a:r>
            <a:r>
              <a:rPr lang="en-US" sz="3200" dirty="0" smtClean="0">
                <a:solidFill>
                  <a:srgbClr val="FFC000"/>
                </a:solidFill>
              </a:rPr>
              <a:t> are Orthogonal  with the  </a:t>
            </a:r>
            <a:r>
              <a:rPr lang="en-US" sz="3200" dirty="0" err="1" smtClean="0">
                <a:solidFill>
                  <a:srgbClr val="FFC000"/>
                </a:solidFill>
              </a:rPr>
              <a:t>funlculus</a:t>
            </a:r>
            <a:r>
              <a:rPr lang="en-US" sz="3200" dirty="0" smtClean="0">
                <a:solidFill>
                  <a:srgbClr val="FFC000"/>
                </a:solidFill>
              </a:rPr>
              <a:t> .</a:t>
            </a:r>
            <a:endParaRPr lang="en-US" sz="3200" dirty="0">
              <a:solidFill>
                <a:srgbClr val="FFC000"/>
              </a:solidFill>
            </a:endParaRPr>
          </a:p>
        </p:txBody>
      </p:sp>
      <p:pic>
        <p:nvPicPr>
          <p:cNvPr id="7" name="Picture 3"/>
          <p:cNvPicPr>
            <a:picLocks noChangeAspect="1" noChangeArrowheads="1"/>
          </p:cNvPicPr>
          <p:nvPr/>
        </p:nvPicPr>
        <p:blipFill>
          <a:blip r:embed="rId2" cstate="email"/>
          <a:srcRect/>
          <a:stretch>
            <a:fillRect/>
          </a:stretch>
        </p:blipFill>
        <p:spPr bwMode="auto">
          <a:xfrm>
            <a:off x="1905000" y="3429000"/>
            <a:ext cx="5207462" cy="3106737"/>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strVal val="#ppt_w*2.5"/>
                                          </p:val>
                                        </p:tav>
                                        <p:tav tm="100000">
                                          <p:val>
                                            <p:strVal val="#ppt_w"/>
                                          </p:val>
                                        </p:tav>
                                      </p:tavLst>
                                    </p:anim>
                                    <p:anim calcmode="lin" valueType="num">
                                      <p:cBhvr>
                                        <p:cTn id="17" dur="500" fill="hold"/>
                                        <p:tgtEl>
                                          <p:spTgt spid="7"/>
                                        </p:tgtEl>
                                        <p:attrNameLst>
                                          <p:attrName>ppt_h</p:attrName>
                                        </p:attrNameLst>
                                      </p:cBhvr>
                                      <p:tavLst>
                                        <p:tav tm="0">
                                          <p:val>
                                            <p:strVal val="#ppt_h*0.01"/>
                                          </p:val>
                                        </p:tav>
                                        <p:tav tm="100000">
                                          <p:val>
                                            <p:strVal val="#ppt_h"/>
                                          </p:val>
                                        </p:tav>
                                      </p:tavLst>
                                    </p:anim>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h+1"/>
                                          </p:val>
                                        </p:tav>
                                        <p:tav tm="100000">
                                          <p:val>
                                            <p:strVal val="#ppt_y"/>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229600" cy="2677656"/>
          </a:xfrm>
          <a:prstGeom prst="rect">
            <a:avLst/>
          </a:prstGeom>
          <a:noFill/>
        </p:spPr>
        <p:txBody>
          <a:bodyPr wrap="square" rtlCol="0">
            <a:spAutoFit/>
          </a:bodyPr>
          <a:lstStyle/>
          <a:p>
            <a:pPr algn="just"/>
            <a:r>
              <a:rPr lang="en-US" sz="4000" b="1" dirty="0" smtClean="0">
                <a:solidFill>
                  <a:srgbClr val="00B0F0"/>
                </a:solidFill>
              </a:rPr>
              <a:t>Ana </a:t>
            </a:r>
            <a:r>
              <a:rPr lang="en-US" sz="4000" b="1" dirty="0" err="1" smtClean="0">
                <a:solidFill>
                  <a:srgbClr val="00B0F0"/>
                </a:solidFill>
              </a:rPr>
              <a:t>tropous</a:t>
            </a:r>
            <a:r>
              <a:rPr lang="en-US" sz="4000" b="1" dirty="0" smtClean="0">
                <a:solidFill>
                  <a:srgbClr val="00B0F0"/>
                </a:solidFill>
              </a:rPr>
              <a:t>: </a:t>
            </a:r>
            <a:r>
              <a:rPr lang="en-US" sz="3200" dirty="0" smtClean="0">
                <a:solidFill>
                  <a:srgbClr val="FFC000"/>
                </a:solidFill>
              </a:rPr>
              <a:t>the </a:t>
            </a:r>
            <a:r>
              <a:rPr lang="en-US" sz="3200" dirty="0" err="1" smtClean="0">
                <a:solidFill>
                  <a:srgbClr val="FFC000"/>
                </a:solidFill>
              </a:rPr>
              <a:t>nucellus</a:t>
            </a:r>
            <a:r>
              <a:rPr lang="en-US" sz="3200" dirty="0" smtClean="0">
                <a:solidFill>
                  <a:srgbClr val="FFC000"/>
                </a:solidFill>
              </a:rPr>
              <a:t> axis  is straight with </a:t>
            </a:r>
            <a:r>
              <a:rPr lang="en-US" sz="3200" dirty="0" err="1" smtClean="0">
                <a:solidFill>
                  <a:srgbClr val="FFC000"/>
                </a:solidFill>
              </a:rPr>
              <a:t>funlculus</a:t>
            </a:r>
            <a:r>
              <a:rPr lang="en-US" sz="3200" dirty="0" smtClean="0">
                <a:solidFill>
                  <a:srgbClr val="FFC000"/>
                </a:solidFill>
              </a:rPr>
              <a:t> but  bended to 180 </a:t>
            </a:r>
            <a:r>
              <a:rPr lang="ar-SA" sz="3200" dirty="0" smtClean="0">
                <a:solidFill>
                  <a:srgbClr val="FFC000"/>
                </a:solidFill>
              </a:rPr>
              <a:t>°</a:t>
            </a:r>
            <a:r>
              <a:rPr lang="en-US" sz="3200" dirty="0" smtClean="0">
                <a:solidFill>
                  <a:srgbClr val="FFC000"/>
                </a:solidFill>
              </a:rPr>
              <a:t> , so the </a:t>
            </a:r>
            <a:r>
              <a:rPr lang="en-US" sz="3200" dirty="0" err="1" smtClean="0">
                <a:solidFill>
                  <a:srgbClr val="FFC000"/>
                </a:solidFill>
              </a:rPr>
              <a:t>micropyle</a:t>
            </a:r>
            <a:r>
              <a:rPr lang="en-US" sz="3200" dirty="0" smtClean="0">
                <a:solidFill>
                  <a:srgbClr val="FFC000"/>
                </a:solidFill>
              </a:rPr>
              <a:t> is facing downward and situated near the base and in  </a:t>
            </a:r>
            <a:r>
              <a:rPr lang="en-US" sz="3200" dirty="0" err="1" smtClean="0">
                <a:solidFill>
                  <a:srgbClr val="FFC000"/>
                </a:solidFill>
              </a:rPr>
              <a:t>paralle</a:t>
            </a:r>
            <a:r>
              <a:rPr lang="en-US" sz="3200" dirty="0" smtClean="0">
                <a:solidFill>
                  <a:srgbClr val="FFC000"/>
                </a:solidFill>
              </a:rPr>
              <a:t> with the </a:t>
            </a:r>
            <a:r>
              <a:rPr lang="en-US" sz="3200" dirty="0" err="1" smtClean="0">
                <a:solidFill>
                  <a:srgbClr val="FFC000"/>
                </a:solidFill>
              </a:rPr>
              <a:t>funlculus</a:t>
            </a:r>
            <a:r>
              <a:rPr lang="en-US" sz="3200" dirty="0" smtClean="0">
                <a:solidFill>
                  <a:srgbClr val="FFC000"/>
                </a:solidFill>
              </a:rPr>
              <a:t> as in (</a:t>
            </a:r>
            <a:r>
              <a:rPr lang="en-US" sz="3200" dirty="0" err="1" smtClean="0">
                <a:solidFill>
                  <a:srgbClr val="FFC000"/>
                </a:solidFill>
              </a:rPr>
              <a:t>Zygophyllum</a:t>
            </a:r>
            <a:r>
              <a:rPr lang="en-US" sz="3200" dirty="0" smtClean="0">
                <a:solidFill>
                  <a:srgbClr val="FFC000"/>
                </a:solidFill>
              </a:rPr>
              <a:t>)</a:t>
            </a:r>
            <a:endParaRPr lang="en-US" sz="3200" dirty="0">
              <a:solidFill>
                <a:srgbClr val="FFC000"/>
              </a:solidFill>
            </a:endParaRPr>
          </a:p>
        </p:txBody>
      </p:sp>
      <p:pic>
        <p:nvPicPr>
          <p:cNvPr id="3" name="Picture 2"/>
          <p:cNvPicPr>
            <a:picLocks noChangeAspect="1" noChangeArrowheads="1"/>
          </p:cNvPicPr>
          <p:nvPr/>
        </p:nvPicPr>
        <p:blipFill>
          <a:blip r:embed="rId2" cstate="email"/>
          <a:srcRect/>
          <a:stretch>
            <a:fillRect/>
          </a:stretch>
        </p:blipFill>
        <p:spPr bwMode="auto">
          <a:xfrm>
            <a:off x="1752600" y="3657600"/>
            <a:ext cx="5065023" cy="2846387"/>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900" decel="100000" fill="hold"/>
                                        <p:tgtEl>
                                          <p:spTgt spid="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685800"/>
            <a:ext cx="8001000" cy="2185214"/>
          </a:xfrm>
          <a:prstGeom prst="rect">
            <a:avLst/>
          </a:prstGeom>
          <a:noFill/>
        </p:spPr>
        <p:txBody>
          <a:bodyPr wrap="square" rtlCol="0">
            <a:spAutoFit/>
          </a:bodyPr>
          <a:lstStyle/>
          <a:p>
            <a:pPr algn="just"/>
            <a:r>
              <a:rPr lang="en-US" sz="4000" b="1" dirty="0" err="1" smtClean="0">
                <a:solidFill>
                  <a:srgbClr val="00B0F0"/>
                </a:solidFill>
              </a:rPr>
              <a:t>Camphylo</a:t>
            </a:r>
            <a:r>
              <a:rPr lang="en-US" sz="4000" b="1" dirty="0" smtClean="0">
                <a:solidFill>
                  <a:srgbClr val="00B0F0"/>
                </a:solidFill>
              </a:rPr>
              <a:t> </a:t>
            </a:r>
            <a:r>
              <a:rPr lang="en-US" sz="4000" b="1" dirty="0" err="1" smtClean="0">
                <a:solidFill>
                  <a:srgbClr val="00B0F0"/>
                </a:solidFill>
              </a:rPr>
              <a:t>tropous</a:t>
            </a:r>
            <a:r>
              <a:rPr lang="en-US" sz="4000" b="1" dirty="0" smtClean="0">
                <a:solidFill>
                  <a:srgbClr val="00B0F0"/>
                </a:solidFill>
              </a:rPr>
              <a:t>: </a:t>
            </a:r>
            <a:r>
              <a:rPr lang="en-US" sz="3200" dirty="0" smtClean="0">
                <a:solidFill>
                  <a:srgbClr val="FFC000"/>
                </a:solidFill>
              </a:rPr>
              <a:t>the Ovule  looks like kidney, Partially inverted and curved such that the </a:t>
            </a:r>
            <a:r>
              <a:rPr lang="en-US" sz="3200" dirty="0" err="1" smtClean="0">
                <a:solidFill>
                  <a:srgbClr val="FFC000"/>
                </a:solidFill>
              </a:rPr>
              <a:t>micropyle</a:t>
            </a:r>
            <a:r>
              <a:rPr lang="en-US" sz="3200" dirty="0" smtClean="0">
                <a:solidFill>
                  <a:srgbClr val="FFC000"/>
                </a:solidFill>
              </a:rPr>
              <a:t> nearly meets the </a:t>
            </a:r>
            <a:r>
              <a:rPr lang="en-US" sz="3200" dirty="0" err="1" smtClean="0">
                <a:solidFill>
                  <a:srgbClr val="FFC000"/>
                </a:solidFill>
              </a:rPr>
              <a:t>funiculus</a:t>
            </a:r>
            <a:r>
              <a:rPr lang="en-US" sz="3200" dirty="0" smtClean="0">
                <a:solidFill>
                  <a:srgbClr val="FFC000"/>
                </a:solidFill>
              </a:rPr>
              <a:t>.</a:t>
            </a:r>
            <a:endParaRPr lang="en-US" sz="3200" dirty="0">
              <a:solidFill>
                <a:srgbClr val="FFC000"/>
              </a:solidFill>
            </a:endParaRPr>
          </a:p>
        </p:txBody>
      </p:sp>
      <p:pic>
        <p:nvPicPr>
          <p:cNvPr id="4" name="Picture 2"/>
          <p:cNvPicPr>
            <a:picLocks noChangeAspect="1" noChangeArrowheads="1"/>
          </p:cNvPicPr>
          <p:nvPr/>
        </p:nvPicPr>
        <p:blipFill>
          <a:blip r:embed="rId2" cstate="email"/>
          <a:srcRect/>
          <a:stretch>
            <a:fillRect/>
          </a:stretch>
        </p:blipFill>
        <p:spPr bwMode="auto">
          <a:xfrm>
            <a:off x="1828800" y="3352800"/>
            <a:ext cx="4654550" cy="3201856"/>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Y88 001 +å+¦+«.jpg"/>
          <p:cNvPicPr>
            <a:picLocks noChangeAspect="1"/>
          </p:cNvPicPr>
          <p:nvPr/>
        </p:nvPicPr>
        <p:blipFill>
          <a:blip r:embed="rId2" cstate="email"/>
          <a:stretch>
            <a:fillRect/>
          </a:stretch>
        </p:blipFill>
        <p:spPr>
          <a:xfrm>
            <a:off x="2133600" y="381000"/>
            <a:ext cx="4114800" cy="4876800"/>
          </a:xfrm>
          <a:prstGeom prst="rect">
            <a:avLst/>
          </a:prstGeom>
        </p:spPr>
      </p:pic>
      <p:sp>
        <p:nvSpPr>
          <p:cNvPr id="3" name="TextBox 2"/>
          <p:cNvSpPr txBox="1"/>
          <p:nvPr/>
        </p:nvSpPr>
        <p:spPr>
          <a:xfrm>
            <a:off x="381000" y="5334000"/>
            <a:ext cx="8382000" cy="1446550"/>
          </a:xfrm>
          <a:prstGeom prst="rect">
            <a:avLst/>
          </a:prstGeom>
          <a:noFill/>
        </p:spPr>
        <p:txBody>
          <a:bodyPr wrap="square" rtlCol="0">
            <a:spAutoFit/>
          </a:bodyPr>
          <a:lstStyle/>
          <a:p>
            <a:pPr algn="ctr"/>
            <a:r>
              <a:rPr lang="en-US" sz="4400" dirty="0" smtClean="0">
                <a:solidFill>
                  <a:srgbClr val="FFC000"/>
                </a:solidFill>
              </a:rPr>
              <a:t>Three common types of ovule axes in longitudinal section</a:t>
            </a:r>
            <a:endParaRPr lang="en-US" sz="4400" dirty="0">
              <a:solidFill>
                <a:srgbClr val="FFC0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8229600" cy="769441"/>
          </a:xfrm>
          <a:prstGeom prst="rect">
            <a:avLst/>
          </a:prstGeom>
        </p:spPr>
        <p:txBody>
          <a:bodyPr wrap="square">
            <a:spAutoFit/>
          </a:bodyPr>
          <a:lstStyle/>
          <a:p>
            <a:pPr algn="ctr"/>
            <a:r>
              <a:rPr lang="en-US" sz="4400" b="1" dirty="0" smtClean="0">
                <a:solidFill>
                  <a:srgbClr val="FFFF00"/>
                </a:solidFill>
              </a:rPr>
              <a:t>Straight ovule structure</a:t>
            </a:r>
            <a:endParaRPr lang="en-US" sz="4400" b="1" dirty="0">
              <a:solidFill>
                <a:srgbClr val="FFFF00"/>
              </a:solidFill>
            </a:endParaRPr>
          </a:p>
        </p:txBody>
      </p:sp>
      <p:pic>
        <p:nvPicPr>
          <p:cNvPr id="3" name="Picture 2"/>
          <p:cNvPicPr>
            <a:picLocks noChangeAspect="1" noChangeArrowheads="1"/>
          </p:cNvPicPr>
          <p:nvPr/>
        </p:nvPicPr>
        <p:blipFill>
          <a:blip r:embed="rId2" cstate="email"/>
          <a:srcRect/>
          <a:stretch>
            <a:fillRect/>
          </a:stretch>
        </p:blipFill>
        <p:spPr bwMode="auto">
          <a:xfrm>
            <a:off x="1066800" y="1524000"/>
            <a:ext cx="6980976" cy="4938086"/>
          </a:xfrm>
          <a:prstGeom prst="rect">
            <a:avLst/>
          </a:prstGeom>
          <a:noFill/>
          <a:ln w="9525">
            <a:noFill/>
            <a:miter lim="800000"/>
            <a:headEnd/>
            <a:tailEnd/>
          </a:ln>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304800"/>
            <a:ext cx="8080375" cy="1143000"/>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err="1" smtClean="0">
                <a:ln>
                  <a:noFill/>
                </a:ln>
                <a:solidFill>
                  <a:srgbClr val="FFFF00"/>
                </a:solidFill>
                <a:effectLst/>
                <a:uLnTx/>
                <a:uFillTx/>
                <a:latin typeface="+mj-lt"/>
                <a:ea typeface="+mj-ea"/>
                <a:cs typeface="+mj-cs"/>
              </a:rPr>
              <a:t>placentation</a:t>
            </a:r>
            <a:endParaRPr kumimoji="0" lang="en-US" sz="4600" b="1" i="0" u="none" strike="noStrike" kern="1200" cap="none" spc="0" normalizeH="0" baseline="0" noProof="0" dirty="0">
              <a:ln>
                <a:noFill/>
              </a:ln>
              <a:solidFill>
                <a:srgbClr val="FFFF00"/>
              </a:solidFill>
              <a:effectLst/>
              <a:uLnTx/>
              <a:uFillTx/>
              <a:latin typeface="+mj-lt"/>
              <a:ea typeface="+mj-ea"/>
              <a:cs typeface="+mj-cs"/>
            </a:endParaRPr>
          </a:p>
        </p:txBody>
      </p:sp>
      <p:sp>
        <p:nvSpPr>
          <p:cNvPr id="3" name="Rectangle 2"/>
          <p:cNvSpPr/>
          <p:nvPr/>
        </p:nvSpPr>
        <p:spPr>
          <a:xfrm>
            <a:off x="304800" y="4800600"/>
            <a:ext cx="8610600" cy="1754326"/>
          </a:xfrm>
          <a:prstGeom prst="rect">
            <a:avLst/>
          </a:prstGeom>
        </p:spPr>
        <p:txBody>
          <a:bodyPr wrap="square">
            <a:spAutoFit/>
          </a:bodyPr>
          <a:lstStyle/>
          <a:p>
            <a:pPr algn="just"/>
            <a:r>
              <a:rPr lang="en-US" sz="3600" b="1" dirty="0" err="1" smtClean="0">
                <a:solidFill>
                  <a:srgbClr val="92D050"/>
                </a:solidFill>
              </a:rPr>
              <a:t>Placentation</a:t>
            </a:r>
            <a:r>
              <a:rPr lang="en-US" sz="3600" dirty="0" smtClean="0">
                <a:solidFill>
                  <a:srgbClr val="FFC000"/>
                </a:solidFill>
              </a:rPr>
              <a:t> is the arrangement of ovules and placenta within the ovary. This varies from flower to flower. </a:t>
            </a:r>
            <a:endParaRPr lang="en-US" sz="3600" dirty="0">
              <a:solidFill>
                <a:srgbClr val="FFC000"/>
              </a:solidFill>
            </a:endParaRPr>
          </a:p>
        </p:txBody>
      </p:sp>
      <p:pic>
        <p:nvPicPr>
          <p:cNvPr id="4" name="Picture 3" descr="ovules.GIF (45991 bytes)"/>
          <p:cNvPicPr/>
          <p:nvPr/>
        </p:nvPicPr>
        <p:blipFill>
          <a:blip r:embed="rId2" cstate="email"/>
          <a:srcRect/>
          <a:stretch>
            <a:fillRect/>
          </a:stretch>
        </p:blipFill>
        <p:spPr bwMode="auto">
          <a:xfrm>
            <a:off x="2895600" y="1676400"/>
            <a:ext cx="3333750" cy="2657475"/>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p:cTn id="14"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900" decel="100000" fill="hold"/>
                                        <p:tgtEl>
                                          <p:spTgt spid="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 calcmode="lin" valueType="num">
                                      <p:cBhvr>
                                        <p:cTn id="30"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nt reproduction"/>
          <p:cNvPicPr/>
          <p:nvPr/>
        </p:nvPicPr>
        <p:blipFill>
          <a:blip r:embed="rId2" cstate="email"/>
          <a:srcRect/>
          <a:stretch>
            <a:fillRect/>
          </a:stretch>
        </p:blipFill>
        <p:spPr bwMode="auto">
          <a:xfrm>
            <a:off x="762000" y="685800"/>
            <a:ext cx="3225538" cy="5666117"/>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09600" y="304800"/>
            <a:ext cx="8080375" cy="1143000"/>
          </a:xfrm>
          <a:prstGeom prst="rect">
            <a:avLst/>
          </a:prstGeom>
        </p:spPr>
        <p:txBody>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sz="4600" b="1" i="0" u="none" strike="noStrike" kern="1200" cap="none" spc="0" normalizeH="0" baseline="0" noProof="0" dirty="0" err="1" smtClean="0">
                <a:ln>
                  <a:noFill/>
                </a:ln>
                <a:solidFill>
                  <a:srgbClr val="FFFF00"/>
                </a:solidFill>
                <a:effectLst/>
                <a:uLnTx/>
                <a:uFillTx/>
                <a:latin typeface="+mj-lt"/>
                <a:ea typeface="+mj-ea"/>
                <a:cs typeface="+mj-cs"/>
              </a:rPr>
              <a:t>Placentation</a:t>
            </a:r>
            <a:r>
              <a:rPr kumimoji="0" lang="en-US" sz="4600" b="1" i="0" u="none" strike="noStrike" kern="1200" cap="none" spc="0" normalizeH="0" baseline="0" noProof="0" dirty="0" smtClean="0">
                <a:ln>
                  <a:noFill/>
                </a:ln>
                <a:solidFill>
                  <a:srgbClr val="FFFF00"/>
                </a:solidFill>
                <a:effectLst/>
                <a:uLnTx/>
                <a:uFillTx/>
                <a:latin typeface="+mj-lt"/>
                <a:ea typeface="+mj-ea"/>
                <a:cs typeface="+mj-cs"/>
              </a:rPr>
              <a:t> types</a:t>
            </a:r>
            <a:endParaRPr kumimoji="0" lang="en-US" sz="4600" b="1" i="0" u="none" strike="noStrike" kern="1200" cap="none" spc="0" normalizeH="0" baseline="0" noProof="0" dirty="0">
              <a:ln>
                <a:noFill/>
              </a:ln>
              <a:solidFill>
                <a:srgbClr val="FFFF00"/>
              </a:solidFill>
              <a:effectLst/>
              <a:uLnTx/>
              <a:uFillTx/>
              <a:latin typeface="+mj-lt"/>
              <a:ea typeface="+mj-ea"/>
              <a:cs typeface="+mj-cs"/>
            </a:endParaRPr>
          </a:p>
        </p:txBody>
      </p:sp>
      <p:sp>
        <p:nvSpPr>
          <p:cNvPr id="3" name="Rectangle 2"/>
          <p:cNvSpPr/>
          <p:nvPr/>
        </p:nvSpPr>
        <p:spPr>
          <a:xfrm>
            <a:off x="609600" y="1295400"/>
            <a:ext cx="2436886" cy="707886"/>
          </a:xfrm>
          <a:prstGeom prst="rect">
            <a:avLst/>
          </a:prstGeom>
        </p:spPr>
        <p:txBody>
          <a:bodyPr wrap="none">
            <a:spAutoFit/>
          </a:bodyPr>
          <a:lstStyle/>
          <a:p>
            <a:r>
              <a:rPr lang="en-US" sz="4000" b="1" dirty="0" smtClean="0">
                <a:solidFill>
                  <a:srgbClr val="FF0000"/>
                </a:solidFill>
              </a:rPr>
              <a:t>Marginal </a:t>
            </a:r>
            <a:endParaRPr lang="en-US" sz="4000" b="1" dirty="0">
              <a:solidFill>
                <a:srgbClr val="FF0000"/>
              </a:solidFill>
            </a:endParaRPr>
          </a:p>
        </p:txBody>
      </p:sp>
      <p:sp>
        <p:nvSpPr>
          <p:cNvPr id="4" name="Rectangle 3"/>
          <p:cNvSpPr/>
          <p:nvPr/>
        </p:nvSpPr>
        <p:spPr>
          <a:xfrm>
            <a:off x="533400" y="2057400"/>
            <a:ext cx="8153400" cy="2062103"/>
          </a:xfrm>
          <a:prstGeom prst="rect">
            <a:avLst/>
          </a:prstGeom>
        </p:spPr>
        <p:txBody>
          <a:bodyPr wrap="square">
            <a:spAutoFit/>
          </a:bodyPr>
          <a:lstStyle/>
          <a:p>
            <a:r>
              <a:rPr lang="en-US" sz="3200" dirty="0" smtClean="0"/>
              <a:t>In this type, the ovary is, </a:t>
            </a:r>
            <a:r>
              <a:rPr lang="en-US" sz="3200" dirty="0" err="1" smtClean="0"/>
              <a:t>monolocular</a:t>
            </a:r>
            <a:r>
              <a:rPr lang="en-US" sz="3200" dirty="0" smtClean="0"/>
              <a:t> and the placenta is on the ventral suture. The ovules are attached to the placenta which is on the margin.</a:t>
            </a:r>
            <a:endParaRPr lang="en-US" sz="3200" dirty="0"/>
          </a:p>
        </p:txBody>
      </p:sp>
      <p:pic>
        <p:nvPicPr>
          <p:cNvPr id="5" name="عنصر نائب للمحتوى 3" descr="http://www.floranordica.org/info/termlistfiler/termbilder/placentation.gif"/>
          <p:cNvPicPr>
            <a:picLocks/>
          </p:cNvPicPr>
          <p:nvPr/>
        </p:nvPicPr>
        <p:blipFill>
          <a:blip r:embed="rId2" cstate="email"/>
          <a:srcRect l="53356" t="39437" b="30985"/>
          <a:stretch>
            <a:fillRect/>
          </a:stretch>
        </p:blipFill>
        <p:spPr bwMode="auto">
          <a:xfrm>
            <a:off x="1905000" y="4114800"/>
            <a:ext cx="5290576" cy="2538410"/>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8" presetClass="entr" presetSubtype="0" accel="10000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24"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ppt_x</p:attrName>
                                        </p:attrNameLst>
                                      </p:cBhvr>
                                      <p:tavLst>
                                        <p:tav tm="0">
                                          <p:val>
                                            <p:strVal val="#ppt_x-.2"/>
                                          </p:val>
                                        </p:tav>
                                        <p:tav tm="100000">
                                          <p:val>
                                            <p:strVal val="#ppt_x"/>
                                          </p:val>
                                        </p:tav>
                                      </p:tavLst>
                                    </p:anim>
                                    <p:anim calcmode="lin" valueType="num">
                                      <p:cBhvr>
                                        <p:cTn id="3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2039341" cy="707886"/>
          </a:xfrm>
          <a:prstGeom prst="rect">
            <a:avLst/>
          </a:prstGeom>
        </p:spPr>
        <p:txBody>
          <a:bodyPr wrap="none">
            <a:spAutoFit/>
          </a:bodyPr>
          <a:lstStyle/>
          <a:p>
            <a:r>
              <a:rPr lang="en-US" sz="4000" b="1" dirty="0" smtClean="0">
                <a:solidFill>
                  <a:srgbClr val="FF0000"/>
                </a:solidFill>
              </a:rPr>
              <a:t>Parietal</a:t>
            </a:r>
            <a:endParaRPr lang="en-US" sz="4000" b="1" dirty="0">
              <a:solidFill>
                <a:srgbClr val="FF0000"/>
              </a:solidFill>
            </a:endParaRPr>
          </a:p>
        </p:txBody>
      </p:sp>
      <p:pic>
        <p:nvPicPr>
          <p:cNvPr id="3" name="عنصر نائب للمحتوى 3" descr="http://www.floranordica.org/info/termlistfiler/termbilder/placentation.gif"/>
          <p:cNvPicPr>
            <a:picLocks/>
          </p:cNvPicPr>
          <p:nvPr/>
        </p:nvPicPr>
        <p:blipFill>
          <a:blip r:embed="rId2" cstate="email"/>
          <a:srcRect t="39437" r="54218" b="29577"/>
          <a:stretch>
            <a:fillRect/>
          </a:stretch>
        </p:blipFill>
        <p:spPr bwMode="auto">
          <a:xfrm>
            <a:off x="2209800" y="4191000"/>
            <a:ext cx="4419600" cy="2362200"/>
          </a:xfrm>
          <a:prstGeom prst="rect">
            <a:avLst/>
          </a:prstGeom>
          <a:noFill/>
          <a:ln w="9525">
            <a:noFill/>
            <a:miter lim="800000"/>
            <a:headEnd/>
            <a:tailEnd/>
          </a:ln>
        </p:spPr>
      </p:pic>
      <p:sp>
        <p:nvSpPr>
          <p:cNvPr id="4" name="Rectangle 3"/>
          <p:cNvSpPr/>
          <p:nvPr/>
        </p:nvSpPr>
        <p:spPr>
          <a:xfrm>
            <a:off x="381000" y="1143000"/>
            <a:ext cx="8382000" cy="3046988"/>
          </a:xfrm>
          <a:prstGeom prst="rect">
            <a:avLst/>
          </a:prstGeom>
        </p:spPr>
        <p:txBody>
          <a:bodyPr wrap="square">
            <a:spAutoFit/>
          </a:bodyPr>
          <a:lstStyle/>
          <a:p>
            <a:pPr algn="just"/>
            <a:r>
              <a:rPr lang="en-US" sz="3200" dirty="0" smtClean="0"/>
              <a:t>In this type, the ovary has two or more </a:t>
            </a:r>
            <a:r>
              <a:rPr lang="en-US" sz="3200" dirty="0" err="1" smtClean="0"/>
              <a:t>carpels</a:t>
            </a:r>
            <a:r>
              <a:rPr lang="en-US" sz="3200" dirty="0" smtClean="0"/>
              <a:t>, and is </a:t>
            </a:r>
            <a:r>
              <a:rPr lang="en-US" sz="3200" dirty="0" err="1" smtClean="0"/>
              <a:t>syncarpous</a:t>
            </a:r>
            <a:r>
              <a:rPr lang="en-US" sz="3200" dirty="0" smtClean="0"/>
              <a:t>, and </a:t>
            </a:r>
            <a:r>
              <a:rPr lang="en-US" sz="3200" dirty="0" err="1" smtClean="0"/>
              <a:t>monolocular</a:t>
            </a:r>
            <a:r>
              <a:rPr lang="en-US" sz="3200" dirty="0" smtClean="0"/>
              <a:t>. Here there are as many </a:t>
            </a:r>
            <a:r>
              <a:rPr lang="en-US" sz="3200" dirty="0" err="1" smtClean="0"/>
              <a:t>placentae</a:t>
            </a:r>
            <a:r>
              <a:rPr lang="en-US" sz="3200" dirty="0" smtClean="0"/>
              <a:t> as the number of </a:t>
            </a:r>
            <a:r>
              <a:rPr lang="en-US" sz="3200" dirty="0" err="1" smtClean="0"/>
              <a:t>carpels</a:t>
            </a:r>
            <a:r>
              <a:rPr lang="en-US" sz="3200" dirty="0" smtClean="0"/>
              <a:t> and the ovules are attached to those </a:t>
            </a:r>
            <a:r>
              <a:rPr lang="en-US" sz="3200" dirty="0" err="1" smtClean="0"/>
              <a:t>placentae</a:t>
            </a:r>
            <a:r>
              <a:rPr lang="en-US" sz="3200" dirty="0" smtClean="0"/>
              <a:t> at the periphery. e.g., </a:t>
            </a:r>
            <a:r>
              <a:rPr lang="en-US" sz="3200" dirty="0" err="1" smtClean="0"/>
              <a:t>Cucurbita</a:t>
            </a:r>
            <a:r>
              <a:rPr lang="en-US" sz="3200" dirty="0" smtClean="0"/>
              <a:t>, </a:t>
            </a:r>
            <a:r>
              <a:rPr lang="en-US" sz="3200" dirty="0" err="1" smtClean="0"/>
              <a:t>Argemone</a:t>
            </a:r>
            <a:endParaRPr lang="ar-SA" sz="32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p:cTn id="25"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28"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33400"/>
            <a:ext cx="3505200" cy="707886"/>
          </a:xfrm>
          <a:prstGeom prst="rect">
            <a:avLst/>
          </a:prstGeom>
        </p:spPr>
        <p:txBody>
          <a:bodyPr wrap="square">
            <a:spAutoFit/>
          </a:bodyPr>
          <a:lstStyle/>
          <a:p>
            <a:r>
              <a:rPr lang="en-US" sz="4000" b="1" dirty="0" smtClean="0">
                <a:solidFill>
                  <a:srgbClr val="FF0000"/>
                </a:solidFill>
              </a:rPr>
              <a:t>Central </a:t>
            </a:r>
            <a:endParaRPr lang="en-US" sz="4000" b="1" dirty="0">
              <a:solidFill>
                <a:srgbClr val="FF0000"/>
              </a:solidFill>
            </a:endParaRPr>
          </a:p>
        </p:txBody>
      </p:sp>
      <p:pic>
        <p:nvPicPr>
          <p:cNvPr id="3" name="عنصر نائب للمحتوى 3" descr="http://www.floranordica.org/info/termlistfiler/termbilder/placentation.gif"/>
          <p:cNvPicPr>
            <a:picLocks/>
          </p:cNvPicPr>
          <p:nvPr/>
        </p:nvPicPr>
        <p:blipFill>
          <a:blip r:embed="rId2" cstate="email"/>
          <a:srcRect l="47297" b="60563"/>
          <a:stretch>
            <a:fillRect/>
          </a:stretch>
        </p:blipFill>
        <p:spPr bwMode="auto">
          <a:xfrm>
            <a:off x="2514600" y="4191000"/>
            <a:ext cx="4343400" cy="2286000"/>
          </a:xfrm>
          <a:prstGeom prst="rect">
            <a:avLst/>
          </a:prstGeom>
          <a:noFill/>
          <a:ln w="9525">
            <a:noFill/>
            <a:miter lim="800000"/>
            <a:headEnd/>
            <a:tailEnd/>
          </a:ln>
        </p:spPr>
      </p:pic>
      <p:sp>
        <p:nvSpPr>
          <p:cNvPr id="4" name="Rectangle 3"/>
          <p:cNvSpPr/>
          <p:nvPr/>
        </p:nvSpPr>
        <p:spPr>
          <a:xfrm>
            <a:off x="609600" y="1752600"/>
            <a:ext cx="7848600" cy="2062103"/>
          </a:xfrm>
          <a:prstGeom prst="rect">
            <a:avLst/>
          </a:prstGeom>
        </p:spPr>
        <p:txBody>
          <a:bodyPr wrap="square">
            <a:spAutoFit/>
          </a:bodyPr>
          <a:lstStyle/>
          <a:p>
            <a:pPr algn="just"/>
            <a:r>
              <a:rPr lang="en-US" sz="3200" dirty="0" smtClean="0"/>
              <a:t>In this type the ovary is </a:t>
            </a:r>
            <a:r>
              <a:rPr lang="en-US" sz="3200" dirty="0" err="1" smtClean="0"/>
              <a:t>monolocular</a:t>
            </a:r>
            <a:r>
              <a:rPr lang="en-US" sz="3200" dirty="0" smtClean="0"/>
              <a:t>, wherein the ovules are borne on a central axis that reaches the top of the ovary. e.g., </a:t>
            </a:r>
            <a:r>
              <a:rPr lang="en-US" sz="3200" dirty="0" err="1" smtClean="0"/>
              <a:t>Primula</a:t>
            </a:r>
            <a:r>
              <a:rPr lang="en-US" sz="3200" dirty="0" smtClean="0"/>
              <a:t>, Sandal Wood.</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2.5"/>
                                          </p:val>
                                        </p:tav>
                                        <p:tav tm="100000">
                                          <p:val>
                                            <p:strVal val="#ppt_w"/>
                                          </p:val>
                                        </p:tav>
                                      </p:tavLst>
                                    </p:anim>
                                    <p:anim calcmode="lin" valueType="num">
                                      <p:cBhvr>
                                        <p:cTn id="8" dur="500" fill="hold"/>
                                        <p:tgtEl>
                                          <p:spTgt spid="3"/>
                                        </p:tgtEl>
                                        <p:attrNameLst>
                                          <p:attrName>ppt_h</p:attrName>
                                        </p:attrNameLst>
                                      </p:cBhvr>
                                      <p:tavLst>
                                        <p:tav tm="0">
                                          <p:val>
                                            <p:strVal val="#ppt_h*0.01"/>
                                          </p:val>
                                        </p:tav>
                                        <p:tav tm="100000">
                                          <p:val>
                                            <p:strVal val="#ppt_h"/>
                                          </p:val>
                                        </p:tav>
                                      </p:tavLst>
                                    </p:anim>
                                    <p:anim calcmode="lin" valueType="num">
                                      <p:cBhvr>
                                        <p:cTn id="9" dur="500" fill="hold"/>
                                        <p:tgtEl>
                                          <p:spTgt spid="3"/>
                                        </p:tgtEl>
                                        <p:attrNameLst>
                                          <p:attrName>ppt_x</p:attrName>
                                        </p:attrNameLst>
                                      </p:cBhvr>
                                      <p:tavLst>
                                        <p:tav tm="0">
                                          <p:val>
                                            <p:strVal val="#ppt_x"/>
                                          </p:val>
                                        </p:tav>
                                        <p:tav tm="100000">
                                          <p:val>
                                            <p:strVal val="#ppt_x"/>
                                          </p:val>
                                        </p:tav>
                                      </p:tavLst>
                                    </p:anim>
                                    <p:anim calcmode="lin" valueType="num">
                                      <p:cBhvr>
                                        <p:cTn id="10" dur="500" fill="hold"/>
                                        <p:tgtEl>
                                          <p:spTgt spid="3"/>
                                        </p:tgtEl>
                                        <p:attrNameLst>
                                          <p:attrName>ppt_y</p:attrName>
                                        </p:attrNameLst>
                                      </p:cBhvr>
                                      <p:tavLst>
                                        <p:tav tm="0">
                                          <p:val>
                                            <p:strVal val="#ppt_h+1"/>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p:cTn id="16"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09600"/>
            <a:ext cx="3094117" cy="707886"/>
          </a:xfrm>
          <a:prstGeom prst="rect">
            <a:avLst/>
          </a:prstGeom>
        </p:spPr>
        <p:txBody>
          <a:bodyPr wrap="none">
            <a:spAutoFit/>
          </a:bodyPr>
          <a:lstStyle/>
          <a:p>
            <a:r>
              <a:rPr lang="en-US" sz="4000" b="1" dirty="0" smtClean="0">
                <a:solidFill>
                  <a:srgbClr val="FF0000"/>
                </a:solidFill>
              </a:rPr>
              <a:t>Free central</a:t>
            </a:r>
            <a:endParaRPr lang="en-US" sz="4000" b="1" dirty="0">
              <a:solidFill>
                <a:srgbClr val="FF0000"/>
              </a:solidFill>
            </a:endParaRPr>
          </a:p>
        </p:txBody>
      </p:sp>
      <p:pic>
        <p:nvPicPr>
          <p:cNvPr id="3" name="عنصر نائب للمحتوى 3" descr="http://www.floranordica.org/info/termlistfiler/termbilder/placentation.gif"/>
          <p:cNvPicPr>
            <a:picLocks/>
          </p:cNvPicPr>
          <p:nvPr/>
        </p:nvPicPr>
        <p:blipFill>
          <a:blip r:embed="rId2" cstate="email"/>
          <a:srcRect l="45444" b="57746"/>
          <a:stretch>
            <a:fillRect/>
          </a:stretch>
        </p:blipFill>
        <p:spPr bwMode="auto">
          <a:xfrm>
            <a:off x="2286000" y="3657600"/>
            <a:ext cx="4724400" cy="2895600"/>
          </a:xfrm>
          <a:prstGeom prst="rect">
            <a:avLst/>
          </a:prstGeom>
          <a:noFill/>
          <a:ln w="9525">
            <a:noFill/>
            <a:miter lim="800000"/>
            <a:headEnd/>
            <a:tailEnd/>
          </a:ln>
        </p:spPr>
      </p:pic>
      <p:sp>
        <p:nvSpPr>
          <p:cNvPr id="4" name="Rectangle 3"/>
          <p:cNvSpPr/>
          <p:nvPr/>
        </p:nvSpPr>
        <p:spPr>
          <a:xfrm>
            <a:off x="533400" y="1828800"/>
            <a:ext cx="8153400" cy="1569660"/>
          </a:xfrm>
          <a:prstGeom prst="rect">
            <a:avLst/>
          </a:prstGeom>
        </p:spPr>
        <p:txBody>
          <a:bodyPr wrap="square">
            <a:spAutoFit/>
          </a:bodyPr>
          <a:lstStyle/>
          <a:p>
            <a:pPr algn="just"/>
            <a:r>
              <a:rPr lang="en-US" sz="3200" dirty="0" smtClean="0"/>
              <a:t>In this type the ovary is </a:t>
            </a:r>
            <a:r>
              <a:rPr lang="en-US" sz="3200" dirty="0" err="1" smtClean="0"/>
              <a:t>monolocular</a:t>
            </a:r>
            <a:r>
              <a:rPr lang="en-US" sz="3200" dirty="0" smtClean="0"/>
              <a:t>, wherein the ovules are borne on a central axis that reaches the top </a:t>
            </a:r>
            <a:endParaRPr lang="en-US" sz="3200"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p:cTn id="16"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p:cTn id="25" dur="500" fill="hold"/>
                                        <p:tgtEl>
                                          <p:spTgt spid="4">
                                            <p:txEl>
                                              <p:pRg st="0" end="0"/>
                                            </p:txEl>
                                          </p:spTgt>
                                        </p:tgtEl>
                                        <p:attrNameLst>
                                          <p:attrName>ppt_w</p:attrName>
                                        </p:attrNameLst>
                                      </p:cBhvr>
                                      <p:tavLst>
                                        <p:tav tm="0">
                                          <p:val>
                                            <p:strVal val="#ppt_w*0.05"/>
                                          </p:val>
                                        </p:tav>
                                        <p:tav tm="100000">
                                          <p:val>
                                            <p:strVal val="#ppt_w"/>
                                          </p:val>
                                        </p:tav>
                                      </p:tavLst>
                                    </p:anim>
                                    <p:anim calcmode="lin" valueType="num">
                                      <p:cBhvr>
                                        <p:cTn id="26" dur="5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27"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8" dur="5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2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1553630" cy="707886"/>
          </a:xfrm>
          <a:prstGeom prst="rect">
            <a:avLst/>
          </a:prstGeom>
        </p:spPr>
        <p:txBody>
          <a:bodyPr wrap="none">
            <a:spAutoFit/>
          </a:bodyPr>
          <a:lstStyle/>
          <a:p>
            <a:r>
              <a:rPr lang="en-US" sz="4000" b="1" dirty="0" smtClean="0">
                <a:solidFill>
                  <a:srgbClr val="FF0000"/>
                </a:solidFill>
              </a:rPr>
              <a:t>Basal</a:t>
            </a:r>
            <a:endParaRPr lang="en-US" sz="4000" b="1" dirty="0">
              <a:solidFill>
                <a:srgbClr val="FF0000"/>
              </a:solidFill>
            </a:endParaRPr>
          </a:p>
        </p:txBody>
      </p:sp>
      <p:pic>
        <p:nvPicPr>
          <p:cNvPr id="3" name="عنصر نائب للمحتوى 3" descr="http://www.floranordica.org/info/termlistfiler/termbilder/placentation.gif"/>
          <p:cNvPicPr>
            <a:picLocks/>
          </p:cNvPicPr>
          <p:nvPr/>
        </p:nvPicPr>
        <p:blipFill>
          <a:blip r:embed="rId2" cstate="email"/>
          <a:srcRect t="67606" r="54556"/>
          <a:stretch>
            <a:fillRect/>
          </a:stretch>
        </p:blipFill>
        <p:spPr bwMode="auto">
          <a:xfrm>
            <a:off x="2133600" y="4114800"/>
            <a:ext cx="4724400" cy="2438400"/>
          </a:xfrm>
          <a:prstGeom prst="rect">
            <a:avLst/>
          </a:prstGeom>
          <a:noFill/>
          <a:ln w="9525">
            <a:noFill/>
            <a:miter lim="800000"/>
            <a:headEnd/>
            <a:tailEnd/>
          </a:ln>
        </p:spPr>
      </p:pic>
      <p:sp>
        <p:nvSpPr>
          <p:cNvPr id="4" name="Rectangle 3"/>
          <p:cNvSpPr/>
          <p:nvPr/>
        </p:nvSpPr>
        <p:spPr>
          <a:xfrm>
            <a:off x="533400" y="1371600"/>
            <a:ext cx="8077200" cy="2554545"/>
          </a:xfrm>
          <a:prstGeom prst="rect">
            <a:avLst/>
          </a:prstGeom>
        </p:spPr>
        <p:txBody>
          <a:bodyPr wrap="square">
            <a:spAutoFit/>
          </a:bodyPr>
          <a:lstStyle/>
          <a:p>
            <a:pPr algn="just"/>
            <a:r>
              <a:rPr lang="en-US" sz="3200" dirty="0" smtClean="0"/>
              <a:t>In this type, the ovary is </a:t>
            </a:r>
            <a:r>
              <a:rPr lang="en-US" sz="3200" dirty="0" err="1" smtClean="0"/>
              <a:t>monolocular</a:t>
            </a:r>
            <a:r>
              <a:rPr lang="en-US" sz="3200" dirty="0" smtClean="0"/>
              <a:t>. The ovules are few or reduced to one and borne at the base of the ovary. The ovule when solitary often fills the ovary cavity. e.g., Sunflower.</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p:cTn id="15"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2">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p:cTn id="24"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25"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2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2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685800"/>
            <a:ext cx="1723549" cy="707886"/>
          </a:xfrm>
          <a:prstGeom prst="rect">
            <a:avLst/>
          </a:prstGeom>
        </p:spPr>
        <p:txBody>
          <a:bodyPr wrap="none">
            <a:spAutoFit/>
          </a:bodyPr>
          <a:lstStyle/>
          <a:p>
            <a:r>
              <a:rPr lang="en-US" sz="4000" b="1" dirty="0" smtClean="0">
                <a:solidFill>
                  <a:srgbClr val="FF0000"/>
                </a:solidFill>
              </a:rPr>
              <a:t>Apical</a:t>
            </a:r>
            <a:endParaRPr lang="en-US" sz="4000" b="1" dirty="0">
              <a:solidFill>
                <a:srgbClr val="FF0000"/>
              </a:solidFill>
            </a:endParaRPr>
          </a:p>
        </p:txBody>
      </p:sp>
      <p:pic>
        <p:nvPicPr>
          <p:cNvPr id="3" name="عنصر نائب للمحتوى 3" descr="http://www.floranordica.org/info/termlistfiler/termbilder/placentation.gif"/>
          <p:cNvPicPr>
            <a:picLocks/>
          </p:cNvPicPr>
          <p:nvPr/>
        </p:nvPicPr>
        <p:blipFill>
          <a:blip r:embed="rId2" cstate="email"/>
          <a:srcRect l="54871" t="69014"/>
          <a:stretch>
            <a:fillRect/>
          </a:stretch>
        </p:blipFill>
        <p:spPr bwMode="auto">
          <a:xfrm>
            <a:off x="1828800" y="3657600"/>
            <a:ext cx="5029200" cy="2819400"/>
          </a:xfrm>
          <a:prstGeom prst="rect">
            <a:avLst/>
          </a:prstGeom>
          <a:noFill/>
          <a:ln w="9525">
            <a:noFill/>
            <a:miter lim="800000"/>
            <a:headEnd/>
            <a:tailEnd/>
          </a:ln>
        </p:spPr>
      </p:pic>
      <p:sp>
        <p:nvSpPr>
          <p:cNvPr id="4" name="Rectangle 3"/>
          <p:cNvSpPr/>
          <p:nvPr/>
        </p:nvSpPr>
        <p:spPr>
          <a:xfrm>
            <a:off x="685800" y="1828800"/>
            <a:ext cx="8077200" cy="1569660"/>
          </a:xfrm>
          <a:prstGeom prst="rect">
            <a:avLst/>
          </a:prstGeom>
        </p:spPr>
        <p:txBody>
          <a:bodyPr wrap="square">
            <a:spAutoFit/>
          </a:bodyPr>
          <a:lstStyle/>
          <a:p>
            <a:pPr algn="just"/>
            <a:r>
              <a:rPr lang="en-US" sz="3200" dirty="0" smtClean="0"/>
              <a:t>The ovary is </a:t>
            </a:r>
            <a:r>
              <a:rPr lang="en-US" sz="3200" dirty="0" err="1" smtClean="0"/>
              <a:t>monolocular</a:t>
            </a:r>
            <a:r>
              <a:rPr lang="en-US" sz="3200" dirty="0" smtClean="0"/>
              <a:t>. The one or two ovules are borne at the roof of the ovary. e.g., </a:t>
            </a:r>
            <a:r>
              <a:rPr lang="en-US" sz="3200" dirty="0" err="1" smtClean="0"/>
              <a:t>Morus</a:t>
            </a:r>
            <a:endParaRPr lang="en-US" sz="3200" dirty="0" smtClean="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fade">
                                      <p:cBhvr>
                                        <p:cTn id="23" dur="1000"/>
                                        <p:tgtEl>
                                          <p:spTgt spid="4">
                                            <p:txEl>
                                              <p:pRg st="0" end="0"/>
                                            </p:txEl>
                                          </p:spTgt>
                                        </p:tgtEl>
                                      </p:cBhvr>
                                    </p:animEffect>
                                    <p:anim calcmode="lin" valueType="num">
                                      <p:cBhvr>
                                        <p:cTn id="2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12" descr="http://content.tutorvista.com/biology_11/content/us/class11biology/chapter27/images/img110.jpeg"/>
          <p:cNvPicPr>
            <a:picLocks/>
          </p:cNvPicPr>
          <p:nvPr/>
        </p:nvPicPr>
        <p:blipFill>
          <a:blip r:embed="rId2" cstate="email"/>
          <a:srcRect/>
          <a:stretch>
            <a:fillRect/>
          </a:stretch>
        </p:blipFill>
        <p:spPr bwMode="auto">
          <a:xfrm>
            <a:off x="3505200" y="762000"/>
            <a:ext cx="5063480" cy="2232248"/>
          </a:xfrm>
          <a:prstGeom prst="rect">
            <a:avLst/>
          </a:prstGeom>
          <a:ln>
            <a:noFill/>
          </a:ln>
          <a:effectLst>
            <a:outerShdw blurRad="292100" dist="139700" dir="2700000" algn="tl" rotWithShape="0">
              <a:srgbClr val="333333">
                <a:alpha val="65000"/>
              </a:srgbClr>
            </a:outerShdw>
          </a:effectLst>
        </p:spPr>
      </p:pic>
      <p:pic>
        <p:nvPicPr>
          <p:cNvPr id="3" name="صورة 13" descr="illustration of placentation types with parts"/>
          <p:cNvPicPr/>
          <p:nvPr/>
        </p:nvPicPr>
        <p:blipFill>
          <a:blip r:embed="rId3" cstate="email"/>
          <a:srcRect/>
          <a:stretch>
            <a:fillRect/>
          </a:stretch>
        </p:blipFill>
        <p:spPr bwMode="auto">
          <a:xfrm>
            <a:off x="762000" y="3733800"/>
            <a:ext cx="4839072" cy="2362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0.05"/>
                                          </p:val>
                                        </p:tav>
                                        <p:tav tm="100000">
                                          <p:val>
                                            <p:strVal val="#ppt_w"/>
                                          </p:val>
                                        </p:tav>
                                      </p:tavLst>
                                    </p:anim>
                                    <p:anim calcmode="lin" valueType="num">
                                      <p:cBhvr>
                                        <p:cTn id="17" dur="500" fill="hold"/>
                                        <p:tgtEl>
                                          <p:spTgt spid="3"/>
                                        </p:tgtEl>
                                        <p:attrNameLst>
                                          <p:attrName>ppt_h</p:attrName>
                                        </p:attrNameLst>
                                      </p:cBhvr>
                                      <p:tavLst>
                                        <p:tav tm="0">
                                          <p:val>
                                            <p:strVal val="#ppt_h"/>
                                          </p:val>
                                        </p:tav>
                                        <p:tav tm="100000">
                                          <p:val>
                                            <p:strVal val="#ppt_h"/>
                                          </p:val>
                                        </p:tav>
                                      </p:tavLst>
                                    </p:anim>
                                    <p:anim calcmode="lin" valueType="num">
                                      <p:cBhvr>
                                        <p:cTn id="18" dur="500" fill="hold"/>
                                        <p:tgtEl>
                                          <p:spTgt spid="3"/>
                                        </p:tgtEl>
                                        <p:attrNameLst>
                                          <p:attrName>ppt_x</p:attrName>
                                        </p:attrNameLst>
                                      </p:cBhvr>
                                      <p:tavLst>
                                        <p:tav tm="0">
                                          <p:val>
                                            <p:strVal val="#ppt_x-.2"/>
                                          </p:val>
                                        </p:tav>
                                        <p:tav tm="100000">
                                          <p:val>
                                            <p:strVal val="#ppt_x"/>
                                          </p:val>
                                        </p:tav>
                                      </p:tavLst>
                                    </p:anim>
                                    <p:anim calcmode="lin" valueType="num">
                                      <p:cBhvr>
                                        <p:cTn id="19" dur="500" fill="hold"/>
                                        <p:tgtEl>
                                          <p:spTgt spid="3"/>
                                        </p:tgtEl>
                                        <p:attrNameLst>
                                          <p:attrName>ppt_y</p:attrName>
                                        </p:attrNameLst>
                                      </p:cBhvr>
                                      <p:tavLst>
                                        <p:tav tm="0">
                                          <p:val>
                                            <p:strVal val="#ppt_y"/>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7" descr="fruit"/>
          <p:cNvPicPr>
            <a:picLocks/>
          </p:cNvPicPr>
          <p:nvPr/>
        </p:nvPicPr>
        <p:blipFill>
          <a:blip r:embed="rId2" cstate="email"/>
          <a:srcRect/>
          <a:stretch>
            <a:fillRect/>
          </a:stretch>
        </p:blipFill>
        <p:spPr bwMode="auto">
          <a:xfrm>
            <a:off x="899592" y="2204864"/>
            <a:ext cx="4038600" cy="2791659"/>
          </a:xfrm>
          <a:prstGeom prst="rect">
            <a:avLst/>
          </a:prstGeom>
          <a:noFill/>
          <a:ln w="9525">
            <a:noFill/>
            <a:miter lim="800000"/>
            <a:headEnd/>
            <a:tailEnd/>
          </a:ln>
        </p:spPr>
      </p:pic>
      <p:pic>
        <p:nvPicPr>
          <p:cNvPr id="3" name="عنصر نائب للمحتوى 6" descr="http://de.academic.ru/pictures/dewiki/49/140px-Tomatoes_plain_and_sliced.jpg">
            <a:hlinkClick r:id="rId3" tooltip="&quot;Tomate längs und quer aufgeschnitten. Die Plazenta hebt sich hellrosa hervor.&quot;"/>
          </p:cNvPr>
          <p:cNvPicPr>
            <a:picLocks/>
          </p:cNvPicPr>
          <p:nvPr/>
        </p:nvPicPr>
        <p:blipFill>
          <a:blip r:embed="rId4" cstate="email"/>
          <a:srcRect/>
          <a:stretch>
            <a:fillRect/>
          </a:stretch>
        </p:blipFill>
        <p:spPr bwMode="auto">
          <a:xfrm>
            <a:off x="6228184" y="1700808"/>
            <a:ext cx="1773555" cy="443388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151641"/>
        </p:xfrm>
        <a:graphic>
          <a:graphicData uri="http://schemas.openxmlformats.org/drawingml/2006/table">
            <a:tbl>
              <a:tblPr>
                <a:tableStyleId>{3C2FFA5D-87B4-456A-9821-1D502468CF0F}</a:tableStyleId>
              </a:tblPr>
              <a:tblGrid>
                <a:gridCol w="5715000"/>
                <a:gridCol w="1219200"/>
                <a:gridCol w="1066801"/>
              </a:tblGrid>
              <a:tr h="271736">
                <a:tc gridSpan="3">
                  <a:txBody>
                    <a:bodyPr/>
                    <a:lstStyle/>
                    <a:p>
                      <a:pPr marL="0" marR="0" algn="ctr">
                        <a:spcBef>
                          <a:spcPts val="0"/>
                        </a:spcBef>
                        <a:spcAft>
                          <a:spcPts val="0"/>
                        </a:spcAft>
                      </a:pPr>
                      <a:r>
                        <a:rPr lang="en-AU" sz="2000" dirty="0" smtClean="0"/>
                        <a:t>Topics </a:t>
                      </a:r>
                      <a:r>
                        <a:rPr lang="en-AU" sz="2000" dirty="0"/>
                        <a:t>to be Covered </a:t>
                      </a:r>
                      <a:endParaRPr lang="en-US" sz="2000" dirty="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dirty="0" err="1"/>
                        <a:t>Topic</a:t>
                      </a: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838200"/>
            <a:ext cx="7620000" cy="3416320"/>
          </a:xfrm>
          <a:prstGeom prst="rect">
            <a:avLst/>
          </a:prstGeom>
        </p:spPr>
        <p:txBody>
          <a:bodyPr wrap="square">
            <a:spAutoFit/>
          </a:bodyPr>
          <a:lstStyle/>
          <a:p>
            <a:pPr algn="just"/>
            <a:r>
              <a:rPr lang="en-US" sz="3600" dirty="0" smtClean="0">
                <a:solidFill>
                  <a:srgbClr val="FFFF00"/>
                </a:solidFill>
              </a:rPr>
              <a:t>Placenta in flower is where the ovules is attached to the ovary. </a:t>
            </a:r>
          </a:p>
          <a:p>
            <a:pPr algn="just"/>
            <a:endParaRPr lang="en-US" sz="3600" dirty="0" smtClean="0"/>
          </a:p>
          <a:p>
            <a:pPr algn="just"/>
            <a:r>
              <a:rPr lang="en-US" sz="3600" dirty="0" smtClean="0"/>
              <a:t>The </a:t>
            </a:r>
            <a:r>
              <a:rPr lang="en-US" sz="3600" dirty="0" smtClean="0">
                <a:solidFill>
                  <a:srgbClr val="FF0000"/>
                </a:solidFill>
              </a:rPr>
              <a:t>ovules</a:t>
            </a:r>
            <a:r>
              <a:rPr lang="en-US" sz="3600" dirty="0" smtClean="0"/>
              <a:t> are attached to the </a:t>
            </a:r>
            <a:r>
              <a:rPr lang="en-US" sz="3600" dirty="0" smtClean="0">
                <a:solidFill>
                  <a:srgbClr val="FFC000"/>
                </a:solidFill>
              </a:rPr>
              <a:t>placental</a:t>
            </a:r>
            <a:r>
              <a:rPr lang="en-US" sz="3600" dirty="0" smtClean="0"/>
              <a:t> wall of the ovary through a structure known as the </a:t>
            </a:r>
            <a:r>
              <a:rPr lang="en-US" sz="3600" dirty="0" err="1" smtClean="0">
                <a:hlinkClick r:id="rId2" action="ppaction://hlinkfile" tooltip="Funiculus"/>
              </a:rPr>
              <a:t>funiculus</a:t>
            </a:r>
            <a:endParaRPr lang="en-US" sz="3600"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533400"/>
            <a:ext cx="3262432" cy="1200329"/>
          </a:xfrm>
          <a:prstGeom prst="rect">
            <a:avLst/>
          </a:prstGeom>
        </p:spPr>
        <p:txBody>
          <a:bodyPr wrap="none">
            <a:spAutoFit/>
          </a:bodyPr>
          <a:lstStyle/>
          <a:p>
            <a:r>
              <a:rPr lang="en-US" sz="7200" b="1" dirty="0" smtClean="0">
                <a:solidFill>
                  <a:srgbClr val="FFC000"/>
                </a:solidFill>
              </a:rPr>
              <a:t>Ovules</a:t>
            </a:r>
            <a:endParaRPr lang="en-US" sz="7200" b="1" dirty="0">
              <a:solidFill>
                <a:srgbClr val="FFC000"/>
              </a:solidFill>
            </a:endParaRPr>
          </a:p>
        </p:txBody>
      </p:sp>
      <p:pic>
        <p:nvPicPr>
          <p:cNvPr id="3" name="Picture 2" descr="http://upload.wikimedia.org/wikipedia/en/thumb/1/12/Ovules_in_flower.png/180px-Ovules_in_flower.png">
            <a:hlinkClick r:id="rId2"/>
          </p:cNvPr>
          <p:cNvPicPr/>
          <p:nvPr/>
        </p:nvPicPr>
        <p:blipFill>
          <a:blip r:embed="rId3" cstate="email"/>
          <a:srcRect/>
          <a:stretch>
            <a:fillRect/>
          </a:stretch>
        </p:blipFill>
        <p:spPr bwMode="auto">
          <a:xfrm>
            <a:off x="3714750" y="2538412"/>
            <a:ext cx="3905250" cy="348138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0"/>
            <a:ext cx="8305800" cy="5509200"/>
          </a:xfrm>
          <a:prstGeom prst="rect">
            <a:avLst/>
          </a:prstGeom>
        </p:spPr>
        <p:txBody>
          <a:bodyPr wrap="square">
            <a:spAutoFit/>
          </a:bodyPr>
          <a:lstStyle/>
          <a:p>
            <a:pPr algn="just"/>
            <a:r>
              <a:rPr lang="en-US" sz="3200" dirty="0" smtClean="0">
                <a:solidFill>
                  <a:srgbClr val="FF0000"/>
                </a:solidFill>
              </a:rPr>
              <a:t>Ovules</a:t>
            </a:r>
            <a:r>
              <a:rPr lang="en-US" sz="3200" dirty="0" smtClean="0"/>
              <a:t> in flowering plants arise often  on a swollen in the carpel  wall, which is called </a:t>
            </a:r>
            <a:r>
              <a:rPr lang="en-US" sz="3200" dirty="0" smtClean="0">
                <a:solidFill>
                  <a:srgbClr val="FFC000"/>
                </a:solidFill>
              </a:rPr>
              <a:t>placenta</a:t>
            </a:r>
            <a:r>
              <a:rPr lang="en-US" sz="3200" dirty="0" smtClean="0"/>
              <a:t>.</a:t>
            </a:r>
          </a:p>
          <a:p>
            <a:pPr algn="just"/>
            <a:endParaRPr lang="en-US" sz="3200" dirty="0" smtClean="0"/>
          </a:p>
          <a:p>
            <a:pPr algn="just"/>
            <a:r>
              <a:rPr lang="en-US" sz="3200" dirty="0" smtClean="0"/>
              <a:t> The </a:t>
            </a:r>
            <a:r>
              <a:rPr lang="en-US" sz="3200" dirty="0" smtClean="0">
                <a:solidFill>
                  <a:srgbClr val="FF0000"/>
                </a:solidFill>
              </a:rPr>
              <a:t>placenta</a:t>
            </a:r>
            <a:r>
              <a:rPr lang="en-US" sz="3200" dirty="0" smtClean="0"/>
              <a:t> appear first as a small lump consists of tissue cells and sub tissue, then goes through the vascular bundles.</a:t>
            </a:r>
          </a:p>
          <a:p>
            <a:pPr algn="just"/>
            <a:r>
              <a:rPr lang="en-US" sz="3200" dirty="0" smtClean="0"/>
              <a:t> </a:t>
            </a:r>
          </a:p>
          <a:p>
            <a:pPr algn="just"/>
            <a:r>
              <a:rPr lang="en-US" sz="3200" dirty="0" smtClean="0"/>
              <a:t>Then, Sub tissue cells  divides and develops to generate the </a:t>
            </a:r>
            <a:r>
              <a:rPr lang="en-US" sz="3200" dirty="0" err="1" smtClean="0"/>
              <a:t>funiculus</a:t>
            </a:r>
            <a:r>
              <a:rPr lang="en-US" sz="3200" dirty="0" smtClean="0"/>
              <a:t>. At the </a:t>
            </a:r>
            <a:r>
              <a:rPr lang="en-US" sz="3200" dirty="0" err="1" smtClean="0"/>
              <a:t>apic</a:t>
            </a:r>
            <a:r>
              <a:rPr lang="en-US" sz="3200" dirty="0" smtClean="0"/>
              <a:t> of the </a:t>
            </a:r>
            <a:r>
              <a:rPr lang="en-US" sz="3200" dirty="0" err="1" smtClean="0">
                <a:solidFill>
                  <a:srgbClr val="FF0000"/>
                </a:solidFill>
              </a:rPr>
              <a:t>funiculus</a:t>
            </a:r>
            <a:r>
              <a:rPr lang="en-US" sz="3200" dirty="0" smtClean="0"/>
              <a:t> grows the </a:t>
            </a:r>
            <a:r>
              <a:rPr lang="en-US" sz="3200" dirty="0" smtClean="0">
                <a:solidFill>
                  <a:srgbClr val="FFC000"/>
                </a:solidFill>
              </a:rPr>
              <a:t>ovules</a:t>
            </a:r>
            <a:r>
              <a:rPr lang="en-US" sz="3200" dirty="0" smtClean="0"/>
              <a:t> body.</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1000"/>
                                        <p:tgtEl>
                                          <p:spTgt spid="2">
                                            <p:txEl>
                                              <p:pRg st="2" end="2"/>
                                            </p:txEl>
                                          </p:spTgt>
                                        </p:tgtEl>
                                      </p:cBhvr>
                                    </p:animEffect>
                                    <p:anim calcmode="lin" valueType="num">
                                      <p:cBhvr>
                                        <p:cTn id="1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Effect transition="in" filter="fade">
                                      <p:cBhvr>
                                        <p:cTn id="23" dur="1000"/>
                                        <p:tgtEl>
                                          <p:spTgt spid="2">
                                            <p:txEl>
                                              <p:pRg st="3" end="3"/>
                                            </p:txEl>
                                          </p:spTgt>
                                        </p:tgtEl>
                                      </p:cBhvr>
                                    </p:animEffect>
                                    <p:anim calcmode="lin" valueType="num">
                                      <p:cBhvr>
                                        <p:cTn id="2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1000"/>
                                        <p:tgtEl>
                                          <p:spTgt spid="2">
                                            <p:txEl>
                                              <p:pRg st="4" end="4"/>
                                            </p:txEl>
                                          </p:spTgt>
                                        </p:tgtEl>
                                      </p:cBhvr>
                                    </p:animEffect>
                                    <p:anim calcmode="lin" valueType="num">
                                      <p:cBhvr>
                                        <p:cTn id="3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153400" cy="6001643"/>
          </a:xfrm>
          <a:prstGeom prst="rect">
            <a:avLst/>
          </a:prstGeom>
        </p:spPr>
        <p:txBody>
          <a:bodyPr wrap="square">
            <a:spAutoFit/>
          </a:bodyPr>
          <a:lstStyle/>
          <a:p>
            <a:pPr algn="just"/>
            <a:r>
              <a:rPr lang="en-US" sz="3200" dirty="0" smtClean="0"/>
              <a:t>The </a:t>
            </a:r>
            <a:r>
              <a:rPr lang="en-US" sz="3200" dirty="0" smtClean="0">
                <a:solidFill>
                  <a:srgbClr val="00B0F0"/>
                </a:solidFill>
              </a:rPr>
              <a:t>Ovule</a:t>
            </a:r>
            <a:r>
              <a:rPr lang="en-US" sz="3200" dirty="0" smtClean="0"/>
              <a:t> and the </a:t>
            </a:r>
            <a:r>
              <a:rPr lang="en-US" sz="3200" dirty="0" smtClean="0">
                <a:solidFill>
                  <a:srgbClr val="00B0F0"/>
                </a:solidFill>
              </a:rPr>
              <a:t>placenta</a:t>
            </a:r>
            <a:r>
              <a:rPr lang="en-US" sz="3200" dirty="0" smtClean="0"/>
              <a:t> are connected via the</a:t>
            </a:r>
            <a:r>
              <a:rPr lang="en-US" sz="3200" dirty="0" smtClean="0">
                <a:solidFill>
                  <a:srgbClr val="FF0000"/>
                </a:solidFill>
              </a:rPr>
              <a:t> </a:t>
            </a:r>
            <a:r>
              <a:rPr lang="en-US" sz="3200" dirty="0" err="1" smtClean="0">
                <a:solidFill>
                  <a:srgbClr val="FF0000"/>
                </a:solidFill>
              </a:rPr>
              <a:t>funiculus</a:t>
            </a:r>
            <a:r>
              <a:rPr lang="en-US" sz="3200" dirty="0" smtClean="0">
                <a:solidFill>
                  <a:srgbClr val="FF0000"/>
                </a:solidFill>
              </a:rPr>
              <a:t>.</a:t>
            </a:r>
          </a:p>
          <a:p>
            <a:pPr algn="just"/>
            <a:endParaRPr lang="en-US" sz="3200" dirty="0" smtClean="0">
              <a:solidFill>
                <a:srgbClr val="FF0000"/>
              </a:solidFill>
            </a:endParaRPr>
          </a:p>
          <a:p>
            <a:pPr algn="just"/>
            <a:r>
              <a:rPr lang="en-US" sz="3200" dirty="0" smtClean="0">
                <a:solidFill>
                  <a:srgbClr val="FFC000"/>
                </a:solidFill>
              </a:rPr>
              <a:t>The body of the </a:t>
            </a:r>
            <a:r>
              <a:rPr lang="en-US" sz="3200" dirty="0" smtClean="0">
                <a:solidFill>
                  <a:srgbClr val="00B0F0"/>
                </a:solidFill>
              </a:rPr>
              <a:t>ovule</a:t>
            </a:r>
            <a:r>
              <a:rPr lang="en-US" sz="3200" dirty="0" smtClean="0">
                <a:solidFill>
                  <a:srgbClr val="FFC000"/>
                </a:solidFill>
              </a:rPr>
              <a:t> fuses with the </a:t>
            </a:r>
            <a:r>
              <a:rPr lang="en-US" sz="3200" dirty="0" err="1" smtClean="0">
                <a:solidFill>
                  <a:srgbClr val="FFC000"/>
                </a:solidFill>
              </a:rPr>
              <a:t>funicle</a:t>
            </a:r>
            <a:r>
              <a:rPr lang="en-US" sz="3200" dirty="0" smtClean="0">
                <a:solidFill>
                  <a:srgbClr val="FFC000"/>
                </a:solidFill>
              </a:rPr>
              <a:t> to form the </a:t>
            </a:r>
            <a:r>
              <a:rPr lang="en-US" sz="3200" dirty="0" err="1" smtClean="0">
                <a:solidFill>
                  <a:srgbClr val="FFC000"/>
                </a:solidFill>
              </a:rPr>
              <a:t>hilum</a:t>
            </a:r>
            <a:r>
              <a:rPr lang="en-US" sz="3200" dirty="0" smtClean="0">
                <a:solidFill>
                  <a:srgbClr val="FFC000"/>
                </a:solidFill>
              </a:rPr>
              <a:t> in the seed. </a:t>
            </a:r>
          </a:p>
          <a:p>
            <a:pPr algn="just"/>
            <a:endParaRPr lang="en-US" sz="3200" dirty="0" smtClean="0"/>
          </a:p>
          <a:p>
            <a:pPr algn="just"/>
            <a:r>
              <a:rPr lang="en-US" sz="3200" dirty="0" smtClean="0">
                <a:solidFill>
                  <a:srgbClr val="00B0F0"/>
                </a:solidFill>
              </a:rPr>
              <a:t>The </a:t>
            </a:r>
            <a:r>
              <a:rPr lang="en-US" sz="3200" dirty="0" smtClean="0">
                <a:solidFill>
                  <a:srgbClr val="C00000"/>
                </a:solidFill>
              </a:rPr>
              <a:t>ovule</a:t>
            </a:r>
            <a:r>
              <a:rPr lang="en-US" sz="3200" dirty="0" smtClean="0">
                <a:solidFill>
                  <a:srgbClr val="00B0F0"/>
                </a:solidFill>
              </a:rPr>
              <a:t> consists of one or two integuments, accordingly the ovules are called </a:t>
            </a:r>
            <a:r>
              <a:rPr lang="en-US" sz="3200" dirty="0" err="1" smtClean="0">
                <a:solidFill>
                  <a:srgbClr val="00B0F0"/>
                </a:solidFill>
              </a:rPr>
              <a:t>unitegmic</a:t>
            </a:r>
            <a:r>
              <a:rPr lang="en-US" sz="3200" dirty="0" smtClean="0">
                <a:solidFill>
                  <a:srgbClr val="00B0F0"/>
                </a:solidFill>
              </a:rPr>
              <a:t> or </a:t>
            </a:r>
            <a:r>
              <a:rPr lang="en-US" sz="3200" dirty="0" err="1" smtClean="0">
                <a:solidFill>
                  <a:srgbClr val="00B0F0"/>
                </a:solidFill>
              </a:rPr>
              <a:t>bitegmic</a:t>
            </a:r>
            <a:r>
              <a:rPr lang="en-US" sz="3200" dirty="0" smtClean="0">
                <a:solidFill>
                  <a:srgbClr val="00B0F0"/>
                </a:solidFill>
              </a:rPr>
              <a:t> respectively.</a:t>
            </a:r>
          </a:p>
          <a:p>
            <a:pPr algn="just"/>
            <a:endParaRPr lang="en-US" sz="3200" dirty="0" smtClean="0"/>
          </a:p>
          <a:p>
            <a:pPr algn="just"/>
            <a:r>
              <a:rPr lang="en-US" sz="3200" dirty="0" smtClean="0">
                <a:solidFill>
                  <a:srgbClr val="FF0000"/>
                </a:solidFill>
              </a:rPr>
              <a:t> The integuments leave a small opening on one side called the </a:t>
            </a:r>
            <a:r>
              <a:rPr lang="en-US" sz="3200" dirty="0" err="1" smtClean="0"/>
              <a:t>micropyle</a:t>
            </a:r>
            <a:r>
              <a:rPr lang="en-US" sz="3200" dirty="0" smtClean="0">
                <a:solidFill>
                  <a:srgbClr val="FF0000"/>
                </a:solidFill>
              </a:rPr>
              <a:t>. </a:t>
            </a:r>
            <a:endParaRPr lang="en-US" sz="3200" dirty="0">
              <a:solidFill>
                <a:srgbClr val="FF00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0"/>
            <a:ext cx="8153400" cy="4524315"/>
          </a:xfrm>
          <a:prstGeom prst="rect">
            <a:avLst/>
          </a:prstGeom>
        </p:spPr>
        <p:txBody>
          <a:bodyPr wrap="square">
            <a:spAutoFit/>
          </a:bodyPr>
          <a:lstStyle/>
          <a:p>
            <a:pPr algn="just"/>
            <a:r>
              <a:rPr lang="en-US" sz="3200" dirty="0" smtClean="0"/>
              <a:t>The end of the </a:t>
            </a:r>
            <a:r>
              <a:rPr lang="en-US" sz="3200" dirty="0" smtClean="0">
                <a:solidFill>
                  <a:srgbClr val="FF0000"/>
                </a:solidFill>
              </a:rPr>
              <a:t>ovule</a:t>
            </a:r>
            <a:r>
              <a:rPr lang="en-US" sz="3200" dirty="0" smtClean="0"/>
              <a:t> having the </a:t>
            </a:r>
            <a:r>
              <a:rPr lang="en-US" sz="3200" dirty="0" err="1" smtClean="0"/>
              <a:t>micropyle</a:t>
            </a:r>
            <a:r>
              <a:rPr lang="en-US" sz="3200" dirty="0" smtClean="0"/>
              <a:t> is called the </a:t>
            </a:r>
            <a:r>
              <a:rPr lang="en-US" sz="3200" dirty="0" err="1" smtClean="0"/>
              <a:t>micropylar</a:t>
            </a:r>
            <a:r>
              <a:rPr lang="en-US" sz="3200" dirty="0" smtClean="0"/>
              <a:t> end. </a:t>
            </a:r>
          </a:p>
          <a:p>
            <a:pPr algn="just"/>
            <a:endParaRPr lang="en-US" sz="3200" dirty="0" smtClean="0"/>
          </a:p>
          <a:p>
            <a:pPr algn="just"/>
            <a:r>
              <a:rPr lang="en-US" sz="3200" dirty="0" smtClean="0">
                <a:solidFill>
                  <a:srgbClr val="00B0F0"/>
                </a:solidFill>
              </a:rPr>
              <a:t>The opposite end is called the </a:t>
            </a:r>
            <a:r>
              <a:rPr lang="en-US" sz="3200" dirty="0" err="1" smtClean="0">
                <a:solidFill>
                  <a:srgbClr val="00B0F0"/>
                </a:solidFill>
              </a:rPr>
              <a:t>chalazal</a:t>
            </a:r>
            <a:r>
              <a:rPr lang="en-US" sz="3200" dirty="0" smtClean="0">
                <a:solidFill>
                  <a:srgbClr val="00B0F0"/>
                </a:solidFill>
              </a:rPr>
              <a:t> end. The integuments enclose a tissue called the </a:t>
            </a:r>
            <a:r>
              <a:rPr lang="en-US" sz="3200" dirty="0" err="1" smtClean="0">
                <a:solidFill>
                  <a:srgbClr val="00B0F0"/>
                </a:solidFill>
              </a:rPr>
              <a:t>nucellus</a:t>
            </a:r>
            <a:r>
              <a:rPr lang="en-US" sz="3200" dirty="0" smtClean="0">
                <a:solidFill>
                  <a:srgbClr val="00B0F0"/>
                </a:solidFill>
              </a:rPr>
              <a:t>. </a:t>
            </a:r>
          </a:p>
          <a:p>
            <a:pPr algn="just"/>
            <a:endParaRPr lang="en-US" sz="3200" dirty="0" smtClean="0"/>
          </a:p>
          <a:p>
            <a:pPr algn="just"/>
            <a:r>
              <a:rPr lang="en-US" sz="3200" dirty="0" err="1" smtClean="0">
                <a:solidFill>
                  <a:srgbClr val="FFFF00"/>
                </a:solidFill>
              </a:rPr>
              <a:t>Nucellus</a:t>
            </a:r>
            <a:r>
              <a:rPr lang="en-US" sz="3200" dirty="0" smtClean="0">
                <a:solidFill>
                  <a:srgbClr val="FFFF00"/>
                </a:solidFill>
              </a:rPr>
              <a:t> in turn encloses the </a:t>
            </a:r>
            <a:r>
              <a:rPr lang="en-US" sz="3200" dirty="0" err="1" smtClean="0">
                <a:solidFill>
                  <a:srgbClr val="FFFF00"/>
                </a:solidFill>
              </a:rPr>
              <a:t>embryosac</a:t>
            </a:r>
            <a:r>
              <a:rPr lang="en-US" sz="3200" dirty="0" smtClean="0">
                <a:solidFill>
                  <a:srgbClr val="FFFF00"/>
                </a:solidFill>
              </a:rPr>
              <a:t>, the female gametophyte.</a:t>
            </a:r>
            <a:endParaRPr lang="en-US" sz="3200" dirty="0">
              <a:solidFill>
                <a:srgbClr val="FFFF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 calcmode="lin" valueType="num">
                                      <p:cBhvr>
                                        <p:cTn id="16" dur="5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p:cTn id="25" dur="500" fill="hold"/>
                                        <p:tgtEl>
                                          <p:spTgt spid="2">
                                            <p:txEl>
                                              <p:pRg st="4" end="4"/>
                                            </p:txEl>
                                          </p:spTgt>
                                        </p:tgtEl>
                                        <p:attrNameLst>
                                          <p:attrName>ppt_w</p:attrName>
                                        </p:attrNameLst>
                                      </p:cBhvr>
                                      <p:tavLst>
                                        <p:tav tm="0">
                                          <p:val>
                                            <p:strVal val="#ppt_w*0.05"/>
                                          </p:val>
                                        </p:tav>
                                        <p:tav tm="100000">
                                          <p:val>
                                            <p:strVal val="#ppt_w"/>
                                          </p:val>
                                        </p:tav>
                                      </p:tavLst>
                                    </p:anim>
                                    <p:anim calcmode="lin" valueType="num">
                                      <p:cBhvr>
                                        <p:cTn id="26" dur="5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27" dur="500" fill="hold"/>
                                        <p:tgtEl>
                                          <p:spTgt spid="2">
                                            <p:txEl>
                                              <p:pRg st="4" end="4"/>
                                            </p:txEl>
                                          </p:spTgt>
                                        </p:tgtEl>
                                        <p:attrNameLst>
                                          <p:attrName>ppt_x</p:attrName>
                                        </p:attrNameLst>
                                      </p:cBhvr>
                                      <p:tavLst>
                                        <p:tav tm="0">
                                          <p:val>
                                            <p:strVal val="#ppt_x-.2"/>
                                          </p:val>
                                        </p:tav>
                                        <p:tav tm="100000">
                                          <p:val>
                                            <p:strVal val="#ppt_x"/>
                                          </p:val>
                                        </p:tav>
                                      </p:tavLst>
                                    </p:anim>
                                    <p:anim calcmode="lin" valueType="num">
                                      <p:cBhvr>
                                        <p:cTn id="28" dur="500" fill="hold"/>
                                        <p:tgtEl>
                                          <p:spTgt spid="2">
                                            <p:txEl>
                                              <p:pRg st="4" end="4"/>
                                            </p:txEl>
                                          </p:spTgt>
                                        </p:tgtEl>
                                        <p:attrNameLst>
                                          <p:attrName>ppt_y</p:attrName>
                                        </p:attrNameLst>
                                      </p:cBhvr>
                                      <p:tavLst>
                                        <p:tav tm="0">
                                          <p:val>
                                            <p:strVal val="#ppt_y"/>
                                          </p:val>
                                        </p:tav>
                                        <p:tav tm="100000">
                                          <p:val>
                                            <p:strVal val="#ppt_y"/>
                                          </p:val>
                                        </p:tav>
                                      </p:tavLst>
                                    </p:anim>
                                    <p:animEffect transition="in" filter="fade">
                                      <p:cBhvr>
                                        <p:cTn id="2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incipals of Flowering Plants Taxonomy2">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9A3CE8A8-F802-4FFC-A438-3B5B326E50AF}">
  <ds:schemaRefs>
    <ds:schemaRef ds:uri="http://schemas.microsoft.com/office/2006/metadata/properties"/>
  </ds:schemaRefs>
</ds:datastoreItem>
</file>

<file path=customXml/itemProps2.xml><?xml version="1.0" encoding="utf-8"?>
<ds:datastoreItem xmlns:ds="http://schemas.openxmlformats.org/officeDocument/2006/customXml" ds:itemID="{A23C6CA7-06AD-4EF1-B0FB-50CDB7F3481E}">
  <ds:schemaRefs>
    <ds:schemaRef ds:uri="http://schemas.microsoft.com/sharepoint/v3/contenttype/forms"/>
  </ds:schemaRefs>
</ds:datastoreItem>
</file>

<file path=customXml/itemProps3.xml><?xml version="1.0" encoding="utf-8"?>
<ds:datastoreItem xmlns:ds="http://schemas.openxmlformats.org/officeDocument/2006/customXml" ds:itemID="{D6A360C7-2010-4ADD-AA28-3559365739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Principals of Flowering Plants Taxonomy2</Template>
  <TotalTime>777</TotalTime>
  <Words>880</Words>
  <Application>Microsoft Office PowerPoint</Application>
  <PresentationFormat>On-screen Show (4:3)</PresentationFormat>
  <Paragraphs>98</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Principals of Flowering Plants Taxonomy2</vt:lpstr>
      <vt:lpstr>Principals of Flowering Plants Taxonomy  BOT 222</vt:lpstr>
      <vt:lpstr>University Vision and Mission</vt:lpstr>
      <vt:lpstr>Botany department Vision and Mission</vt:lpstr>
      <vt:lpstr>  Course Description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64</cp:revision>
  <dcterms:created xsi:type="dcterms:W3CDTF">2010-10-18T09:51:18Z</dcterms:created>
  <dcterms:modified xsi:type="dcterms:W3CDTF">2017-01-25T07:27:58Z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