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1" d="100"/>
          <a:sy n="101" d="100"/>
        </p:scale>
        <p:origin x="-26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192A155-448A-4269-9FAB-7F42C4052F92}" type="datetimeFigureOut">
              <a:rPr lang="ar-SA" smtClean="0"/>
              <a:t>21/11/33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8AAB816-ED90-4E9C-9EE1-496B0C35E65F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7406640" cy="1752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:  Alanoud Al Saleh 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332656"/>
            <a:ext cx="7406640" cy="3312368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/>
              </a:rPr>
              <a:t>Introduction </a:t>
            </a:r>
            <a:r>
              <a:rPr lang="en-US" sz="4400" b="1" dirty="0" smtClean="0">
                <a:effectLst/>
              </a:rPr>
              <a:t>To</a:t>
            </a:r>
            <a:br>
              <a:rPr lang="en-US" sz="4400" b="1" dirty="0" smtClean="0">
                <a:effectLst/>
              </a:rPr>
            </a:br>
            <a:r>
              <a:rPr lang="en-US" sz="4400" b="1" dirty="0" smtClean="0">
                <a:effectLst/>
              </a:rPr>
              <a:t> </a:t>
            </a:r>
            <a:r>
              <a:rPr lang="en-US" sz="4400" b="1" dirty="0" smtClean="0">
                <a:effectLst/>
              </a:rPr>
              <a:t>Digital Radiography And PACS</a:t>
            </a:r>
            <a:endParaRPr lang="en-US" sz="4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9313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498080" cy="1143000"/>
          </a:xfrm>
        </p:spPr>
        <p:txBody>
          <a:bodyPr/>
          <a:lstStyle/>
          <a:p>
            <a:r>
              <a:rPr lang="en-US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Digital Imaging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80728"/>
            <a:ext cx="7992888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Digital imaging is defined as any image acquisition process that produces an electronic image that can be viewed and manipulated on a computer</a:t>
            </a:r>
            <a:r>
              <a:rPr lang="en-US" sz="2800" dirty="0" smtClean="0"/>
              <a:t>.</a:t>
            </a:r>
          </a:p>
          <a:p>
            <a:pPr algn="l" rtl="0">
              <a:lnSpc>
                <a:spcPct val="90000"/>
              </a:lnSpc>
            </a:pPr>
            <a:endParaRPr lang="en-US" sz="2800" dirty="0"/>
          </a:p>
          <a:p>
            <a:pPr algn="l" rtl="0">
              <a:lnSpc>
                <a:spcPct val="90000"/>
              </a:lnSpc>
            </a:pPr>
            <a:r>
              <a:rPr lang="en-US" sz="2800" dirty="0"/>
              <a:t>In radiology, images can be sent via computer networks to a variety of locations.</a:t>
            </a:r>
          </a:p>
          <a:p>
            <a:pPr algn="l" rtl="0"/>
            <a:endParaRPr lang="en-US" dirty="0"/>
          </a:p>
        </p:txBody>
      </p:sp>
      <p:pic>
        <p:nvPicPr>
          <p:cNvPr id="4" name="Picture 3" descr="ccd_structur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3861048"/>
            <a:ext cx="5976664" cy="283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6188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738843" y="6751918"/>
            <a:ext cx="1905000" cy="457200"/>
          </a:xfrm>
        </p:spPr>
        <p:txBody>
          <a:bodyPr/>
          <a:lstStyle/>
          <a:p>
            <a:fld id="{0F4C7B0D-8668-4847-8120-A7C7BAD0B18A}" type="slidenum">
              <a:rPr lang="en-GB"/>
              <a:pPr/>
              <a:t>3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71600" y="908720"/>
            <a:ext cx="7772400" cy="4454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Two types of digital radiography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Indirect capture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DR :</a:t>
            </a:r>
            <a:endParaRPr lang="en-US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Machine absorbs x-rays and converts them to light.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Uses of charge-coupled </a:t>
            </a:r>
            <a:r>
              <a:rPr lang="en-US" sz="2400" dirty="0" smtClean="0"/>
              <a:t>device CCD </a:t>
            </a:r>
            <a:r>
              <a:rPr lang="en-US" sz="2400" dirty="0" smtClean="0"/>
              <a:t>or thin-film transistor (TFT) converts light to electric signals.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Computer processes electric signals.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Images are viewed on computer monitor. </a:t>
            </a:r>
            <a:endParaRPr lang="en-US" sz="2400" dirty="0">
              <a:solidFill>
                <a:schemeClr val="hlink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772400" cy="12192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Digital Radiography</a:t>
            </a:r>
          </a:p>
        </p:txBody>
      </p:sp>
      <p:pic>
        <p:nvPicPr>
          <p:cNvPr id="8" name="Picture 5" descr="00100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05064"/>
            <a:ext cx="4620681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294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63917" y="6702612"/>
            <a:ext cx="6172200" cy="457200"/>
          </a:xfrm>
        </p:spPr>
        <p:txBody>
          <a:bodyPr/>
          <a:lstStyle/>
          <a:p>
            <a:r>
              <a:rPr lang="en-US"/>
              <a:t>Elsevier items and derived items © 2008 by Mosby, Inc., an affiliate of Elsevier Inc.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783667" y="6702612"/>
            <a:ext cx="1905000" cy="457200"/>
          </a:xfrm>
        </p:spPr>
        <p:txBody>
          <a:bodyPr/>
          <a:lstStyle/>
          <a:p>
            <a:fld id="{5108849C-7839-9340-A7CF-B67C83B5FACC}" type="slidenum">
              <a:rPr lang="en-GB"/>
              <a:pPr/>
              <a:t>4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87624" y="1196752"/>
            <a:ext cx="7772400" cy="4454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Direct capture DR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dirty="0" smtClean="0"/>
              <a:t>Photoconductor absorbs x-rays.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dirty="0" smtClean="0"/>
              <a:t>Thin-film </a:t>
            </a:r>
            <a:r>
              <a:rPr lang="en-US" dirty="0" smtClean="0"/>
              <a:t>transistor TFT </a:t>
            </a:r>
            <a:r>
              <a:rPr lang="en-US" dirty="0" smtClean="0"/>
              <a:t>collects signal.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dirty="0" smtClean="0"/>
              <a:t>Electrical signal is sent to computer for processing.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dirty="0" smtClean="0"/>
              <a:t>Image is viewed on computer screen. </a:t>
            </a:r>
            <a:endParaRPr lang="en-US" dirty="0">
              <a:solidFill>
                <a:schemeClr val="hlink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>
          <a:xfrm>
            <a:off x="1043608" y="116632"/>
            <a:ext cx="7772400" cy="1219200"/>
          </a:xfrm>
          <a:noFill/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40" tIns="45720" rIns="91440" bIns="45720"/>
          <a:lstStyle/>
          <a:p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Radiography</a:t>
            </a:r>
          </a:p>
        </p:txBody>
      </p:sp>
      <p:pic>
        <p:nvPicPr>
          <p:cNvPr id="8" name="Picture 6" descr="0010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4116" y="3284985"/>
            <a:ext cx="5048243" cy="334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8088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328" y="548680"/>
            <a:ext cx="8260672" cy="103942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Picture archiving and communication 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340768"/>
            <a:ext cx="7498080" cy="4800600"/>
          </a:xfrm>
        </p:spPr>
        <p:txBody>
          <a:bodyPr/>
          <a:lstStyle/>
          <a:p>
            <a:endParaRPr lang="en-US" dirty="0" smtClean="0"/>
          </a:p>
          <a:p>
            <a:pPr algn="l" rtl="0">
              <a:buNone/>
            </a:pPr>
            <a:r>
              <a:rPr lang="en-US" sz="2800" dirty="0" smtClean="0"/>
              <a:t>           </a:t>
            </a:r>
            <a:r>
              <a:rPr lang="en-US" sz="2800" dirty="0" smtClean="0">
                <a:solidFill>
                  <a:schemeClr val="tx2"/>
                </a:solidFill>
              </a:rPr>
              <a:t>In </a:t>
            </a:r>
            <a:r>
              <a:rPr lang="en-US" sz="2800" dirty="0">
                <a:solidFill>
                  <a:schemeClr val="tx2"/>
                </a:solidFill>
              </a:rPr>
              <a:t>medical imaging, </a:t>
            </a:r>
            <a:r>
              <a:rPr lang="en-US" sz="2800" b="1" dirty="0">
                <a:solidFill>
                  <a:schemeClr val="tx2"/>
                </a:solidFill>
              </a:rPr>
              <a:t>picture archiving and communication systems</a:t>
            </a:r>
            <a:r>
              <a:rPr lang="en-US" sz="2800" dirty="0">
                <a:solidFill>
                  <a:schemeClr val="tx2"/>
                </a:solidFill>
              </a:rPr>
              <a:t> </a:t>
            </a:r>
            <a:r>
              <a:rPr lang="en-US" sz="2800" b="1" dirty="0">
                <a:solidFill>
                  <a:schemeClr val="tx2"/>
                </a:solidFill>
              </a:rPr>
              <a:t>(PACS) </a:t>
            </a:r>
            <a:r>
              <a:rPr lang="en-US" sz="2800" dirty="0">
                <a:solidFill>
                  <a:schemeClr val="tx2"/>
                </a:solidFill>
              </a:rPr>
              <a:t>are computers or networks dedicated to the storage, retrieval, distribution and presentation of images. The medical images are stored in an DICOM format (Digital Imaging and Communications in Medicine).</a:t>
            </a:r>
          </a:p>
          <a:p>
            <a:endParaRPr lang="en-US" dirty="0"/>
          </a:p>
        </p:txBody>
      </p:sp>
      <p:pic>
        <p:nvPicPr>
          <p:cNvPr id="4" name="Picture 3" descr="network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4941168"/>
            <a:ext cx="1899962" cy="169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329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DICOM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Digital Imaging and Communications in Medicine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4005064"/>
            <a:ext cx="8229600" cy="259228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/>
              <a:t> </a:t>
            </a:r>
          </a:p>
          <a:p>
            <a:pPr algn="l">
              <a:buNone/>
            </a:pPr>
            <a:r>
              <a:rPr lang="en-US" dirty="0"/>
              <a:t>    </a:t>
            </a:r>
            <a:r>
              <a:rPr lang="en-US" sz="2800" dirty="0">
                <a:solidFill>
                  <a:schemeClr val="tx2"/>
                </a:solidFill>
              </a:rPr>
              <a:t>(</a:t>
            </a:r>
            <a:r>
              <a:rPr lang="en-US" sz="2800" b="1" dirty="0">
                <a:solidFill>
                  <a:schemeClr val="tx2"/>
                </a:solidFill>
              </a:rPr>
              <a:t>DICOM</a:t>
            </a:r>
            <a:r>
              <a:rPr lang="en-US" sz="2800" dirty="0">
                <a:solidFill>
                  <a:schemeClr val="tx2"/>
                </a:solidFill>
              </a:rPr>
              <a:t>) is a standard for handling, storing, printing, and transmitting information in medical imaging. It includes a file format definition and a network communications protocol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  <a:endParaRPr lang="en-US" sz="2800" dirty="0">
              <a:solidFill>
                <a:schemeClr val="tx2"/>
              </a:solidFill>
            </a:endParaRPr>
          </a:p>
          <a:p>
            <a:pPr algn="l">
              <a:buNone/>
            </a:pP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4" name="Picture 3" descr="PacsArch-small-en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628800"/>
            <a:ext cx="5799867" cy="279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9969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188640"/>
            <a:ext cx="81724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>
              <a:buNone/>
            </a:pPr>
            <a:r>
              <a:rPr lang="en-US" sz="2400" dirty="0" smtClean="0"/>
              <a:t> </a:t>
            </a:r>
          </a:p>
          <a:p>
            <a:pPr marL="342900" indent="-342900" algn="l" rtl="0"/>
            <a:r>
              <a:rPr lang="en-US" sz="2400" dirty="0" smtClean="0"/>
              <a:t>     </a:t>
            </a:r>
            <a:r>
              <a:rPr lang="en-US" sz="2800" dirty="0" smtClean="0">
                <a:solidFill>
                  <a:schemeClr val="tx2"/>
                </a:solidFill>
              </a:rPr>
              <a:t>DICOM files can be exchanged between two entities that are capable of receiving image and patient data in DICOM format.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457200" indent="-342900">
              <a:buFont typeface="Arial"/>
              <a:buChar char="•"/>
            </a:pPr>
            <a:endParaRPr lang="en-US" sz="2400" dirty="0" smtClean="0"/>
          </a:p>
          <a:p>
            <a:pPr marL="342900" indent="-342900" algn="l" rtl="0"/>
            <a:r>
              <a:rPr lang="en-US" sz="2800" dirty="0" smtClean="0">
                <a:solidFill>
                  <a:schemeClr val="tx2"/>
                </a:solidFill>
              </a:rPr>
              <a:t>   DICOM </a:t>
            </a:r>
            <a:r>
              <a:rPr lang="en-US" sz="2800" dirty="0" smtClean="0">
                <a:solidFill>
                  <a:schemeClr val="tx2"/>
                </a:solidFill>
              </a:rPr>
              <a:t>enables the integration of scanners, servers, </a:t>
            </a:r>
            <a:r>
              <a:rPr lang="en-US" sz="2800" dirty="0" smtClean="0">
                <a:solidFill>
                  <a:schemeClr val="tx2"/>
                </a:solidFill>
              </a:rPr>
              <a:t>workstations</a:t>
            </a:r>
            <a:r>
              <a:rPr lang="en-US" sz="2800" dirty="0" smtClean="0">
                <a:solidFill>
                  <a:schemeClr val="tx2"/>
                </a:solidFill>
              </a:rPr>
              <a:t>, printers, and network hardware from multiple manufacturers into (PACS).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endParaRPr lang="en-US" sz="2400" dirty="0"/>
          </a:p>
        </p:txBody>
      </p:sp>
      <p:pic>
        <p:nvPicPr>
          <p:cNvPr id="3" name="Picture 2" descr="pacs-e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060848"/>
            <a:ext cx="770485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638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images in PACS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24744"/>
            <a:ext cx="8229600" cy="43735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      Most </a:t>
            </a:r>
            <a:r>
              <a:rPr lang="en-US" sz="2800" dirty="0">
                <a:solidFill>
                  <a:schemeClr val="tx2"/>
                </a:solidFill>
              </a:rPr>
              <a:t>PACSs handle images from various medical imaging instruments, including ultrasound, magnetic resonance, PET, computed tomography, endoscopy, mammograms, etc.</a:t>
            </a:r>
          </a:p>
          <a:p>
            <a:pPr algn="l" rtl="0">
              <a:buNone/>
            </a:pPr>
            <a:endParaRPr lang="en-US" sz="2800" dirty="0">
              <a:solidFill>
                <a:schemeClr val="tx2"/>
              </a:solidFill>
            </a:endParaRPr>
          </a:p>
        </p:txBody>
      </p:sp>
      <p:pic>
        <p:nvPicPr>
          <p:cNvPr id="5" name="Picture 4" descr="marosi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897560"/>
            <a:ext cx="748883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9269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447800" y="7010400"/>
            <a:ext cx="6172200" cy="457200"/>
          </a:xfrm>
        </p:spPr>
        <p:txBody>
          <a:bodyPr/>
          <a:lstStyle/>
          <a:p>
            <a:r>
              <a:rPr lang="en-US" dirty="0"/>
              <a:t>Elsevier items and derived items © 2008 by Mosby, Inc., an affiliate of Elsevier Inc.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67550" y="6553200"/>
            <a:ext cx="1905000" cy="457200"/>
          </a:xfrm>
        </p:spPr>
        <p:txBody>
          <a:bodyPr/>
          <a:lstStyle/>
          <a:p>
            <a:fld id="{99CD20D0-52DC-9C42-A921-68C8C7AECA3A}" type="slidenum">
              <a:rPr lang="en-GB"/>
              <a:pPr/>
              <a:t>9</a:t>
            </a:fld>
            <a:endParaRPr lang="en-GB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55576" y="1196752"/>
            <a:ext cx="5688632" cy="44545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2800" dirty="0" smtClean="0"/>
              <a:t>    </a:t>
            </a:r>
            <a:endParaRPr lang="en-US" dirty="0" smtClean="0"/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Reading </a:t>
            </a:r>
            <a:r>
              <a:rPr lang="en-US" sz="2400" dirty="0" smtClean="0"/>
              <a:t>stations</a:t>
            </a:r>
            <a:endParaRPr lang="en-US" sz="2400" dirty="0" smtClean="0"/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Physician review stations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Web access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Technologist quality control stations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Administrative stations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Archive systems</a:t>
            </a:r>
          </a:p>
          <a:p>
            <a:pPr lvl="1">
              <a:buClr>
                <a:schemeClr val="tx1"/>
              </a:buClr>
              <a:buFont typeface="Arial" charset="0"/>
              <a:buChar char="•"/>
            </a:pPr>
            <a:r>
              <a:rPr lang="en-US" sz="2400" dirty="0" smtClean="0"/>
              <a:t>Multiple interfaces to other</a:t>
            </a:r>
          </a:p>
          <a:p>
            <a:pPr marL="411480" lvl="1" indent="0">
              <a:buClr>
                <a:schemeClr val="tx1"/>
              </a:buClr>
              <a:buNone/>
            </a:pPr>
            <a:r>
              <a:rPr lang="en-US" sz="2400" dirty="0"/>
              <a:t> </a:t>
            </a:r>
            <a:r>
              <a:rPr lang="en-US" sz="2400" dirty="0" smtClean="0"/>
              <a:t>  hospital and radiology systems</a:t>
            </a:r>
            <a:endParaRPr lang="en-US" sz="2400" dirty="0"/>
          </a:p>
        </p:txBody>
      </p:sp>
      <p:pic>
        <p:nvPicPr>
          <p:cNvPr id="10" name="Picture 9" descr="isite-pacs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03489" y="3573016"/>
            <a:ext cx="2977607" cy="3168352"/>
          </a:xfrm>
          <a:prstGeom prst="rect">
            <a:avLst/>
          </a:prstGeom>
        </p:spPr>
      </p:pic>
      <p:sp>
        <p:nvSpPr>
          <p:cNvPr id="12" name="مستطيل 11"/>
          <p:cNvSpPr/>
          <p:nvPr/>
        </p:nvSpPr>
        <p:spPr>
          <a:xfrm>
            <a:off x="1259632" y="188640"/>
            <a:ext cx="5544616" cy="1124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PACS  uses</a:t>
            </a:r>
            <a:endParaRPr lang="ar-SA" sz="40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074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291</Words>
  <Application>Microsoft Office PowerPoint</Application>
  <PresentationFormat>عرض على الشاشة (3:4)‏</PresentationFormat>
  <Paragraphs>54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انقلاب</vt:lpstr>
      <vt:lpstr>Introduction To  Digital Radiography And PACS</vt:lpstr>
      <vt:lpstr>Digital Imaging</vt:lpstr>
      <vt:lpstr>Digital Radiography</vt:lpstr>
      <vt:lpstr>Digital Radiography</vt:lpstr>
      <vt:lpstr>Picture archiving and communication system </vt:lpstr>
      <vt:lpstr>DICOM (Digital Imaging and Communications in Medicine)</vt:lpstr>
      <vt:lpstr>الشريحة 7</vt:lpstr>
      <vt:lpstr> Types of images in PACS 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Digital Radiography And PACS</dc:title>
  <dc:creator>ksu</dc:creator>
  <cp:lastModifiedBy>ksu</cp:lastModifiedBy>
  <cp:revision>4</cp:revision>
  <dcterms:created xsi:type="dcterms:W3CDTF">2012-10-06T05:17:31Z</dcterms:created>
  <dcterms:modified xsi:type="dcterms:W3CDTF">2012-10-06T05:48:26Z</dcterms:modified>
</cp:coreProperties>
</file>