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0" r:id="rId5"/>
    <p:sldId id="261" r:id="rId6"/>
    <p:sldId id="262" r:id="rId7"/>
    <p:sldId id="270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0000FF"/>
    <a:srgbClr val="5F298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34CB5-E5DB-4523-A9B9-BF7E121661ED}" type="datetimeFigureOut">
              <a:rPr lang="en-US" smtClean="0"/>
              <a:pPr/>
              <a:t>4/1/2012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3128D-3295-4548-B98D-93A493C933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34CB5-E5DB-4523-A9B9-BF7E121661ED}" type="datetimeFigureOut">
              <a:rPr lang="en-US" smtClean="0"/>
              <a:pPr/>
              <a:t>4/1/2012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3128D-3295-4548-B98D-93A493C933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34CB5-E5DB-4523-A9B9-BF7E121661ED}" type="datetimeFigureOut">
              <a:rPr lang="en-US" smtClean="0"/>
              <a:pPr/>
              <a:t>4/1/2012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3128D-3295-4548-B98D-93A493C933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34CB5-E5DB-4523-A9B9-BF7E121661ED}" type="datetimeFigureOut">
              <a:rPr lang="en-US" smtClean="0"/>
              <a:pPr/>
              <a:t>4/1/2012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3128D-3295-4548-B98D-93A493C933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34CB5-E5DB-4523-A9B9-BF7E121661ED}" type="datetimeFigureOut">
              <a:rPr lang="en-US" smtClean="0"/>
              <a:pPr/>
              <a:t>4/1/2012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3128D-3295-4548-B98D-93A493C933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34CB5-E5DB-4523-A9B9-BF7E121661ED}" type="datetimeFigureOut">
              <a:rPr lang="en-US" smtClean="0"/>
              <a:pPr/>
              <a:t>4/1/2012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3128D-3295-4548-B98D-93A493C933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34CB5-E5DB-4523-A9B9-BF7E121661ED}" type="datetimeFigureOut">
              <a:rPr lang="en-US" smtClean="0"/>
              <a:pPr/>
              <a:t>4/1/2012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3128D-3295-4548-B98D-93A493C933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34CB5-E5DB-4523-A9B9-BF7E121661ED}" type="datetimeFigureOut">
              <a:rPr lang="en-US" smtClean="0"/>
              <a:pPr/>
              <a:t>4/1/2012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3128D-3295-4548-B98D-93A493C933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34CB5-E5DB-4523-A9B9-BF7E121661ED}" type="datetimeFigureOut">
              <a:rPr lang="en-US" smtClean="0"/>
              <a:pPr/>
              <a:t>4/1/2012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3128D-3295-4548-B98D-93A493C933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34CB5-E5DB-4523-A9B9-BF7E121661ED}" type="datetimeFigureOut">
              <a:rPr lang="en-US" smtClean="0"/>
              <a:pPr/>
              <a:t>4/1/2012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3128D-3295-4548-B98D-93A493C933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34CB5-E5DB-4523-A9B9-BF7E121661ED}" type="datetimeFigureOut">
              <a:rPr lang="en-US" smtClean="0"/>
              <a:pPr/>
              <a:t>4/1/2012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3128D-3295-4548-B98D-93A493C933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34CB5-E5DB-4523-A9B9-BF7E121661ED}" type="datetimeFigureOut">
              <a:rPr lang="en-US" smtClean="0"/>
              <a:pPr/>
              <a:t>4/1/2012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3128D-3295-4548-B98D-93A493C933C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2204864"/>
            <a:ext cx="7772400" cy="1743086"/>
          </a:xfrm>
        </p:spPr>
        <p:txBody>
          <a:bodyPr>
            <a:noAutofit/>
          </a:bodyPr>
          <a:lstStyle/>
          <a:p>
            <a:pPr rtl="0"/>
            <a:r>
              <a:rPr lang="en-US" sz="5400" b="1" dirty="0" smtClean="0">
                <a:solidFill>
                  <a:srgbClr val="FF0000"/>
                </a:solidFill>
              </a:rPr>
              <a:t>Inhibiting Microbial Growth </a:t>
            </a:r>
            <a:r>
              <a:rPr lang="en-US" sz="5400" b="1" i="1" dirty="0" smtClean="0">
                <a:solidFill>
                  <a:srgbClr val="FF0000"/>
                </a:solidFill>
              </a:rPr>
              <a:t>in vivo</a:t>
            </a:r>
            <a:endParaRPr lang="ar-SA" sz="5400" b="1" i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4293096"/>
            <a:ext cx="6400800" cy="1357322"/>
          </a:xfrm>
        </p:spPr>
        <p:txBody>
          <a:bodyPr/>
          <a:lstStyle/>
          <a:p>
            <a:pPr rtl="0"/>
            <a:r>
              <a:rPr lang="en-US" b="1" dirty="0" smtClean="0">
                <a:solidFill>
                  <a:srgbClr val="0070C0"/>
                </a:solidFill>
              </a:rPr>
              <a:t>CLS 212: Medical Microbiology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Multidrug Therapy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simultaneous use of two or more drugs to kill all the  pathogens and prevent resistant pathogens from growing.</a:t>
            </a:r>
          </a:p>
          <a:p>
            <a:pPr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</a:t>
            </a:r>
            <a:r>
              <a:rPr lang="en-US" sz="2400" b="1" dirty="0" smtClean="0">
                <a:solidFill>
                  <a:srgbClr val="00B050"/>
                </a:solidFill>
              </a:rPr>
              <a:t>e.g.</a:t>
            </a:r>
            <a:r>
              <a:rPr lang="en-US" sz="2400" dirty="0" smtClean="0"/>
              <a:t> Treatment of Tuberculosis (Tb)- 4 drugs are used.</a:t>
            </a:r>
          </a:p>
          <a:p>
            <a:pPr>
              <a:buNone/>
            </a:pPr>
            <a:r>
              <a:rPr lang="en-US" sz="2400" dirty="0" smtClean="0"/>
              <a:t> </a:t>
            </a:r>
          </a:p>
          <a:p>
            <a:pPr>
              <a:buNone/>
            </a:pPr>
            <a:r>
              <a:rPr lang="en-US" sz="2400" b="1" dirty="0" smtClean="0">
                <a:solidFill>
                  <a:srgbClr val="990099"/>
                </a:solidFill>
              </a:rPr>
              <a:t>Synergism</a:t>
            </a:r>
          </a:p>
          <a:p>
            <a:pPr>
              <a:buNone/>
            </a:pPr>
            <a:r>
              <a:rPr lang="en-US" sz="2400" dirty="0"/>
              <a:t> </a:t>
            </a:r>
            <a:r>
              <a:rPr lang="en-US" sz="2400" dirty="0" smtClean="0"/>
              <a:t>    The use of two or more drugs that work together “team up” and the effect on pathogens is better than either drug alone.</a:t>
            </a:r>
          </a:p>
          <a:p>
            <a:pPr>
              <a:buNone/>
            </a:pPr>
            <a:endParaRPr lang="en-US" sz="2400" dirty="0"/>
          </a:p>
          <a:p>
            <a:pPr>
              <a:buNone/>
            </a:pPr>
            <a:r>
              <a:rPr lang="en-US" sz="2400" b="1" dirty="0" smtClean="0">
                <a:solidFill>
                  <a:srgbClr val="990099"/>
                </a:solidFill>
              </a:rPr>
              <a:t>Antagonism  </a:t>
            </a:r>
          </a:p>
          <a:p>
            <a:pPr>
              <a:buNone/>
            </a:pPr>
            <a:r>
              <a:rPr lang="en-US" sz="2400" dirty="0" smtClean="0"/>
              <a:t>     The use of two or more drugs that work against each other and the effect on pathogens is less than either drug alone.</a:t>
            </a:r>
            <a:endParaRPr lang="en-US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Antifungal and </a:t>
            </a:r>
            <a:r>
              <a:rPr lang="en-US" b="1" dirty="0" err="1" smtClean="0">
                <a:solidFill>
                  <a:srgbClr val="FF0000"/>
                </a:solidFill>
              </a:rPr>
              <a:t>Antiprotozoal</a:t>
            </a:r>
            <a:r>
              <a:rPr lang="en-US" b="1" dirty="0" smtClean="0">
                <a:solidFill>
                  <a:srgbClr val="FF0000"/>
                </a:solidFill>
              </a:rPr>
              <a:t> Agents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616624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Antimicrobial drugs against fungal and </a:t>
            </a:r>
            <a:r>
              <a:rPr lang="en-US" sz="2400" dirty="0" err="1" smtClean="0"/>
              <a:t>protozoal</a:t>
            </a:r>
            <a:r>
              <a:rPr lang="en-US" sz="2400" dirty="0" smtClean="0"/>
              <a:t> pathogens are difficult to use because they are eukaryotic cells like our cells so they tend to be toxic to the patient.</a:t>
            </a:r>
          </a:p>
          <a:p>
            <a:endParaRPr lang="en-US" sz="2400" dirty="0" smtClean="0"/>
          </a:p>
          <a:p>
            <a:r>
              <a:rPr lang="en-US" sz="2400" b="1" dirty="0" smtClean="0">
                <a:solidFill>
                  <a:srgbClr val="00B050"/>
                </a:solidFill>
              </a:rPr>
              <a:t>Mechanisms of action of Antifungal Agents are: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Binding to cell membrane </a:t>
            </a:r>
            <a:r>
              <a:rPr lang="en-US" sz="2400" dirty="0" err="1" smtClean="0"/>
              <a:t>tresols</a:t>
            </a:r>
            <a:r>
              <a:rPr lang="en-US" sz="2400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Inhibiting </a:t>
            </a:r>
            <a:r>
              <a:rPr lang="en-US" sz="2400" dirty="0" err="1" smtClean="0"/>
              <a:t>tresol</a:t>
            </a:r>
            <a:r>
              <a:rPr lang="en-US" sz="2400" dirty="0" smtClean="0"/>
              <a:t> synthesis.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Inhibiting nucleic acid synthesis.</a:t>
            </a:r>
          </a:p>
          <a:p>
            <a:pPr marL="457200" indent="-457200">
              <a:buNone/>
            </a:pPr>
            <a:r>
              <a:rPr lang="en-US" sz="2400" dirty="0" smtClean="0"/>
              <a:t>                                                                         </a:t>
            </a:r>
            <a:r>
              <a:rPr lang="en-US" sz="2400" b="1" dirty="0" smtClean="0">
                <a:solidFill>
                  <a:srgbClr val="FF0000"/>
                </a:solidFill>
              </a:rPr>
              <a:t>e.g.</a:t>
            </a:r>
            <a:r>
              <a:rPr lang="en-US" sz="2400" dirty="0" smtClean="0"/>
              <a:t> </a:t>
            </a:r>
            <a:r>
              <a:rPr lang="en-US" sz="2400" dirty="0" err="1" smtClean="0"/>
              <a:t>Amphotericin</a:t>
            </a:r>
            <a:r>
              <a:rPr lang="en-US" sz="2400" dirty="0" smtClean="0"/>
              <a:t> B</a:t>
            </a:r>
            <a:endParaRPr lang="en-US" sz="2400" dirty="0">
              <a:solidFill>
                <a:srgbClr val="FF0000"/>
              </a:solidFill>
            </a:endParaRPr>
          </a:p>
          <a:p>
            <a:pPr marL="457200" indent="-457200"/>
            <a:r>
              <a:rPr lang="en-US" sz="2400" b="1" dirty="0" smtClean="0">
                <a:solidFill>
                  <a:srgbClr val="00B050"/>
                </a:solidFill>
              </a:rPr>
              <a:t>Mechanisms of action of </a:t>
            </a:r>
            <a:r>
              <a:rPr lang="en-US" sz="2400" b="1" dirty="0" err="1" smtClean="0">
                <a:solidFill>
                  <a:srgbClr val="00B050"/>
                </a:solidFill>
              </a:rPr>
              <a:t>Antiprotozoal</a:t>
            </a:r>
            <a:r>
              <a:rPr lang="en-US" sz="2400" b="1" dirty="0" smtClean="0">
                <a:solidFill>
                  <a:srgbClr val="00B050"/>
                </a:solidFill>
              </a:rPr>
              <a:t> Agents are: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Inhibiting nucleic acid synthesis.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Inhibiting </a:t>
            </a:r>
            <a:r>
              <a:rPr lang="en-US" sz="2400" dirty="0" err="1" smtClean="0"/>
              <a:t>protozoal</a:t>
            </a:r>
            <a:r>
              <a:rPr lang="en-US" sz="2400" dirty="0" smtClean="0"/>
              <a:t> metabolism.</a:t>
            </a:r>
          </a:p>
          <a:p>
            <a:pPr marL="457200" indent="-45720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                                                                  </a:t>
            </a:r>
            <a:r>
              <a:rPr lang="en-US" sz="2400" b="1" dirty="0" smtClean="0">
                <a:solidFill>
                  <a:srgbClr val="FF0000"/>
                </a:solidFill>
              </a:rPr>
              <a:t>e.g. </a:t>
            </a:r>
            <a:r>
              <a:rPr lang="en-US" sz="2400" dirty="0" err="1" smtClean="0"/>
              <a:t>Metronida</a:t>
            </a:r>
            <a:r>
              <a:rPr lang="en-US" sz="2400" dirty="0" err="1" smtClean="0">
                <a:solidFill>
                  <a:srgbClr val="FF0000"/>
                </a:solidFill>
              </a:rPr>
              <a:t>zole</a:t>
            </a:r>
            <a:endParaRPr lang="en-US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Antiviral Agents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txBody>
          <a:bodyPr>
            <a:normAutofit/>
          </a:bodyPr>
          <a:lstStyle/>
          <a:p>
            <a:r>
              <a:rPr lang="en-US" sz="2400" dirty="0" smtClean="0"/>
              <a:t>Until recent years there were no drugs for the treatment of viral diseases.</a:t>
            </a:r>
          </a:p>
          <a:p>
            <a:r>
              <a:rPr lang="en-US" sz="2400" dirty="0" smtClean="0"/>
              <a:t>Antiviral drugs are specially very difficult to produce because viruses are intracellular pathogens.</a:t>
            </a:r>
          </a:p>
          <a:p>
            <a:r>
              <a:rPr lang="en-US" sz="2400" dirty="0" smtClean="0"/>
              <a:t>Only few drugs have been found to be effective in certain viral diseases. They work by inhibiting viral replication within cells.</a:t>
            </a:r>
          </a:p>
          <a:p>
            <a:pPr>
              <a:buNone/>
            </a:pPr>
            <a:r>
              <a:rPr lang="en-US" sz="2400" dirty="0"/>
              <a:t> </a:t>
            </a:r>
            <a:r>
              <a:rPr lang="en-US" sz="2400" dirty="0" smtClean="0"/>
              <a:t>    </a:t>
            </a:r>
          </a:p>
          <a:p>
            <a:pPr>
              <a:buNone/>
            </a:pPr>
            <a:r>
              <a:rPr lang="en-US" sz="2400" b="1" dirty="0">
                <a:solidFill>
                  <a:srgbClr val="00B050"/>
                </a:solidFill>
              </a:rPr>
              <a:t> </a:t>
            </a:r>
            <a:r>
              <a:rPr lang="en-US" sz="2400" b="1" dirty="0" smtClean="0">
                <a:solidFill>
                  <a:srgbClr val="00B050"/>
                </a:solidFill>
              </a:rPr>
              <a:t>      e.g.</a:t>
            </a:r>
          </a:p>
          <a:p>
            <a:pPr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</a:t>
            </a:r>
            <a:r>
              <a:rPr lang="en-US" sz="2400" b="1" dirty="0" smtClean="0">
                <a:solidFill>
                  <a:srgbClr val="0000FF"/>
                </a:solidFill>
              </a:rPr>
              <a:t>Acyclovir</a:t>
            </a:r>
            <a:r>
              <a:rPr lang="en-US" sz="2400" dirty="0" smtClean="0"/>
              <a:t> for the treatment of HSV.</a:t>
            </a:r>
          </a:p>
          <a:p>
            <a:pPr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“cocktail” of drugs including </a:t>
            </a:r>
            <a:r>
              <a:rPr lang="en-US" sz="2400" b="1" dirty="0" err="1" smtClean="0">
                <a:solidFill>
                  <a:srgbClr val="0000FF"/>
                </a:solidFill>
              </a:rPr>
              <a:t>lamivudine</a:t>
            </a:r>
            <a:r>
              <a:rPr lang="en-US" sz="2400" dirty="0" smtClean="0"/>
              <a:t> for HIV. </a:t>
            </a:r>
            <a:endParaRPr lang="en-US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Antimicrobial Resistance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2859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When microorganisms (mainly bacteria) become resistant to one or more antimicrobial agent.</a:t>
            </a:r>
          </a:p>
          <a:p>
            <a:r>
              <a:rPr lang="en-US" sz="2400" dirty="0" smtClean="0"/>
              <a:t>They make it difficult to treat the disease.</a:t>
            </a:r>
          </a:p>
          <a:p>
            <a:r>
              <a:rPr lang="en-US" sz="2400" dirty="0" smtClean="0"/>
              <a:t>The worst resistance is </a:t>
            </a:r>
            <a:r>
              <a:rPr lang="en-US" sz="2400" b="1" dirty="0" smtClean="0">
                <a:solidFill>
                  <a:srgbClr val="00B050"/>
                </a:solidFill>
              </a:rPr>
              <a:t>Multidrug Resistance= </a:t>
            </a:r>
            <a:r>
              <a:rPr lang="en-US" sz="2400" b="1" dirty="0" smtClean="0"/>
              <a:t>resistance to many different antimicrobial drugs.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r>
              <a:rPr lang="en-US" sz="2400" b="1" dirty="0" smtClean="0">
                <a:solidFill>
                  <a:srgbClr val="FF0000"/>
                </a:solidFill>
              </a:rPr>
              <a:t>Examples:</a:t>
            </a:r>
          </a:p>
          <a:p>
            <a:pPr marL="457200" indent="-457200">
              <a:buFont typeface="+mj-lt"/>
              <a:buAutoNum type="alphaLcParenR"/>
            </a:pPr>
            <a:r>
              <a:rPr lang="en-US" sz="2400" b="1" dirty="0" smtClean="0">
                <a:solidFill>
                  <a:srgbClr val="0000FF"/>
                </a:solidFill>
              </a:rPr>
              <a:t>MRSA:</a:t>
            </a:r>
            <a:r>
              <a:rPr lang="en-US" sz="2400" dirty="0" smtClean="0"/>
              <a:t> </a:t>
            </a:r>
            <a:r>
              <a:rPr lang="en-US" sz="2400" dirty="0" err="1" smtClean="0"/>
              <a:t>Methicillin</a:t>
            </a:r>
            <a:r>
              <a:rPr lang="en-US" sz="2400" dirty="0" smtClean="0"/>
              <a:t> Resistant Staphylococcus </a:t>
            </a:r>
            <a:r>
              <a:rPr lang="en-US" sz="2400" dirty="0" err="1" smtClean="0"/>
              <a:t>aureus</a:t>
            </a:r>
            <a:r>
              <a:rPr lang="en-US" sz="2400" dirty="0" smtClean="0"/>
              <a:t>.</a:t>
            </a:r>
          </a:p>
          <a:p>
            <a:pPr marL="457200" indent="-457200">
              <a:buFont typeface="+mj-lt"/>
              <a:buAutoNum type="alphaLcParenR"/>
            </a:pPr>
            <a:r>
              <a:rPr lang="en-US" sz="2400" b="1" dirty="0" smtClean="0">
                <a:solidFill>
                  <a:srgbClr val="0000FF"/>
                </a:solidFill>
              </a:rPr>
              <a:t>VRSA:</a:t>
            </a:r>
            <a:r>
              <a:rPr lang="en-US" sz="2400" dirty="0" smtClean="0"/>
              <a:t> </a:t>
            </a:r>
            <a:r>
              <a:rPr lang="en-US" sz="2400" dirty="0" err="1" smtClean="0"/>
              <a:t>Vancomycin</a:t>
            </a:r>
            <a:r>
              <a:rPr lang="en-US" sz="2400" dirty="0" smtClean="0"/>
              <a:t> Resistant Staphylococcus </a:t>
            </a:r>
            <a:r>
              <a:rPr lang="en-US" sz="2400" dirty="0" err="1" smtClean="0"/>
              <a:t>aureus</a:t>
            </a:r>
            <a:r>
              <a:rPr lang="en-US" sz="2400" dirty="0" smtClean="0"/>
              <a:t>.</a:t>
            </a:r>
          </a:p>
          <a:p>
            <a:pPr marL="457200" indent="-457200">
              <a:buFont typeface="+mj-lt"/>
              <a:buAutoNum type="alphaLcParenR"/>
            </a:pPr>
            <a:r>
              <a:rPr lang="en-US" sz="2400" b="1" dirty="0" smtClean="0">
                <a:solidFill>
                  <a:srgbClr val="0000FF"/>
                </a:solidFill>
              </a:rPr>
              <a:t>MRTB: </a:t>
            </a:r>
            <a:r>
              <a:rPr lang="en-US" sz="2400" dirty="0" smtClean="0"/>
              <a:t>Multi-drug Resistant </a:t>
            </a:r>
            <a:r>
              <a:rPr lang="en-US" sz="2400" i="1" dirty="0" smtClean="0"/>
              <a:t>Mycobacterium tuberculosis.</a:t>
            </a:r>
          </a:p>
          <a:p>
            <a:pPr marL="457200" indent="-457200">
              <a:buFont typeface="+mj-lt"/>
              <a:buAutoNum type="alphaLcParenR"/>
            </a:pPr>
            <a:r>
              <a:rPr lang="el-GR" sz="2400" dirty="0" smtClean="0">
                <a:latin typeface="Arial" pitchFamily="34" charset="0"/>
                <a:cs typeface="Arial" pitchFamily="34" charset="0"/>
              </a:rPr>
              <a:t>β</a:t>
            </a:r>
            <a:r>
              <a:rPr lang="en-US" sz="2400" dirty="0" smtClean="0"/>
              <a:t>-</a:t>
            </a:r>
            <a:r>
              <a:rPr lang="en-US" sz="2400" dirty="0" err="1" smtClean="0"/>
              <a:t>Lactamase</a:t>
            </a:r>
            <a:r>
              <a:rPr lang="en-US" sz="2400" dirty="0" smtClean="0"/>
              <a:t> resistant </a:t>
            </a:r>
            <a:r>
              <a:rPr lang="en-US" sz="2400" i="1" dirty="0" smtClean="0"/>
              <a:t>Streptococcus </a:t>
            </a:r>
            <a:r>
              <a:rPr lang="en-US" sz="2400" i="1" dirty="0" err="1" smtClean="0"/>
              <a:t>pneumoniae</a:t>
            </a:r>
            <a:r>
              <a:rPr lang="en-US" sz="2400" i="1" dirty="0" smtClean="0"/>
              <a:t>. 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>
                <a:solidFill>
                  <a:srgbClr val="0000FF"/>
                </a:solidFill>
              </a:rPr>
              <a:t>Note: some viruses, fungi , parasites have also shown resistance.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Resistance of Bacteria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2859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400" b="1" dirty="0" smtClean="0">
                <a:solidFill>
                  <a:srgbClr val="00B050"/>
                </a:solidFill>
              </a:rPr>
              <a:t>Intrinsic Resistance</a:t>
            </a:r>
          </a:p>
          <a:p>
            <a:pPr>
              <a:buNone/>
            </a:pPr>
            <a:r>
              <a:rPr lang="en-US" sz="2400" dirty="0" smtClean="0"/>
              <a:t>     Some bacteria have natural resistance to some drugs because the drug cannot enter the bacterial cells or the bacteria doesn’t have the target site specific to the drug. </a:t>
            </a:r>
          </a:p>
          <a:p>
            <a:pPr>
              <a:buNone/>
            </a:pPr>
            <a:r>
              <a:rPr lang="en-US" sz="2400" b="1" dirty="0" smtClean="0">
                <a:solidFill>
                  <a:srgbClr val="00B050"/>
                </a:solidFill>
              </a:rPr>
              <a:t>Acquired Resistance</a:t>
            </a:r>
          </a:p>
          <a:p>
            <a:pPr>
              <a:buNone/>
            </a:pPr>
            <a:r>
              <a:rPr lang="en-US" sz="2400" dirty="0" smtClean="0"/>
              <a:t>     Bacteria can acquire resistance by one of these methods: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solidFill>
                  <a:srgbClr val="0000FF"/>
                </a:solidFill>
              </a:rPr>
              <a:t>Chromosomal Mutation</a:t>
            </a:r>
          </a:p>
          <a:p>
            <a:pPr marL="457200" indent="-457200">
              <a:buNone/>
            </a:pPr>
            <a:r>
              <a:rPr lang="en-US" sz="2400" dirty="0" smtClean="0"/>
              <a:t>        The drug cannot bind to or enter through the bacteria cell. </a:t>
            </a:r>
          </a:p>
          <a:p>
            <a:pPr marL="457200" indent="-457200">
              <a:buAutoNum type="arabicPeriod" startAt="2"/>
            </a:pPr>
            <a:r>
              <a:rPr lang="en-US" sz="2400" b="1" dirty="0" smtClean="0">
                <a:solidFill>
                  <a:srgbClr val="0000FF"/>
                </a:solidFill>
              </a:rPr>
              <a:t>To get a new Gene by conjugation, transduction, or transformation</a:t>
            </a:r>
          </a:p>
          <a:p>
            <a:pPr marL="457200" indent="-457200">
              <a:buNone/>
            </a:pPr>
            <a:r>
              <a:rPr lang="en-US" sz="2400" b="1" dirty="0" smtClean="0">
                <a:solidFill>
                  <a:srgbClr val="0000FF"/>
                </a:solidFill>
              </a:rPr>
              <a:t>       </a:t>
            </a:r>
            <a:r>
              <a:rPr lang="en-US" sz="2400" dirty="0" smtClean="0"/>
              <a:t>The drug will be destroyed or pumped out of the bacterial cell.</a:t>
            </a:r>
            <a:r>
              <a:rPr lang="en-US" sz="2400" b="1" dirty="0" smtClean="0">
                <a:solidFill>
                  <a:srgbClr val="0000FF"/>
                </a:solidFill>
              </a:rPr>
              <a:t> </a:t>
            </a:r>
            <a:endParaRPr lang="en-US" sz="24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50106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Definitions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24744"/>
            <a:ext cx="8568952" cy="54726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400" b="1" dirty="0" smtClean="0">
                <a:solidFill>
                  <a:srgbClr val="00B050"/>
                </a:solidFill>
              </a:rPr>
              <a:t>Chemotherapy</a:t>
            </a:r>
          </a:p>
          <a:p>
            <a:pPr>
              <a:buNone/>
            </a:pPr>
            <a:r>
              <a:rPr lang="en-US" sz="2400" dirty="0" smtClean="0"/>
              <a:t>     The use of any chemical (drug) to treat any disease or condition.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b="1" dirty="0" smtClean="0">
                <a:solidFill>
                  <a:srgbClr val="00B050"/>
                </a:solidFill>
              </a:rPr>
              <a:t>Chemotherapeutic Agent</a:t>
            </a:r>
          </a:p>
          <a:p>
            <a:pPr>
              <a:buNone/>
            </a:pPr>
            <a:r>
              <a:rPr lang="en-US" sz="2400" dirty="0" smtClean="0"/>
              <a:t>     Any drug used to treat any condition or disease.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b="1" dirty="0" smtClean="0">
                <a:solidFill>
                  <a:srgbClr val="00B050"/>
                </a:solidFill>
              </a:rPr>
              <a:t>Antimicrobial Agent</a:t>
            </a:r>
          </a:p>
          <a:p>
            <a:pPr>
              <a:buNone/>
            </a:pPr>
            <a:r>
              <a:rPr lang="en-US" sz="2400" dirty="0" smtClean="0"/>
              <a:t>     Any chemical (drug) used to treat an infectious disease, either by inhibiting or killing pathogens </a:t>
            </a:r>
            <a:r>
              <a:rPr lang="en-US" sz="2400" i="1" dirty="0" smtClean="0"/>
              <a:t>in vivo</a:t>
            </a:r>
            <a:r>
              <a:rPr lang="en-US" sz="2400" dirty="0" smtClean="0"/>
              <a:t>.</a:t>
            </a:r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en-US" sz="2400" b="1" dirty="0" smtClean="0">
                <a:solidFill>
                  <a:srgbClr val="00B050"/>
                </a:solidFill>
              </a:rPr>
              <a:t>Antibiotics</a:t>
            </a:r>
          </a:p>
          <a:p>
            <a:pPr>
              <a:buNone/>
            </a:pPr>
            <a:r>
              <a:rPr lang="en-US" sz="2400" dirty="0" smtClean="0"/>
              <a:t>     A substance produced by a microorganism that is effective killing or inhibiting the growth of other microorganism.</a:t>
            </a:r>
          </a:p>
          <a:p>
            <a:pPr>
              <a:buNone/>
            </a:pPr>
            <a:r>
              <a:rPr lang="en-US" sz="2400" dirty="0" smtClean="0"/>
              <a:t> </a:t>
            </a:r>
            <a:endParaRPr 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Antimicrobial Agents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1256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2800" b="1" dirty="0" smtClean="0">
                <a:solidFill>
                  <a:srgbClr val="0000FF"/>
                </a:solidFill>
              </a:rPr>
              <a:t>Antibacterial Agent</a:t>
            </a:r>
          </a:p>
          <a:p>
            <a:pPr>
              <a:buNone/>
            </a:pPr>
            <a:r>
              <a:rPr lang="en-US" sz="2800" dirty="0" smtClean="0"/>
              <a:t>     Drugs used to treat bacterial infections.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b="1" dirty="0" smtClean="0">
                <a:solidFill>
                  <a:srgbClr val="0000FF"/>
                </a:solidFill>
              </a:rPr>
              <a:t>Antifungal Agent</a:t>
            </a:r>
          </a:p>
          <a:p>
            <a:pPr>
              <a:buNone/>
            </a:pPr>
            <a:r>
              <a:rPr lang="en-US" sz="2800" dirty="0"/>
              <a:t> </a:t>
            </a:r>
            <a:r>
              <a:rPr lang="en-US" sz="2800" dirty="0" smtClean="0"/>
              <a:t>    Drugs used to treat fungal infections.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b="1" dirty="0" err="1" smtClean="0">
                <a:solidFill>
                  <a:srgbClr val="0000FF"/>
                </a:solidFill>
              </a:rPr>
              <a:t>Antiprotozoal</a:t>
            </a:r>
            <a:r>
              <a:rPr lang="en-US" sz="2800" b="1" dirty="0" smtClean="0">
                <a:solidFill>
                  <a:srgbClr val="0000FF"/>
                </a:solidFill>
              </a:rPr>
              <a:t> Agent</a:t>
            </a:r>
          </a:p>
          <a:p>
            <a:pPr>
              <a:buNone/>
            </a:pPr>
            <a:r>
              <a:rPr lang="en-US" sz="2800" dirty="0" smtClean="0"/>
              <a:t>     Drugs used to treat </a:t>
            </a:r>
            <a:r>
              <a:rPr lang="en-US" sz="2800" dirty="0" err="1" smtClean="0"/>
              <a:t>protozoal</a:t>
            </a:r>
            <a:r>
              <a:rPr lang="en-US" sz="2800" dirty="0" smtClean="0"/>
              <a:t> infections.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b="1" dirty="0" smtClean="0">
                <a:solidFill>
                  <a:srgbClr val="0000FF"/>
                </a:solidFill>
              </a:rPr>
              <a:t>Antiviral Agent</a:t>
            </a:r>
          </a:p>
          <a:p>
            <a:pPr>
              <a:buNone/>
            </a:pPr>
            <a:r>
              <a:rPr lang="en-US" sz="2800" dirty="0" smtClean="0"/>
              <a:t>     Drugs used to treat viral infections.</a:t>
            </a:r>
            <a:endParaRPr lang="en-US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Antibiotics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Are primarily antibacterial agents and are used to treat bacterial diseases.</a:t>
            </a:r>
          </a:p>
          <a:p>
            <a:r>
              <a:rPr lang="en-US" sz="2400" dirty="0" smtClean="0"/>
              <a:t>Are produced by certain molds and bacteria usually living in the soil.</a:t>
            </a:r>
          </a:p>
          <a:p>
            <a:r>
              <a:rPr lang="en-US" sz="2400" dirty="0" smtClean="0"/>
              <a:t>Penicillin and cephalosporin are examples of </a:t>
            </a:r>
            <a:r>
              <a:rPr lang="en-US" sz="2400" dirty="0" smtClean="0"/>
              <a:t>antibiotics </a:t>
            </a:r>
            <a:r>
              <a:rPr lang="en-US" sz="2400" dirty="0" smtClean="0"/>
              <a:t>produced by molds.</a:t>
            </a:r>
          </a:p>
          <a:p>
            <a:r>
              <a:rPr lang="en-US" sz="2400" dirty="0" err="1" smtClean="0"/>
              <a:t>Bacitracin</a:t>
            </a:r>
            <a:r>
              <a:rPr lang="en-US" sz="2400" dirty="0" smtClean="0"/>
              <a:t>, </a:t>
            </a:r>
            <a:r>
              <a:rPr lang="en-US" sz="2400" dirty="0" err="1" smtClean="0"/>
              <a:t>eryhtromycin</a:t>
            </a:r>
            <a:r>
              <a:rPr lang="en-US" sz="2400" dirty="0" smtClean="0"/>
              <a:t> and </a:t>
            </a:r>
            <a:r>
              <a:rPr lang="en-US" sz="2400" dirty="0" err="1" smtClean="0"/>
              <a:t>chloramphenicol</a:t>
            </a:r>
            <a:r>
              <a:rPr lang="en-US" sz="2400" dirty="0" smtClean="0"/>
              <a:t> are examples of </a:t>
            </a:r>
            <a:r>
              <a:rPr lang="en-US" sz="2400" dirty="0" smtClean="0"/>
              <a:t>antibiotics </a:t>
            </a:r>
            <a:r>
              <a:rPr lang="en-US" sz="2400" dirty="0" smtClean="0"/>
              <a:t>produced by bacteria.</a:t>
            </a:r>
          </a:p>
          <a:p>
            <a:pPr>
              <a:buNone/>
            </a:pPr>
            <a:endParaRPr lang="en-US" sz="2400" dirty="0"/>
          </a:p>
          <a:p>
            <a:pPr>
              <a:buNone/>
            </a:pPr>
            <a:r>
              <a:rPr lang="en-US" sz="2800" b="1" dirty="0" err="1" smtClean="0">
                <a:solidFill>
                  <a:srgbClr val="00B050"/>
                </a:solidFill>
              </a:rPr>
              <a:t>Semisynthetic</a:t>
            </a:r>
            <a:r>
              <a:rPr lang="en-US" sz="2800" b="1" dirty="0" smtClean="0">
                <a:solidFill>
                  <a:srgbClr val="00B050"/>
                </a:solidFill>
              </a:rPr>
              <a:t> Antibiotics</a:t>
            </a:r>
          </a:p>
          <a:p>
            <a:pPr>
              <a:buNone/>
            </a:pPr>
            <a:r>
              <a:rPr lang="en-US" sz="2400" dirty="0"/>
              <a:t> </a:t>
            </a:r>
            <a:r>
              <a:rPr lang="en-US" sz="2400" dirty="0" smtClean="0"/>
              <a:t>    Are chemically modified antibiotics to kill a wider variety (more) pathogens or reduce side effects </a:t>
            </a:r>
            <a:r>
              <a:rPr lang="en-US" sz="2400" b="1" dirty="0" smtClean="0">
                <a:solidFill>
                  <a:srgbClr val="00B050"/>
                </a:solidFill>
              </a:rPr>
              <a:t>e.g.</a:t>
            </a:r>
            <a:r>
              <a:rPr lang="en-US" sz="2400" dirty="0" smtClean="0"/>
              <a:t> </a:t>
            </a:r>
            <a:r>
              <a:rPr lang="en-US" sz="2400" dirty="0" err="1"/>
              <a:t>a</a:t>
            </a:r>
            <a:r>
              <a:rPr lang="en-US" sz="2400" dirty="0" err="1" smtClean="0"/>
              <a:t>mpicillin</a:t>
            </a:r>
            <a:r>
              <a:rPr lang="en-US" sz="2400" dirty="0" smtClean="0"/>
              <a:t>. </a:t>
            </a:r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Ideal Qualities of Antimicrobial Agent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sz="2800" b="1" dirty="0" smtClean="0">
                <a:solidFill>
                  <a:srgbClr val="00B050"/>
                </a:solidFill>
              </a:rPr>
              <a:t>Characteristics of a good Drug: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Kill or inhibit the growth of pathogens.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Cause no damage to the host.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Cause no allergic reaction in the host.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Stable to store in solid or liquid form.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Stay in target tissues for a long time to be effective.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Kill the pathogen before they become resistant to it.</a:t>
            </a:r>
            <a:endParaRPr lang="en-US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How Antimicrobial Agents Work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363272" cy="530294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antimicrobial agent must target a metabolic process or structure present in the pathogen and not in the host.</a:t>
            </a:r>
          </a:p>
          <a:p>
            <a:endParaRPr lang="en-US" sz="2400" dirty="0" smtClean="0"/>
          </a:p>
          <a:p>
            <a:pPr>
              <a:buNone/>
            </a:pPr>
            <a:r>
              <a:rPr lang="en-US" sz="2400" b="1" u="sng" dirty="0" smtClean="0"/>
              <a:t>(A) Classification of Antibacterial Agents:</a:t>
            </a:r>
          </a:p>
          <a:p>
            <a:pPr>
              <a:buNone/>
            </a:pPr>
            <a:r>
              <a:rPr lang="en-US" sz="2400" b="1" dirty="0" smtClean="0">
                <a:solidFill>
                  <a:srgbClr val="00B050"/>
                </a:solidFill>
              </a:rPr>
              <a:t>(1) Based on mechanisms of action (Target site) of antibiotics are: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Inhibition of the cell wall synthesis (production).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Damage to the cell membrane.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Inhibition of the nucleic acid synthesis (DNA or RNA).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Inhibition of protein synthesis.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Inhibition of enzyme activity.</a:t>
            </a:r>
          </a:p>
          <a:p>
            <a:pPr marL="457200" indent="-457200">
              <a:buNone/>
            </a:pPr>
            <a:endParaRPr lang="en-US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 descr="645px-Antibiotics_action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35234" y="1600200"/>
            <a:ext cx="4873532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Antibacterial Agents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96752"/>
            <a:ext cx="8640960" cy="547260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400" b="1" dirty="0" smtClean="0">
                <a:solidFill>
                  <a:srgbClr val="00B050"/>
                </a:solidFill>
              </a:rPr>
              <a:t>(2) Based on activity of the drug:</a:t>
            </a:r>
          </a:p>
          <a:p>
            <a:pPr>
              <a:buNone/>
            </a:pPr>
            <a:r>
              <a:rPr lang="en-US" sz="2400" b="1" dirty="0" smtClean="0">
                <a:solidFill>
                  <a:srgbClr val="0000FF"/>
                </a:solidFill>
              </a:rPr>
              <a:t>a-</a:t>
            </a:r>
            <a:r>
              <a:rPr lang="en-US" sz="2400" b="1" dirty="0" err="1" smtClean="0">
                <a:solidFill>
                  <a:srgbClr val="0000FF"/>
                </a:solidFill>
              </a:rPr>
              <a:t>Bacteriostatic</a:t>
            </a:r>
            <a:r>
              <a:rPr lang="en-US" sz="2400" b="1" dirty="0" smtClean="0">
                <a:solidFill>
                  <a:srgbClr val="0000FF"/>
                </a:solidFill>
              </a:rPr>
              <a:t> Agent</a:t>
            </a:r>
          </a:p>
          <a:p>
            <a:r>
              <a:rPr lang="en-US" sz="2400" dirty="0" smtClean="0"/>
              <a:t>Stop bacteria from growing and multiplying.</a:t>
            </a:r>
          </a:p>
          <a:p>
            <a:r>
              <a:rPr lang="en-US" sz="2400" dirty="0" smtClean="0"/>
              <a:t>Used </a:t>
            </a:r>
            <a:r>
              <a:rPr lang="en-US" sz="2400" b="1" dirty="0" smtClean="0">
                <a:solidFill>
                  <a:srgbClr val="FF0000"/>
                </a:solidFill>
              </a:rPr>
              <a:t>only</a:t>
            </a:r>
            <a:r>
              <a:rPr lang="en-US" sz="2400" dirty="0" smtClean="0"/>
              <a:t> in healthy people.</a:t>
            </a:r>
          </a:p>
          <a:p>
            <a:pPr>
              <a:buNone/>
            </a:pPr>
            <a:r>
              <a:rPr lang="en-US" sz="2400" b="1" dirty="0" smtClean="0">
                <a:solidFill>
                  <a:srgbClr val="0000FF"/>
                </a:solidFill>
              </a:rPr>
              <a:t>B-Bactericidal Agents</a:t>
            </a:r>
          </a:p>
          <a:p>
            <a:r>
              <a:rPr lang="en-US" sz="2400" dirty="0" smtClean="0"/>
              <a:t>Kill the bacteria.</a:t>
            </a:r>
          </a:p>
          <a:p>
            <a:r>
              <a:rPr lang="en-US" sz="2400" dirty="0" smtClean="0"/>
              <a:t>Used in healthy and immunocompromised people.</a:t>
            </a:r>
          </a:p>
          <a:p>
            <a:endParaRPr lang="en-US" sz="2400" dirty="0"/>
          </a:p>
          <a:p>
            <a:pPr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Ex: Penicillin</a:t>
            </a:r>
          </a:p>
          <a:p>
            <a:r>
              <a:rPr lang="en-US" sz="2400" dirty="0" smtClean="0"/>
              <a:t>Will inhibit cell wall synthesis by interfering with the synthesis and cross linking of </a:t>
            </a:r>
            <a:r>
              <a:rPr lang="en-US" sz="2400" dirty="0" err="1" smtClean="0"/>
              <a:t>peptidoglycan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Will kill most gram positive bacteria.</a:t>
            </a:r>
          </a:p>
          <a:p>
            <a:r>
              <a:rPr lang="en-US" sz="2400" dirty="0" smtClean="0"/>
              <a:t>It cannot effect human cells because they don’t have cell walls.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Antibacterial Agents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340768"/>
            <a:ext cx="8363272" cy="51845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>
                <a:solidFill>
                  <a:srgbClr val="00B050"/>
                </a:solidFill>
              </a:rPr>
              <a:t>3- Based on the Antibiotic effect spectrum:</a:t>
            </a:r>
          </a:p>
          <a:p>
            <a:pPr>
              <a:buNone/>
            </a:pPr>
            <a:endParaRPr lang="en-US" sz="2400" b="1" dirty="0" smtClean="0">
              <a:solidFill>
                <a:srgbClr val="0000FF"/>
              </a:solidFill>
            </a:endParaRPr>
          </a:p>
          <a:p>
            <a:pPr>
              <a:buNone/>
            </a:pPr>
            <a:r>
              <a:rPr lang="en-US" sz="2400" b="1" dirty="0" smtClean="0">
                <a:solidFill>
                  <a:srgbClr val="0000FF"/>
                </a:solidFill>
              </a:rPr>
              <a:t>a-Narrow-spectrum Antibiotics</a:t>
            </a:r>
          </a:p>
          <a:p>
            <a:pPr>
              <a:buNone/>
            </a:pPr>
            <a:r>
              <a:rPr lang="en-US" sz="2400" dirty="0" smtClean="0"/>
              <a:t>     Antibiotics that can destruct </a:t>
            </a:r>
            <a:r>
              <a:rPr lang="en-US" sz="2400" b="1" dirty="0" smtClean="0"/>
              <a:t>either</a:t>
            </a:r>
            <a:r>
              <a:rPr lang="en-US" sz="2400" dirty="0" smtClean="0"/>
              <a:t> </a:t>
            </a:r>
            <a:r>
              <a:rPr lang="en-US" sz="2400" dirty="0"/>
              <a:t>G</a:t>
            </a:r>
            <a:r>
              <a:rPr lang="en-US" sz="2400" dirty="0" smtClean="0"/>
              <a:t>ram positive </a:t>
            </a:r>
            <a:r>
              <a:rPr lang="en-US" sz="2400" b="1" dirty="0" smtClean="0"/>
              <a:t>or</a:t>
            </a:r>
            <a:r>
              <a:rPr lang="en-US" sz="2400" dirty="0" smtClean="0"/>
              <a:t> Gram negative bacteria. </a:t>
            </a:r>
          </a:p>
          <a:p>
            <a:pPr>
              <a:buNone/>
            </a:pPr>
            <a:r>
              <a:rPr lang="en-US" sz="2400" dirty="0" smtClean="0"/>
              <a:t>      </a:t>
            </a:r>
            <a:r>
              <a:rPr lang="en-US" sz="2400" b="1" dirty="0" smtClean="0">
                <a:solidFill>
                  <a:srgbClr val="00B050"/>
                </a:solidFill>
              </a:rPr>
              <a:t>e.g</a:t>
            </a:r>
            <a:r>
              <a:rPr lang="en-US" sz="2400" b="1" dirty="0" smtClean="0">
                <a:solidFill>
                  <a:srgbClr val="990099"/>
                </a:solidFill>
              </a:rPr>
              <a:t>.</a:t>
            </a:r>
            <a:r>
              <a:rPr lang="en-US" sz="2400" dirty="0" smtClean="0">
                <a:solidFill>
                  <a:srgbClr val="990099"/>
                </a:solidFill>
              </a:rPr>
              <a:t> </a:t>
            </a:r>
            <a:r>
              <a:rPr lang="en-US" sz="2400" b="1" dirty="0" err="1" smtClean="0">
                <a:solidFill>
                  <a:srgbClr val="990099"/>
                </a:solidFill>
              </a:rPr>
              <a:t>vancomycin</a:t>
            </a:r>
            <a:r>
              <a:rPr lang="en-US" sz="2400" dirty="0" smtClean="0">
                <a:solidFill>
                  <a:srgbClr val="990099"/>
                </a:solidFill>
              </a:rPr>
              <a:t> </a:t>
            </a:r>
            <a:r>
              <a:rPr lang="en-US" sz="2400" dirty="0" smtClean="0"/>
              <a:t>work on Gram positive bacteria only.</a:t>
            </a:r>
          </a:p>
          <a:p>
            <a:pPr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      </a:t>
            </a:r>
            <a:r>
              <a:rPr lang="en-US" sz="2400" b="1" dirty="0" err="1" smtClean="0">
                <a:solidFill>
                  <a:srgbClr val="990099"/>
                </a:solidFill>
              </a:rPr>
              <a:t>colistin</a:t>
            </a:r>
            <a:r>
              <a:rPr lang="en-US" sz="2400" dirty="0" smtClean="0"/>
              <a:t> work on Gram negative bacteria only.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b="1" dirty="0" smtClean="0">
                <a:solidFill>
                  <a:srgbClr val="0000FF"/>
                </a:solidFill>
              </a:rPr>
              <a:t>B-Broad-spectrum Antibiotics</a:t>
            </a:r>
          </a:p>
          <a:p>
            <a:pPr>
              <a:buNone/>
            </a:pPr>
            <a:r>
              <a:rPr lang="en-US" sz="2400" dirty="0" smtClean="0"/>
              <a:t>     Antibiotics that can destruct </a:t>
            </a:r>
            <a:r>
              <a:rPr lang="en-US" sz="2400" b="1" dirty="0" smtClean="0"/>
              <a:t>Both</a:t>
            </a:r>
            <a:r>
              <a:rPr lang="en-US" sz="2400" dirty="0" smtClean="0"/>
              <a:t> Gram positive </a:t>
            </a:r>
            <a:r>
              <a:rPr lang="en-US" sz="2400" b="1" dirty="0" smtClean="0"/>
              <a:t>and</a:t>
            </a:r>
            <a:r>
              <a:rPr lang="en-US" sz="2400" dirty="0" smtClean="0"/>
              <a:t> Gram negative bacteria.</a:t>
            </a:r>
          </a:p>
          <a:p>
            <a:pPr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</a:t>
            </a:r>
            <a:r>
              <a:rPr lang="en-US" sz="2400" b="1" dirty="0" smtClean="0">
                <a:solidFill>
                  <a:srgbClr val="0000FF"/>
                </a:solidFill>
              </a:rPr>
              <a:t>e.g.</a:t>
            </a:r>
            <a:r>
              <a:rPr lang="en-US" sz="2400" b="1" dirty="0" smtClean="0">
                <a:solidFill>
                  <a:srgbClr val="00B050"/>
                </a:solidFill>
              </a:rPr>
              <a:t>  </a:t>
            </a:r>
            <a:r>
              <a:rPr lang="en-US" sz="2400" b="1" dirty="0" err="1" smtClean="0">
                <a:solidFill>
                  <a:srgbClr val="990099"/>
                </a:solidFill>
              </a:rPr>
              <a:t>Ampicillin</a:t>
            </a:r>
            <a:r>
              <a:rPr lang="en-US" sz="2400" b="1" dirty="0" smtClean="0">
                <a:solidFill>
                  <a:srgbClr val="00B050"/>
                </a:solidFill>
              </a:rPr>
              <a:t>.   </a:t>
            </a:r>
            <a:endParaRPr lang="en-US" sz="2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1488</TotalTime>
  <Words>914</Words>
  <Application>Microsoft Office PowerPoint</Application>
  <PresentationFormat>On-screen Show (4:3)</PresentationFormat>
  <Paragraphs>126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Inhibiting Microbial Growth in vivo</vt:lpstr>
      <vt:lpstr>Definitions</vt:lpstr>
      <vt:lpstr>Antimicrobial Agents</vt:lpstr>
      <vt:lpstr>Antibiotics</vt:lpstr>
      <vt:lpstr>Ideal Qualities of Antimicrobial Agent</vt:lpstr>
      <vt:lpstr>How Antimicrobial Agents Work</vt:lpstr>
      <vt:lpstr>Slide 7</vt:lpstr>
      <vt:lpstr>Antibacterial Agents</vt:lpstr>
      <vt:lpstr>Antibacterial Agents</vt:lpstr>
      <vt:lpstr>Multidrug Therapy</vt:lpstr>
      <vt:lpstr>Antifungal and Antiprotozoal Agents</vt:lpstr>
      <vt:lpstr>Antiviral Agents</vt:lpstr>
      <vt:lpstr>Antimicrobial Resistance</vt:lpstr>
      <vt:lpstr>Resistance of Bacteria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Inhibiting Microbial Growth in vivo</dc:title>
  <dc:creator>Windows User</dc:creator>
  <cp:lastModifiedBy>ksu</cp:lastModifiedBy>
  <cp:revision>200</cp:revision>
  <dcterms:created xsi:type="dcterms:W3CDTF">2010-12-04T12:20:32Z</dcterms:created>
  <dcterms:modified xsi:type="dcterms:W3CDTF">2012-04-01T05:29:29Z</dcterms:modified>
</cp:coreProperties>
</file>