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61" r:id="rId4"/>
    <p:sldId id="263" r:id="rId5"/>
    <p:sldId id="275" r:id="rId6"/>
    <p:sldId id="264" r:id="rId7"/>
    <p:sldId id="274" r:id="rId8"/>
    <p:sldId id="279" r:id="rId9"/>
    <p:sldId id="276" r:id="rId10"/>
    <p:sldId id="267" r:id="rId11"/>
    <p:sldId id="266" r:id="rId12"/>
    <p:sldId id="268" r:id="rId13"/>
    <p:sldId id="272" r:id="rId14"/>
    <p:sldId id="278" r:id="rId15"/>
    <p:sldId id="273" r:id="rId16"/>
    <p:sldId id="269" r:id="rId17"/>
    <p:sldId id="277" r:id="rId18"/>
    <p:sldId id="270" r:id="rId19"/>
    <p:sldId id="271" r:id="rId20"/>
    <p:sldId id="26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155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143000" y="1122363"/>
            <a:ext cx="6858000" cy="2387600"/>
          </a:xfrm>
        </p:spPr>
        <p:txBody>
          <a:bodyPr anchor="b"/>
          <a:lstStyle>
            <a:lvl1pPr algn="ctr">
              <a:defRPr sz="4500"/>
            </a:lvl1pPr>
          </a:lstStyle>
          <a:p>
            <a:r>
              <a:rPr lang="ar-SA"/>
              <a:t>انقر لتحرير نمط العنوان الرئيسي</a:t>
            </a:r>
          </a:p>
        </p:txBody>
      </p:sp>
      <p:sp>
        <p:nvSpPr>
          <p:cNvPr id="3" name="عنوان فرعي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378753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386945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43675" y="365125"/>
            <a:ext cx="1971675"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628650" y="365125"/>
            <a:ext cx="5800725" cy="5811838"/>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1403070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1439470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9"/>
            <a:ext cx="7886700" cy="2852737"/>
          </a:xfrm>
        </p:spPr>
        <p:txBody>
          <a:bodyPr anchor="b"/>
          <a:lstStyle>
            <a:lvl1pPr>
              <a:defRPr sz="4500"/>
            </a:lvl1pPr>
          </a:lstStyle>
          <a:p>
            <a:r>
              <a:rPr lang="ar-SA"/>
              <a:t>انقر لتحرير نمط العنوان الرئيسي</a:t>
            </a:r>
          </a:p>
        </p:txBody>
      </p:sp>
      <p:sp>
        <p:nvSpPr>
          <p:cNvPr id="3" name="عنصر نائب للنص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تحرير أنماط النص الرئيسي</a:t>
            </a:r>
          </a:p>
        </p:txBody>
      </p:sp>
      <p:sp>
        <p:nvSpPr>
          <p:cNvPr id="4" name="عنصر نائب للتاريخ 3"/>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4003415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628650" y="1825625"/>
            <a:ext cx="38862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29150" y="1825625"/>
            <a:ext cx="38862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989642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365126"/>
            <a:ext cx="78867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تحرير أنماط النص الرئيسي</a:t>
            </a:r>
          </a:p>
        </p:txBody>
      </p:sp>
      <p:sp>
        <p:nvSpPr>
          <p:cNvPr id="4" name="عنصر نائب للمحتوى 3"/>
          <p:cNvSpPr>
            <a:spLocks noGrp="1"/>
          </p:cNvSpPr>
          <p:nvPr>
            <p:ph sz="half" idx="2"/>
          </p:nvPr>
        </p:nvSpPr>
        <p:spPr>
          <a:xfrm>
            <a:off x="629842" y="2505075"/>
            <a:ext cx="3868340"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تحرير أنماط النص الرئيسي</a:t>
            </a:r>
          </a:p>
        </p:txBody>
      </p:sp>
      <p:sp>
        <p:nvSpPr>
          <p:cNvPr id="6" name="عنصر نائب للمحتوى 5"/>
          <p:cNvSpPr>
            <a:spLocks noGrp="1"/>
          </p:cNvSpPr>
          <p:nvPr>
            <p:ph sz="quarter" idx="4"/>
          </p:nvPr>
        </p:nvSpPr>
        <p:spPr>
          <a:xfrm>
            <a:off x="4629150" y="2505075"/>
            <a:ext cx="3887391"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1809325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3481963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73486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محتوى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3403223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صورة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2049D2D7-8262-40FC-B8A3-095DA2B2353B}" type="datetimeFigureOut">
              <a:rPr lang="ar-SA" smtClean="0"/>
              <a:t>28/07/38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CB448F85-CAEE-4BB4-B237-55AABE17EBE7}" type="slidenum">
              <a:rPr lang="ar-SA" smtClean="0"/>
              <a:t>‹#›</a:t>
            </a:fld>
            <a:endParaRPr lang="ar-SA" dirty="0"/>
          </a:p>
        </p:txBody>
      </p:sp>
    </p:spTree>
    <p:extLst>
      <p:ext uri="{BB962C8B-B14F-4D97-AF65-F5344CB8AC3E}">
        <p14:creationId xmlns:p14="http://schemas.microsoft.com/office/powerpoint/2010/main" val="875603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2049D2D7-8262-40FC-B8A3-095DA2B2353B}" type="datetimeFigureOut">
              <a:rPr lang="ar-SA" smtClean="0"/>
              <a:t>28/07/38</a:t>
            </a:fld>
            <a:endParaRPr lang="ar-SA" dirty="0"/>
          </a:p>
        </p:txBody>
      </p:sp>
      <p:sp>
        <p:nvSpPr>
          <p:cNvPr id="5" name="عنصر نائب للتذييل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CB448F85-CAEE-4BB4-B237-55AABE17EBE7}" type="slidenum">
              <a:rPr lang="ar-SA" smtClean="0"/>
              <a:t>‹#›</a:t>
            </a:fld>
            <a:endParaRPr lang="ar-SA" dirty="0"/>
          </a:p>
        </p:txBody>
      </p:sp>
    </p:spTree>
    <p:extLst>
      <p:ext uri="{BB962C8B-B14F-4D97-AF65-F5344CB8AC3E}">
        <p14:creationId xmlns:p14="http://schemas.microsoft.com/office/powerpoint/2010/main" val="164636597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20.jpg"/><Relationship Id="rId4" Type="http://schemas.openxmlformats.org/officeDocument/2006/relationships/image" Target="../media/image19.jp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microsoft.com/office/2007/relationships/hdphoto" Target="../media/hdphoto1.wdp"/><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0" y="0"/>
            <a:ext cx="9144000" cy="6858000"/>
          </a:xfrm>
          <a:prstGeom prst="rect">
            <a:avLst/>
          </a:prstGeom>
        </p:spPr>
      </p:pic>
      <p:sp>
        <p:nvSpPr>
          <p:cNvPr id="2" name="عنوان 1"/>
          <p:cNvSpPr>
            <a:spLocks noGrp="1"/>
          </p:cNvSpPr>
          <p:nvPr>
            <p:ph type="ctrTitle"/>
          </p:nvPr>
        </p:nvSpPr>
        <p:spPr>
          <a:xfrm>
            <a:off x="467544" y="1916832"/>
            <a:ext cx="8458200" cy="1470025"/>
          </a:xfrm>
        </p:spPr>
        <p:txBody>
          <a:bodyPr/>
          <a:lstStyle/>
          <a:p>
            <a:pPr algn="ctr" rtl="0"/>
            <a:r>
              <a:rPr lang="en-US" sz="4800" b="1" dirty="0">
                <a:latin typeface="Calibri" panose="020F0502020204030204" pitchFamily="34" charset="0"/>
              </a:rPr>
              <a:t>Agarose gel electrophoresis</a:t>
            </a:r>
            <a:endParaRPr lang="ar-SA" sz="4800" b="1" dirty="0">
              <a:latin typeface="Calibri" panose="020F0502020204030204" pitchFamily="34" charset="0"/>
            </a:endParaRPr>
          </a:p>
        </p:txBody>
      </p:sp>
      <p:sp>
        <p:nvSpPr>
          <p:cNvPr id="3" name="عنوان فرعي 2"/>
          <p:cNvSpPr>
            <a:spLocks noGrp="1"/>
          </p:cNvSpPr>
          <p:nvPr>
            <p:ph type="subTitle" idx="1"/>
          </p:nvPr>
        </p:nvSpPr>
        <p:spPr>
          <a:xfrm>
            <a:off x="1763688" y="4294547"/>
            <a:ext cx="6858000" cy="1655762"/>
          </a:xfrm>
        </p:spPr>
        <p:txBody>
          <a:bodyPr>
            <a:normAutofit/>
          </a:bodyPr>
          <a:lstStyle/>
          <a:p>
            <a:r>
              <a:rPr lang="en-US" sz="2000" b="1" dirty="0">
                <a:latin typeface="Calibri" panose="020F0502020204030204" pitchFamily="34" charset="0"/>
              </a:rPr>
              <a:t>BCH 333 [practical]</a:t>
            </a:r>
            <a:endParaRPr lang="ar-SA" sz="2000" b="1" dirty="0">
              <a:latin typeface="Calibri" panose="020F0502020204030204" pitchFamily="34" charset="0"/>
            </a:endParaRPr>
          </a:p>
        </p:txBody>
      </p:sp>
      <p:sp>
        <p:nvSpPr>
          <p:cNvPr id="7" name="مربع نص 6"/>
          <p:cNvSpPr txBox="1"/>
          <p:nvPr/>
        </p:nvSpPr>
        <p:spPr>
          <a:xfrm>
            <a:off x="1547664" y="259030"/>
            <a:ext cx="800219" cy="369332"/>
          </a:xfrm>
          <a:prstGeom prst="rect">
            <a:avLst/>
          </a:prstGeom>
          <a:noFill/>
        </p:spPr>
        <p:txBody>
          <a:bodyPr wrap="none" rtlCol="1">
            <a:spAutoFit/>
          </a:bodyPr>
          <a:lstStyle/>
          <a:p>
            <a:pPr algn="l" rtl="0"/>
            <a:r>
              <a:rPr lang="en-US" dirty="0"/>
              <a:t>Lab# 8</a:t>
            </a:r>
            <a:endParaRPr lang="ar-SA" dirty="0"/>
          </a:p>
        </p:txBody>
      </p:sp>
    </p:spTree>
    <p:extLst>
      <p:ext uri="{BB962C8B-B14F-4D97-AF65-F5344CB8AC3E}">
        <p14:creationId xmlns:p14="http://schemas.microsoft.com/office/powerpoint/2010/main" val="12630162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 name="صورة 9"/>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3" name="مربع نص 2"/>
          <p:cNvSpPr txBox="1"/>
          <p:nvPr/>
        </p:nvSpPr>
        <p:spPr>
          <a:xfrm>
            <a:off x="395536" y="404664"/>
            <a:ext cx="9361040" cy="4801314"/>
          </a:xfrm>
          <a:prstGeom prst="rect">
            <a:avLst/>
          </a:prstGeom>
          <a:noFill/>
        </p:spPr>
        <p:txBody>
          <a:bodyPr wrap="square" rtlCol="1">
            <a:spAutoFit/>
          </a:bodyPr>
          <a:lstStyle/>
          <a:p>
            <a:pPr algn="l" rtl="0"/>
            <a:r>
              <a:rPr lang="en-US" dirty="0">
                <a:latin typeface="Calibri" panose="020F0502020204030204" pitchFamily="34" charset="0"/>
              </a:rPr>
              <a:t>-After the samples of DNA  are applied to the wells of  agarose gel along with </a:t>
            </a:r>
          </a:p>
          <a:p>
            <a:pPr algn="l" rtl="0"/>
            <a:r>
              <a:rPr lang="en-US" dirty="0">
                <a:latin typeface="Calibri" panose="020F0502020204030204" pitchFamily="34" charset="0"/>
              </a:rPr>
              <a:t>the tracking dye.</a:t>
            </a: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r>
              <a:rPr lang="en-US" dirty="0">
                <a:latin typeface="Calibri" panose="020F0502020204030204" pitchFamily="34" charset="0"/>
              </a:rPr>
              <a:t>-The power is turned on, after filling the buffer[?] in the tank to allows current to pass.</a:t>
            </a: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r>
              <a:rPr lang="en-US" dirty="0">
                <a:latin typeface="Calibri" panose="020F0502020204030204" pitchFamily="34" charset="0"/>
              </a:rPr>
              <a:t>-The tracking dye and the DNA samples, are negatively charged [-] and migrate </a:t>
            </a:r>
          </a:p>
          <a:p>
            <a:pPr algn="l" rtl="0"/>
            <a:r>
              <a:rPr lang="en-US" dirty="0">
                <a:latin typeface="Calibri" panose="020F0502020204030204" pitchFamily="34" charset="0"/>
              </a:rPr>
              <a:t>towards the positive electrode [+]. </a:t>
            </a: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r>
              <a:rPr lang="en-US" dirty="0">
                <a:latin typeface="Calibri" panose="020F0502020204030204" pitchFamily="34" charset="0"/>
              </a:rPr>
              <a:t>-The DNA backbones contain negatively charged phosphate groups, which are attracted </a:t>
            </a:r>
          </a:p>
          <a:p>
            <a:pPr algn="l" rtl="0"/>
            <a:r>
              <a:rPr lang="en-US" dirty="0">
                <a:latin typeface="Calibri" panose="020F0502020204030204" pitchFamily="34" charset="0"/>
              </a:rPr>
              <a:t>to the positive electrode.</a:t>
            </a: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r>
              <a:rPr lang="en-US" dirty="0">
                <a:latin typeface="Calibri" panose="020F0502020204030204" pitchFamily="34" charset="0"/>
              </a:rPr>
              <a:t>-Large DNA fragments retard earlier, while the smallest fragments move the fastest.    </a:t>
            </a:r>
            <a:endParaRPr lang="ar-SA" dirty="0">
              <a:latin typeface="Calibri" panose="020F0502020204030204" pitchFamily="34" charset="0"/>
            </a:endParaRPr>
          </a:p>
        </p:txBody>
      </p:sp>
      <p:cxnSp>
        <p:nvCxnSpPr>
          <p:cNvPr id="6" name="رابط كسهم مستقيم 5"/>
          <p:cNvCxnSpPr/>
          <p:nvPr/>
        </p:nvCxnSpPr>
        <p:spPr>
          <a:xfrm flipH="1">
            <a:off x="4347066" y="908720"/>
            <a:ext cx="1" cy="2993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 name="رابط كسهم مستقيم 6"/>
          <p:cNvCxnSpPr/>
          <p:nvPr/>
        </p:nvCxnSpPr>
        <p:spPr>
          <a:xfrm flipH="1">
            <a:off x="4348690" y="1916832"/>
            <a:ext cx="1" cy="2993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H="1">
            <a:off x="4348729" y="3146604"/>
            <a:ext cx="1" cy="2993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flipH="1">
            <a:off x="4348768" y="4221088"/>
            <a:ext cx="1" cy="2993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1838073"/>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82" t="26843" r="62903" b="24796"/>
          <a:stretch/>
        </p:blipFill>
        <p:spPr bwMode="auto">
          <a:xfrm>
            <a:off x="1331640" y="259714"/>
            <a:ext cx="6338538" cy="482546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مربع نص 1"/>
          <p:cNvSpPr txBox="1"/>
          <p:nvPr/>
        </p:nvSpPr>
        <p:spPr>
          <a:xfrm>
            <a:off x="1065189" y="5723964"/>
            <a:ext cx="7052059" cy="369332"/>
          </a:xfrm>
          <a:prstGeom prst="rect">
            <a:avLst/>
          </a:prstGeom>
          <a:noFill/>
        </p:spPr>
        <p:txBody>
          <a:bodyPr wrap="none" rtlCol="1">
            <a:spAutoFit/>
          </a:bodyPr>
          <a:lstStyle/>
          <a:p>
            <a:r>
              <a:rPr lang="en-US" dirty="0">
                <a:latin typeface="Calibri" panose="020F0502020204030204" pitchFamily="34" charset="0"/>
              </a:rPr>
              <a:t>DNA: note the phosphate groups in the backbone are negatively  charged.</a:t>
            </a:r>
            <a:endParaRPr lang="ar-SA" dirty="0">
              <a:latin typeface="Calibri" panose="020F0502020204030204" pitchFamily="34" charset="0"/>
            </a:endParaRPr>
          </a:p>
        </p:txBody>
      </p:sp>
    </p:spTree>
    <p:extLst>
      <p:ext uri="{BB962C8B-B14F-4D97-AF65-F5344CB8AC3E}">
        <p14:creationId xmlns:p14="http://schemas.microsoft.com/office/powerpoint/2010/main" val="2730912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179512" y="476672"/>
            <a:ext cx="8352928" cy="4278094"/>
          </a:xfrm>
          <a:prstGeom prst="rect">
            <a:avLst/>
          </a:prstGeom>
        </p:spPr>
        <p:txBody>
          <a:bodyPr wrap="square">
            <a:spAutoFit/>
          </a:bodyPr>
          <a:lstStyle/>
          <a:p>
            <a:pPr algn="l" rtl="0"/>
            <a:r>
              <a:rPr lang="en-US" sz="2000" b="1" dirty="0">
                <a:solidFill>
                  <a:schemeClr val="accent1"/>
                </a:solidFill>
                <a:latin typeface="Calibri" panose="020F0502020204030204" pitchFamily="34" charset="0"/>
              </a:rPr>
              <a:t>Gel staining:</a:t>
            </a: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r>
              <a:rPr lang="en-US" dirty="0">
                <a:latin typeface="Calibri" panose="020F0502020204030204" pitchFamily="34" charset="0"/>
              </a:rPr>
              <a:t>-The DNA in the gel needs to be stained and visualized, The reagent most widely used is the fluorescent dye </a:t>
            </a:r>
            <a:r>
              <a:rPr lang="en-US" dirty="0" err="1">
                <a:latin typeface="Calibri" panose="020F0502020204030204" pitchFamily="34" charset="0"/>
              </a:rPr>
              <a:t>ethidium</a:t>
            </a:r>
            <a:r>
              <a:rPr lang="en-US" dirty="0">
                <a:latin typeface="Calibri" panose="020F0502020204030204" pitchFamily="34" charset="0"/>
              </a:rPr>
              <a:t> bromide </a:t>
            </a:r>
            <a:r>
              <a:rPr lang="en-US" b="1" dirty="0">
                <a:latin typeface="Calibri" panose="020F0502020204030204" pitchFamily="34" charset="0"/>
              </a:rPr>
              <a:t>"</a:t>
            </a:r>
            <a:r>
              <a:rPr lang="en-US" b="1" dirty="0" err="1">
                <a:latin typeface="Calibri" panose="020F0502020204030204" pitchFamily="34" charset="0"/>
              </a:rPr>
              <a:t>EtBr</a:t>
            </a:r>
            <a:r>
              <a:rPr lang="en-US" b="1" dirty="0">
                <a:latin typeface="Calibri" panose="020F0502020204030204" pitchFamily="34" charset="0"/>
              </a:rPr>
              <a:t>“</a:t>
            </a:r>
            <a:r>
              <a:rPr lang="en-US" dirty="0">
                <a:latin typeface="Calibri" panose="020F0502020204030204" pitchFamily="34" charset="0"/>
              </a:rPr>
              <a:t>, </a:t>
            </a:r>
            <a:r>
              <a:rPr lang="en-US" dirty="0">
                <a:effectLst/>
                <a:latin typeface="Calibri" panose="020F0502020204030204" pitchFamily="34" charset="0"/>
              </a:rPr>
              <a:t>that emits orange light after binding to DNA.</a:t>
            </a:r>
            <a:endParaRPr lang="en-US" dirty="0">
              <a:latin typeface="Calibri" panose="020F0502020204030204" pitchFamily="34" charset="0"/>
            </a:endParaRPr>
          </a:p>
          <a:p>
            <a:pPr algn="l" rtl="0"/>
            <a:endParaRPr lang="en-US" dirty="0">
              <a:latin typeface="Calibri" panose="020F0502020204030204" pitchFamily="34" charset="0"/>
            </a:endParaRPr>
          </a:p>
          <a:p>
            <a:pPr algn="l" rtl="0"/>
            <a:r>
              <a:rPr lang="en-US" dirty="0">
                <a:latin typeface="Calibri" panose="020F0502020204030204" pitchFamily="34" charset="0"/>
              </a:rPr>
              <a:t>Note: That the gel will be viewed under ultraviolet light. </a:t>
            </a:r>
          </a:p>
          <a:p>
            <a:pPr algn="l" rtl="0"/>
            <a:endParaRPr lang="en-US" dirty="0">
              <a:latin typeface="Calibri" panose="020F0502020204030204" pitchFamily="34" charset="0"/>
            </a:endParaRPr>
          </a:p>
          <a:p>
            <a:pPr algn="l" rtl="0"/>
            <a:r>
              <a:rPr lang="en-US" dirty="0">
                <a:latin typeface="Calibri" panose="020F0502020204030204" pitchFamily="34" charset="0"/>
              </a:rPr>
              <a:t>[</a:t>
            </a:r>
            <a:r>
              <a:rPr lang="en-US" dirty="0" err="1">
                <a:latin typeface="Calibri" panose="020F0502020204030204" pitchFamily="34" charset="0"/>
              </a:rPr>
              <a:t>Ethidium</a:t>
            </a:r>
            <a:r>
              <a:rPr lang="en-US" dirty="0">
                <a:latin typeface="Calibri" panose="020F0502020204030204" pitchFamily="34" charset="0"/>
              </a:rPr>
              <a:t> bromide is a cyclic planar molecule that binds between the stacked base-pairs of DNA.].</a:t>
            </a: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endParaRPr lang="en-US" dirty="0">
              <a:latin typeface="Calibri" panose="020F0502020204030204" pitchFamily="34" charset="0"/>
            </a:endParaRPr>
          </a:p>
        </p:txBody>
      </p:sp>
    </p:spTree>
    <p:extLst>
      <p:ext uri="{BB962C8B-B14F-4D97-AF65-F5344CB8AC3E}">
        <p14:creationId xmlns:p14="http://schemas.microsoft.com/office/powerpoint/2010/main" val="2361216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13" t="37704" r="55529" b="8607"/>
          <a:stretch/>
        </p:blipFill>
        <p:spPr bwMode="auto">
          <a:xfrm>
            <a:off x="1115616" y="833616"/>
            <a:ext cx="6296421" cy="443457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34846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512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130" t="22541" r="20159" b="9221"/>
          <a:stretch/>
        </p:blipFill>
        <p:spPr bwMode="auto">
          <a:xfrm>
            <a:off x="-51648" y="116633"/>
            <a:ext cx="9088144" cy="54726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مستطيل 1"/>
          <p:cNvSpPr/>
          <p:nvPr/>
        </p:nvSpPr>
        <p:spPr>
          <a:xfrm>
            <a:off x="107503" y="5733256"/>
            <a:ext cx="8936337" cy="369332"/>
          </a:xfrm>
          <a:prstGeom prst="rect">
            <a:avLst/>
          </a:prstGeom>
        </p:spPr>
        <p:txBody>
          <a:bodyPr wrap="square">
            <a:spAutoFit/>
          </a:bodyPr>
          <a:lstStyle/>
          <a:p>
            <a:r>
              <a:rPr lang="en-US" dirty="0"/>
              <a:t>http://www.beilstein-journals.org/bjoc/single/articleFullText.htm?publicId=1860-5397-10-312</a:t>
            </a:r>
            <a:endParaRPr lang="ar-SA" dirty="0"/>
          </a:p>
        </p:txBody>
      </p:sp>
    </p:spTree>
    <p:extLst>
      <p:ext uri="{BB962C8B-B14F-4D97-AF65-F5344CB8AC3E}">
        <p14:creationId xmlns:p14="http://schemas.microsoft.com/office/powerpoint/2010/main" val="2307533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1038" t="34631" r="16588" b="18238"/>
          <a:stretch/>
        </p:blipFill>
        <p:spPr bwMode="auto">
          <a:xfrm>
            <a:off x="1907704" y="980728"/>
            <a:ext cx="5472608" cy="4479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مستطيل 1"/>
          <p:cNvSpPr/>
          <p:nvPr/>
        </p:nvSpPr>
        <p:spPr>
          <a:xfrm>
            <a:off x="1873040" y="5733256"/>
            <a:ext cx="5795303" cy="369332"/>
          </a:xfrm>
          <a:prstGeom prst="rect">
            <a:avLst/>
          </a:prstGeom>
        </p:spPr>
        <p:txBody>
          <a:bodyPr wrap="square">
            <a:spAutoFit/>
          </a:bodyPr>
          <a:lstStyle/>
          <a:p>
            <a:pPr algn="ctr" rtl="0"/>
            <a:r>
              <a:rPr lang="en-US" b="1" dirty="0">
                <a:latin typeface="Calibri" panose="020F0502020204030204" pitchFamily="34" charset="0"/>
              </a:rPr>
              <a:t>"</a:t>
            </a:r>
            <a:r>
              <a:rPr lang="en-US" b="1" dirty="0" err="1">
                <a:latin typeface="Calibri" panose="020F0502020204030204" pitchFamily="34" charset="0"/>
              </a:rPr>
              <a:t>EtBr“</a:t>
            </a:r>
            <a:r>
              <a:rPr lang="en-US" dirty="0" err="1">
                <a:latin typeface="Calibri" panose="020F0502020204030204" pitchFamily="34" charset="0"/>
              </a:rPr>
              <a:t>orange</a:t>
            </a:r>
            <a:r>
              <a:rPr lang="en-US" dirty="0">
                <a:latin typeface="Calibri" panose="020F0502020204030204" pitchFamily="34" charset="0"/>
              </a:rPr>
              <a:t> light after binding to DNA.</a:t>
            </a:r>
          </a:p>
        </p:txBody>
      </p:sp>
    </p:spTree>
    <p:extLst>
      <p:ext uri="{BB962C8B-B14F-4D97-AF65-F5344CB8AC3E}">
        <p14:creationId xmlns:p14="http://schemas.microsoft.com/office/powerpoint/2010/main" val="3781602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4012569" y="116632"/>
            <a:ext cx="4539377" cy="2031325"/>
          </a:xfrm>
          <a:prstGeom prst="rect">
            <a:avLst/>
          </a:prstGeom>
        </p:spPr>
        <p:txBody>
          <a:bodyPr wrap="square">
            <a:spAutoFit/>
          </a:bodyPr>
          <a:lstStyle/>
          <a:p>
            <a:pPr algn="l" rtl="0"/>
            <a:r>
              <a:rPr lang="en-US" b="1" dirty="0">
                <a:solidFill>
                  <a:schemeClr val="accent1"/>
                </a:solidFill>
                <a:latin typeface="Calibri" panose="020F0502020204030204" pitchFamily="34" charset="0"/>
              </a:rPr>
              <a:t>Determine the size of the DNA fragment:</a:t>
            </a:r>
          </a:p>
          <a:p>
            <a:pPr algn="l" rtl="0"/>
            <a:endParaRPr lang="en-US" dirty="0">
              <a:latin typeface="Calibri" panose="020F0502020204030204" pitchFamily="34" charset="0"/>
            </a:endParaRPr>
          </a:p>
          <a:p>
            <a:pPr algn="l" rtl="0"/>
            <a:r>
              <a:rPr lang="en-US" dirty="0">
                <a:latin typeface="Calibri" panose="020F0502020204030204" pitchFamily="34" charset="0"/>
              </a:rPr>
              <a:t>-Since </a:t>
            </a:r>
            <a:r>
              <a:rPr lang="en-US" dirty="0" err="1">
                <a:latin typeface="Calibri" panose="020F0502020204030204" pitchFamily="34" charset="0"/>
              </a:rPr>
              <a:t>agarose</a:t>
            </a:r>
            <a:r>
              <a:rPr lang="en-US" dirty="0">
                <a:latin typeface="Calibri" panose="020F0502020204030204" pitchFamily="34" charset="0"/>
              </a:rPr>
              <a:t> gels separate DNA according to size, the size of a DNA fragment</a:t>
            </a:r>
          </a:p>
          <a:p>
            <a:pPr algn="l" rtl="0"/>
            <a:r>
              <a:rPr lang="en-US" dirty="0">
                <a:latin typeface="Calibri" panose="020F0502020204030204" pitchFamily="34" charset="0"/>
              </a:rPr>
              <a:t>may be determined from its electrophoretic mobility by running a number of standard</a:t>
            </a:r>
          </a:p>
          <a:p>
            <a:pPr algn="l" rtl="0"/>
            <a:r>
              <a:rPr lang="en-US" dirty="0">
                <a:latin typeface="Calibri" panose="020F0502020204030204" pitchFamily="34" charset="0"/>
              </a:rPr>
              <a:t>DNA markers of known sizes on the same gel.</a:t>
            </a:r>
            <a:endParaRPr lang="ar-SA" dirty="0">
              <a:latin typeface="Calibri" panose="020F0502020204030204" pitchFamily="34" charset="0"/>
            </a:endParaRPr>
          </a:p>
        </p:txBody>
      </p:sp>
      <p:pic>
        <p:nvPicPr>
          <p:cNvPr id="3"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7189" t="30310" r="51316" b="6474"/>
          <a:stretch/>
        </p:blipFill>
        <p:spPr bwMode="auto">
          <a:xfrm>
            <a:off x="107504" y="116632"/>
            <a:ext cx="3871235" cy="640124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مستطيل 3"/>
          <p:cNvSpPr/>
          <p:nvPr/>
        </p:nvSpPr>
        <p:spPr>
          <a:xfrm>
            <a:off x="4045272" y="5373216"/>
            <a:ext cx="4572000" cy="923330"/>
          </a:xfrm>
          <a:prstGeom prst="rect">
            <a:avLst/>
          </a:prstGeom>
        </p:spPr>
        <p:txBody>
          <a:bodyPr>
            <a:spAutoFit/>
          </a:bodyPr>
          <a:lstStyle/>
          <a:p>
            <a:pPr algn="l" rtl="0"/>
            <a:r>
              <a:rPr lang="en-US" b="1" dirty="0">
                <a:solidFill>
                  <a:schemeClr val="accent1"/>
                </a:solidFill>
                <a:latin typeface="Calibri" panose="020F0502020204030204" pitchFamily="34" charset="0"/>
              </a:rPr>
              <a:t>Figure: </a:t>
            </a:r>
            <a:r>
              <a:rPr lang="en-US" dirty="0">
                <a:latin typeface="Calibri" panose="020F0502020204030204" pitchFamily="34" charset="0"/>
              </a:rPr>
              <a:t>The 100 </a:t>
            </a:r>
            <a:r>
              <a:rPr lang="en-US" dirty="0" err="1">
                <a:latin typeface="Calibri" panose="020F0502020204030204" pitchFamily="34" charset="0"/>
              </a:rPr>
              <a:t>bp</a:t>
            </a:r>
            <a:r>
              <a:rPr lang="en-US" dirty="0">
                <a:latin typeface="Calibri" panose="020F0502020204030204" pitchFamily="34" charset="0"/>
              </a:rPr>
              <a:t> DNA Ladder is suitable for sizing double-stranded DNA fragments from 100-2000 </a:t>
            </a:r>
            <a:r>
              <a:rPr lang="en-US" dirty="0" err="1">
                <a:latin typeface="Calibri" panose="020F0502020204030204" pitchFamily="34" charset="0"/>
              </a:rPr>
              <a:t>bp.</a:t>
            </a:r>
            <a:r>
              <a:rPr lang="en-US" dirty="0">
                <a:latin typeface="Calibri" panose="020F0502020204030204" pitchFamily="34" charset="0"/>
              </a:rPr>
              <a:t> </a:t>
            </a:r>
            <a:endParaRPr lang="ar-SA" dirty="0">
              <a:latin typeface="Calibri" panose="020F0502020204030204" pitchFamily="34" charset="0"/>
            </a:endParaRPr>
          </a:p>
        </p:txBody>
      </p:sp>
    </p:spTree>
    <p:extLst>
      <p:ext uri="{BB962C8B-B14F-4D97-AF65-F5344CB8AC3E}">
        <p14:creationId xmlns:p14="http://schemas.microsoft.com/office/powerpoint/2010/main" val="895741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4978" t="31557" r="38824" b="14420"/>
          <a:stretch/>
        </p:blipFill>
        <p:spPr bwMode="auto">
          <a:xfrm>
            <a:off x="179512" y="259829"/>
            <a:ext cx="8265836" cy="5434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مستطيل 1"/>
          <p:cNvSpPr/>
          <p:nvPr/>
        </p:nvSpPr>
        <p:spPr>
          <a:xfrm>
            <a:off x="1763688" y="5694074"/>
            <a:ext cx="6048672" cy="369332"/>
          </a:xfrm>
          <a:prstGeom prst="rect">
            <a:avLst/>
          </a:prstGeom>
        </p:spPr>
        <p:txBody>
          <a:bodyPr wrap="square">
            <a:spAutoFit/>
          </a:bodyPr>
          <a:lstStyle/>
          <a:p>
            <a:pPr algn="l" rtl="0"/>
            <a:r>
              <a:rPr lang="en-US" dirty="0"/>
              <a:t>http://www.slideshare.net/hhalhaddad/forensic-lecture-6</a:t>
            </a:r>
            <a:endParaRPr lang="ar-SA" dirty="0"/>
          </a:p>
        </p:txBody>
      </p:sp>
    </p:spTree>
    <p:extLst>
      <p:ext uri="{BB962C8B-B14F-4D97-AF65-F5344CB8AC3E}">
        <p14:creationId xmlns:p14="http://schemas.microsoft.com/office/powerpoint/2010/main" val="25652809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ربع نص 1"/>
          <p:cNvSpPr txBox="1"/>
          <p:nvPr/>
        </p:nvSpPr>
        <p:spPr>
          <a:xfrm>
            <a:off x="179512" y="596684"/>
            <a:ext cx="8352928" cy="3447098"/>
          </a:xfrm>
          <a:prstGeom prst="rect">
            <a:avLst/>
          </a:prstGeom>
          <a:noFill/>
        </p:spPr>
        <p:txBody>
          <a:bodyPr wrap="square" rtlCol="1">
            <a:spAutoFit/>
          </a:bodyPr>
          <a:lstStyle/>
          <a:p>
            <a:pPr algn="l" rtl="0"/>
            <a:r>
              <a:rPr lang="en-US" sz="2000" b="1" dirty="0">
                <a:solidFill>
                  <a:schemeClr val="accent1"/>
                </a:solidFill>
                <a:latin typeface="Calibri" panose="020F0502020204030204" pitchFamily="34" charset="0"/>
              </a:rPr>
              <a:t>Note that:</a:t>
            </a:r>
          </a:p>
          <a:p>
            <a:pPr algn="l" rtl="0"/>
            <a:endParaRPr lang="en-US" dirty="0">
              <a:latin typeface="Calibri" panose="020F0502020204030204" pitchFamily="34" charset="0"/>
            </a:endParaRPr>
          </a:p>
          <a:p>
            <a:pPr algn="l" rtl="0"/>
            <a:r>
              <a:rPr lang="en-US" dirty="0">
                <a:latin typeface="Calibri" panose="020F0502020204030204" pitchFamily="34" charset="0"/>
              </a:rPr>
              <a:t>-The higher the voltage </a:t>
            </a:r>
            <a:r>
              <a:rPr lang="en-US" dirty="0">
                <a:latin typeface="Calibri" panose="020F0502020204030204" pitchFamily="34" charset="0"/>
                <a:sym typeface="Wingdings" panose="05000000000000000000" pitchFamily="2" charset="2"/>
              </a:rPr>
              <a:t> the more quickly the gel runs.</a:t>
            </a:r>
          </a:p>
          <a:p>
            <a:pPr algn="l" rtl="0"/>
            <a:endParaRPr lang="en-US" dirty="0">
              <a:latin typeface="Calibri" panose="020F0502020204030204" pitchFamily="34" charset="0"/>
              <a:sym typeface="Wingdings" panose="05000000000000000000" pitchFamily="2" charset="2"/>
            </a:endParaRPr>
          </a:p>
          <a:p>
            <a:pPr algn="l" rtl="0"/>
            <a:r>
              <a:rPr lang="en-US" dirty="0">
                <a:latin typeface="Calibri" panose="020F0502020204030204" pitchFamily="34" charset="0"/>
              </a:rPr>
              <a:t>[      Voltage </a:t>
            </a:r>
            <a:r>
              <a:rPr lang="en-US" dirty="0">
                <a:latin typeface="Calibri" panose="020F0502020204030204" pitchFamily="34" charset="0"/>
                <a:sym typeface="Wingdings" panose="05000000000000000000" pitchFamily="2" charset="2"/>
              </a:rPr>
              <a:t>       rate of migration].</a:t>
            </a:r>
          </a:p>
          <a:p>
            <a:pPr algn="l" rtl="0"/>
            <a:endParaRPr lang="en-US" dirty="0">
              <a:latin typeface="Calibri" panose="020F0502020204030204" pitchFamily="34" charset="0"/>
              <a:sym typeface="Wingdings" panose="05000000000000000000" pitchFamily="2" charset="2"/>
            </a:endParaRPr>
          </a:p>
          <a:p>
            <a:pPr algn="l" rtl="0"/>
            <a:r>
              <a:rPr lang="en-US" dirty="0">
                <a:latin typeface="Calibri" panose="020F0502020204030204" pitchFamily="34" charset="0"/>
                <a:sym typeface="Wingdings" panose="05000000000000000000" pitchFamily="2" charset="2"/>
              </a:rPr>
              <a:t>-G</a:t>
            </a:r>
            <a:r>
              <a:rPr lang="en-US" dirty="0">
                <a:latin typeface="Calibri" panose="020F0502020204030204" pitchFamily="34" charset="0"/>
              </a:rPr>
              <a:t>el concentrations must be chosen to suit the size range of the molecules to be separated.</a:t>
            </a: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endParaRPr lang="en-US" dirty="0">
              <a:latin typeface="Calibri" panose="020F0502020204030204" pitchFamily="34" charset="0"/>
            </a:endParaRPr>
          </a:p>
        </p:txBody>
      </p:sp>
      <p:cxnSp>
        <p:nvCxnSpPr>
          <p:cNvPr id="4" name="رابط كسهم مستقيم 3"/>
          <p:cNvCxnSpPr/>
          <p:nvPr/>
        </p:nvCxnSpPr>
        <p:spPr>
          <a:xfrm flipV="1">
            <a:off x="539552" y="1714738"/>
            <a:ext cx="0" cy="302748"/>
          </a:xfrm>
          <a:prstGeom prst="straightConnector1">
            <a:avLst/>
          </a:prstGeom>
          <a:ln w="19050">
            <a:solidFill>
              <a:schemeClr val="accent1"/>
            </a:solidFill>
            <a:tailEnd type="arrow"/>
          </a:ln>
        </p:spPr>
        <p:style>
          <a:lnRef idx="3">
            <a:schemeClr val="accent2"/>
          </a:lnRef>
          <a:fillRef idx="0">
            <a:schemeClr val="accent2"/>
          </a:fillRef>
          <a:effectRef idx="2">
            <a:schemeClr val="accent2"/>
          </a:effectRef>
          <a:fontRef idx="minor">
            <a:schemeClr val="tx1"/>
          </a:fontRef>
        </p:style>
      </p:cxnSp>
      <p:cxnSp>
        <p:nvCxnSpPr>
          <p:cNvPr id="5" name="رابط كسهم مستقيم 4"/>
          <p:cNvCxnSpPr/>
          <p:nvPr/>
        </p:nvCxnSpPr>
        <p:spPr>
          <a:xfrm flipH="1" flipV="1">
            <a:off x="1835696" y="1714738"/>
            <a:ext cx="3516" cy="302748"/>
          </a:xfrm>
          <a:prstGeom prst="straightConnector1">
            <a:avLst/>
          </a:prstGeom>
          <a:ln w="19050">
            <a:solidFill>
              <a:schemeClr val="accent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684475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643508"/>
            <a:ext cx="4286250" cy="2857500"/>
          </a:xfrm>
          <a:prstGeom prst="rect">
            <a:avLst/>
          </a:prstGeom>
          <a:ln>
            <a:solidFill>
              <a:schemeClr val="accent1"/>
            </a:solidFill>
          </a:ln>
        </p:spPr>
      </p:pic>
      <p:pic>
        <p:nvPicPr>
          <p:cNvPr id="3" name="صورة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38929" y="643508"/>
            <a:ext cx="4369575" cy="2929508"/>
          </a:xfrm>
          <a:prstGeom prst="rect">
            <a:avLst/>
          </a:prstGeom>
          <a:ln>
            <a:solidFill>
              <a:schemeClr val="accent1"/>
            </a:solidFill>
          </a:ln>
        </p:spPr>
      </p:pic>
      <p:cxnSp>
        <p:nvCxnSpPr>
          <p:cNvPr id="5" name="رابط مستقيم 4"/>
          <p:cNvCxnSpPr/>
          <p:nvPr/>
        </p:nvCxnSpPr>
        <p:spPr>
          <a:xfrm>
            <a:off x="4572000" y="3563094"/>
            <a:ext cx="0" cy="3294906"/>
          </a:xfrm>
          <a:prstGeom prst="line">
            <a:avLst/>
          </a:prstGeom>
          <a:ln>
            <a:solidFill>
              <a:schemeClr val="accent1"/>
            </a:solidFill>
          </a:ln>
        </p:spPr>
        <p:style>
          <a:lnRef idx="1">
            <a:schemeClr val="accent2"/>
          </a:lnRef>
          <a:fillRef idx="0">
            <a:schemeClr val="accent2"/>
          </a:fillRef>
          <a:effectRef idx="0">
            <a:schemeClr val="accent2"/>
          </a:effectRef>
          <a:fontRef idx="minor">
            <a:schemeClr val="tx1"/>
          </a:fontRef>
        </p:style>
      </p:cxnSp>
      <p:sp>
        <p:nvSpPr>
          <p:cNvPr id="6" name="مستطيل 5"/>
          <p:cNvSpPr/>
          <p:nvPr/>
        </p:nvSpPr>
        <p:spPr>
          <a:xfrm>
            <a:off x="0" y="3645024"/>
            <a:ext cx="4465762" cy="3970318"/>
          </a:xfrm>
          <a:prstGeom prst="rect">
            <a:avLst/>
          </a:prstGeom>
        </p:spPr>
        <p:txBody>
          <a:bodyPr wrap="square">
            <a:spAutoFit/>
          </a:bodyPr>
          <a:lstStyle/>
          <a:p>
            <a:pPr algn="ctr" rtl="0"/>
            <a:r>
              <a:rPr lang="en-US" dirty="0">
                <a:latin typeface="Calibri" panose="020F0502020204030204" pitchFamily="34" charset="0"/>
              </a:rPr>
              <a:t>SDS-PAGE</a:t>
            </a:r>
          </a:p>
          <a:p>
            <a:pPr algn="ctr" rtl="0"/>
            <a:r>
              <a:rPr lang="en-US" dirty="0">
                <a:latin typeface="Calibri" panose="020F0502020204030204" pitchFamily="34" charset="0"/>
              </a:rPr>
              <a:t>Vertical  pace devices</a:t>
            </a:r>
          </a:p>
          <a:p>
            <a:pPr algn="ctr" rtl="0"/>
            <a:endParaRPr lang="en-US" dirty="0">
              <a:latin typeface="Calibri" panose="020F0502020204030204" pitchFamily="34" charset="0"/>
            </a:endParaRPr>
          </a:p>
          <a:p>
            <a:pPr algn="l" rtl="0"/>
            <a:r>
              <a:rPr lang="en-US" dirty="0">
                <a:latin typeface="Calibri" panose="020F0502020204030204" pitchFamily="34" charset="0"/>
              </a:rPr>
              <a:t>Running buffer</a:t>
            </a:r>
          </a:p>
          <a:p>
            <a:pPr algn="l" rtl="0"/>
            <a:r>
              <a:rPr lang="en-US" dirty="0">
                <a:latin typeface="Calibri" panose="020F0502020204030204" pitchFamily="34" charset="0"/>
              </a:rPr>
              <a:t>Staining buffer [lamp]</a:t>
            </a:r>
          </a:p>
          <a:p>
            <a:pPr algn="l" rtl="0"/>
            <a:r>
              <a:rPr lang="en-US" dirty="0">
                <a:latin typeface="Calibri" panose="020F0502020204030204" pitchFamily="34" charset="0"/>
              </a:rPr>
              <a:t>De-staining buffer</a:t>
            </a:r>
          </a:p>
          <a:p>
            <a:pPr algn="l" rtl="0"/>
            <a:r>
              <a:rPr lang="en-US" dirty="0">
                <a:latin typeface="Calibri" panose="020F0502020204030204" pitchFamily="34" charset="0"/>
              </a:rPr>
              <a:t>Acrylamide gel</a:t>
            </a:r>
          </a:p>
          <a:p>
            <a:pPr algn="l" rtl="0"/>
            <a:r>
              <a:rPr lang="en-US" dirty="0">
                <a:latin typeface="Calibri" panose="020F0502020204030204" pitchFamily="34" charset="0"/>
              </a:rPr>
              <a:t>[stacking, separation gel]</a:t>
            </a:r>
          </a:p>
          <a:p>
            <a:pPr algn="l" rtl="0"/>
            <a:r>
              <a:rPr lang="en-US" dirty="0" err="1">
                <a:latin typeface="Calibri" panose="020F0502020204030204" pitchFamily="34" charset="0"/>
              </a:rPr>
              <a:t>Rf</a:t>
            </a:r>
            <a:r>
              <a:rPr lang="en-US" dirty="0">
                <a:latin typeface="Calibri" panose="020F0502020204030204" pitchFamily="34" charset="0"/>
              </a:rPr>
              <a:t> value</a:t>
            </a:r>
          </a:p>
          <a:p>
            <a:pPr algn="l" rtl="0"/>
            <a:endParaRPr lang="en-US" dirty="0">
              <a:latin typeface="Calibri" panose="020F0502020204030204" pitchFamily="34" charset="0"/>
            </a:endParaRPr>
          </a:p>
          <a:p>
            <a:pPr rtl="0"/>
            <a:endParaRPr lang="en-US" dirty="0">
              <a:latin typeface="Calibri" panose="020F0502020204030204" pitchFamily="34" charset="0"/>
            </a:endParaRPr>
          </a:p>
          <a:p>
            <a:pPr rtl="0"/>
            <a:endParaRPr lang="en-US" dirty="0">
              <a:latin typeface="Calibri" panose="020F0502020204030204" pitchFamily="34" charset="0"/>
            </a:endParaRPr>
          </a:p>
          <a:p>
            <a:pPr rtl="0"/>
            <a:endParaRPr lang="en-US" dirty="0">
              <a:latin typeface="Calibri" panose="020F0502020204030204" pitchFamily="34" charset="0"/>
            </a:endParaRPr>
          </a:p>
          <a:p>
            <a:pPr rtl="0"/>
            <a:endParaRPr lang="en-US" dirty="0">
              <a:latin typeface="Calibri" panose="020F0502020204030204" pitchFamily="34" charset="0"/>
            </a:endParaRPr>
          </a:p>
        </p:txBody>
      </p:sp>
      <p:sp>
        <p:nvSpPr>
          <p:cNvPr id="7" name="مستطيل 6"/>
          <p:cNvSpPr/>
          <p:nvPr/>
        </p:nvSpPr>
        <p:spPr>
          <a:xfrm>
            <a:off x="4572000" y="3659146"/>
            <a:ext cx="4568054" cy="2031325"/>
          </a:xfrm>
          <a:prstGeom prst="rect">
            <a:avLst/>
          </a:prstGeom>
        </p:spPr>
        <p:txBody>
          <a:bodyPr wrap="square">
            <a:spAutoFit/>
          </a:bodyPr>
          <a:lstStyle/>
          <a:p>
            <a:pPr algn="ctr" rtl="0"/>
            <a:r>
              <a:rPr lang="en-US" dirty="0" err="1">
                <a:latin typeface="Calibri" panose="020F0502020204030204" pitchFamily="34" charset="0"/>
              </a:rPr>
              <a:t>Agarose</a:t>
            </a:r>
            <a:r>
              <a:rPr lang="en-US" dirty="0">
                <a:latin typeface="Calibri" panose="020F0502020204030204" pitchFamily="34" charset="0"/>
              </a:rPr>
              <a:t> gel electrophoresis</a:t>
            </a:r>
          </a:p>
          <a:p>
            <a:pPr algn="ctr" rtl="0"/>
            <a:r>
              <a:rPr lang="en-US" dirty="0">
                <a:latin typeface="Calibri" panose="020F0502020204030204" pitchFamily="34" charset="0"/>
              </a:rPr>
              <a:t>Horizontal  agarose devices</a:t>
            </a:r>
          </a:p>
          <a:p>
            <a:pPr algn="ctr" rtl="0"/>
            <a:endParaRPr lang="en-US" dirty="0">
              <a:latin typeface="Calibri" panose="020F0502020204030204" pitchFamily="34" charset="0"/>
            </a:endParaRPr>
          </a:p>
          <a:p>
            <a:pPr algn="l" rtl="0"/>
            <a:r>
              <a:rPr lang="en-US" dirty="0">
                <a:latin typeface="Calibri" panose="020F0502020204030204" pitchFamily="34" charset="0"/>
              </a:rPr>
              <a:t>Running buffer</a:t>
            </a:r>
          </a:p>
          <a:p>
            <a:pPr algn="l" rtl="0"/>
            <a:r>
              <a:rPr lang="en-US" dirty="0">
                <a:latin typeface="Calibri" panose="020F0502020204030204" pitchFamily="34" charset="0"/>
              </a:rPr>
              <a:t>Stained and view using UV light</a:t>
            </a:r>
          </a:p>
          <a:p>
            <a:pPr algn="l" rtl="0"/>
            <a:r>
              <a:rPr lang="en-US" dirty="0">
                <a:latin typeface="Calibri" panose="020F0502020204030204" pitchFamily="34" charset="0"/>
              </a:rPr>
              <a:t>Agarose gel </a:t>
            </a:r>
          </a:p>
          <a:p>
            <a:pPr algn="l" rtl="0"/>
            <a:r>
              <a:rPr lang="en-US" dirty="0" err="1">
                <a:latin typeface="Calibri" panose="020F0502020204030204" pitchFamily="34" charset="0"/>
              </a:rPr>
              <a:t>Rf</a:t>
            </a:r>
            <a:r>
              <a:rPr lang="en-US" dirty="0">
                <a:latin typeface="Calibri" panose="020F0502020204030204" pitchFamily="34" charset="0"/>
              </a:rPr>
              <a:t> value</a:t>
            </a:r>
          </a:p>
        </p:txBody>
      </p:sp>
    </p:spTree>
    <p:extLst>
      <p:ext uri="{BB962C8B-B14F-4D97-AF65-F5344CB8AC3E}">
        <p14:creationId xmlns:p14="http://schemas.microsoft.com/office/powerpoint/2010/main" val="3759793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7460" y="476672"/>
            <a:ext cx="9151459" cy="5693866"/>
          </a:xfrm>
          <a:prstGeom prst="rect">
            <a:avLst/>
          </a:prstGeom>
        </p:spPr>
        <p:txBody>
          <a:bodyPr wrap="square">
            <a:spAutoFit/>
          </a:bodyPr>
          <a:lstStyle/>
          <a:p>
            <a:pPr algn="l" rtl="0"/>
            <a:r>
              <a:rPr lang="en-US" sz="2000" b="1" dirty="0">
                <a:solidFill>
                  <a:schemeClr val="accent1"/>
                </a:solidFill>
                <a:latin typeface="Calibri" panose="020F0502020204030204" pitchFamily="34" charset="0"/>
              </a:rPr>
              <a:t>Agarose gel electrophoresis:</a:t>
            </a:r>
            <a:endParaRPr lang="en-US" sz="2000" dirty="0">
              <a:solidFill>
                <a:schemeClr val="accent1"/>
              </a:solidFill>
              <a:latin typeface="Calibri" panose="020F0502020204030204" pitchFamily="34" charset="0"/>
            </a:endParaRPr>
          </a:p>
          <a:p>
            <a:pPr algn="l" rtl="0"/>
            <a:endParaRPr lang="en-US" dirty="0">
              <a:latin typeface="Calibri" panose="020F0502020204030204" pitchFamily="34" charset="0"/>
            </a:endParaRPr>
          </a:p>
          <a:p>
            <a:pPr algn="l" rtl="0"/>
            <a:r>
              <a:rPr lang="en-US" dirty="0">
                <a:latin typeface="Calibri" panose="020F0502020204030204" pitchFamily="34" charset="0"/>
              </a:rPr>
              <a:t>is a method of gel electrophoresis used in biochemistry and molecular biology to separate and analyze DNA or RNA molecules  by size.</a:t>
            </a:r>
          </a:p>
          <a:p>
            <a:pPr algn="l" rtl="0"/>
            <a:endParaRPr lang="en-US" dirty="0">
              <a:latin typeface="Calibri" panose="020F0502020204030204" pitchFamily="34" charset="0"/>
            </a:endParaRPr>
          </a:p>
          <a:p>
            <a:pPr algn="l" rtl="0"/>
            <a:r>
              <a:rPr lang="en-US" dirty="0">
                <a:latin typeface="Calibri" panose="020F0502020204030204" pitchFamily="34" charset="0"/>
              </a:rPr>
              <a:t>-It is used mostly to determine the size and checking the purity of isolated DNA.</a:t>
            </a: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r>
              <a:rPr lang="en-US" sz="2000" b="1" dirty="0">
                <a:solidFill>
                  <a:schemeClr val="accent1"/>
                </a:solidFill>
                <a:latin typeface="Calibri" panose="020F0502020204030204" pitchFamily="34" charset="0"/>
              </a:rPr>
              <a:t>Principle: </a:t>
            </a:r>
          </a:p>
          <a:p>
            <a:pPr algn="l" rtl="0"/>
            <a:endParaRPr lang="en-US" sz="2000" b="1" dirty="0">
              <a:latin typeface="Calibri" panose="020F0502020204030204" pitchFamily="34" charset="0"/>
            </a:endParaRPr>
          </a:p>
          <a:p>
            <a:pPr algn="l" rtl="0"/>
            <a:r>
              <a:rPr lang="en-US" dirty="0"/>
              <a:t>-</a:t>
            </a:r>
            <a:r>
              <a:rPr lang="en-US" dirty="0">
                <a:latin typeface="Calibri" panose="020F0502020204030204" pitchFamily="34" charset="0"/>
              </a:rPr>
              <a:t>Biomolecules [DNA or RNA]  are separated by applying an electric field to move the negatively charged molecules [-] through an agarose matrix towards the anode [+] ,  and the biomolecules are separated by size in the agarose gel matrix.</a:t>
            </a:r>
          </a:p>
          <a:p>
            <a:pPr algn="l" rtl="0"/>
            <a:endParaRPr lang="en-US" dirty="0">
              <a:latin typeface="Calibri" panose="020F0502020204030204" pitchFamily="34" charset="0"/>
            </a:endParaRPr>
          </a:p>
          <a:p>
            <a:pPr algn="l" rtl="0"/>
            <a:r>
              <a:rPr lang="en-US" dirty="0">
                <a:latin typeface="Calibri" panose="020F0502020204030204" pitchFamily="34" charset="0"/>
              </a:rPr>
              <a:t>-The largest molecules will have the most difficulty passing through the gel pores,</a:t>
            </a:r>
          </a:p>
          <a:p>
            <a:pPr algn="l" rtl="0"/>
            <a:r>
              <a:rPr lang="en-US" dirty="0">
                <a:latin typeface="Calibri" panose="020F0502020204030204" pitchFamily="34" charset="0"/>
              </a:rPr>
              <a:t>whereas the smallest molecules will  move faster.</a:t>
            </a:r>
          </a:p>
          <a:p>
            <a:pPr algn="l" rtl="0"/>
            <a:endParaRPr lang="en-US" sz="2000" dirty="0">
              <a:latin typeface="Calibri" panose="020F0502020204030204" pitchFamily="34" charset="0"/>
            </a:endParaRPr>
          </a:p>
          <a:p>
            <a:pPr algn="l" rtl="0"/>
            <a:endParaRPr lang="en-US" sz="2000" dirty="0">
              <a:latin typeface="Calibri" panose="020F0502020204030204" pitchFamily="34" charset="0"/>
            </a:endParaRPr>
          </a:p>
          <a:p>
            <a:pPr algn="l" rtl="0"/>
            <a:endParaRPr lang="en-US" sz="2000" b="1" dirty="0">
              <a:latin typeface="Calibri" panose="020F0502020204030204" pitchFamily="34" charset="0"/>
            </a:endParaRPr>
          </a:p>
        </p:txBody>
      </p:sp>
    </p:spTree>
    <p:extLst>
      <p:ext uri="{BB962C8B-B14F-4D97-AF65-F5344CB8AC3E}">
        <p14:creationId xmlns:p14="http://schemas.microsoft.com/office/powerpoint/2010/main" val="4153219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16070" y="381013"/>
            <a:ext cx="6246440" cy="369332"/>
          </a:xfrm>
          <a:prstGeom prst="rect">
            <a:avLst/>
          </a:prstGeom>
        </p:spPr>
        <p:txBody>
          <a:bodyPr wrap="square">
            <a:spAutoFit/>
          </a:bodyPr>
          <a:lstStyle/>
          <a:p>
            <a:pPr algn="ctr" rtl="0"/>
            <a:r>
              <a:rPr lang="en-US" dirty="0"/>
              <a:t>http://learn.genetics.utah.edu/content/labs/gel/</a:t>
            </a:r>
            <a:endParaRPr lang="ar-SA" dirty="0"/>
          </a:p>
        </p:txBody>
      </p:sp>
      <p:sp>
        <p:nvSpPr>
          <p:cNvPr id="3" name="مستطيل 2"/>
          <p:cNvSpPr/>
          <p:nvPr/>
        </p:nvSpPr>
        <p:spPr>
          <a:xfrm>
            <a:off x="467544" y="1268760"/>
            <a:ext cx="5310336" cy="369332"/>
          </a:xfrm>
          <a:prstGeom prst="rect">
            <a:avLst/>
          </a:prstGeom>
        </p:spPr>
        <p:txBody>
          <a:bodyPr wrap="square">
            <a:spAutoFit/>
          </a:bodyPr>
          <a:lstStyle/>
          <a:p>
            <a:r>
              <a:rPr lang="en-US" dirty="0"/>
              <a:t>https://www.youtube.com/watch?v=2UQIoYhOowM</a:t>
            </a:r>
            <a:endParaRPr lang="ar-SA" dirty="0"/>
          </a:p>
        </p:txBody>
      </p:sp>
    </p:spTree>
    <p:extLst>
      <p:ext uri="{BB962C8B-B14F-4D97-AF65-F5344CB8AC3E}">
        <p14:creationId xmlns:p14="http://schemas.microsoft.com/office/powerpoint/2010/main" val="2160906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332656"/>
            <a:ext cx="3914551" cy="542947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مستطيل 1"/>
          <p:cNvSpPr/>
          <p:nvPr/>
        </p:nvSpPr>
        <p:spPr>
          <a:xfrm>
            <a:off x="1187624" y="5980638"/>
            <a:ext cx="6153223" cy="369332"/>
          </a:xfrm>
          <a:prstGeom prst="rect">
            <a:avLst/>
          </a:prstGeom>
        </p:spPr>
        <p:txBody>
          <a:bodyPr wrap="none">
            <a:spAutoFit/>
          </a:bodyPr>
          <a:lstStyle/>
          <a:p>
            <a:r>
              <a:rPr lang="en-US" dirty="0">
                <a:latin typeface="Calibri" panose="020F0502020204030204" pitchFamily="34" charset="0"/>
              </a:rPr>
              <a:t>Separation of DNA molecules using agarose gel electrophoresis</a:t>
            </a:r>
            <a:endParaRPr lang="ar-SA" dirty="0"/>
          </a:p>
        </p:txBody>
      </p:sp>
    </p:spTree>
    <p:extLst>
      <p:ext uri="{BB962C8B-B14F-4D97-AF65-F5344CB8AC3E}">
        <p14:creationId xmlns:p14="http://schemas.microsoft.com/office/powerpoint/2010/main" val="285561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ستطيل 1"/>
          <p:cNvSpPr/>
          <p:nvPr/>
        </p:nvSpPr>
        <p:spPr>
          <a:xfrm>
            <a:off x="0" y="692696"/>
            <a:ext cx="9144000" cy="4832092"/>
          </a:xfrm>
          <a:prstGeom prst="rect">
            <a:avLst/>
          </a:prstGeom>
        </p:spPr>
        <p:txBody>
          <a:bodyPr wrap="square">
            <a:spAutoFit/>
          </a:bodyPr>
          <a:lstStyle/>
          <a:p>
            <a:pPr algn="l" rtl="0"/>
            <a:r>
              <a:rPr lang="en-GB" sz="2000" b="1" dirty="0">
                <a:solidFill>
                  <a:schemeClr val="accent1"/>
                </a:solidFill>
                <a:latin typeface="Calibri" pitchFamily="34" charset="0"/>
              </a:rPr>
              <a:t> 3- Agarose gel:</a:t>
            </a:r>
          </a:p>
          <a:p>
            <a:pPr algn="l" rtl="0"/>
            <a:endParaRPr lang="en-GB" b="1" dirty="0">
              <a:solidFill>
                <a:srgbClr val="DAA600"/>
              </a:solidFill>
              <a:latin typeface="Calibri" pitchFamily="34" charset="0"/>
            </a:endParaRPr>
          </a:p>
          <a:p>
            <a:pPr algn="l" rtl="0"/>
            <a:r>
              <a:rPr lang="en-US" dirty="0">
                <a:latin typeface="Calibri" pitchFamily="34" charset="0"/>
              </a:rPr>
              <a:t>-Is a linear polymer of D-galactose and 3,6-anhydro-1-galactose and forms a gel that is held together by hydrogen bonds.</a:t>
            </a:r>
          </a:p>
          <a:p>
            <a:pPr algn="l" rtl="0"/>
            <a:endParaRPr lang="en-US" dirty="0">
              <a:latin typeface="Calibri" pitchFamily="34" charset="0"/>
            </a:endParaRPr>
          </a:p>
          <a:p>
            <a:pPr algn="l" rtl="0"/>
            <a:r>
              <a:rPr lang="en-US" dirty="0">
                <a:latin typeface="Calibri" pitchFamily="34" charset="0"/>
              </a:rPr>
              <a:t>- Agarose is present in powder forms that are dissolved in buffer [TBE or TAE] close to boiling temperatures , then cooled down to around 40 degrees it sets and forms a gel . [polymerized]</a:t>
            </a:r>
            <a:endParaRPr lang="en-GB" dirty="0">
              <a:latin typeface="Calibri" pitchFamily="34" charset="0"/>
            </a:endParaRPr>
          </a:p>
          <a:p>
            <a:pPr algn="l" rtl="0"/>
            <a:endParaRPr lang="en-GB" dirty="0">
              <a:latin typeface="Calibri" pitchFamily="34" charset="0"/>
            </a:endParaRPr>
          </a:p>
          <a:p>
            <a:pPr algn="l" rtl="0"/>
            <a:r>
              <a:rPr lang="en-GB" dirty="0">
                <a:latin typeface="Calibri" pitchFamily="34" charset="0"/>
              </a:rPr>
              <a:t>-</a:t>
            </a:r>
            <a:r>
              <a:rPr lang="en-US" dirty="0">
                <a:latin typeface="Calibri" pitchFamily="34" charset="0"/>
              </a:rPr>
              <a:t>The concentration  of the material in the gel determines the size of the pores.</a:t>
            </a:r>
          </a:p>
          <a:p>
            <a:pPr algn="l" rtl="0"/>
            <a:r>
              <a:rPr lang="en-US" dirty="0">
                <a:latin typeface="Calibri" pitchFamily="34" charset="0"/>
              </a:rPr>
              <a:t>[high concentration of the gel </a:t>
            </a:r>
            <a:r>
              <a:rPr lang="en-US" dirty="0">
                <a:latin typeface="Calibri" pitchFamily="34" charset="0"/>
                <a:sym typeface="Wingdings" panose="05000000000000000000" pitchFamily="2" charset="2"/>
              </a:rPr>
              <a:t> small pore size]</a:t>
            </a:r>
            <a:endParaRPr lang="en-US" dirty="0">
              <a:latin typeface="Calibri" pitchFamily="34" charset="0"/>
            </a:endParaRPr>
          </a:p>
          <a:p>
            <a:pPr algn="l" rtl="0"/>
            <a:endParaRPr lang="en-US" dirty="0">
              <a:latin typeface="Calibri" pitchFamily="34" charset="0"/>
            </a:endParaRPr>
          </a:p>
          <a:p>
            <a:pPr algn="l" rtl="0"/>
            <a:r>
              <a:rPr lang="en-US" dirty="0">
                <a:latin typeface="Calibri" pitchFamily="34" charset="0"/>
              </a:rPr>
              <a:t>- Agarose gels have larger pore sizes compared to Dextran and polyacrylamide gels. This makes it useful for the analysis or separation of large globular proteins or long, linear molecules such as DNA.</a:t>
            </a:r>
          </a:p>
          <a:p>
            <a:pPr algn="l" rtl="0"/>
            <a:endParaRPr lang="en-GB" b="1" dirty="0">
              <a:solidFill>
                <a:srgbClr val="DAA600"/>
              </a:solidFill>
              <a:latin typeface="Calibri" pitchFamily="34" charset="0"/>
            </a:endParaRPr>
          </a:p>
          <a:p>
            <a:pPr algn="l" rtl="0"/>
            <a:r>
              <a:rPr lang="en-GB" b="1" dirty="0">
                <a:solidFill>
                  <a:schemeClr val="accent1"/>
                </a:solidFill>
                <a:latin typeface="Calibri" pitchFamily="34" charset="0"/>
              </a:rPr>
              <a:t>Prepare agarose gel with 0.8%?</a:t>
            </a:r>
          </a:p>
          <a:p>
            <a:pPr algn="l" rtl="0"/>
            <a:endParaRPr lang="en-GB" b="1" dirty="0">
              <a:solidFill>
                <a:schemeClr val="accent2"/>
              </a:solidFill>
              <a:latin typeface="Calibri" pitchFamily="34" charset="0"/>
            </a:endParaRPr>
          </a:p>
        </p:txBody>
      </p:sp>
    </p:spTree>
    <p:extLst>
      <p:ext uri="{BB962C8B-B14F-4D97-AF65-F5344CB8AC3E}">
        <p14:creationId xmlns:p14="http://schemas.microsoft.com/office/powerpoint/2010/main" val="3505313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3756" t="38934" r="27533" b="36271"/>
          <a:stretch/>
        </p:blipFill>
        <p:spPr bwMode="auto">
          <a:xfrm>
            <a:off x="502065" y="1052736"/>
            <a:ext cx="7598327" cy="27363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011216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sp>
        <p:nvSpPr>
          <p:cNvPr id="2" name="مربع نص 1"/>
          <p:cNvSpPr txBox="1"/>
          <p:nvPr/>
        </p:nvSpPr>
        <p:spPr>
          <a:xfrm>
            <a:off x="-72008" y="44624"/>
            <a:ext cx="9216008" cy="7355860"/>
          </a:xfrm>
          <a:prstGeom prst="rect">
            <a:avLst/>
          </a:prstGeom>
          <a:noFill/>
        </p:spPr>
        <p:txBody>
          <a:bodyPr wrap="square" rtlCol="1">
            <a:spAutoFit/>
          </a:bodyPr>
          <a:lstStyle/>
          <a:p>
            <a:pPr algn="l" rtl="0"/>
            <a:r>
              <a:rPr lang="en-US" sz="2000" b="1" dirty="0">
                <a:solidFill>
                  <a:schemeClr val="accent1"/>
                </a:solidFill>
                <a:latin typeface="Calibri" panose="020F0502020204030204" pitchFamily="34" charset="0"/>
              </a:rPr>
              <a:t>Buffer used:</a:t>
            </a:r>
          </a:p>
          <a:p>
            <a:pPr algn="l" rtl="0"/>
            <a:endParaRPr lang="en-US" dirty="0">
              <a:latin typeface="Calibri" panose="020F0502020204030204" pitchFamily="34" charset="0"/>
            </a:endParaRPr>
          </a:p>
          <a:p>
            <a:pPr algn="l" rtl="0"/>
            <a:r>
              <a:rPr lang="en-US" dirty="0">
                <a:latin typeface="Calibri" panose="020F0502020204030204" pitchFamily="34" charset="0"/>
              </a:rPr>
              <a:t>-helps is deliver the electric current through the gel. </a:t>
            </a:r>
          </a:p>
          <a:p>
            <a:pPr algn="l" rtl="0"/>
            <a:endParaRPr lang="en-US" dirty="0">
              <a:latin typeface="Calibri" panose="020F0502020204030204" pitchFamily="34" charset="0"/>
            </a:endParaRPr>
          </a:p>
          <a:p>
            <a:pPr algn="l" rtl="0"/>
            <a:r>
              <a:rPr lang="en-US" dirty="0">
                <a:latin typeface="Calibri" panose="020F0502020204030204" pitchFamily="34" charset="0"/>
              </a:rPr>
              <a:t>Buffer used is either TBE or TAE.</a:t>
            </a:r>
          </a:p>
          <a:p>
            <a:pPr algn="l" rtl="0"/>
            <a:endParaRPr lang="en-US" dirty="0">
              <a:latin typeface="Calibri" panose="020F0502020204030204" pitchFamily="34" charset="0"/>
            </a:endParaRPr>
          </a:p>
          <a:p>
            <a:pPr algn="l" rtl="0"/>
            <a:r>
              <a:rPr lang="en-US" b="1" dirty="0">
                <a:latin typeface="Calibri" panose="020F0502020204030204" pitchFamily="34" charset="0"/>
              </a:rPr>
              <a:t>- TBE buffer: </a:t>
            </a:r>
            <a:r>
              <a:rPr lang="en-US" dirty="0">
                <a:latin typeface="Calibri" panose="020F0502020204030204" pitchFamily="34" charset="0"/>
              </a:rPr>
              <a:t>is made with </a:t>
            </a:r>
            <a:r>
              <a:rPr lang="en-US" dirty="0" err="1">
                <a:latin typeface="Calibri" panose="020F0502020204030204" pitchFamily="34" charset="0"/>
              </a:rPr>
              <a:t>Tris</a:t>
            </a:r>
            <a:r>
              <a:rPr lang="en-US" dirty="0">
                <a:latin typeface="Calibri" panose="020F0502020204030204" pitchFamily="34" charset="0"/>
              </a:rPr>
              <a:t>/Boric acid/ EDTA.</a:t>
            </a:r>
          </a:p>
          <a:p>
            <a:pPr algn="l" rtl="0"/>
            <a:endParaRPr lang="en-US" dirty="0">
              <a:latin typeface="Calibri" panose="020F0502020204030204" pitchFamily="34" charset="0"/>
            </a:endParaRPr>
          </a:p>
          <a:p>
            <a:pPr algn="l" rtl="0"/>
            <a:r>
              <a:rPr lang="en-US" b="1" dirty="0">
                <a:latin typeface="Calibri" panose="020F0502020204030204" pitchFamily="34" charset="0"/>
              </a:rPr>
              <a:t>- TAE buffer: </a:t>
            </a:r>
            <a:r>
              <a:rPr lang="en-US" dirty="0">
                <a:latin typeface="Calibri" panose="020F0502020204030204" pitchFamily="34" charset="0"/>
              </a:rPr>
              <a:t>is made with </a:t>
            </a:r>
            <a:r>
              <a:rPr lang="en-US" dirty="0" err="1">
                <a:latin typeface="Calibri" panose="020F0502020204030204" pitchFamily="34" charset="0"/>
              </a:rPr>
              <a:t>Tris</a:t>
            </a:r>
            <a:r>
              <a:rPr lang="en-US" dirty="0">
                <a:latin typeface="Calibri" panose="020F0502020204030204" pitchFamily="34" charset="0"/>
              </a:rPr>
              <a:t>/Acetic acid/ EDTA.</a:t>
            </a:r>
          </a:p>
          <a:p>
            <a:pPr marL="285750" indent="-285750" algn="l" rtl="0">
              <a:buFontTx/>
              <a:buChar char="-"/>
            </a:pPr>
            <a:endParaRPr lang="en-US" dirty="0">
              <a:latin typeface="Calibri" panose="020F0502020204030204" pitchFamily="34" charset="0"/>
            </a:endParaRPr>
          </a:p>
          <a:p>
            <a:pPr marL="285750" indent="-285750" algn="l" rtl="0">
              <a:buFontTx/>
              <a:buChar char="-"/>
            </a:pPr>
            <a:endParaRPr lang="en-US" dirty="0">
              <a:latin typeface="Calibri" panose="020F0502020204030204" pitchFamily="34" charset="0"/>
            </a:endParaRPr>
          </a:p>
          <a:p>
            <a:pPr algn="l" rtl="0"/>
            <a:r>
              <a:rPr lang="en-US" sz="2000" b="1" dirty="0">
                <a:solidFill>
                  <a:schemeClr val="accent1"/>
                </a:solidFill>
                <a:latin typeface="Calibri" panose="020F0502020204030204" pitchFamily="34" charset="0"/>
              </a:rPr>
              <a:t>Tracking Dye:</a:t>
            </a:r>
          </a:p>
          <a:p>
            <a:pPr algn="l" rtl="0"/>
            <a:endParaRPr lang="en-US" dirty="0">
              <a:latin typeface="Calibri" panose="020F0502020204030204" pitchFamily="34" charset="0"/>
            </a:endParaRPr>
          </a:p>
          <a:p>
            <a:pPr algn="l" rtl="0"/>
            <a:r>
              <a:rPr lang="en-US" dirty="0">
                <a:latin typeface="Calibri" panose="020F0502020204030204" pitchFamily="34" charset="0"/>
              </a:rPr>
              <a:t>A dye such as </a:t>
            </a:r>
            <a:r>
              <a:rPr lang="en-US" dirty="0" err="1">
                <a:latin typeface="Calibri" panose="020F0502020204030204" pitchFamily="34" charset="0"/>
              </a:rPr>
              <a:t>bromophenol</a:t>
            </a:r>
            <a:r>
              <a:rPr lang="en-US" dirty="0">
                <a:latin typeface="Calibri" panose="020F0502020204030204" pitchFamily="34" charset="0"/>
              </a:rPr>
              <a:t> </a:t>
            </a:r>
            <a:r>
              <a:rPr lang="en-US" dirty="0"/>
              <a:t>blue, Xylene </a:t>
            </a:r>
            <a:r>
              <a:rPr lang="en-US" dirty="0" err="1"/>
              <a:t>cyanol</a:t>
            </a:r>
            <a:r>
              <a:rPr lang="en-US" dirty="0"/>
              <a:t> </a:t>
            </a:r>
            <a:r>
              <a:rPr lang="en-US" dirty="0">
                <a:latin typeface="Calibri" panose="020F0502020204030204" pitchFamily="34" charset="0"/>
              </a:rPr>
              <a:t>or orange dye, is also included in the sample; </a:t>
            </a:r>
          </a:p>
          <a:p>
            <a:pPr algn="l" rtl="0"/>
            <a:r>
              <a:rPr lang="en-US" dirty="0">
                <a:latin typeface="Calibri" panose="020F0502020204030204" pitchFamily="34" charset="0"/>
              </a:rPr>
              <a:t>it makes it easier to see the sample that is being loaded and also acts as a marker of the electrophoresis front.</a:t>
            </a:r>
          </a:p>
          <a:p>
            <a:pPr algn="l" rtl="0"/>
            <a:endParaRPr lang="en-US" dirty="0"/>
          </a:p>
          <a:p>
            <a:pPr algn="l" rtl="0"/>
            <a:endParaRPr lang="en-US" b="1" dirty="0">
              <a:solidFill>
                <a:schemeClr val="accent1"/>
              </a:solidFill>
            </a:endParaRPr>
          </a:p>
          <a:p>
            <a:pPr algn="l" rtl="0"/>
            <a:endParaRPr lang="en-US" b="1" dirty="0">
              <a:solidFill>
                <a:schemeClr val="accent1"/>
              </a:solidFill>
            </a:endParaRPr>
          </a:p>
          <a:p>
            <a:pPr algn="l" rtl="0"/>
            <a:r>
              <a:rPr lang="en-US" b="1" dirty="0">
                <a:solidFill>
                  <a:schemeClr val="accent1"/>
                </a:solidFill>
              </a:rPr>
              <a:t>Note: </a:t>
            </a:r>
            <a:r>
              <a:rPr lang="en-US" dirty="0"/>
              <a:t>a glycerol or sucrose  is included  with the tracking dye , to render the samples denser than the running buffer (so that the </a:t>
            </a:r>
            <a:r>
              <a:rPr lang="en-US" dirty="0">
                <a:solidFill>
                  <a:schemeClr val="tx2"/>
                </a:solidFill>
              </a:rPr>
              <a:t>samples sink in </a:t>
            </a:r>
            <a:r>
              <a:rPr lang="en-US" dirty="0"/>
              <a:t>the well). </a:t>
            </a: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endParaRPr lang="en-US" dirty="0">
              <a:latin typeface="Calibri" panose="020F0502020204030204" pitchFamily="34" charset="0"/>
            </a:endParaRPr>
          </a:p>
          <a:p>
            <a:pPr algn="l" rtl="0"/>
            <a:endParaRPr lang="ar-SA" dirty="0">
              <a:latin typeface="Calibri" panose="020F0502020204030204" pitchFamily="34" charset="0"/>
            </a:endParaRPr>
          </a:p>
        </p:txBody>
      </p:sp>
    </p:spTree>
    <p:extLst>
      <p:ext uri="{BB962C8B-B14F-4D97-AF65-F5344CB8AC3E}">
        <p14:creationId xmlns:p14="http://schemas.microsoft.com/office/powerpoint/2010/main" val="3352354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صورة 11"/>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7306" t="32582" r="5643" b="37295"/>
          <a:stretch/>
        </p:blipFill>
        <p:spPr bwMode="auto">
          <a:xfrm>
            <a:off x="649266" y="615167"/>
            <a:ext cx="2218544" cy="2203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3227" t="21776" r="63833" b="3125"/>
          <a:stretch/>
        </p:blipFill>
        <p:spPr bwMode="auto">
          <a:xfrm>
            <a:off x="1119909" y="3135447"/>
            <a:ext cx="985858" cy="3216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79115" t="42717" r="4821" b="28641"/>
          <a:stretch/>
        </p:blipFill>
        <p:spPr bwMode="auto">
          <a:xfrm>
            <a:off x="3529586" y="626549"/>
            <a:ext cx="2090057" cy="2095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7">
            <a:extLst>
              <a:ext uri="{28A0092B-C50C-407E-A947-70E740481C1C}">
                <a14:useLocalDpi xmlns:a14="http://schemas.microsoft.com/office/drawing/2010/main" val="0"/>
              </a:ext>
            </a:extLst>
          </a:blip>
          <a:srcRect l="78919" t="42418" r="5528" b="27049"/>
          <a:stretch/>
        </p:blipFill>
        <p:spPr bwMode="auto">
          <a:xfrm>
            <a:off x="6409906" y="644505"/>
            <a:ext cx="2023672" cy="22335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rotWithShape="1">
          <a:blip r:embed="rId8">
            <a:extLst>
              <a:ext uri="{28A0092B-C50C-407E-A947-70E740481C1C}">
                <a14:useLocalDpi xmlns:a14="http://schemas.microsoft.com/office/drawing/2010/main" val="0"/>
              </a:ext>
            </a:extLst>
          </a:blip>
          <a:srcRect l="44422" t="31498" r="44980" b="16518"/>
          <a:stretch/>
        </p:blipFill>
        <p:spPr bwMode="auto">
          <a:xfrm>
            <a:off x="4105650" y="3135447"/>
            <a:ext cx="1176734" cy="3245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rotWithShape="1">
          <a:blip r:embed="rId9">
            <a:extLst>
              <a:ext uri="{28A0092B-C50C-407E-A947-70E740481C1C}">
                <a14:useLocalDpi xmlns:a14="http://schemas.microsoft.com/office/drawing/2010/main" val="0"/>
              </a:ext>
            </a:extLst>
          </a:blip>
          <a:srcRect l="34830" t="47047" r="51784" b="21677"/>
          <a:stretch/>
        </p:blipFill>
        <p:spPr bwMode="auto">
          <a:xfrm>
            <a:off x="6264188" y="3148384"/>
            <a:ext cx="2160240" cy="3302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مستطيل 1"/>
          <p:cNvSpPr/>
          <p:nvPr/>
        </p:nvSpPr>
        <p:spPr>
          <a:xfrm>
            <a:off x="505250" y="327135"/>
            <a:ext cx="2520280" cy="6192688"/>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9" name="مستطيل 8"/>
          <p:cNvSpPr/>
          <p:nvPr/>
        </p:nvSpPr>
        <p:spPr>
          <a:xfrm>
            <a:off x="3313562" y="332656"/>
            <a:ext cx="2520280" cy="61926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0" name="مستطيل 9"/>
          <p:cNvSpPr/>
          <p:nvPr/>
        </p:nvSpPr>
        <p:spPr>
          <a:xfrm>
            <a:off x="6084168" y="332656"/>
            <a:ext cx="2520280" cy="61926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Tree>
    <p:extLst>
      <p:ext uri="{BB962C8B-B14F-4D97-AF65-F5344CB8AC3E}">
        <p14:creationId xmlns:p14="http://schemas.microsoft.com/office/powerpoint/2010/main" val="3125039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1152" t="50000" r="19123" b="20287"/>
          <a:stretch/>
        </p:blipFill>
        <p:spPr bwMode="auto">
          <a:xfrm>
            <a:off x="1019274" y="1327434"/>
            <a:ext cx="6814329" cy="382975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30084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0" y="0"/>
            <a:ext cx="9144000" cy="6858000"/>
          </a:xfrm>
          <a:prstGeom prst="rect">
            <a:avLst/>
          </a:prstGeom>
        </p:spPr>
      </p:pic>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47006" t="32788" r="12671" b="26229"/>
          <a:stretch/>
        </p:blipFill>
        <p:spPr bwMode="auto">
          <a:xfrm>
            <a:off x="1979712" y="692696"/>
            <a:ext cx="5246558" cy="2998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مربع نص 2"/>
          <p:cNvSpPr txBox="1"/>
          <p:nvPr/>
        </p:nvSpPr>
        <p:spPr>
          <a:xfrm>
            <a:off x="-3246" y="3933056"/>
            <a:ext cx="9039742" cy="369332"/>
          </a:xfrm>
          <a:prstGeom prst="rect">
            <a:avLst/>
          </a:prstGeom>
          <a:solidFill>
            <a:schemeClr val="bg1"/>
          </a:solidFill>
        </p:spPr>
        <p:txBody>
          <a:bodyPr wrap="square" rtlCol="1">
            <a:spAutoFit/>
          </a:bodyPr>
          <a:lstStyle/>
          <a:p>
            <a:pPr algn="l" rtl="0"/>
            <a:r>
              <a:rPr lang="en-US" dirty="0">
                <a:solidFill>
                  <a:schemeClr val="accent1"/>
                </a:solidFill>
              </a:rPr>
              <a:t>To load the sample, </a:t>
            </a:r>
            <a:r>
              <a:rPr lang="en-US" dirty="0"/>
              <a:t>we should take for example:  7 µl from the DNA sample + 2 µl from the dye</a:t>
            </a:r>
            <a:endParaRPr lang="ar-SA" dirty="0"/>
          </a:p>
        </p:txBody>
      </p:sp>
    </p:spTree>
    <p:extLst>
      <p:ext uri="{BB962C8B-B14F-4D97-AF65-F5344CB8AC3E}">
        <p14:creationId xmlns:p14="http://schemas.microsoft.com/office/powerpoint/2010/main" val="17920902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1809</TotalTime>
  <Words>807</Words>
  <Application>Microsoft Office PowerPoint</Application>
  <PresentationFormat>عرض على الشاشة (4:3)</PresentationFormat>
  <Paragraphs>120</Paragraphs>
  <Slides>20</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20</vt:i4>
      </vt:variant>
    </vt:vector>
  </HeadingPairs>
  <TitlesOfParts>
    <vt:vector size="26" baseType="lpstr">
      <vt:lpstr>Arial</vt:lpstr>
      <vt:lpstr>Calibri</vt:lpstr>
      <vt:lpstr>Calibri Light</vt:lpstr>
      <vt:lpstr>Times New Roman</vt:lpstr>
      <vt:lpstr>Wingdings</vt:lpstr>
      <vt:lpstr>نسق Office</vt:lpstr>
      <vt:lpstr>Agarose gel electrophoresis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Agarose gel electrophoresis</dc:title>
  <dc:creator>لينة</dc:creator>
  <cp:lastModifiedBy>ls s</cp:lastModifiedBy>
  <cp:revision>51</cp:revision>
  <dcterms:created xsi:type="dcterms:W3CDTF">2013-11-24T17:08:29Z</dcterms:created>
  <dcterms:modified xsi:type="dcterms:W3CDTF">2017-04-24T19:25:19Z</dcterms:modified>
</cp:coreProperties>
</file>