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0"/>
  </p:notesMasterIdLst>
  <p:sldIdLst>
    <p:sldId id="256" r:id="rId2"/>
    <p:sldId id="259" r:id="rId3"/>
    <p:sldId id="295" r:id="rId4"/>
    <p:sldId id="303" r:id="rId5"/>
    <p:sldId id="305" r:id="rId6"/>
    <p:sldId id="306" r:id="rId7"/>
    <p:sldId id="307" r:id="rId8"/>
    <p:sldId id="308" r:id="rId9"/>
    <p:sldId id="304" r:id="rId10"/>
    <p:sldId id="302" r:id="rId11"/>
    <p:sldId id="309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10" r:id="rId29"/>
    <p:sldId id="317" r:id="rId30"/>
    <p:sldId id="318" r:id="rId31"/>
    <p:sldId id="319" r:id="rId32"/>
    <p:sldId id="320" r:id="rId33"/>
    <p:sldId id="321" r:id="rId34"/>
    <p:sldId id="322" r:id="rId35"/>
    <p:sldId id="323" r:id="rId36"/>
    <p:sldId id="324" r:id="rId37"/>
    <p:sldId id="325" r:id="rId38"/>
    <p:sldId id="326" r:id="rId39"/>
    <p:sldId id="327" r:id="rId40"/>
    <p:sldId id="328" r:id="rId41"/>
    <p:sldId id="329" r:id="rId42"/>
    <p:sldId id="330" r:id="rId43"/>
    <p:sldId id="331" r:id="rId44"/>
    <p:sldId id="332" r:id="rId45"/>
    <p:sldId id="311" r:id="rId46"/>
    <p:sldId id="349" r:id="rId47"/>
    <p:sldId id="350" r:id="rId48"/>
    <p:sldId id="301" r:id="rId49"/>
  </p:sldIdLst>
  <p:sldSz cx="12192000" cy="6858000"/>
  <p:notesSz cx="6858000" cy="9144000"/>
  <p:defaultTextStyle>
    <a:defPPr>
      <a:defRPr lang="ar-S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4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7" autoAdjust="0"/>
    <p:restoredTop sz="91511" autoAdjust="0"/>
  </p:normalViewPr>
  <p:slideViewPr>
    <p:cSldViewPr snapToGrid="0">
      <p:cViewPr varScale="1">
        <p:scale>
          <a:sx n="80" d="100"/>
          <a:sy n="80" d="100"/>
        </p:scale>
        <p:origin x="-44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C39426-17AB-45B0-94C8-B4C565C7182E}" type="datetimeFigureOut">
              <a:rPr lang="en-US" smtClean="0"/>
              <a:t>19/9/2017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24DCD-A29E-4913-B06D-67440F7FA8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3992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24DCD-A29E-4913-B06D-67440F7FA8C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2522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24DCD-A29E-4913-B06D-67440F7FA8C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6380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24DCD-A29E-4913-B06D-67440F7FA8C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6380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24DCD-A29E-4913-B06D-67440F7FA8C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6380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24DCD-A29E-4913-B06D-67440F7FA8C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6380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24DCD-A29E-4913-B06D-67440F7FA8C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6380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24DCD-A29E-4913-B06D-67440F7FA8C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6380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24DCD-A29E-4913-B06D-67440F7FA8C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6380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24DCD-A29E-4913-B06D-67440F7FA8C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6380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24DCD-A29E-4913-B06D-67440F7FA8C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63802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24DCD-A29E-4913-B06D-67440F7FA8C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6380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24DCD-A29E-4913-B06D-67440F7FA8C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63802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24DCD-A29E-4913-B06D-67440F7FA8C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6380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24DCD-A29E-4913-B06D-67440F7FA8C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63802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24DCD-A29E-4913-B06D-67440F7FA8C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63802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24DCD-A29E-4913-B06D-67440F7FA8C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63802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24DCD-A29E-4913-B06D-67440F7FA8C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63802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24DCD-A29E-4913-B06D-67440F7FA8C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63802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24DCD-A29E-4913-B06D-67440F7FA8CA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63802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24DCD-A29E-4913-B06D-67440F7FA8C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63802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24DCD-A29E-4913-B06D-67440F7FA8C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63802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24DCD-A29E-4913-B06D-67440F7FA8C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6380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24DCD-A29E-4913-B06D-67440F7FA8C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63802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24DCD-A29E-4913-B06D-67440F7FA8CA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63802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24DCD-A29E-4913-B06D-67440F7FA8CA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63802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24DCD-A29E-4913-B06D-67440F7FA8CA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63802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24DCD-A29E-4913-B06D-67440F7FA8CA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63802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24DCD-A29E-4913-B06D-67440F7FA8CA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63802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24DCD-A29E-4913-B06D-67440F7FA8CA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63802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24DCD-A29E-4913-B06D-67440F7FA8CA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63802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24DCD-A29E-4913-B06D-67440F7FA8CA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63802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24DCD-A29E-4913-B06D-67440F7FA8CA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63802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24DCD-A29E-4913-B06D-67440F7FA8CA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6380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24DCD-A29E-4913-B06D-67440F7FA8C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63802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24DCD-A29E-4913-B06D-67440F7FA8CA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63802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24DCD-A29E-4913-B06D-67440F7FA8CA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63802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24DCD-A29E-4913-B06D-67440F7FA8CA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63802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24DCD-A29E-4913-B06D-67440F7FA8CA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63802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24DCD-A29E-4913-B06D-67440F7FA8CA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63802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24DCD-A29E-4913-B06D-67440F7FA8CA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638025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24DCD-A29E-4913-B06D-67440F7FA8CA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6380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24DCD-A29E-4913-B06D-67440F7FA8C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6380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24DCD-A29E-4913-B06D-67440F7FA8C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6380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24DCD-A29E-4913-B06D-67440F7FA8C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6380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24DCD-A29E-4913-B06D-67440F7FA8C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6380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24DCD-A29E-4913-B06D-67440F7FA8C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6380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1C6-EE2C-4F50-881A-552F90738A9A}" type="datetimeFigureOut">
              <a:rPr lang="ar-SA" smtClean="0"/>
              <a:t>28/12/1438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B9A7-4140-4532-9C3B-E8B3E546D55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808715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1C6-EE2C-4F50-881A-552F90738A9A}" type="datetimeFigureOut">
              <a:rPr lang="ar-SA" smtClean="0"/>
              <a:t>28/12/1438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B9A7-4140-4532-9C3B-E8B3E546D55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9159492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1C6-EE2C-4F50-881A-552F90738A9A}" type="datetimeFigureOut">
              <a:rPr lang="ar-SA" smtClean="0"/>
              <a:t>28/12/1438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B9A7-4140-4532-9C3B-E8B3E546D55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07365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1C6-EE2C-4F50-881A-552F90738A9A}" type="datetimeFigureOut">
              <a:rPr lang="ar-SA" smtClean="0"/>
              <a:t>28/12/1438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B9A7-4140-4532-9C3B-E8B3E546D55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603005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1C6-EE2C-4F50-881A-552F90738A9A}" type="datetimeFigureOut">
              <a:rPr lang="ar-SA" smtClean="0"/>
              <a:t>28/12/1438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B9A7-4140-4532-9C3B-E8B3E546D55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794138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1C6-EE2C-4F50-881A-552F90738A9A}" type="datetimeFigureOut">
              <a:rPr lang="ar-SA" smtClean="0"/>
              <a:t>28/12/1438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B9A7-4140-4532-9C3B-E8B3E546D55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0405679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1C6-EE2C-4F50-881A-552F90738A9A}" type="datetimeFigureOut">
              <a:rPr lang="ar-SA" smtClean="0"/>
              <a:t>28/12/1438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B9A7-4140-4532-9C3B-E8B3E546D55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77630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1C6-EE2C-4F50-881A-552F90738A9A}" type="datetimeFigureOut">
              <a:rPr lang="ar-SA" smtClean="0"/>
              <a:t>28/12/1438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B9A7-4140-4532-9C3B-E8B3E546D55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7071817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1C6-EE2C-4F50-881A-552F90738A9A}" type="datetimeFigureOut">
              <a:rPr lang="ar-SA" smtClean="0"/>
              <a:t>28/12/1438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B9A7-4140-4532-9C3B-E8B3E546D55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043074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1C6-EE2C-4F50-881A-552F90738A9A}" type="datetimeFigureOut">
              <a:rPr lang="ar-SA" smtClean="0"/>
              <a:t>28/12/1438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B9A7-4140-4532-9C3B-E8B3E546D55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862074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1C6-EE2C-4F50-881A-552F90738A9A}" type="datetimeFigureOut">
              <a:rPr lang="ar-SA" smtClean="0"/>
              <a:t>28/12/1438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B9A7-4140-4532-9C3B-E8B3E546D55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27533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DA11C6-EE2C-4F50-881A-552F90738A9A}" type="datetimeFigureOut">
              <a:rPr lang="ar-SA" smtClean="0"/>
              <a:t>28/12/1438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18B9A7-4140-4532-9C3B-E8B3E546D55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390050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133601"/>
            <a:ext cx="9144000" cy="1376362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Times New Roman" pitchFamily="18" charset="0"/>
                <a:cs typeface="Times New Roman" pitchFamily="18" charset="0"/>
              </a:rPr>
              <a:t>Injury Prevention and Control</a:t>
            </a:r>
            <a:endParaRPr lang="ar-SA" sz="4800" dirty="0">
              <a:solidFill>
                <a:schemeClr val="accent1">
                  <a:lumMod val="75000"/>
                </a:schemeClr>
              </a:solidFill>
              <a:latin typeface="Traditional Arabic" panose="02020603050405020304" pitchFamily="18" charset="-78"/>
              <a:cs typeface="Traditional Arabic" panose="02020603050405020304" pitchFamily="18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7518" y="4355532"/>
            <a:ext cx="7717395" cy="1655762"/>
          </a:xfrm>
        </p:spPr>
        <p:txBody>
          <a:bodyPr>
            <a:noAutofit/>
          </a:bodyPr>
          <a:lstStyle/>
          <a:p>
            <a:r>
              <a:rPr lang="en-US" sz="2800" dirty="0">
                <a:solidFill>
                  <a:srgbClr val="0084BD"/>
                </a:solidFill>
                <a:latin typeface="Times New Roman" pitchFamily="18" charset="0"/>
                <a:cs typeface="Times New Roman" pitchFamily="18" charset="0"/>
              </a:rPr>
              <a:t>Osama A </a:t>
            </a:r>
            <a:r>
              <a:rPr lang="en-US" sz="2800" dirty="0" err="1">
                <a:solidFill>
                  <a:srgbClr val="0084BD"/>
                </a:solidFill>
                <a:latin typeface="Times New Roman" pitchFamily="18" charset="0"/>
                <a:cs typeface="Times New Roman" pitchFamily="18" charset="0"/>
              </a:rPr>
              <a:t>Samarkandi</a:t>
            </a:r>
            <a:r>
              <a:rPr lang="en-US" sz="2800" dirty="0">
                <a:solidFill>
                  <a:srgbClr val="0084BD"/>
                </a:solidFill>
                <a:latin typeface="Times New Roman" pitchFamily="18" charset="0"/>
                <a:cs typeface="Times New Roman" pitchFamily="18" charset="0"/>
              </a:rPr>
              <a:t>, PhD, RN </a:t>
            </a:r>
          </a:p>
          <a:p>
            <a:r>
              <a:rPr lang="en-US" sz="2800" dirty="0" smtClean="0">
                <a:solidFill>
                  <a:srgbClr val="0084BD"/>
                </a:solidFill>
                <a:latin typeface="Times New Roman" pitchFamily="18" charset="0"/>
                <a:cs typeface="Times New Roman" pitchFamily="18" charset="0"/>
              </a:rPr>
              <a:t>EMS </a:t>
            </a:r>
            <a:r>
              <a:rPr lang="en-US" sz="2800" dirty="0">
                <a:solidFill>
                  <a:srgbClr val="0084BD"/>
                </a:solidFill>
                <a:latin typeface="Times New Roman" pitchFamily="18" charset="0"/>
                <a:cs typeface="Times New Roman" pitchFamily="18" charset="0"/>
              </a:rPr>
              <a:t>313; Public Health for EMS Professionals</a:t>
            </a:r>
            <a:br>
              <a:rPr lang="en-US" sz="2800" dirty="0">
                <a:solidFill>
                  <a:srgbClr val="0084BD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2800" dirty="0">
              <a:solidFill>
                <a:srgbClr val="0084BD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7214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half" idx="4294967295"/>
          </p:nvPr>
        </p:nvSpPr>
        <p:spPr>
          <a:xfrm>
            <a:off x="5669477" y="1813956"/>
            <a:ext cx="4038600" cy="4525963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35000"/>
              </a:spcBef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APHA recommends three reforms: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Policies/funding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Strengthen public health system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All-access system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health efforts can impact many levels of society.</a:t>
            </a:r>
          </a:p>
        </p:txBody>
      </p:sp>
      <p:pic>
        <p:nvPicPr>
          <p:cNvPr id="6" name="Picture 2" descr="09221_CH03_FIG05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683" y="1611086"/>
            <a:ext cx="4027488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2235200" y="38100"/>
            <a:ext cx="7924800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Public Health Efforts</a:t>
            </a:r>
          </a:p>
        </p:txBody>
      </p:sp>
    </p:spTree>
    <p:extLst>
      <p:ext uri="{BB962C8B-B14F-4D97-AF65-F5344CB8AC3E}">
        <p14:creationId xmlns:p14="http://schemas.microsoft.com/office/powerpoint/2010/main" val="214936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2235200" y="38100"/>
            <a:ext cx="7924800" cy="838200"/>
          </a:xfrm>
        </p:spPr>
        <p:txBody>
          <a:bodyPr>
            <a:normAutofit/>
          </a:bodyPr>
          <a:lstStyle/>
          <a:p>
            <a:pPr algn="ctr"/>
            <a:r>
              <a:rPr lang="en-US" sz="3600" dirty="0"/>
              <a:t>Public Health Efforts</a:t>
            </a: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611578" y="1864426"/>
            <a:ext cx="10954987" cy="4285488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Preventing adverse outcomes is a major goal of public health programs.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Education campaigns have promoted:</a:t>
            </a:r>
          </a:p>
          <a:p>
            <a:pPr lvl="2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Disease screening</a:t>
            </a:r>
          </a:p>
          <a:p>
            <a:pPr lvl="2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Injury prevention</a:t>
            </a:r>
          </a:p>
          <a:p>
            <a:pPr lvl="2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Prenatal care</a:t>
            </a:r>
          </a:p>
          <a:p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6850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587828" y="38100"/>
            <a:ext cx="10943112" cy="838200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Public Health Laws, Regulations, and Guidelines</a:t>
            </a: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87828" y="1600200"/>
            <a:ext cx="1094311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health laws or regulations include: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Law from Government and Ministry of Health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Sharia laws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Saudi Drug Regulation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WHO</a:t>
            </a:r>
          </a:p>
        </p:txBody>
      </p:sp>
    </p:spTree>
    <p:extLst>
      <p:ext uri="{BB962C8B-B14F-4D97-AF65-F5344CB8AC3E}">
        <p14:creationId xmlns:p14="http://schemas.microsoft.com/office/powerpoint/2010/main" val="1437878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2235200" y="38100"/>
            <a:ext cx="7924800" cy="838200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EMS Interface With Public Health</a:t>
            </a: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87828" y="1600200"/>
            <a:ext cx="1094311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Joint agreement on medical and public health response to Mass Gathering Event: 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Ministry of Health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Saudi Red Crescent Authority</a:t>
            </a:r>
          </a:p>
          <a:p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9907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2235200" y="38100"/>
            <a:ext cx="7924800" cy="838200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EMS Interface With Public Health</a:t>
            </a: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564078" y="1554678"/>
            <a:ext cx="4038600" cy="4800600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September: National Preparedness Month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 Ready Day</a:t>
            </a:r>
          </a:p>
          <a:p>
            <a:pPr lvl="2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H1N1 safety</a:t>
            </a:r>
          </a:p>
          <a:p>
            <a:pPr lvl="2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Floods</a:t>
            </a:r>
          </a:p>
          <a:p>
            <a:pPr lvl="2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Heat waves</a:t>
            </a:r>
          </a:p>
          <a:p>
            <a:pPr lvl="2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Power outages</a:t>
            </a:r>
          </a:p>
          <a:p>
            <a:pPr lvl="2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Winter storms</a:t>
            </a:r>
          </a:p>
          <a:p>
            <a:pPr lvl="2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Earthquakes</a:t>
            </a:r>
          </a:p>
          <a:p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3" descr="09221_CH03_FIG06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0016" y="2164278"/>
            <a:ext cx="4056062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1744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2235200" y="38100"/>
            <a:ext cx="7924800" cy="838200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Injury and Illness Prevention and EMS</a:t>
            </a: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1"/>
          <p:cNvSpPr>
            <a:spLocks noGrp="1"/>
          </p:cNvSpPr>
          <p:nvPr>
            <p:ph sz="half" idx="4294967295"/>
          </p:nvPr>
        </p:nvSpPr>
        <p:spPr>
          <a:xfrm>
            <a:off x="4873832" y="1386444"/>
            <a:ext cx="4038600" cy="4525963"/>
          </a:xfrm>
          <a:prstGeom prst="rect">
            <a:avLst/>
          </a:prstGeom>
        </p:spPr>
        <p:txBody>
          <a:bodyPr/>
          <a:lstStyle/>
          <a:p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EMS providers can lead or support interventions.</a:t>
            </a:r>
          </a:p>
          <a:p>
            <a:pPr lvl="1"/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EMS is an advocate and practitioner.</a:t>
            </a:r>
            <a:r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Illness and injury prevention have similar techniques.</a:t>
            </a:r>
          </a:p>
          <a:p>
            <a:endParaRPr lang="en-US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09221_CH03_FIG07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632" y="1615044"/>
            <a:ext cx="39624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9859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2235200" y="38100"/>
            <a:ext cx="7924800" cy="838200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Common Root</a:t>
            </a: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sz="half" idx="1"/>
          </p:nvPr>
        </p:nvSpPr>
        <p:spPr>
          <a:xfrm>
            <a:off x="692726" y="1751609"/>
            <a:ext cx="5403273" cy="4525963"/>
          </a:xfrm>
        </p:spPr>
        <p:txBody>
          <a:bodyPr rIns="228600"/>
          <a:lstStyle/>
          <a:p>
            <a:r>
              <a:rPr lang="ja-JP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ja-JP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Accidental Death and Disability: The Neglected Disease in Modern Society</a:t>
            </a:r>
            <a:r>
              <a:rPr lang="ja-JP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altLang="ja-JP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Injury prevention always included EMS.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Primary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Secondary</a:t>
            </a:r>
          </a:p>
          <a:p>
            <a:pPr lvl="1"/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6096000" y="1751610"/>
            <a:ext cx="5486400" cy="45259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There is a role for every provider.</a:t>
            </a:r>
          </a:p>
          <a:p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1" descr="09221_CH03_FIG08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3123210"/>
            <a:ext cx="3605213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9067800" y="5485410"/>
            <a:ext cx="22066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50000"/>
              </a:spcBef>
              <a:buClr>
                <a:srgbClr val="F0D9BA"/>
              </a:buClr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1pPr>
            <a:lvl2pPr marL="742950" indent="-285750">
              <a:spcBef>
                <a:spcPct val="25000"/>
              </a:spcBef>
              <a:buClr>
                <a:srgbClr val="F0D9BA"/>
              </a:buClr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2pPr>
            <a:lvl3pPr marL="1143000" indent="-228600">
              <a:spcBef>
                <a:spcPct val="25000"/>
              </a:spcBef>
              <a:buClr>
                <a:srgbClr val="F0D9BA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3pPr>
            <a:lvl4pPr marL="1600200" indent="-228600">
              <a:spcBef>
                <a:spcPct val="25000"/>
              </a:spcBef>
              <a:buClr>
                <a:srgbClr val="F0D9BA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4pPr>
            <a:lvl5pPr marL="2057400" indent="-228600">
              <a:spcBef>
                <a:spcPct val="25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© Steven Townsend/Code 3 Images</a:t>
            </a:r>
          </a:p>
        </p:txBody>
      </p:sp>
    </p:spTree>
    <p:extLst>
      <p:ext uri="{BB962C8B-B14F-4D97-AF65-F5344CB8AC3E}">
        <p14:creationId xmlns:p14="http://schemas.microsoft.com/office/powerpoint/2010/main" val="1679132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2235200" y="38100"/>
            <a:ext cx="7924800" cy="838200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Why EMS Should Be Involved</a:t>
            </a: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564077" y="1757548"/>
            <a:ext cx="11026240" cy="4356740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There are a number of reasons EMS is especially suited to be involved. Providers: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Reflect community composition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 medically sophisticated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 high-profile role models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Have access to community</a:t>
            </a:r>
          </a:p>
        </p:txBody>
      </p:sp>
    </p:spTree>
    <p:extLst>
      <p:ext uri="{BB962C8B-B14F-4D97-AF65-F5344CB8AC3E}">
        <p14:creationId xmlns:p14="http://schemas.microsoft.com/office/powerpoint/2010/main" val="791488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2235200" y="38100"/>
            <a:ext cx="7924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Principles of Injury and Illness Prevention</a:t>
            </a: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608115" y="1602179"/>
            <a:ext cx="10975769" cy="4953000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Risk 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potentially hazardous situation in which the well-being of people can be harmed 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Four E s of Prevention</a:t>
            </a:r>
          </a:p>
        </p:txBody>
      </p:sp>
      <p:pic>
        <p:nvPicPr>
          <p:cNvPr id="6" name="Picture 2" descr="09221_CH03_FIG09A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243" y="3500034"/>
            <a:ext cx="2862757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09221_CH03_FIG09B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244" y="4749396"/>
            <a:ext cx="2927768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09221_CH03_FIG09C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0626" y="3096015"/>
            <a:ext cx="2862757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 descr="09221_CH03_FIG09D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590" y="4239015"/>
            <a:ext cx="2862756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1"/>
          <p:cNvSpPr>
            <a:spLocks noChangeArrowheads="1"/>
          </p:cNvSpPr>
          <p:nvPr/>
        </p:nvSpPr>
        <p:spPr bwMode="auto">
          <a:xfrm rot="-5400000">
            <a:off x="125231" y="4138209"/>
            <a:ext cx="1630363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50000"/>
              </a:spcBef>
              <a:buClr>
                <a:srgbClr val="F0D9BA"/>
              </a:buClr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1pPr>
            <a:lvl2pPr marL="742950" indent="-285750">
              <a:spcBef>
                <a:spcPct val="25000"/>
              </a:spcBef>
              <a:buClr>
                <a:srgbClr val="F0D9BA"/>
              </a:buClr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2pPr>
            <a:lvl3pPr marL="1143000" indent="-228600">
              <a:spcBef>
                <a:spcPct val="25000"/>
              </a:spcBef>
              <a:buClr>
                <a:srgbClr val="F0D9BA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3pPr>
            <a:lvl4pPr marL="1600200" indent="-228600">
              <a:spcBef>
                <a:spcPct val="25000"/>
              </a:spcBef>
              <a:buClr>
                <a:srgbClr val="F0D9BA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4pPr>
            <a:lvl5pPr marL="2057400" indent="-228600">
              <a:spcBef>
                <a:spcPct val="25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Courtesy of Henry Pollak</a:t>
            </a: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 rot="-5400000">
            <a:off x="5294550" y="5020858"/>
            <a:ext cx="19050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50000"/>
              </a:spcBef>
              <a:buClr>
                <a:srgbClr val="F0D9BA"/>
              </a:buClr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1pPr>
            <a:lvl2pPr marL="742950" indent="-285750">
              <a:spcBef>
                <a:spcPct val="25000"/>
              </a:spcBef>
              <a:buClr>
                <a:srgbClr val="F0D9BA"/>
              </a:buClr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2pPr>
            <a:lvl3pPr marL="1143000" indent="-228600">
              <a:spcBef>
                <a:spcPct val="25000"/>
              </a:spcBef>
              <a:buClr>
                <a:srgbClr val="F0D9BA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3pPr>
            <a:lvl4pPr marL="1600200" indent="-228600">
              <a:spcBef>
                <a:spcPct val="25000"/>
              </a:spcBef>
              <a:buClr>
                <a:srgbClr val="F0D9BA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4pPr>
            <a:lvl5pPr marL="2057400" indent="-228600">
              <a:spcBef>
                <a:spcPct val="25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© Vladimir </a:t>
            </a:r>
            <a:r>
              <a:rPr lang="en-US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Korostyshevskiy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ShutterStock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Inc</a:t>
            </a:r>
            <a:endParaRPr lang="en-US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6349873" y="4543815"/>
            <a:ext cx="225971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50000"/>
              </a:spcBef>
              <a:buClr>
                <a:srgbClr val="F0D9BA"/>
              </a:buClr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1pPr>
            <a:lvl2pPr marL="742950" indent="-285750">
              <a:spcBef>
                <a:spcPct val="25000"/>
              </a:spcBef>
              <a:buClr>
                <a:srgbClr val="F0D9BA"/>
              </a:buClr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2pPr>
            <a:lvl3pPr marL="1143000" indent="-228600">
              <a:spcBef>
                <a:spcPct val="25000"/>
              </a:spcBef>
              <a:buClr>
                <a:srgbClr val="F0D9BA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3pPr>
            <a:lvl4pPr marL="1600200" indent="-228600">
              <a:spcBef>
                <a:spcPct val="25000"/>
              </a:spcBef>
              <a:buClr>
                <a:srgbClr val="F0D9BA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4pPr>
            <a:lvl5pPr marL="2057400" indent="-228600">
              <a:spcBef>
                <a:spcPct val="25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Courtesy of Captain David Jackson, Saginaw Township Fire Department</a:t>
            </a:r>
          </a:p>
        </p:txBody>
      </p:sp>
    </p:spTree>
    <p:extLst>
      <p:ext uri="{BB962C8B-B14F-4D97-AF65-F5344CB8AC3E}">
        <p14:creationId xmlns:p14="http://schemas.microsoft.com/office/powerpoint/2010/main" val="3004208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2235200" y="38100"/>
            <a:ext cx="7924800" cy="838200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The 4 </a:t>
            </a:r>
            <a:r>
              <a:rPr lang="en-US" sz="3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Es</a:t>
            </a:r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of Prevention</a:t>
            </a: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1"/>
          <p:cNvSpPr>
            <a:spLocks noGrp="1"/>
          </p:cNvSpPr>
          <p:nvPr>
            <p:ph sz="half" idx="1"/>
          </p:nvPr>
        </p:nvSpPr>
        <p:spPr>
          <a:xfrm>
            <a:off x="609600" y="1590304"/>
            <a:ext cx="5486400" cy="48006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Education</a:t>
            </a:r>
          </a:p>
          <a:p>
            <a:pPr lvl="1"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nform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people about potential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dangers,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persuade them to change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behaviors</a:t>
            </a:r>
          </a:p>
          <a:p>
            <a:pPr lvl="1"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Effective messages are: </a:t>
            </a:r>
          </a:p>
          <a:p>
            <a:pPr lvl="2"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Tailored to specific groups</a:t>
            </a:r>
          </a:p>
          <a:p>
            <a:pPr lvl="2"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Reinforced with meaningful rewards </a:t>
            </a:r>
          </a:p>
          <a:p>
            <a:pPr lvl="1">
              <a:defRPr/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defRPr/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Tx/>
              <a:buNone/>
              <a:defRPr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096000" y="1613065"/>
            <a:ext cx="5474525" cy="48006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Enforcement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Legislation and regulation</a:t>
            </a:r>
          </a:p>
          <a:p>
            <a:pPr lvl="2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Formulates rules that require people, manufacturers, and governments to comply with safety practices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Litigation can also lead to enforcement.</a:t>
            </a:r>
          </a:p>
          <a:p>
            <a:pPr lvl="2"/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5934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617517" y="38100"/>
            <a:ext cx="10949049" cy="838200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National EMS Education Standard Competencies</a:t>
            </a: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87828" y="1600200"/>
            <a:ext cx="1094311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>
                <a:solidFill>
                  <a:srgbClr val="002561"/>
                </a:solidFill>
                <a:latin typeface="ae_AlMohanad" panose="02060603050605020204" pitchFamily="18" charset="-78"/>
                <a:cs typeface="ae_AlMohanad" panose="02060603050605020204" pitchFamily="18" charset="-78"/>
              </a:rPr>
              <a:t>Public Health</a:t>
            </a:r>
          </a:p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  <a:latin typeface="ae_AlMohanad" panose="02060603050605020204" pitchFamily="18" charset="-78"/>
                <a:cs typeface="ae_AlMohanad" panose="02060603050605020204" pitchFamily="18" charset="-78"/>
              </a:rPr>
              <a:t>Applies fundamental knowledge of principles of public health and epidemiology including public health emergencies, health promotion, and illness and injury prevention</a:t>
            </a:r>
            <a:r>
              <a:rPr lang="en-US" dirty="0">
                <a:solidFill>
                  <a:srgbClr val="00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79650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2235200" y="38100"/>
            <a:ext cx="7924800" cy="838200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The 4 </a:t>
            </a:r>
            <a:r>
              <a:rPr lang="en-US" sz="3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Es</a:t>
            </a:r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of Prevention</a:t>
            </a: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575953" y="1612075"/>
            <a:ext cx="10978738" cy="4586844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Engineering/environment</a:t>
            </a:r>
          </a:p>
          <a:p>
            <a:pPr lvl="1"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Passive interventions</a:t>
            </a:r>
          </a:p>
          <a:p>
            <a:pPr lvl="1"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Can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social, legal, political, or cultural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Economic incentives</a:t>
            </a:r>
          </a:p>
          <a:p>
            <a:pPr lvl="1"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Economic self-interest provides monetary incentives to reinforce safe behavior.</a:t>
            </a:r>
          </a:p>
          <a:p>
            <a:pPr lvl="1">
              <a:defRPr/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defRPr/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Tx/>
              <a:buNone/>
              <a:defRPr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3964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2235200" y="38100"/>
            <a:ext cx="7924800" cy="838200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The Value of Automatic Protections</a:t>
            </a: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623453" y="1600200"/>
            <a:ext cx="10966863" cy="4525963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Passive interventions are often the most successful.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Provide constant protection without conscious action from user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combination of approaches is still the most effective strategy.</a:t>
            </a:r>
          </a:p>
          <a:p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4017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2235200" y="38100"/>
            <a:ext cx="7924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Models for Injury and Illness Prevention</a:t>
            </a: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85800" y="1600200"/>
            <a:ext cx="5410200" cy="4572000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Visual models describe a health problem and how to approach it. 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Focuses on: host, agent, environment</a:t>
            </a:r>
          </a:p>
          <a:p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1" descr="09221_CH03_FIG10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6123" y="1805781"/>
            <a:ext cx="3962400" cy="451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 rot="-5400000">
            <a:off x="5756715" y="2906876"/>
            <a:ext cx="215315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50000"/>
              </a:spcBef>
              <a:buClr>
                <a:srgbClr val="F0D9BA"/>
              </a:buClr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1pPr>
            <a:lvl2pPr marL="742950" indent="-285750">
              <a:spcBef>
                <a:spcPct val="25000"/>
              </a:spcBef>
              <a:buClr>
                <a:srgbClr val="F0D9BA"/>
              </a:buClr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2pPr>
            <a:lvl3pPr marL="1143000" indent="-228600">
              <a:spcBef>
                <a:spcPct val="25000"/>
              </a:spcBef>
              <a:buClr>
                <a:srgbClr val="F0D9BA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3pPr>
            <a:lvl4pPr marL="1600200" indent="-228600">
              <a:spcBef>
                <a:spcPct val="25000"/>
              </a:spcBef>
              <a:buClr>
                <a:srgbClr val="F0D9BA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4pPr>
            <a:lvl5pPr marL="2057400" indent="-228600">
              <a:spcBef>
                <a:spcPct val="25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© Cristina Fumi/ShutterStock, Inc.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 rot="-5400000">
            <a:off x="9842398" y="3388519"/>
            <a:ext cx="992187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50000"/>
              </a:spcBef>
              <a:buClr>
                <a:srgbClr val="F0D9BA"/>
              </a:buClr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1pPr>
            <a:lvl2pPr marL="742950" indent="-285750">
              <a:spcBef>
                <a:spcPct val="25000"/>
              </a:spcBef>
              <a:buClr>
                <a:srgbClr val="F0D9BA"/>
              </a:buClr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2pPr>
            <a:lvl3pPr marL="1143000" indent="-228600">
              <a:spcBef>
                <a:spcPct val="25000"/>
              </a:spcBef>
              <a:buClr>
                <a:srgbClr val="F0D9BA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3pPr>
            <a:lvl4pPr marL="1600200" indent="-228600">
              <a:spcBef>
                <a:spcPct val="25000"/>
              </a:spcBef>
              <a:buClr>
                <a:srgbClr val="F0D9BA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4pPr>
            <a:lvl5pPr marL="2057400" indent="-228600">
              <a:spcBef>
                <a:spcPct val="25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© Photos.com</a:t>
            </a: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 rot="-5400000">
            <a:off x="9297092" y="5087099"/>
            <a:ext cx="1219200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50000"/>
              </a:spcBef>
              <a:buClr>
                <a:srgbClr val="F0D9BA"/>
              </a:buClr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1pPr>
            <a:lvl2pPr marL="742950" indent="-285750">
              <a:spcBef>
                <a:spcPct val="25000"/>
              </a:spcBef>
              <a:buClr>
                <a:srgbClr val="F0D9BA"/>
              </a:buClr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2pPr>
            <a:lvl3pPr marL="1143000" indent="-228600">
              <a:spcBef>
                <a:spcPct val="25000"/>
              </a:spcBef>
              <a:buClr>
                <a:srgbClr val="F0D9BA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3pPr>
            <a:lvl4pPr marL="1600200" indent="-228600">
              <a:spcBef>
                <a:spcPct val="25000"/>
              </a:spcBef>
              <a:buClr>
                <a:srgbClr val="F0D9BA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4pPr>
            <a:lvl5pPr marL="2057400" indent="-228600">
              <a:spcBef>
                <a:spcPct val="25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© Andreas Nilsson/ShutterStock, Inc.</a:t>
            </a:r>
          </a:p>
        </p:txBody>
      </p:sp>
    </p:spTree>
    <p:extLst>
      <p:ext uri="{BB962C8B-B14F-4D97-AF65-F5344CB8AC3E}">
        <p14:creationId xmlns:p14="http://schemas.microsoft.com/office/powerpoint/2010/main" val="1334010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2235200" y="38100"/>
            <a:ext cx="7924800" cy="838200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The Haddon Matrix</a:t>
            </a: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623454" y="1816925"/>
            <a:ext cx="10943112" cy="4321113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Added factor of time to previous models to address causes of injury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host, agent, and environment interact over time to cause injury and correspond to: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Pre-event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Event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Post-event</a:t>
            </a:r>
          </a:p>
          <a:p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9363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2235200" y="38100"/>
            <a:ext cx="7924800" cy="838200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The Haddon Matrix</a:t>
            </a: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599702" y="1647702"/>
            <a:ext cx="10943113" cy="4525963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Matrix uses nine components to analyze the injury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Encourages creative thinking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Injury prevention requires broad and innovative thinking to be most successful.</a:t>
            </a:r>
          </a:p>
          <a:p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610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2235200" y="38100"/>
            <a:ext cx="7924800" cy="838200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Example</a:t>
            </a: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85433281"/>
              </p:ext>
            </p:extLst>
          </p:nvPr>
        </p:nvGraphicFramePr>
        <p:xfrm>
          <a:off x="588879" y="1732807"/>
          <a:ext cx="10965812" cy="4632366"/>
        </p:xfrm>
        <a:graphic>
          <a:graphicData uri="http://schemas.openxmlformats.org/drawingml/2006/table">
            <a:tbl>
              <a:tblPr/>
              <a:tblGrid>
                <a:gridCol w="1488713"/>
                <a:gridCol w="2545511"/>
                <a:gridCol w="3465794"/>
                <a:gridCol w="3465794"/>
              </a:tblGrid>
              <a:tr h="842248">
                <a:tc>
                  <a:txBody>
                    <a:bodyPr/>
                    <a:lstStyle/>
                    <a:p>
                      <a:pPr algn="ctr"/>
                      <a:r>
                        <a:rPr lang="en-US" sz="17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Phase</a:t>
                      </a:r>
                    </a:p>
                  </a:txBody>
                  <a:tcPr marL="87294" marR="87294" marT="43642" marB="43642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aseline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Human Factors</a:t>
                      </a:r>
                    </a:p>
                  </a:txBody>
                  <a:tcPr marL="87294" marR="87294" marT="43642" marB="43642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aseline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Vehicles and Equipment Factors</a:t>
                      </a:r>
                    </a:p>
                  </a:txBody>
                  <a:tcPr marL="87294" marR="87294" marT="43642" marB="43642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aseline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Environmental Factors</a:t>
                      </a:r>
                    </a:p>
                  </a:txBody>
                  <a:tcPr marL="87294" marR="87294" marT="43642" marB="43642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1347598">
                <a:tc>
                  <a:txBody>
                    <a:bodyPr/>
                    <a:lstStyle/>
                    <a:p>
                      <a:pPr algn="ctr"/>
                      <a:r>
                        <a:rPr lang="en-US" sz="17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Pre-event</a:t>
                      </a:r>
                      <a:endParaRPr lang="en-US" sz="1700" baseline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7294" marR="87294" marT="43642" marB="43642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Font typeface="Arial"/>
                        <a:buChar char="•"/>
                      </a:pPr>
                      <a:r>
                        <a:rPr lang="fr-FR" sz="17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Information</a:t>
                      </a:r>
                      <a:endParaRPr lang="fr-FR" sz="1700" baseline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buFont typeface="Arial"/>
                        <a:buChar char="•"/>
                      </a:pPr>
                      <a:r>
                        <a:rPr lang="fr-FR" sz="17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Attitudes</a:t>
                      </a:r>
                      <a:endParaRPr lang="fr-FR" sz="1700" baseline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buFont typeface="Arial"/>
                        <a:buChar char="•"/>
                      </a:pPr>
                      <a:r>
                        <a:rPr lang="fr-FR" sz="17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1700" baseline="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Impairment</a:t>
                      </a:r>
                      <a:endParaRPr lang="fr-FR" sz="1700" baseline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buFont typeface="Arial"/>
                        <a:buChar char="•"/>
                      </a:pPr>
                      <a:r>
                        <a:rPr lang="fr-FR" sz="17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Police </a:t>
                      </a:r>
                      <a:r>
                        <a:rPr lang="fr-FR" sz="1700" baseline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Enforcement</a:t>
                      </a:r>
                      <a:endParaRPr lang="fr-FR" sz="1700" baseline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7294" marR="87294" marT="43642" marB="43642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Font typeface="Arial"/>
                        <a:buChar char="•"/>
                      </a:pPr>
                      <a:r>
                        <a:rPr lang="en-US" sz="17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Roadworthiness</a:t>
                      </a:r>
                      <a:endParaRPr lang="en-US" sz="1700" baseline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buFont typeface="Arial"/>
                        <a:buChar char="•"/>
                      </a:pPr>
                      <a:r>
                        <a:rPr lang="en-US" sz="17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Lighting</a:t>
                      </a:r>
                      <a:endParaRPr lang="en-US" sz="1700" baseline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buFont typeface="Arial"/>
                        <a:buChar char="•"/>
                      </a:pPr>
                      <a:r>
                        <a:rPr lang="en-US" sz="17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Breaking</a:t>
                      </a:r>
                      <a:endParaRPr lang="en-US" sz="1700" baseline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buFont typeface="Arial"/>
                        <a:buChar char="•"/>
                      </a:pPr>
                      <a:r>
                        <a:rPr lang="en-US" sz="17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Speed </a:t>
                      </a:r>
                      <a:r>
                        <a:rPr lang="en-US" sz="17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Management</a:t>
                      </a:r>
                    </a:p>
                  </a:txBody>
                  <a:tcPr marL="87294" marR="87294" marT="43642" marB="43642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Font typeface="Arial"/>
                        <a:buChar char="•"/>
                      </a:pPr>
                      <a:r>
                        <a:rPr lang="en-US" sz="17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Road </a:t>
                      </a:r>
                      <a:r>
                        <a:rPr lang="en-US" sz="17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design and road layout</a:t>
                      </a:r>
                    </a:p>
                    <a:p>
                      <a:pPr algn="l">
                        <a:buFont typeface="Arial"/>
                        <a:buChar char="•"/>
                      </a:pPr>
                      <a:r>
                        <a:rPr lang="en-US" sz="17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Speed </a:t>
                      </a:r>
                      <a:r>
                        <a:rPr lang="en-US" sz="17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limits</a:t>
                      </a:r>
                    </a:p>
                    <a:p>
                      <a:pPr algn="l">
                        <a:buFont typeface="Arial"/>
                        <a:buChar char="•"/>
                      </a:pPr>
                      <a:r>
                        <a:rPr lang="en-US" sz="17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Pedestrian </a:t>
                      </a:r>
                      <a:r>
                        <a:rPr lang="en-US" sz="17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facilities</a:t>
                      </a:r>
                    </a:p>
                  </a:txBody>
                  <a:tcPr marL="87294" marR="87294" marT="43642" marB="43642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1600272">
                <a:tc>
                  <a:txBody>
                    <a:bodyPr/>
                    <a:lstStyle/>
                    <a:p>
                      <a:pPr algn="ctr"/>
                      <a:r>
                        <a:rPr lang="en-US" sz="17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Event</a:t>
                      </a:r>
                      <a:endParaRPr lang="en-US" sz="1700" baseline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7294" marR="87294" marT="43642" marB="43642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Font typeface="Arial"/>
                        <a:buChar char="•"/>
                      </a:pPr>
                      <a:r>
                        <a:rPr lang="en-US" sz="17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Use </a:t>
                      </a:r>
                      <a:r>
                        <a:rPr lang="en-US" sz="17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of restraints</a:t>
                      </a:r>
                    </a:p>
                    <a:p>
                      <a:pPr algn="l">
                        <a:buFont typeface="Arial"/>
                        <a:buChar char="•"/>
                      </a:pPr>
                      <a:r>
                        <a:rPr lang="en-US" sz="17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Impairments</a:t>
                      </a:r>
                      <a:endParaRPr lang="en-US" sz="1700" baseline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7294" marR="87294" marT="43642" marB="43642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Font typeface="Arial"/>
                        <a:buChar char="•"/>
                      </a:pPr>
                      <a:r>
                        <a:rPr lang="en-US" sz="17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Occupant </a:t>
                      </a:r>
                      <a:r>
                        <a:rPr lang="en-US" sz="17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restraints</a:t>
                      </a:r>
                    </a:p>
                    <a:p>
                      <a:pPr algn="l">
                        <a:buFont typeface="Arial"/>
                        <a:buChar char="•"/>
                      </a:pPr>
                      <a:r>
                        <a:rPr lang="en-US" sz="17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Other </a:t>
                      </a:r>
                      <a:r>
                        <a:rPr lang="en-US" sz="17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safety devices</a:t>
                      </a:r>
                    </a:p>
                    <a:p>
                      <a:pPr algn="l">
                        <a:buFont typeface="Arial"/>
                        <a:buChar char="•"/>
                      </a:pPr>
                      <a:r>
                        <a:rPr lang="en-US" sz="17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Crash-protective </a:t>
                      </a:r>
                      <a:r>
                        <a:rPr lang="en-US" sz="17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design</a:t>
                      </a:r>
                    </a:p>
                  </a:txBody>
                  <a:tcPr marL="87294" marR="87294" marT="43642" marB="43642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Font typeface="Arial"/>
                        <a:buChar char="•"/>
                      </a:pPr>
                      <a:r>
                        <a:rPr lang="en-US" sz="17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Crash-protective </a:t>
                      </a:r>
                      <a:r>
                        <a:rPr lang="en-US" sz="17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roadside objects</a:t>
                      </a:r>
                    </a:p>
                  </a:txBody>
                  <a:tcPr marL="87294" marR="87294" marT="43642" marB="43642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842248">
                <a:tc>
                  <a:txBody>
                    <a:bodyPr/>
                    <a:lstStyle/>
                    <a:p>
                      <a:pPr algn="ctr"/>
                      <a:r>
                        <a:rPr lang="en-US" sz="17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Post-Event</a:t>
                      </a:r>
                      <a:endParaRPr lang="en-US" sz="1700" baseline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7294" marR="87294" marT="43642" marB="43642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Font typeface="Arial"/>
                        <a:buChar char="•"/>
                      </a:pPr>
                      <a:r>
                        <a:rPr lang="en-US" sz="17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First-aid </a:t>
                      </a:r>
                      <a:r>
                        <a:rPr lang="en-US" sz="17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skills</a:t>
                      </a:r>
                    </a:p>
                    <a:p>
                      <a:pPr algn="l">
                        <a:buFont typeface="Arial"/>
                        <a:buChar char="•"/>
                      </a:pPr>
                      <a:r>
                        <a:rPr lang="en-US" sz="17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Access </a:t>
                      </a:r>
                      <a:r>
                        <a:rPr lang="en-US" sz="17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medics</a:t>
                      </a:r>
                    </a:p>
                  </a:txBody>
                  <a:tcPr marL="87294" marR="87294" marT="43642" marB="43642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Font typeface="Arial"/>
                        <a:buChar char="•"/>
                      </a:pPr>
                      <a:r>
                        <a:rPr lang="en-US" sz="17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Ease </a:t>
                      </a:r>
                      <a:r>
                        <a:rPr lang="en-US" sz="17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of access</a:t>
                      </a:r>
                    </a:p>
                    <a:p>
                      <a:pPr algn="l">
                        <a:buFont typeface="Arial"/>
                        <a:buChar char="•"/>
                      </a:pPr>
                      <a:r>
                        <a:rPr lang="en-US" sz="17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Fire </a:t>
                      </a:r>
                      <a:r>
                        <a:rPr lang="en-US" sz="17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risk</a:t>
                      </a:r>
                    </a:p>
                  </a:txBody>
                  <a:tcPr marL="87294" marR="87294" marT="43642" marB="43642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Font typeface="Arial"/>
                        <a:buChar char="•"/>
                      </a:pPr>
                      <a:r>
                        <a:rPr lang="en-US" sz="17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Rescue </a:t>
                      </a:r>
                      <a:r>
                        <a:rPr lang="en-US" sz="17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facilities</a:t>
                      </a:r>
                    </a:p>
                    <a:p>
                      <a:pPr algn="l">
                        <a:buFont typeface="Arial"/>
                        <a:buChar char="•"/>
                      </a:pPr>
                      <a:r>
                        <a:rPr lang="en-US" sz="17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Congestion</a:t>
                      </a:r>
                      <a:endParaRPr lang="en-US" sz="1700" baseline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7294" marR="87294" marT="43642" marB="43642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2943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2235200" y="38100"/>
            <a:ext cx="7924800" cy="838200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Injury and Illness Surveillance </a:t>
            </a: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4294967295"/>
          </p:nvPr>
        </p:nvSpPr>
        <p:spPr>
          <a:xfrm>
            <a:off x="577874" y="1569185"/>
            <a:ext cx="5518126" cy="4525963"/>
          </a:xfrm>
          <a:prstGeom prst="rect">
            <a:avLst/>
          </a:prstGeo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Data are collected, disseminated to people/ organizations that can effect change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Applied to interventions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Strong surveillance is fundamental to effective programs.</a:t>
            </a:r>
          </a:p>
        </p:txBody>
      </p:sp>
      <p:pic>
        <p:nvPicPr>
          <p:cNvPr id="6" name="Picture 2" descr="09221_CH03_FIG1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3194" y="2460567"/>
            <a:ext cx="4249737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3959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2235200" y="38100"/>
            <a:ext cx="7924800" cy="838200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Getting Started in Your Community</a:t>
            </a: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575953" y="1635825"/>
            <a:ext cx="8229600" cy="4525963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be effective, you need to understand:</a:t>
            </a:r>
          </a:p>
          <a:p>
            <a:pPr lvl="1"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Injury and illness patterns</a:t>
            </a:r>
          </a:p>
          <a:p>
            <a:pPr lvl="1"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Characteristics of the population, environment</a:t>
            </a:r>
          </a:p>
          <a:p>
            <a:pPr lvl="1"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types of risks present</a:t>
            </a:r>
          </a:p>
          <a:p>
            <a:pPr marL="0" indent="0">
              <a:buFontTx/>
              <a:buNone/>
              <a:defRPr/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5706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2235200" y="38100"/>
            <a:ext cx="7924800" cy="838200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Getting Started in Your Community</a:t>
            </a: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564078" y="1600200"/>
            <a:ext cx="6394862" cy="4525963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Intentional injuries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There are risk factors connected with intentional violence.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EMS providers:</a:t>
            </a:r>
          </a:p>
          <a:p>
            <a:pPr lvl="2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Reporting data</a:t>
            </a:r>
          </a:p>
          <a:p>
            <a:pPr lvl="2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Note risk factors</a:t>
            </a:r>
          </a:p>
        </p:txBody>
      </p:sp>
      <p:pic>
        <p:nvPicPr>
          <p:cNvPr id="6" name="Picture 2" descr="09221_CH03_FIG1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9844" y="2209800"/>
            <a:ext cx="4249738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8103919" y="4953000"/>
            <a:ext cx="34290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50000"/>
              </a:spcBef>
              <a:buClr>
                <a:srgbClr val="F0D9BA"/>
              </a:buClr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1pPr>
            <a:lvl2pPr marL="742950" indent="-285750">
              <a:spcBef>
                <a:spcPct val="25000"/>
              </a:spcBef>
              <a:buClr>
                <a:srgbClr val="F0D9BA"/>
              </a:buClr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2pPr>
            <a:lvl3pPr marL="1143000" indent="-228600">
              <a:spcBef>
                <a:spcPct val="25000"/>
              </a:spcBef>
              <a:buClr>
                <a:srgbClr val="F0D9BA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3pPr>
            <a:lvl4pPr marL="1600200" indent="-228600">
              <a:spcBef>
                <a:spcPct val="25000"/>
              </a:spcBef>
              <a:buClr>
                <a:srgbClr val="F0D9BA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4pPr>
            <a:lvl5pPr marL="2057400" indent="-228600">
              <a:spcBef>
                <a:spcPct val="25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sz="1100">
                <a:latin typeface="Times New Roman" panose="02020603050405020304" pitchFamily="18" charset="0"/>
              </a:rPr>
              <a:t>© Mikael Karlsson/On Scene Photography</a:t>
            </a:r>
          </a:p>
        </p:txBody>
      </p:sp>
    </p:spTree>
    <p:extLst>
      <p:ext uri="{BB962C8B-B14F-4D97-AF65-F5344CB8AC3E}">
        <p14:creationId xmlns:p14="http://schemas.microsoft.com/office/powerpoint/2010/main" val="2080537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2235200" y="38100"/>
            <a:ext cx="7924800" cy="838200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Getting Started in Your Community</a:t>
            </a: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4"/>
          <p:cNvSpPr>
            <a:spLocks noGrp="1"/>
          </p:cNvSpPr>
          <p:nvPr>
            <p:ph sz="half" idx="4294967295"/>
          </p:nvPr>
        </p:nvSpPr>
        <p:spPr>
          <a:xfrm>
            <a:off x="564078" y="1638300"/>
            <a:ext cx="5531922" cy="48006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Unintentional Injuries</a:t>
            </a:r>
          </a:p>
          <a:p>
            <a:pPr lvl="1"/>
            <a:r>
              <a:rPr lang="ja-JP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ja-JP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Accidents</a:t>
            </a:r>
            <a:r>
              <a:rPr lang="ja-JP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altLang="ja-JP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Children: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million annually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Children are:</a:t>
            </a:r>
          </a:p>
          <a:p>
            <a:pPr lvl="2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 higher risk</a:t>
            </a:r>
          </a:p>
          <a:p>
            <a:pPr lvl="2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More likely to be seriously affected</a:t>
            </a:r>
          </a:p>
          <a:p>
            <a:pPr lvl="1"/>
            <a:r>
              <a:rPr lang="ja-JP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ja-JP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Pass-along effect</a:t>
            </a:r>
            <a:r>
              <a:rPr lang="ja-JP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altLang="ja-JP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1" descr="09221_CH03_FIG13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0182" y="4384675"/>
            <a:ext cx="4114800" cy="173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3.5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0182" y="1793875"/>
            <a:ext cx="4114800" cy="243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9019547" y="6137275"/>
            <a:ext cx="1768433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50000"/>
              </a:spcBef>
              <a:buClr>
                <a:srgbClr val="F0D9BA"/>
              </a:buClr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1pPr>
            <a:lvl2pPr marL="742950" indent="-285750">
              <a:spcBef>
                <a:spcPct val="25000"/>
              </a:spcBef>
              <a:buClr>
                <a:srgbClr val="F0D9BA"/>
              </a:buClr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2pPr>
            <a:lvl3pPr marL="1143000" indent="-228600">
              <a:spcBef>
                <a:spcPct val="25000"/>
              </a:spcBef>
              <a:buClr>
                <a:srgbClr val="F0D9BA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3pPr>
            <a:lvl4pPr marL="1600200" indent="-228600">
              <a:spcBef>
                <a:spcPct val="25000"/>
              </a:spcBef>
              <a:buClr>
                <a:srgbClr val="F0D9BA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4pPr>
            <a:lvl5pPr marL="2057400" indent="-228600">
              <a:spcBef>
                <a:spcPct val="25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© SuperStock/age fotostock</a:t>
            </a:r>
          </a:p>
        </p:txBody>
      </p:sp>
    </p:spTree>
    <p:extLst>
      <p:ext uri="{BB962C8B-B14F-4D97-AF65-F5344CB8AC3E}">
        <p14:creationId xmlns:p14="http://schemas.microsoft.com/office/powerpoint/2010/main" val="2710182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2235200" y="38100"/>
            <a:ext cx="7924800" cy="838200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Introduction</a:t>
            </a: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87828" y="1923803"/>
            <a:ext cx="10943112" cy="42023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EMS providers have an important role to play in injury and illness prevention.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Injury and illness prevention are an important part of public health.</a:t>
            </a:r>
          </a:p>
        </p:txBody>
      </p:sp>
    </p:spTree>
    <p:extLst>
      <p:ext uri="{BB962C8B-B14F-4D97-AF65-F5344CB8AC3E}">
        <p14:creationId xmlns:p14="http://schemas.microsoft.com/office/powerpoint/2010/main" val="713379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2235200" y="38100"/>
            <a:ext cx="7924800" cy="838200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Getting Started in Your Community</a:t>
            </a: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52202" y="1600200"/>
            <a:ext cx="8229600" cy="4525963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Risk factors for children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Lower socioeconomic status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Injuries are more likely to occur where there is:</a:t>
            </a:r>
          </a:p>
          <a:p>
            <a:pPr lvl="2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</a:p>
          <a:p>
            <a:pPr lvl="2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Heat</a:t>
            </a:r>
          </a:p>
          <a:p>
            <a:pPr lvl="2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Toxic agents</a:t>
            </a:r>
          </a:p>
          <a:p>
            <a:pPr lvl="2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High potential </a:t>
            </a:r>
            <a:r>
              <a:rPr lang="ja-JP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ja-JP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energy</a:t>
            </a:r>
            <a:r>
              <a:rPr lang="ja-JP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9211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2235200" y="38100"/>
            <a:ext cx="7924800" cy="838200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Getting Started in Your Community</a:t>
            </a: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609600" y="1766455"/>
            <a:ext cx="5486400" cy="4525963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Risk factors for children (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</a:t>
            </a:r>
            <a:r>
              <a:rPr lang="ja-JP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ja-JP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d)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Unintentional injuries are greatest threat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School injuries are not uncommon.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45% of cases are severe injuries.</a:t>
            </a:r>
          </a:p>
          <a:p>
            <a:pPr lvl="1"/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ontent Placeholder 1"/>
          <p:cNvSpPr txBox="1">
            <a:spLocks/>
          </p:cNvSpPr>
          <p:nvPr/>
        </p:nvSpPr>
        <p:spPr>
          <a:xfrm>
            <a:off x="6096000" y="1766455"/>
            <a:ext cx="5474525" cy="45259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Priority prevention efforts are injuries with highest: 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Mortality rate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Hospitalization rate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Long-term disability rate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Effective countermeasures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0618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2235200" y="38100"/>
            <a:ext cx="7924800" cy="838200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Getting Started in Your Community</a:t>
            </a: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1"/>
          <p:cNvSpPr>
            <a:spLocks noGrp="1"/>
          </p:cNvSpPr>
          <p:nvPr>
            <p:ph sz="half" idx="1"/>
          </p:nvPr>
        </p:nvSpPr>
        <p:spPr>
          <a:xfrm>
            <a:off x="609600" y="1768433"/>
            <a:ext cx="5486400" cy="4800600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Illness Prevention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Illness prevention is gaining attention.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Example: poor health in adolescents</a:t>
            </a:r>
          </a:p>
          <a:p>
            <a:pPr lvl="2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Tobacco/alcohol/other drugs</a:t>
            </a:r>
          </a:p>
          <a:p>
            <a:pPr lvl="2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STDs</a:t>
            </a:r>
          </a:p>
          <a:p>
            <a:pPr lvl="2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Unhealthy diet</a:t>
            </a:r>
          </a:p>
          <a:p>
            <a:pPr lvl="2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Sedentary lifestyle</a:t>
            </a:r>
          </a:p>
        </p:txBody>
      </p:sp>
      <p:sp>
        <p:nvSpPr>
          <p:cNvPr id="6" name="Content Placeholder 3"/>
          <p:cNvSpPr txBox="1">
            <a:spLocks/>
          </p:cNvSpPr>
          <p:nvPr/>
        </p:nvSpPr>
        <p:spPr>
          <a:xfrm>
            <a:off x="6096000" y="1767443"/>
            <a:ext cx="5475020" cy="48006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Community Organizing</a:t>
            </a:r>
          </a:p>
          <a:p>
            <a:pPr lvl="1"/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Implementation plan, should include: </a:t>
            </a:r>
          </a:p>
          <a:p>
            <a:pPr lvl="2"/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Identify a leader.</a:t>
            </a:r>
          </a:p>
          <a:p>
            <a:pPr lvl="2"/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Build support base.</a:t>
            </a:r>
          </a:p>
          <a:p>
            <a:pPr lvl="2"/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Create a timeline.</a:t>
            </a:r>
          </a:p>
          <a:p>
            <a:pPr lvl="2"/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Gather data, facts.</a:t>
            </a:r>
          </a:p>
          <a:p>
            <a:pPr lvl="2"/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Choose goals.</a:t>
            </a:r>
          </a:p>
          <a:p>
            <a:pPr lvl="2"/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Establish funding.</a:t>
            </a:r>
          </a:p>
          <a:p>
            <a:pPr lvl="2"/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 positive, persist.</a:t>
            </a:r>
          </a:p>
          <a:p>
            <a:endParaRPr lang="en-US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0310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2235200" y="38100"/>
            <a:ext cx="7924800" cy="838200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Getting Started in Your Community</a:t>
            </a: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1"/>
          <p:cNvSpPr>
            <a:spLocks noGrp="1"/>
          </p:cNvSpPr>
          <p:nvPr>
            <p:ph sz="half" idx="1"/>
          </p:nvPr>
        </p:nvSpPr>
        <p:spPr>
          <a:xfrm>
            <a:off x="587828" y="1719263"/>
            <a:ext cx="5508171" cy="4800600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Five steps of a prevention program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Conduct community assessment.</a:t>
            </a:r>
          </a:p>
          <a:p>
            <a:pPr lvl="2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Bring people and groups together.</a:t>
            </a:r>
          </a:p>
          <a:p>
            <a:pPr lvl="2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Represent the community at large.</a:t>
            </a:r>
          </a:p>
          <a:p>
            <a:pPr lvl="2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Include survivors, their families.</a:t>
            </a:r>
          </a:p>
          <a:p>
            <a:pPr lvl="2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Identify partners.</a:t>
            </a:r>
          </a:p>
          <a:p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09221_CH03_FIG14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9852" y="1839913"/>
            <a:ext cx="3352800" cy="216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09221_CH03_FIG15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9852" y="4233863"/>
            <a:ext cx="3352800" cy="223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 rot="-5400000">
            <a:off x="10300308" y="2844007"/>
            <a:ext cx="22066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50000"/>
              </a:spcBef>
              <a:buClr>
                <a:srgbClr val="F0D9BA"/>
              </a:buClr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1pPr>
            <a:lvl2pPr marL="742950" indent="-285750">
              <a:spcBef>
                <a:spcPct val="25000"/>
              </a:spcBef>
              <a:buClr>
                <a:srgbClr val="F0D9BA"/>
              </a:buClr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2pPr>
            <a:lvl3pPr marL="1143000" indent="-228600">
              <a:spcBef>
                <a:spcPct val="25000"/>
              </a:spcBef>
              <a:buClr>
                <a:srgbClr val="F0D9BA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3pPr>
            <a:lvl4pPr marL="1600200" indent="-228600">
              <a:spcBef>
                <a:spcPct val="25000"/>
              </a:spcBef>
              <a:buClr>
                <a:srgbClr val="F0D9BA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4pPr>
            <a:lvl5pPr marL="2057400" indent="-228600">
              <a:spcBef>
                <a:spcPct val="25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© Steven Townsend/Code 3 Images</a:t>
            </a: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 rot="-5400000">
            <a:off x="10305865" y="5324476"/>
            <a:ext cx="21288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50000"/>
              </a:spcBef>
              <a:buClr>
                <a:srgbClr val="F0D9BA"/>
              </a:buClr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1pPr>
            <a:lvl2pPr marL="742950" indent="-285750">
              <a:spcBef>
                <a:spcPct val="25000"/>
              </a:spcBef>
              <a:buClr>
                <a:srgbClr val="F0D9BA"/>
              </a:buClr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2pPr>
            <a:lvl3pPr marL="1143000" indent="-228600">
              <a:spcBef>
                <a:spcPct val="25000"/>
              </a:spcBef>
              <a:buClr>
                <a:srgbClr val="F0D9BA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3pPr>
            <a:lvl4pPr marL="1600200" indent="-228600">
              <a:spcBef>
                <a:spcPct val="25000"/>
              </a:spcBef>
              <a:buClr>
                <a:srgbClr val="F0D9BA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4pPr>
            <a:lvl5pPr marL="2057400" indent="-228600">
              <a:spcBef>
                <a:spcPct val="25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© Mikael Karlsson/Alamy Images</a:t>
            </a:r>
          </a:p>
        </p:txBody>
      </p:sp>
    </p:spTree>
    <p:extLst>
      <p:ext uri="{BB962C8B-B14F-4D97-AF65-F5344CB8AC3E}">
        <p14:creationId xmlns:p14="http://schemas.microsoft.com/office/powerpoint/2010/main" val="3637380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2235200" y="38100"/>
            <a:ext cx="7924800" cy="838200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Getting Started in Your Community</a:t>
            </a: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599703" y="1683328"/>
            <a:ext cx="10954987" cy="4525963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Five steps of a prevention program (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</a:t>
            </a:r>
            <a:r>
              <a:rPr lang="ja-JP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ja-JP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d)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Define problem.</a:t>
            </a:r>
          </a:p>
          <a:p>
            <a:pPr lvl="2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specific, quantifiable terms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Set goals and objectives.</a:t>
            </a:r>
          </a:p>
          <a:p>
            <a:pPr lvl="2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Goals: broad, general, long-term</a:t>
            </a:r>
          </a:p>
          <a:p>
            <a:pPr lvl="2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Objectives: specific, time-limited, quantifiable</a:t>
            </a:r>
          </a:p>
          <a:p>
            <a:pPr lvl="3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Process or outcome</a:t>
            </a:r>
          </a:p>
          <a:p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8026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235200" y="38100"/>
            <a:ext cx="7924800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Getting Started in Your Community</a:t>
            </a: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Content Placeholder 1"/>
          <p:cNvSpPr>
            <a:spLocks noGrp="1"/>
          </p:cNvSpPr>
          <p:nvPr>
            <p:ph idx="1"/>
          </p:nvPr>
        </p:nvSpPr>
        <p:spPr>
          <a:xfrm>
            <a:off x="552202" y="1825831"/>
            <a:ext cx="11026239" cy="4525963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Five steps of a prevention program (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</a:t>
            </a:r>
            <a:r>
              <a:rPr lang="ja-JP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ja-JP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d)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Plan and test interventions.</a:t>
            </a:r>
          </a:p>
          <a:p>
            <a:pPr lvl="2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Actions to accomplish your goals, objectives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Implement and evaluate interventions.</a:t>
            </a:r>
          </a:p>
          <a:p>
            <a:pPr lvl="2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Must be able to measure results quantitatively</a:t>
            </a:r>
          </a:p>
          <a:p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5964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235200" y="38100"/>
            <a:ext cx="7924800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Getting Started in Your Community</a:t>
            </a: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Content Placeholder 1"/>
          <p:cNvSpPr>
            <a:spLocks noGrp="1"/>
          </p:cNvSpPr>
          <p:nvPr>
            <p:ph idx="1"/>
          </p:nvPr>
        </p:nvSpPr>
        <p:spPr>
          <a:xfrm>
            <a:off x="587827" y="1813956"/>
            <a:ext cx="10966863" cy="4525963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Funding a prevention program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Consider innovative ways to fund programs.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Partner with the media.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Look for grants and sponsorships.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Network with other prevention programs.</a:t>
            </a:r>
          </a:p>
        </p:txBody>
      </p:sp>
    </p:spTree>
    <p:extLst>
      <p:ext uri="{BB962C8B-B14F-4D97-AF65-F5344CB8AC3E}">
        <p14:creationId xmlns:p14="http://schemas.microsoft.com/office/powerpoint/2010/main" val="3326705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2235200" y="38100"/>
            <a:ext cx="7924800" cy="838200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How Every Provider Can Be Involved</a:t>
            </a: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575954" y="1802081"/>
            <a:ext cx="11002488" cy="4525963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Paramedics can, and should, be involved in prevention to some extent.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 a role model.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Responding to the call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Very few calls require the use of lights and sirens.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Dispatchers can be a resource.</a:t>
            </a:r>
          </a:p>
        </p:txBody>
      </p:sp>
    </p:spTree>
    <p:extLst>
      <p:ext uri="{BB962C8B-B14F-4D97-AF65-F5344CB8AC3E}">
        <p14:creationId xmlns:p14="http://schemas.microsoft.com/office/powerpoint/2010/main" val="1045309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2235200" y="38100"/>
            <a:ext cx="7924800" cy="838200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How Every Provider Can Be Involved</a:t>
            </a: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1"/>
          <p:cNvSpPr>
            <a:spLocks noGrp="1"/>
          </p:cNvSpPr>
          <p:nvPr>
            <p:ph sz="half" idx="4294967295"/>
          </p:nvPr>
        </p:nvSpPr>
        <p:spPr>
          <a:xfrm>
            <a:off x="586839" y="1614055"/>
            <a:ext cx="6395852" cy="48006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Education for EMS providers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Understand the fundamentals of prevention</a:t>
            </a:r>
          </a:p>
          <a:p>
            <a:r>
              <a:rPr lang="ja-JP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ja-JP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Teachable moment</a:t>
            </a:r>
            <a:r>
              <a:rPr lang="ja-JP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altLang="ja-JP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Articulate and reinforce safety messages.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Use good judgment.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 sensitive. </a:t>
            </a:r>
          </a:p>
          <a:p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29078_Ch03_FIG16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4068" y="2187575"/>
            <a:ext cx="4284663" cy="276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7077693" y="5029200"/>
            <a:ext cx="45720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50000"/>
              </a:spcBef>
              <a:buClr>
                <a:srgbClr val="F0D9BA"/>
              </a:buClr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1pPr>
            <a:lvl2pPr marL="742950" indent="-285750">
              <a:spcBef>
                <a:spcPct val="25000"/>
              </a:spcBef>
              <a:buClr>
                <a:srgbClr val="F0D9BA"/>
              </a:buClr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2pPr>
            <a:lvl3pPr marL="1143000" indent="-228600">
              <a:spcBef>
                <a:spcPct val="25000"/>
              </a:spcBef>
              <a:buClr>
                <a:srgbClr val="F0D9BA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3pPr>
            <a:lvl4pPr marL="1600200" indent="-228600">
              <a:spcBef>
                <a:spcPct val="25000"/>
              </a:spcBef>
              <a:buClr>
                <a:srgbClr val="F0D9BA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4pPr>
            <a:lvl5pPr marL="2057400" indent="-228600">
              <a:spcBef>
                <a:spcPct val="25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© Craig Jackson/IntheDarkPhotography.com</a:t>
            </a:r>
          </a:p>
        </p:txBody>
      </p:sp>
    </p:spTree>
    <p:extLst>
      <p:ext uri="{BB962C8B-B14F-4D97-AF65-F5344CB8AC3E}">
        <p14:creationId xmlns:p14="http://schemas.microsoft.com/office/powerpoint/2010/main" val="4173046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2235200" y="38100"/>
            <a:ext cx="7924800" cy="838200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How Every Provider Can Be Involved</a:t>
            </a: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611578" y="1766455"/>
            <a:ext cx="10931237" cy="4525963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Collection/analysis of data and research</a:t>
            </a:r>
          </a:p>
          <a:p>
            <a:pPr lvl="1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Vital for:</a:t>
            </a:r>
          </a:p>
          <a:p>
            <a:pPr lvl="2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Measuring trends</a:t>
            </a:r>
          </a:p>
          <a:p>
            <a:pPr lvl="2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Validating interventions</a:t>
            </a:r>
          </a:p>
          <a:p>
            <a:pPr lvl="2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Assessing resources</a:t>
            </a:r>
          </a:p>
          <a:p>
            <a:pPr lvl="2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Persuading others to act</a:t>
            </a:r>
          </a:p>
        </p:txBody>
      </p:sp>
    </p:spTree>
    <p:extLst>
      <p:ext uri="{BB962C8B-B14F-4D97-AF65-F5344CB8AC3E}">
        <p14:creationId xmlns:p14="http://schemas.microsoft.com/office/powerpoint/2010/main" val="3526900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2235200" y="38100"/>
            <a:ext cx="7924800" cy="838200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Role of Public Health</a:t>
            </a: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87828" y="1600200"/>
            <a:ext cx="1094311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health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Practice of preventing disease and promoting good health within groups of people</a:t>
            </a:r>
          </a:p>
        </p:txBody>
      </p:sp>
    </p:spTree>
    <p:extLst>
      <p:ext uri="{BB962C8B-B14F-4D97-AF65-F5344CB8AC3E}">
        <p14:creationId xmlns:p14="http://schemas.microsoft.com/office/powerpoint/2010/main" val="1499183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2235200" y="38100"/>
            <a:ext cx="7924800" cy="838200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How Every Provider Can Be Involved</a:t>
            </a: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575953" y="1873333"/>
            <a:ext cx="10978737" cy="4525963"/>
          </a:xfrm>
        </p:spPr>
        <p:txBody>
          <a:bodyPr>
            <a:normAutofit/>
          </a:bodyPr>
          <a:lstStyle/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Collection/analysis of data and research (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</a:t>
            </a:r>
            <a:r>
              <a:rPr lang="ja-JP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ja-JP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d)</a:t>
            </a:r>
          </a:p>
          <a:p>
            <a:pPr lvl="1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Starts with prehospital care reports</a:t>
            </a:r>
          </a:p>
          <a:p>
            <a:pPr lvl="1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 a leader by:</a:t>
            </a:r>
          </a:p>
          <a:p>
            <a:pPr lvl="2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Being a role model</a:t>
            </a:r>
          </a:p>
          <a:p>
            <a:pPr lvl="2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Reaching out in your community</a:t>
            </a:r>
          </a:p>
        </p:txBody>
      </p:sp>
    </p:spTree>
    <p:extLst>
      <p:ext uri="{BB962C8B-B14F-4D97-AF65-F5344CB8AC3E}">
        <p14:creationId xmlns:p14="http://schemas.microsoft.com/office/powerpoint/2010/main" val="752673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2235200" y="38100"/>
            <a:ext cx="7924800" cy="838200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Summary</a:t>
            </a: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611578" y="1852551"/>
            <a:ext cx="10931237" cy="4321113"/>
          </a:xfrm>
        </p:spPr>
        <p:txBody>
          <a:bodyPr rIns="228600"/>
          <a:lstStyle/>
          <a:p>
            <a:pPr>
              <a:spcBef>
                <a:spcPct val="35000"/>
              </a:spcBef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health encompasses health promotion and disease prevention for groups of people. </a:t>
            </a:r>
          </a:p>
          <a:p>
            <a:pPr>
              <a:spcBef>
                <a:spcPct val="35000"/>
              </a:spcBef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35000"/>
              </a:spcBef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Kingdom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rules, regulations, guidelines, and laws govern public health.</a:t>
            </a:r>
          </a:p>
        </p:txBody>
      </p:sp>
    </p:spTree>
    <p:extLst>
      <p:ext uri="{BB962C8B-B14F-4D97-AF65-F5344CB8AC3E}">
        <p14:creationId xmlns:p14="http://schemas.microsoft.com/office/powerpoint/2010/main" val="2272606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2235200" y="38100"/>
            <a:ext cx="7924800" cy="838200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Summary</a:t>
            </a: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564077" y="1829315"/>
            <a:ext cx="10990613" cy="4525963"/>
          </a:xfrm>
        </p:spPr>
        <p:txBody>
          <a:bodyPr rIns="228600"/>
          <a:lstStyle/>
          <a:p>
            <a:pPr>
              <a:spcBef>
                <a:spcPct val="35000"/>
              </a:spcBef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Many paramedics have been motivated by their field experience to work actively on prevention.</a:t>
            </a:r>
          </a:p>
          <a:p>
            <a:pPr>
              <a:spcBef>
                <a:spcPct val="35000"/>
              </a:spcBef>
            </a:pP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35000"/>
              </a:spcBef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1966 National Academy of Sciences/National Research Council study, </a:t>
            </a:r>
            <a:r>
              <a:rPr lang="ja-JP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ja-JP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Accidental Death and Disability: The Neglected Disease of Modern Society,</a:t>
            </a:r>
            <a:r>
              <a:rPr lang="ja-JP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ja-JP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noted that EMS could help with trauma after an event, and injury prevention could help prevent an accident before it happens.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3546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2235200" y="38100"/>
            <a:ext cx="7924800" cy="838200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Summary</a:t>
            </a: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575953" y="1766455"/>
            <a:ext cx="11014364" cy="4525963"/>
          </a:xfrm>
        </p:spPr>
        <p:txBody>
          <a:bodyPr rIns="228600"/>
          <a:lstStyle/>
          <a:p>
            <a:pPr>
              <a:spcBef>
                <a:spcPct val="35000"/>
              </a:spcBef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1996 Consensus Statement on the EMS Role in Primary Injury Prevention emphasized that primary injury prevention is an essential activity of EMS.</a:t>
            </a:r>
          </a:p>
          <a:p>
            <a:pPr>
              <a:spcBef>
                <a:spcPct val="35000"/>
              </a:spcBef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35000"/>
              </a:spcBef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EMS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can play a supporting role in preventing intentional injuries and can have an even larger impact in preventing unintentional injuries.</a:t>
            </a:r>
          </a:p>
        </p:txBody>
      </p:sp>
    </p:spTree>
    <p:extLst>
      <p:ext uri="{BB962C8B-B14F-4D97-AF65-F5344CB8AC3E}">
        <p14:creationId xmlns:p14="http://schemas.microsoft.com/office/powerpoint/2010/main" val="2071613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2235200" y="38100"/>
            <a:ext cx="7924800" cy="838200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Summary</a:t>
            </a: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587828" y="1908959"/>
            <a:ext cx="10990614" cy="4525963"/>
          </a:xfrm>
        </p:spPr>
        <p:txBody>
          <a:bodyPr rIns="228600"/>
          <a:lstStyle/>
          <a:p>
            <a:pPr>
              <a:spcBef>
                <a:spcPct val="35000"/>
              </a:spcBef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years of potential life lost concept is another way to measure the cost of unintentional injury to society.</a:t>
            </a:r>
          </a:p>
          <a:p>
            <a:pPr>
              <a:spcBef>
                <a:spcPct val="35000"/>
              </a:spcBef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35000"/>
              </a:spcBef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of prevention are education, enforcement, engineering/environment, and economic incentives.</a:t>
            </a:r>
          </a:p>
          <a:p>
            <a:pPr>
              <a:spcBef>
                <a:spcPct val="35000"/>
              </a:spcBef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35000"/>
              </a:spcBef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Automatic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protections do not require a conscious decision to act; an example is including air bags in automobiles</a:t>
            </a:r>
          </a:p>
          <a:p>
            <a:pPr>
              <a:spcBef>
                <a:spcPct val="35000"/>
              </a:spcBef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4757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2235200" y="38100"/>
            <a:ext cx="7924800" cy="838200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Summary</a:t>
            </a: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575954" y="1932709"/>
            <a:ext cx="10966862" cy="4525963"/>
          </a:xfrm>
        </p:spPr>
        <p:txBody>
          <a:bodyPr rIns="228600"/>
          <a:lstStyle/>
          <a:p>
            <a:pPr>
              <a:spcBef>
                <a:spcPct val="35000"/>
              </a:spcBef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Haddon matrix uses nine separate components to analyze injury.</a:t>
            </a:r>
          </a:p>
          <a:p>
            <a:pPr>
              <a:spcBef>
                <a:spcPct val="35000"/>
              </a:spcBef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35000"/>
              </a:spcBef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Surveillance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the ongoing systematic collection, analysis, and interpretation of data essential to the planning, implementation, and evaluation of public health practice.</a:t>
            </a:r>
          </a:p>
          <a:p>
            <a:pPr>
              <a:spcBef>
                <a:spcPct val="35000"/>
              </a:spcBef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35000"/>
              </a:spcBef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Paramedics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need to triage their focus on prevention—do not let the headlines be your guide.</a:t>
            </a:r>
          </a:p>
          <a:p>
            <a:pPr>
              <a:spcBef>
                <a:spcPct val="35000"/>
              </a:spcBef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9755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2235200" y="38100"/>
            <a:ext cx="7924800" cy="838200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Summary</a:t>
            </a: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564077" y="1920834"/>
            <a:ext cx="10990613" cy="4525963"/>
          </a:xfrm>
        </p:spPr>
        <p:txBody>
          <a:bodyPr rIns="228600"/>
          <a:lstStyle/>
          <a:p>
            <a:pPr>
              <a:spcBef>
                <a:spcPct val="35000"/>
              </a:spcBef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five steps to developing a prevention program are: conduct a community assessment, define the problem, set goals and objectives, plan and test interventions, and implement and evaluate interventions.</a:t>
            </a:r>
          </a:p>
          <a:p>
            <a:pPr>
              <a:spcBef>
                <a:spcPct val="35000"/>
              </a:spcBef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35000"/>
              </a:spcBef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Primary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prevention begins at home by taking care of yourself and presenting a role model for others in your service and in the community.</a:t>
            </a:r>
          </a:p>
          <a:p>
            <a:pPr>
              <a:spcBef>
                <a:spcPct val="35000"/>
              </a:spcBef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9566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2235200" y="38100"/>
            <a:ext cx="7924800" cy="838200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Summary</a:t>
            </a: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575952" y="1897084"/>
            <a:ext cx="11002489" cy="4525963"/>
          </a:xfrm>
        </p:spPr>
        <p:txBody>
          <a:bodyPr rIns="228600"/>
          <a:lstStyle/>
          <a:p>
            <a:pPr>
              <a:spcBef>
                <a:spcPct val="35000"/>
              </a:spcBef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best teachable moments are those that convey positive reinforcement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spcBef>
                <a:spcPct val="35000"/>
              </a:spcBef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35000"/>
              </a:spcBef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importance of collecting data in measuring trends, validating interventions, assessing resources, and ultimately persuading others to act cannot be overestimated.</a:t>
            </a:r>
          </a:p>
        </p:txBody>
      </p:sp>
    </p:spTree>
    <p:extLst>
      <p:ext uri="{BB962C8B-B14F-4D97-AF65-F5344CB8AC3E}">
        <p14:creationId xmlns:p14="http://schemas.microsoft.com/office/powerpoint/2010/main" val="1119893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2235200" y="38100"/>
            <a:ext cx="7924800" cy="838200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Questions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3810000" y="1638300"/>
            <a:ext cx="4572000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800" b="1">
                <a:solidFill>
                  <a:srgbClr val="4B5436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BBC8B0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BBC8B0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BBC8B0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BBC8B0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BBC8B0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BBC8B0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BBC8B0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BBC8B0"/>
                </a:solidFill>
                <a:latin typeface="Arial" charset="0"/>
              </a:defRPr>
            </a:lvl9pPr>
          </a:lstStyle>
          <a:p>
            <a:pPr algn="ctr"/>
            <a:r>
              <a:rPr lang="en-US" sz="22000" dirty="0" smtClean="0">
                <a:solidFill>
                  <a:srgbClr val="0084BD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22000" dirty="0">
              <a:solidFill>
                <a:srgbClr val="0084BD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796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2235200" y="38100"/>
            <a:ext cx="7924800" cy="838200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Injuries as Public Health Threats</a:t>
            </a: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 Placeholder 1"/>
          <p:cNvSpPr>
            <a:spLocks noGrp="1"/>
          </p:cNvSpPr>
          <p:nvPr>
            <p:ph sz="half" idx="1"/>
          </p:nvPr>
        </p:nvSpPr>
        <p:spPr>
          <a:xfrm>
            <a:off x="457200" y="1623950"/>
            <a:ext cx="4038600" cy="4525963"/>
          </a:xfrm>
        </p:spPr>
        <p:txBody>
          <a:bodyPr/>
          <a:lstStyle/>
          <a:p>
            <a:pPr marL="285750" indent="-285750">
              <a:spcBef>
                <a:spcPct val="35000"/>
              </a:spcBef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Injuries</a:t>
            </a:r>
          </a:p>
          <a:p>
            <a:pPr marL="742950" lvl="1" indent="-285750">
              <a:spcBef>
                <a:spcPct val="35000"/>
              </a:spcBef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Intentional or unintentional damage to the person resulting from exposure to energy or absence of essentials</a:t>
            </a:r>
          </a:p>
          <a:p>
            <a:pPr marL="285750" indent="-285750">
              <a:spcBef>
                <a:spcPct val="35000"/>
              </a:spcBef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Injuries historically reported under distinct umbrellas</a:t>
            </a:r>
          </a:p>
        </p:txBody>
      </p:sp>
      <p:pic>
        <p:nvPicPr>
          <p:cNvPr id="6" name="Picture 2" descr="09221_CH03_FIG01A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1982" y="2433157"/>
            <a:ext cx="3063875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09221_CH03_FIG01B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4841" y="2538350"/>
            <a:ext cx="1657350" cy="294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5735782" y="5143020"/>
            <a:ext cx="457200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50000"/>
              </a:spcBef>
              <a:buClr>
                <a:srgbClr val="F0D9BA"/>
              </a:buClr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1pPr>
            <a:lvl2pPr marL="742950" indent="-285750">
              <a:spcBef>
                <a:spcPct val="25000"/>
              </a:spcBef>
              <a:buClr>
                <a:srgbClr val="F0D9BA"/>
              </a:buClr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2pPr>
            <a:lvl3pPr marL="1143000" indent="-228600">
              <a:spcBef>
                <a:spcPct val="25000"/>
              </a:spcBef>
              <a:buClr>
                <a:srgbClr val="F0D9BA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3pPr>
            <a:lvl4pPr marL="1600200" indent="-228600">
              <a:spcBef>
                <a:spcPct val="25000"/>
              </a:spcBef>
              <a:buClr>
                <a:srgbClr val="F0D9BA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4pPr>
            <a:lvl5pPr marL="2057400" indent="-228600">
              <a:spcBef>
                <a:spcPct val="25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© Ryan McVay/Photodisc/Getty Images</a:t>
            </a: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 rot="-5400000">
            <a:off x="10673758" y="3956151"/>
            <a:ext cx="217880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50000"/>
              </a:spcBef>
              <a:buClr>
                <a:srgbClr val="F0D9BA"/>
              </a:buClr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1pPr>
            <a:lvl2pPr marL="742950" indent="-285750">
              <a:spcBef>
                <a:spcPct val="25000"/>
              </a:spcBef>
              <a:buClr>
                <a:srgbClr val="F0D9BA"/>
              </a:buClr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2pPr>
            <a:lvl3pPr marL="1143000" indent="-228600">
              <a:spcBef>
                <a:spcPct val="25000"/>
              </a:spcBef>
              <a:buClr>
                <a:srgbClr val="F0D9BA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3pPr>
            <a:lvl4pPr marL="1600200" indent="-228600">
              <a:spcBef>
                <a:spcPct val="25000"/>
              </a:spcBef>
              <a:buClr>
                <a:srgbClr val="F0D9BA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4pPr>
            <a:lvl5pPr marL="2057400" indent="-228600">
              <a:spcBef>
                <a:spcPct val="25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© Carolyn Brule/</a:t>
            </a:r>
            <a:r>
              <a:rPr lang="en-US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ShutterStock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Inc.</a:t>
            </a:r>
          </a:p>
        </p:txBody>
      </p:sp>
    </p:spTree>
    <p:extLst>
      <p:ext uri="{BB962C8B-B14F-4D97-AF65-F5344CB8AC3E}">
        <p14:creationId xmlns:p14="http://schemas.microsoft.com/office/powerpoint/2010/main" val="579516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2235200" y="38100"/>
            <a:ext cx="7924800" cy="838200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Injuries as Public Health Threats</a:t>
            </a: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6"/>
          <p:cNvSpPr>
            <a:spLocks noGrp="1"/>
          </p:cNvSpPr>
          <p:nvPr>
            <p:ph sz="half" idx="4294967295"/>
          </p:nvPr>
        </p:nvSpPr>
        <p:spPr>
          <a:xfrm>
            <a:off x="633348" y="5710051"/>
            <a:ext cx="10933217" cy="904505"/>
          </a:xfrm>
          <a:prstGeom prst="rect">
            <a:avLst/>
          </a:prstGeo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May be intentional or unintentional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EMS usually has a greater impact on preventing unintentional injuries.</a:t>
            </a:r>
          </a:p>
        </p:txBody>
      </p:sp>
      <p:pic>
        <p:nvPicPr>
          <p:cNvPr id="6" name="Picture 2" descr="09221_CH03_FIG0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349" y="1753394"/>
            <a:ext cx="10933217" cy="3861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3872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2235200" y="38100"/>
            <a:ext cx="7924800" cy="838200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Injuries as Public Health Threats</a:t>
            </a: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6"/>
          <p:cNvSpPr>
            <a:spLocks noGrp="1"/>
          </p:cNvSpPr>
          <p:nvPr>
            <p:ph sz="half" idx="4294967295"/>
          </p:nvPr>
        </p:nvSpPr>
        <p:spPr>
          <a:xfrm>
            <a:off x="4992585" y="1474788"/>
            <a:ext cx="4038600" cy="4800600"/>
          </a:xfrm>
          <a:prstGeom prst="rect">
            <a:avLst/>
          </a:prstGeom>
        </p:spPr>
        <p:txBody>
          <a:bodyPr/>
          <a:lstStyle/>
          <a:p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Years of potential life lost</a:t>
            </a:r>
          </a:p>
          <a:p>
            <a:pPr lvl="1"/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Assume a productive work life until age 65.</a:t>
            </a:r>
          </a:p>
          <a:p>
            <a:pPr lvl="1"/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Deduct the year of death from that age.</a:t>
            </a:r>
          </a:p>
          <a:p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is easier to measure death rates than morbidity rates.</a:t>
            </a:r>
          </a:p>
        </p:txBody>
      </p:sp>
      <p:pic>
        <p:nvPicPr>
          <p:cNvPr id="6" name="Picture 2" descr="09221_CH03_FIG04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185" y="1501776"/>
            <a:ext cx="40386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0034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2235200" y="38100"/>
            <a:ext cx="7924800" cy="838200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Injuries as Public Health Threats</a:t>
            </a: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5"/>
          <p:cNvSpPr>
            <a:spLocks noGrp="1"/>
          </p:cNvSpPr>
          <p:nvPr>
            <p:ph sz="half" idx="1"/>
          </p:nvPr>
        </p:nvSpPr>
        <p:spPr>
          <a:xfrm>
            <a:off x="623888" y="1600200"/>
            <a:ext cx="4038600" cy="4525963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Many health experts consider injury the largest problem facing the World today.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is important to understand how injury affects different age groups.</a:t>
            </a:r>
          </a:p>
          <a:p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t3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9176" y="2133600"/>
            <a:ext cx="4302125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47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2235200" y="38100"/>
            <a:ext cx="7924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Illness and Disease as Public Health Threats</a:t>
            </a: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609600" y="1612075"/>
            <a:ext cx="4038600" cy="4525963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Each year, 7 out of 10 Americans die from a chronic disease.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Causes include: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Poor nutrition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Excessive alcohol intake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Tobacco use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Sedentary lifestyle</a:t>
            </a:r>
          </a:p>
        </p:txBody>
      </p:sp>
      <p:pic>
        <p:nvPicPr>
          <p:cNvPr id="6" name="Picture 3" descr="t3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993075"/>
            <a:ext cx="4289425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5500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</TotalTime>
  <Words>1793</Words>
  <Application>Microsoft Office PowerPoint</Application>
  <PresentationFormat>Custom</PresentationFormat>
  <Paragraphs>357</Paragraphs>
  <Slides>48</Slides>
  <Notes>46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49" baseType="lpstr">
      <vt:lpstr>Office Theme</vt:lpstr>
      <vt:lpstr>Injury Prevention and Control</vt:lpstr>
      <vt:lpstr>National EMS Education Standard Competencies</vt:lpstr>
      <vt:lpstr>Introduction</vt:lpstr>
      <vt:lpstr>Role of Public Health</vt:lpstr>
      <vt:lpstr>Injuries as Public Health Threats</vt:lpstr>
      <vt:lpstr>Injuries as Public Health Threats</vt:lpstr>
      <vt:lpstr>Injuries as Public Health Threats</vt:lpstr>
      <vt:lpstr>Injuries as Public Health Threats</vt:lpstr>
      <vt:lpstr>Illness and Disease as Public Health Threats</vt:lpstr>
      <vt:lpstr>PowerPoint Presentation</vt:lpstr>
      <vt:lpstr>Public Health Efforts</vt:lpstr>
      <vt:lpstr>Public Health Laws, Regulations, and Guidelines</vt:lpstr>
      <vt:lpstr>EMS Interface With Public Health</vt:lpstr>
      <vt:lpstr>EMS Interface With Public Health</vt:lpstr>
      <vt:lpstr>Injury and Illness Prevention and EMS</vt:lpstr>
      <vt:lpstr>Common Root</vt:lpstr>
      <vt:lpstr>Why EMS Should Be Involved</vt:lpstr>
      <vt:lpstr>Principles of Injury and Illness Prevention</vt:lpstr>
      <vt:lpstr>The 4 Es of Prevention</vt:lpstr>
      <vt:lpstr>The 4 Es of Prevention</vt:lpstr>
      <vt:lpstr>The Value of Automatic Protections</vt:lpstr>
      <vt:lpstr>Models for Injury and Illness Prevention</vt:lpstr>
      <vt:lpstr>The Haddon Matrix</vt:lpstr>
      <vt:lpstr>The Haddon Matrix</vt:lpstr>
      <vt:lpstr>Example</vt:lpstr>
      <vt:lpstr>Injury and Illness Surveillance </vt:lpstr>
      <vt:lpstr>Getting Started in Your Community</vt:lpstr>
      <vt:lpstr>Getting Started in Your Community</vt:lpstr>
      <vt:lpstr>Getting Started in Your Community</vt:lpstr>
      <vt:lpstr>Getting Started in Your Community</vt:lpstr>
      <vt:lpstr>Getting Started in Your Community</vt:lpstr>
      <vt:lpstr>Getting Started in Your Community</vt:lpstr>
      <vt:lpstr>Getting Started in Your Community</vt:lpstr>
      <vt:lpstr>Getting Started in Your Community</vt:lpstr>
      <vt:lpstr>PowerPoint Presentation</vt:lpstr>
      <vt:lpstr>PowerPoint Presentation</vt:lpstr>
      <vt:lpstr>How Every Provider Can Be Involved</vt:lpstr>
      <vt:lpstr>How Every Provider Can Be Involved</vt:lpstr>
      <vt:lpstr>How Every Provider Can Be Involved</vt:lpstr>
      <vt:lpstr>How Every Provider Can Be Involved</vt:lpstr>
      <vt:lpstr>Summary</vt:lpstr>
      <vt:lpstr>Summary</vt:lpstr>
      <vt:lpstr>Summary</vt:lpstr>
      <vt:lpstr>Summary</vt:lpstr>
      <vt:lpstr>Summary</vt:lpstr>
      <vt:lpstr>Summary</vt:lpstr>
      <vt:lpstr>Summary</vt:lpstr>
      <vt:lpstr>Questions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Dr. OSamarkandi</dc:creator>
  <cp:lastModifiedBy>User</cp:lastModifiedBy>
  <cp:revision>45</cp:revision>
  <dcterms:created xsi:type="dcterms:W3CDTF">2017-03-15T21:22:10Z</dcterms:created>
  <dcterms:modified xsi:type="dcterms:W3CDTF">2017-09-19T06:28:02Z</dcterms:modified>
</cp:coreProperties>
</file>