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8"/>
  </p:notesMasterIdLst>
  <p:sldIdLst>
    <p:sldId id="256" r:id="rId2"/>
    <p:sldId id="268" r:id="rId3"/>
    <p:sldId id="257" r:id="rId4"/>
    <p:sldId id="258" r:id="rId5"/>
    <p:sldId id="259" r:id="rId6"/>
    <p:sldId id="269" r:id="rId7"/>
    <p:sldId id="271" r:id="rId8"/>
    <p:sldId id="260" r:id="rId9"/>
    <p:sldId id="261" r:id="rId10"/>
    <p:sldId id="262" r:id="rId11"/>
    <p:sldId id="263" r:id="rId12"/>
    <p:sldId id="280" r:id="rId13"/>
    <p:sldId id="264" r:id="rId14"/>
    <p:sldId id="281" r:id="rId15"/>
    <p:sldId id="265" r:id="rId16"/>
    <p:sldId id="282" r:id="rId17"/>
    <p:sldId id="266" r:id="rId18"/>
    <p:sldId id="267" r:id="rId19"/>
    <p:sldId id="273" r:id="rId20"/>
    <p:sldId id="274" r:id="rId21"/>
    <p:sldId id="272" r:id="rId22"/>
    <p:sldId id="279" r:id="rId23"/>
    <p:sldId id="275" r:id="rId24"/>
    <p:sldId id="276" r:id="rId25"/>
    <p:sldId id="277" r:id="rId26"/>
    <p:sldId id="278" r:id="rId27"/>
  </p:sldIdLst>
  <p:sldSz cx="9144000" cy="6858000" type="screen4x3"/>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99" d="100"/>
          <a:sy n="99" d="100"/>
        </p:scale>
        <p:origin x="-24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40DBE8-5F82-45A8-AAD9-FBB7524180E9}" type="datetimeFigureOut">
              <a:rPr lang="en-US" smtClean="0"/>
              <a:pPr/>
              <a:t>3/11/2015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AA1740-AC3A-485E-B599-8B9EBD7EEA32}" type="slidenum">
              <a:rPr lang="en-US" smtClean="0"/>
              <a:pPr/>
              <a:t>‹#›</a:t>
            </a:fld>
            <a:endParaRPr lang="en-US"/>
          </a:p>
        </p:txBody>
      </p:sp>
    </p:spTree>
    <p:extLst>
      <p:ext uri="{BB962C8B-B14F-4D97-AF65-F5344CB8AC3E}">
        <p14:creationId xmlns:p14="http://schemas.microsoft.com/office/powerpoint/2010/main" val="2412973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AA1740-AC3A-485E-B599-8B9EBD7EEA32}"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AA1740-AC3A-485E-B599-8B9EBD7EEA32}" type="slidenum">
              <a:rPr lang="en-US" smtClean="0"/>
              <a:pPr/>
              <a:t>23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4B980D32-E9F3-44C0-A139-EFD319200B08}" type="datetimeFigureOut">
              <a:rPr lang="en-US" smtClean="0"/>
              <a:pPr/>
              <a:t>3/11/2015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0A9F04DE-94B2-4D91-AD7D-D24BCD8B2DC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B980D32-E9F3-44C0-A139-EFD319200B08}"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9F04DE-94B2-4D91-AD7D-D24BCD8B2DC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B980D32-E9F3-44C0-A139-EFD319200B08}"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9F04DE-94B2-4D91-AD7D-D24BCD8B2DC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B980D32-E9F3-44C0-A139-EFD319200B08}" type="datetimeFigureOut">
              <a:rPr lang="en-US" smtClean="0"/>
              <a:pPr/>
              <a:t>3/11/2015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0A9F04DE-94B2-4D91-AD7D-D24BCD8B2DC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4B980D32-E9F3-44C0-A139-EFD319200B08}" type="datetimeFigureOut">
              <a:rPr lang="en-US" smtClean="0"/>
              <a:pPr/>
              <a:t>3/11/2015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0A9F04DE-94B2-4D91-AD7D-D24BCD8B2DC3}"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4B980D32-E9F3-44C0-A139-EFD319200B08}" type="datetimeFigureOut">
              <a:rPr lang="en-US" smtClean="0"/>
              <a:pPr/>
              <a:t>3/11/2015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A9F04DE-94B2-4D91-AD7D-D24BCD8B2DC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4B980D32-E9F3-44C0-A139-EFD319200B08}" type="datetimeFigureOut">
              <a:rPr lang="en-US" smtClean="0"/>
              <a:pPr/>
              <a:t>3/11/2015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0A9F04DE-94B2-4D91-AD7D-D24BCD8B2DC3}"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4B980D32-E9F3-44C0-A139-EFD319200B08}" type="datetimeFigureOut">
              <a:rPr lang="en-US" smtClean="0"/>
              <a:pPr/>
              <a:t>3/11/2015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9F04DE-94B2-4D91-AD7D-D24BCD8B2DC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B980D32-E9F3-44C0-A139-EFD319200B08}" type="datetimeFigureOut">
              <a:rPr lang="en-US" smtClean="0"/>
              <a:pPr/>
              <a:t>3/11/2015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9F04DE-94B2-4D91-AD7D-D24BCD8B2DC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B980D32-E9F3-44C0-A139-EFD319200B08}" type="datetimeFigureOut">
              <a:rPr lang="en-US" smtClean="0"/>
              <a:pPr/>
              <a:t>3/11/2015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9F04DE-94B2-4D91-AD7D-D24BCD8B2DC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4B980D32-E9F3-44C0-A139-EFD319200B08}"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A9F04DE-94B2-4D91-AD7D-D24BCD8B2DC3}"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B980D32-E9F3-44C0-A139-EFD319200B08}" type="datetimeFigureOut">
              <a:rPr lang="en-US" smtClean="0"/>
              <a:pPr/>
              <a:t>3/11/2015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A9F04DE-94B2-4D91-AD7D-D24BCD8B2DC3}"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EARTHQUAKES</a:t>
            </a:r>
            <a:endParaRPr lang="en-US" dirty="0"/>
          </a:p>
        </p:txBody>
      </p:sp>
      <p:sp>
        <p:nvSpPr>
          <p:cNvPr id="3" name="Subtitle 2"/>
          <p:cNvSpPr>
            <a:spLocks noGrp="1"/>
          </p:cNvSpPr>
          <p:nvPr>
            <p:ph type="subTitle" idx="1"/>
          </p:nvPr>
        </p:nvSpPr>
        <p:spPr/>
        <p:txBody>
          <a:bodyPr/>
          <a:lstStyle/>
          <a:p>
            <a:r>
              <a:rPr lang="en-US" dirty="0" smtClean="0"/>
              <a:t>UNIT  </a:t>
            </a:r>
            <a:r>
              <a:rPr lang="en-US" smtClean="0"/>
              <a:t>- </a:t>
            </a:r>
            <a:r>
              <a:rPr lang="en-US" smtClean="0"/>
              <a:t>8</a:t>
            </a:r>
            <a:endParaRPr lang="en-US" dirty="0"/>
          </a:p>
        </p:txBody>
      </p:sp>
      <p:pic>
        <p:nvPicPr>
          <p:cNvPr id="1026" name="Picture 2"/>
          <p:cNvPicPr>
            <a:picLocks noChangeAspect="1" noChangeArrowheads="1"/>
          </p:cNvPicPr>
          <p:nvPr/>
        </p:nvPicPr>
        <p:blipFill>
          <a:blip r:embed="rId2" cstate="print"/>
          <a:srcRect b="9091"/>
          <a:stretch>
            <a:fillRect/>
          </a:stretch>
        </p:blipFill>
        <p:spPr bwMode="auto">
          <a:xfrm>
            <a:off x="1559632" y="564224"/>
            <a:ext cx="6000376" cy="43639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Measurement of seismic waves</a:t>
            </a:r>
            <a:endParaRPr lang="en-US" dirty="0"/>
          </a:p>
        </p:txBody>
      </p:sp>
      <p:sp>
        <p:nvSpPr>
          <p:cNvPr id="3" name="Content Placeholder 2"/>
          <p:cNvSpPr>
            <a:spLocks noGrp="1"/>
          </p:cNvSpPr>
          <p:nvPr>
            <p:ph idx="1"/>
          </p:nvPr>
        </p:nvSpPr>
        <p:spPr>
          <a:xfrm>
            <a:off x="457200" y="1219200"/>
            <a:ext cx="8229600" cy="3581400"/>
          </a:xfrm>
        </p:spPr>
        <p:txBody>
          <a:bodyPr>
            <a:normAutofit fontScale="40000" lnSpcReduction="20000"/>
          </a:bodyPr>
          <a:lstStyle/>
          <a:p>
            <a:pPr>
              <a:buNone/>
            </a:pPr>
            <a:endParaRPr lang="en-US" dirty="0"/>
          </a:p>
          <a:p>
            <a:pPr algn="just">
              <a:buFont typeface="Wingdings" pitchFamily="2" charset="2"/>
              <a:buChar char="Ø"/>
            </a:pPr>
            <a:r>
              <a:rPr lang="en-US" sz="4000" dirty="0" smtClean="0"/>
              <a:t>A </a:t>
            </a:r>
            <a:r>
              <a:rPr lang="en-US" sz="4000" b="1" dirty="0" smtClean="0">
                <a:solidFill>
                  <a:srgbClr val="FF0000"/>
                </a:solidFill>
              </a:rPr>
              <a:t>seismograph</a:t>
            </a:r>
            <a:r>
              <a:rPr lang="en-US" sz="4000" dirty="0" smtClean="0"/>
              <a:t> </a:t>
            </a:r>
            <a:r>
              <a:rPr lang="en-US" sz="4000" dirty="0"/>
              <a:t>is the device that scientists use to measure earthquakes. </a:t>
            </a:r>
            <a:endParaRPr lang="en-US" sz="4000" dirty="0" smtClean="0"/>
          </a:p>
          <a:p>
            <a:pPr algn="just">
              <a:buFont typeface="Wingdings" pitchFamily="2" charset="2"/>
              <a:buChar char="Ø"/>
            </a:pPr>
            <a:endParaRPr lang="en-US" sz="4000" dirty="0" smtClean="0"/>
          </a:p>
          <a:p>
            <a:pPr algn="just">
              <a:buFont typeface="Wingdings" pitchFamily="2" charset="2"/>
              <a:buChar char="Ø"/>
            </a:pPr>
            <a:r>
              <a:rPr lang="en-US" sz="4000" dirty="0" smtClean="0"/>
              <a:t>The </a:t>
            </a:r>
            <a:r>
              <a:rPr lang="en-US" sz="4000" dirty="0"/>
              <a:t>goal of a seismograph is to accurately record the motion of the ground during a quake</a:t>
            </a:r>
            <a:r>
              <a:rPr lang="en-US" sz="4000" dirty="0" smtClean="0"/>
              <a:t>.</a:t>
            </a:r>
          </a:p>
          <a:p>
            <a:pPr algn="just">
              <a:buFont typeface="Wingdings" pitchFamily="2" charset="2"/>
              <a:buChar char="Ø"/>
            </a:pPr>
            <a:endParaRPr lang="en-US" sz="4000" dirty="0"/>
          </a:p>
          <a:p>
            <a:pPr algn="just">
              <a:buFont typeface="Wingdings" pitchFamily="2" charset="2"/>
              <a:buChar char="Ø"/>
            </a:pPr>
            <a:r>
              <a:rPr lang="en-US" sz="4000" dirty="0"/>
              <a:t>A seismograph has a pen that is hanging in the air. The pen touches a roll of paper called a drum. When an earthquake happens, the roll of paper shakes. The pen does not. A weight holds the pen still. </a:t>
            </a:r>
            <a:endParaRPr lang="en-US" sz="4000" dirty="0" smtClean="0"/>
          </a:p>
          <a:p>
            <a:pPr algn="just">
              <a:buFont typeface="Wingdings" pitchFamily="2" charset="2"/>
              <a:buChar char="Ø"/>
            </a:pPr>
            <a:endParaRPr lang="en-US" sz="4000" dirty="0" smtClean="0"/>
          </a:p>
          <a:p>
            <a:pPr algn="just">
              <a:buFont typeface="Wingdings" pitchFamily="2" charset="2"/>
              <a:buChar char="Ø"/>
            </a:pPr>
            <a:r>
              <a:rPr lang="en-US" sz="4000" dirty="0" smtClean="0"/>
              <a:t>The </a:t>
            </a:r>
            <a:r>
              <a:rPr lang="en-US" sz="4000" dirty="0"/>
              <a:t>marks on the paper show the size of the earthquake. A small motor rolls the drum of paper. This lets the seismograph record what happens as time passes</a:t>
            </a:r>
            <a:r>
              <a:rPr lang="en-US" sz="4000" dirty="0" smtClean="0"/>
              <a:t>.</a:t>
            </a:r>
            <a:r>
              <a:rPr lang="en-US" sz="4000" dirty="0"/>
              <a:t> </a:t>
            </a:r>
            <a:endParaRPr lang="en-US" sz="4000" dirty="0" smtClean="0"/>
          </a:p>
          <a:p>
            <a:pPr algn="just">
              <a:buFont typeface="Wingdings" pitchFamily="2" charset="2"/>
              <a:buChar char="Ø"/>
            </a:pPr>
            <a:endParaRPr lang="en-US" sz="4000" dirty="0"/>
          </a:p>
          <a:p>
            <a:pPr algn="just">
              <a:buFont typeface="Wingdings" pitchFamily="2" charset="2"/>
              <a:buChar char="Ø"/>
            </a:pPr>
            <a:r>
              <a:rPr lang="en-US" sz="4000" dirty="0"/>
              <a:t>A </a:t>
            </a:r>
            <a:r>
              <a:rPr lang="en-US" sz="4000" b="1" dirty="0" smtClean="0">
                <a:solidFill>
                  <a:srgbClr val="FF0000"/>
                </a:solidFill>
              </a:rPr>
              <a:t>seismogram</a:t>
            </a:r>
            <a:r>
              <a:rPr lang="en-US" sz="4000" dirty="0" smtClean="0"/>
              <a:t> is </a:t>
            </a:r>
            <a:r>
              <a:rPr lang="en-US" sz="4000" dirty="0"/>
              <a:t>a graph output by a seismograph. It is a record of the ground motion at a measuring station as a function of time</a:t>
            </a:r>
          </a:p>
          <a:p>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1981200" y="4655527"/>
            <a:ext cx="5257800" cy="21738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Measurement of Earthquake </a:t>
            </a:r>
            <a:r>
              <a:rPr lang="en-US" dirty="0" smtClean="0"/>
              <a:t>Strength</a:t>
            </a:r>
            <a:endParaRPr lang="en-US" dirty="0"/>
          </a:p>
        </p:txBody>
      </p:sp>
      <p:sp>
        <p:nvSpPr>
          <p:cNvPr id="3" name="Content Placeholder 2"/>
          <p:cNvSpPr>
            <a:spLocks noGrp="1"/>
          </p:cNvSpPr>
          <p:nvPr>
            <p:ph idx="1"/>
          </p:nvPr>
        </p:nvSpPr>
        <p:spPr>
          <a:xfrm>
            <a:off x="457200" y="1600200"/>
            <a:ext cx="8229600" cy="5257800"/>
          </a:xfrm>
        </p:spPr>
        <p:txBody>
          <a:bodyPr>
            <a:normAutofit fontScale="47500" lnSpcReduction="20000"/>
          </a:bodyPr>
          <a:lstStyle/>
          <a:p>
            <a:pPr algn="just">
              <a:buFont typeface="Wingdings" pitchFamily="2" charset="2"/>
              <a:buChar char="Ø"/>
            </a:pPr>
            <a:r>
              <a:rPr lang="en-US" b="1" dirty="0">
                <a:solidFill>
                  <a:srgbClr val="FF0000"/>
                </a:solidFill>
              </a:rPr>
              <a:t>Earthquake intensity </a:t>
            </a:r>
            <a:r>
              <a:rPr lang="en-US" dirty="0"/>
              <a:t>is a measure of the effects of an earthquake in a particular place</a:t>
            </a:r>
            <a:r>
              <a:rPr lang="en-US" dirty="0" smtClean="0"/>
              <a:t>.</a:t>
            </a:r>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Modified </a:t>
            </a:r>
            <a:r>
              <a:rPr lang="en-US" b="1" dirty="0" err="1">
                <a:solidFill>
                  <a:srgbClr val="FF0000"/>
                </a:solidFill>
              </a:rPr>
              <a:t>Mercalli</a:t>
            </a:r>
            <a:r>
              <a:rPr lang="en-US" b="1" dirty="0">
                <a:solidFill>
                  <a:srgbClr val="FF0000"/>
                </a:solidFill>
              </a:rPr>
              <a:t> Scale </a:t>
            </a:r>
            <a:r>
              <a:rPr lang="en-US" dirty="0"/>
              <a:t>is use for measuring the intensity of earthquakes, adapted from the original </a:t>
            </a:r>
            <a:r>
              <a:rPr lang="en-US" dirty="0" err="1"/>
              <a:t>Mercalli</a:t>
            </a:r>
            <a:r>
              <a:rPr lang="en-US" dirty="0"/>
              <a:t> scale. </a:t>
            </a:r>
            <a:endParaRPr lang="en-US" dirty="0" smtClean="0"/>
          </a:p>
          <a:p>
            <a:pPr algn="just">
              <a:buFont typeface="Wingdings" pitchFamily="2" charset="2"/>
              <a:buChar char="Ø"/>
            </a:pPr>
            <a:endParaRPr lang="en-US" dirty="0"/>
          </a:p>
          <a:p>
            <a:pPr algn="just">
              <a:buFont typeface="Wingdings" pitchFamily="2" charset="2"/>
              <a:buChar char="Ø"/>
            </a:pPr>
            <a:r>
              <a:rPr lang="en-US" dirty="0"/>
              <a:t>The </a:t>
            </a:r>
            <a:r>
              <a:rPr lang="en-US" dirty="0" err="1"/>
              <a:t>Mercalli</a:t>
            </a:r>
            <a:r>
              <a:rPr lang="en-US" dirty="0"/>
              <a:t> scale was devised in 1902 by Italian seismologist Giuseppe </a:t>
            </a:r>
            <a:r>
              <a:rPr lang="en-US" dirty="0" err="1"/>
              <a:t>Mercalli</a:t>
            </a:r>
            <a:r>
              <a:rPr lang="en-US" dirty="0"/>
              <a: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American </a:t>
            </a:r>
            <a:r>
              <a:rPr lang="en-US" dirty="0"/>
              <a:t>seismologists Harry O. Wood and Frank Neumann created the Modified </a:t>
            </a:r>
            <a:r>
              <a:rPr lang="en-US" dirty="0" err="1"/>
              <a:t>Mercalli</a:t>
            </a:r>
            <a:r>
              <a:rPr lang="en-US" dirty="0"/>
              <a:t> scale in 1931 to measure the intensity of earthquakes that occur in California. </a:t>
            </a:r>
            <a:endParaRPr lang="en-US" dirty="0" smtClean="0"/>
          </a:p>
          <a:p>
            <a:pPr algn="just">
              <a:buFont typeface="Wingdings" pitchFamily="2" charset="2"/>
              <a:buChar char="Ø"/>
            </a:pPr>
            <a:endParaRPr lang="en-US" dirty="0"/>
          </a:p>
          <a:p>
            <a:pPr algn="just">
              <a:buFont typeface="Wingdings" pitchFamily="2" charset="2"/>
              <a:buChar char="Ø"/>
            </a:pPr>
            <a:r>
              <a:rPr lang="en-US" dirty="0"/>
              <a:t>The Modified </a:t>
            </a:r>
            <a:r>
              <a:rPr lang="en-US" dirty="0" err="1"/>
              <a:t>Mercalli</a:t>
            </a:r>
            <a:r>
              <a:rPr lang="en-US" dirty="0"/>
              <a:t> </a:t>
            </a:r>
            <a:r>
              <a:rPr lang="en-US" dirty="0" smtClean="0"/>
              <a:t>scale </a:t>
            </a:r>
            <a:r>
              <a:rPr lang="en-US" dirty="0"/>
              <a:t>has</a:t>
            </a:r>
            <a:r>
              <a:rPr lang="en-US" b="1" dirty="0">
                <a:solidFill>
                  <a:srgbClr val="FF0000"/>
                </a:solidFill>
              </a:rPr>
              <a:t> 12 levels of intensity</a:t>
            </a:r>
            <a:r>
              <a:rPr lang="en-US" dirty="0"/>
              <a: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Each </a:t>
            </a:r>
            <a:r>
              <a:rPr lang="en-US" dirty="0"/>
              <a:t>level is defined by a group of observable earthquake effects, such as shaking of the ground and damage to structures such as buildings, roads, and bridges</a:t>
            </a:r>
            <a:r>
              <a:rPr lang="en-US" dirty="0" smtClean="0"/>
              <a:t>.</a:t>
            </a:r>
          </a:p>
          <a:p>
            <a:pPr algn="just">
              <a:buFont typeface="Wingdings" pitchFamily="2" charset="2"/>
              <a:buChar char="Ø"/>
            </a:pPr>
            <a:endParaRPr lang="en-US" dirty="0"/>
          </a:p>
          <a:p>
            <a:pPr algn="just">
              <a:buFont typeface="Wingdings" pitchFamily="2" charset="2"/>
              <a:buChar char="Ø"/>
            </a:pPr>
            <a:r>
              <a:rPr lang="en-US" dirty="0"/>
              <a:t>The levels are designated by the </a:t>
            </a:r>
            <a:r>
              <a:rPr lang="en-US" b="1" dirty="0">
                <a:solidFill>
                  <a:srgbClr val="FF0000"/>
                </a:solidFill>
              </a:rPr>
              <a:t>Roman numerals I to XII</a:t>
            </a:r>
            <a:r>
              <a:rPr lang="en-US" dirty="0"/>
              <a: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Levels </a:t>
            </a:r>
            <a:r>
              <a:rPr lang="en-US" dirty="0"/>
              <a:t>I through VI are used to describe what people see and feel during a small to moderate earthquake.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Levels </a:t>
            </a:r>
            <a:r>
              <a:rPr lang="en-US" dirty="0"/>
              <a:t>VII through XII are used to describe damage to structures during a moderate to catastrophic earthquake. </a:t>
            </a:r>
          </a:p>
          <a:p>
            <a:pPr algn="just">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Measurement of Earthquake Strength</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905000" y="1447800"/>
            <a:ext cx="5305425" cy="5191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a:t>Measurement of Earthquake </a:t>
            </a:r>
            <a:r>
              <a:rPr lang="en-US" dirty="0" smtClean="0"/>
              <a:t>Strength</a:t>
            </a:r>
            <a:endParaRPr lang="en-US" dirty="0"/>
          </a:p>
        </p:txBody>
      </p:sp>
      <p:sp>
        <p:nvSpPr>
          <p:cNvPr id="3" name="Content Placeholder 2"/>
          <p:cNvSpPr>
            <a:spLocks noGrp="1"/>
          </p:cNvSpPr>
          <p:nvPr>
            <p:ph idx="1"/>
          </p:nvPr>
        </p:nvSpPr>
        <p:spPr>
          <a:xfrm>
            <a:off x="304800" y="1554162"/>
            <a:ext cx="8686800" cy="5303838"/>
          </a:xfrm>
        </p:spPr>
        <p:txBody>
          <a:bodyPr>
            <a:normAutofit fontScale="47500" lnSpcReduction="20000"/>
          </a:bodyPr>
          <a:lstStyle/>
          <a:p>
            <a:pPr algn="just">
              <a:buFont typeface="Wingdings" pitchFamily="2" charset="2"/>
              <a:buChar char="Ø"/>
            </a:pPr>
            <a:r>
              <a:rPr lang="en-US" b="1" dirty="0">
                <a:solidFill>
                  <a:srgbClr val="FF0000"/>
                </a:solidFill>
              </a:rPr>
              <a:t>Earthquake Magnitude </a:t>
            </a:r>
            <a:r>
              <a:rPr lang="en-US" dirty="0"/>
              <a:t>is a measure of the strength of an earthquake, or the amount of strain that rocks in Earth’s crust release when an earthquake occurs. </a:t>
            </a:r>
            <a:endParaRPr lang="en-US" dirty="0" smtClean="0"/>
          </a:p>
          <a:p>
            <a:pPr algn="just">
              <a:buFont typeface="Wingdings" pitchFamily="2" charset="2"/>
              <a:buChar char="Ø"/>
            </a:pPr>
            <a:endParaRPr lang="en-US" dirty="0" smtClean="0"/>
          </a:p>
          <a:p>
            <a:pPr algn="just">
              <a:buFont typeface="Wingdings" pitchFamily="2" charset="2"/>
              <a:buChar char="Ø"/>
            </a:pPr>
            <a:r>
              <a:rPr lang="en-US" sz="3300" b="1" dirty="0">
                <a:solidFill>
                  <a:srgbClr val="FF0000"/>
                </a:solidFill>
              </a:rPr>
              <a:t>The Richter scale </a:t>
            </a:r>
            <a:r>
              <a:rPr lang="en-US" dirty="0"/>
              <a:t>and the </a:t>
            </a:r>
            <a:r>
              <a:rPr lang="en-US" sz="3300" b="1" dirty="0">
                <a:solidFill>
                  <a:srgbClr val="FF0000"/>
                </a:solidFill>
              </a:rPr>
              <a:t>moment magnitude scale </a:t>
            </a:r>
            <a:r>
              <a:rPr lang="en-US" dirty="0"/>
              <a:t>are used to measure the magnitude of earthquakes</a:t>
            </a:r>
            <a:r>
              <a:rPr lang="en-US" dirty="0" smtClean="0"/>
              <a:t>.</a:t>
            </a:r>
          </a:p>
          <a:p>
            <a:pPr algn="just">
              <a:buFont typeface="Wingdings" pitchFamily="2" charset="2"/>
              <a:buChar char="Ø"/>
            </a:pPr>
            <a:endParaRPr lang="en-US" dirty="0"/>
          </a:p>
          <a:p>
            <a:pPr algn="just">
              <a:buFont typeface="Wingdings" pitchFamily="2" charset="2"/>
              <a:buChar char="Ø"/>
            </a:pPr>
            <a:r>
              <a:rPr lang="en-US" sz="3300" b="1" dirty="0">
                <a:solidFill>
                  <a:srgbClr val="FF0000"/>
                </a:solidFill>
              </a:rPr>
              <a:t>Richter Scale</a:t>
            </a:r>
            <a:r>
              <a:rPr lang="en-US" dirty="0"/>
              <a:t>, method of ranking the strength or size of an earthquake.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Richter scale, also known as the local magnitude scale, was devised in 1935 by the American seismologist Charles F. Richter to rank earthquakes occurring in California.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Richter </a:t>
            </a:r>
            <a:r>
              <a:rPr lang="en-US" dirty="0"/>
              <a:t>and his associates later modified it to apply to earthquakes anywhere in the world</a:t>
            </a:r>
            <a:r>
              <a:rPr lang="en-US" dirty="0" smtClean="0"/>
              <a:t>.</a:t>
            </a:r>
          </a:p>
          <a:p>
            <a:pPr algn="just">
              <a:buFont typeface="Wingdings" pitchFamily="2" charset="2"/>
              <a:buChar char="Ø"/>
            </a:pPr>
            <a:endParaRPr lang="en-US" dirty="0"/>
          </a:p>
          <a:p>
            <a:pPr algn="just">
              <a:buFont typeface="Wingdings" pitchFamily="2" charset="2"/>
              <a:buChar char="Ø"/>
            </a:pPr>
            <a:r>
              <a:rPr lang="en-US" dirty="0"/>
              <a:t>The Richter scale ranks earthquakes based on how much the ground shakes 100 km (60 mi) from the earthquake’s epicenter, the site on the earth’s surface directly above the earthquake’s origin. </a:t>
            </a:r>
            <a:endParaRPr lang="en-US" dirty="0" smtClean="0"/>
          </a:p>
          <a:p>
            <a:pPr algn="just">
              <a:buFont typeface="Wingdings" pitchFamily="2" charset="2"/>
              <a:buChar char="Ø"/>
            </a:pPr>
            <a:endParaRPr lang="en-US" dirty="0"/>
          </a:p>
          <a:p>
            <a:pPr algn="just">
              <a:buFont typeface="Wingdings" pitchFamily="2" charset="2"/>
              <a:buChar char="Ø"/>
            </a:pPr>
            <a:r>
              <a:rPr lang="en-US" sz="3300" b="1" dirty="0">
                <a:solidFill>
                  <a:srgbClr val="FF0000"/>
                </a:solidFill>
              </a:rPr>
              <a:t>The Richter scale is a logarithmic scale</a:t>
            </a:r>
            <a:r>
              <a:rPr lang="en-US" dirty="0"/>
              <a:t>—each increase of 1 on the Richter scale represents a tenfold increase in movement.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Thus</a:t>
            </a:r>
            <a:r>
              <a:rPr lang="en-US" dirty="0"/>
              <a:t>, an earthquake registering 7 on the scale is 10 times as strong as an earthquake registering 6, and the earth moves 10 times as far.</a:t>
            </a:r>
          </a:p>
          <a:p>
            <a:pPr algn="just"/>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Measurement of Earthquake Strength</a:t>
            </a:r>
            <a:endParaRPr lang="en-US" dirty="0"/>
          </a:p>
        </p:txBody>
      </p:sp>
      <p:pic>
        <p:nvPicPr>
          <p:cNvPr id="2052" name="Picture 4"/>
          <p:cNvPicPr>
            <a:picLocks noChangeAspect="1" noChangeArrowheads="1"/>
          </p:cNvPicPr>
          <p:nvPr/>
        </p:nvPicPr>
        <p:blipFill>
          <a:blip r:embed="rId2" cstate="print"/>
          <a:srcRect/>
          <a:stretch>
            <a:fillRect/>
          </a:stretch>
        </p:blipFill>
        <p:spPr bwMode="auto">
          <a:xfrm>
            <a:off x="95250" y="1471613"/>
            <a:ext cx="8994069" cy="5043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Damage from Earthquakes </a:t>
            </a:r>
            <a:endParaRPr lang="en-US" dirty="0"/>
          </a:p>
        </p:txBody>
      </p:sp>
      <p:sp>
        <p:nvSpPr>
          <p:cNvPr id="3" name="Content Placeholder 2"/>
          <p:cNvSpPr>
            <a:spLocks noGrp="1"/>
          </p:cNvSpPr>
          <p:nvPr>
            <p:ph idx="1"/>
          </p:nvPr>
        </p:nvSpPr>
        <p:spPr>
          <a:xfrm>
            <a:off x="304800" y="1447800"/>
            <a:ext cx="4876800" cy="5257800"/>
          </a:xfrm>
        </p:spPr>
        <p:txBody>
          <a:bodyPr>
            <a:noAutofit/>
          </a:bodyPr>
          <a:lstStyle/>
          <a:p>
            <a:pPr algn="just">
              <a:buFont typeface="Wingdings" pitchFamily="2" charset="2"/>
              <a:buChar char="Ø"/>
            </a:pPr>
            <a:r>
              <a:rPr lang="en-US" sz="1400" dirty="0" smtClean="0"/>
              <a:t>Large </a:t>
            </a:r>
            <a:r>
              <a:rPr lang="en-US" sz="1400" dirty="0"/>
              <a:t>earthquakes can displace rock and alter the Earth’s surface. Most earthquake fatalities and injuries occur when falling structures crush people. Structural damage, injury, and death depend on the magnitude of the quake, its proximity to population centers, rock and soil </a:t>
            </a:r>
            <a:r>
              <a:rPr lang="en-US" sz="1400" dirty="0" smtClean="0"/>
              <a:t>types, topography</a:t>
            </a:r>
            <a:r>
              <a:rPr lang="en-US" sz="1400" dirty="0"/>
              <a:t>, and the quality of construction in the region</a:t>
            </a:r>
            <a:r>
              <a:rPr lang="en-US" sz="1400" dirty="0" smtClean="0"/>
              <a:t>.</a:t>
            </a:r>
          </a:p>
          <a:p>
            <a:pPr algn="just">
              <a:buFont typeface="Wingdings" pitchFamily="2" charset="2"/>
              <a:buChar char="Ø"/>
            </a:pPr>
            <a:endParaRPr lang="en-US" sz="1400" dirty="0"/>
          </a:p>
          <a:p>
            <a:pPr algn="just">
              <a:buFont typeface="Wingdings" pitchFamily="2" charset="2"/>
              <a:buChar char="Ø"/>
            </a:pPr>
            <a:r>
              <a:rPr lang="en-US" sz="1400" b="1" dirty="0">
                <a:solidFill>
                  <a:srgbClr val="FF0000"/>
                </a:solidFill>
              </a:rPr>
              <a:t>CONSTRUCTION DESIGN AND EARTHQUAKE </a:t>
            </a:r>
            <a:r>
              <a:rPr lang="en-US" sz="1400" b="1" dirty="0" smtClean="0">
                <a:solidFill>
                  <a:srgbClr val="FF0000"/>
                </a:solidFill>
              </a:rPr>
              <a:t>DAMAGE</a:t>
            </a:r>
            <a:r>
              <a:rPr lang="en-US" sz="1400" dirty="0"/>
              <a:t> </a:t>
            </a:r>
            <a:endParaRPr lang="en-US" sz="1400" dirty="0" smtClean="0"/>
          </a:p>
          <a:p>
            <a:pPr algn="just">
              <a:buFont typeface="Wingdings" pitchFamily="2" charset="2"/>
              <a:buChar char="Ø"/>
            </a:pPr>
            <a:endParaRPr lang="en-US" sz="1400" dirty="0"/>
          </a:p>
          <a:p>
            <a:pPr algn="just">
              <a:buFont typeface="Wingdings" pitchFamily="2" charset="2"/>
              <a:buChar char="Ø"/>
            </a:pPr>
            <a:r>
              <a:rPr lang="en-US" sz="1400" dirty="0"/>
              <a:t>A magnitude 6.4 earthquake struck central India in 1993, killing 30,000 people. In contrast, the 1994 magnitude 6.6 quake in Northridge (near Los Angeles) killed only 55. The tremendous mortality in India occurred because buildings were not engineered to withstand earthquakes</a:t>
            </a:r>
            <a:r>
              <a:rPr lang="en-US" sz="1400" dirty="0" smtClean="0"/>
              <a:t>.</a:t>
            </a:r>
          </a:p>
          <a:p>
            <a:pPr algn="just">
              <a:buFont typeface="Wingdings" pitchFamily="2" charset="2"/>
              <a:buChar char="Ø"/>
            </a:pPr>
            <a:endParaRPr lang="en-US" sz="1400" dirty="0"/>
          </a:p>
          <a:p>
            <a:pPr algn="just">
              <a:buFont typeface="Wingdings" pitchFamily="2" charset="2"/>
              <a:buChar char="Ø"/>
            </a:pPr>
            <a:r>
              <a:rPr lang="en-US" sz="1400" dirty="0"/>
              <a:t>Some common framing materials used in buildings, such as wood and steel, bend and sway during an earthquake but resist failure. However, brick, stone, concrete, adobe (dried mud), and other masonry products are brittle and likely to fail during an earthquake</a:t>
            </a:r>
            <a:r>
              <a:rPr lang="en-US" sz="1400" dirty="0" smtClean="0"/>
              <a:t>.</a:t>
            </a:r>
            <a:endParaRPr lang="en-US" sz="1400" dirty="0"/>
          </a:p>
        </p:txBody>
      </p:sp>
      <p:pic>
        <p:nvPicPr>
          <p:cNvPr id="3074" name="Picture 2"/>
          <p:cNvPicPr>
            <a:picLocks noChangeAspect="1" noChangeArrowheads="1"/>
          </p:cNvPicPr>
          <p:nvPr/>
        </p:nvPicPr>
        <p:blipFill>
          <a:blip r:embed="rId2" cstate="print"/>
          <a:srcRect/>
          <a:stretch>
            <a:fillRect/>
          </a:stretch>
        </p:blipFill>
        <p:spPr bwMode="auto">
          <a:xfrm>
            <a:off x="5372100" y="1600200"/>
            <a:ext cx="3619500" cy="2403574"/>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5338420" y="4191000"/>
            <a:ext cx="3672230"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54162"/>
            <a:ext cx="4876800" cy="5075238"/>
          </a:xfrm>
        </p:spPr>
        <p:txBody>
          <a:bodyPr>
            <a:normAutofit fontScale="70000" lnSpcReduction="20000"/>
          </a:bodyPr>
          <a:lstStyle/>
          <a:p>
            <a:pPr algn="just">
              <a:buFont typeface="Wingdings" pitchFamily="2" charset="2"/>
              <a:buChar char="Ø"/>
            </a:pPr>
            <a:r>
              <a:rPr lang="en-US" b="1" dirty="0" smtClean="0">
                <a:solidFill>
                  <a:srgbClr val="FF0000"/>
                </a:solidFill>
              </a:rPr>
              <a:t>FIRE</a:t>
            </a:r>
          </a:p>
          <a:p>
            <a:pPr algn="just">
              <a:buNone/>
            </a:pPr>
            <a:endParaRPr lang="en-US" b="1" dirty="0" smtClean="0">
              <a:solidFill>
                <a:srgbClr val="FF0000"/>
              </a:solidFill>
            </a:endParaRPr>
          </a:p>
          <a:p>
            <a:pPr algn="just">
              <a:buNone/>
            </a:pPr>
            <a:r>
              <a:rPr lang="en-US" dirty="0" smtClean="0"/>
              <a:t>	Earthquakes commonly rupture buried gas pipes and electrical wires, leading to fire, explosions, and electrocutions. Water pipes may also break, so fire fighters cannot fight the blazes effectively.</a:t>
            </a:r>
          </a:p>
          <a:p>
            <a:pPr algn="just">
              <a:buNone/>
            </a:pPr>
            <a:r>
              <a:rPr lang="en-US" dirty="0" smtClean="0"/>
              <a:t> </a:t>
            </a:r>
          </a:p>
          <a:p>
            <a:pPr algn="just">
              <a:buFont typeface="Wingdings" pitchFamily="2" charset="2"/>
              <a:buChar char="Ø"/>
            </a:pPr>
            <a:r>
              <a:rPr lang="en-US" b="1" dirty="0" smtClean="0">
                <a:solidFill>
                  <a:srgbClr val="FF0000"/>
                </a:solidFill>
              </a:rPr>
              <a:t>LANDSLIDES</a:t>
            </a:r>
          </a:p>
          <a:p>
            <a:pPr algn="just">
              <a:buNone/>
            </a:pPr>
            <a:endParaRPr lang="en-US" b="1" dirty="0" smtClean="0">
              <a:solidFill>
                <a:srgbClr val="FF0000"/>
              </a:solidFill>
            </a:endParaRPr>
          </a:p>
          <a:p>
            <a:pPr algn="just">
              <a:buNone/>
            </a:pPr>
            <a:r>
              <a:rPr lang="en-US" dirty="0" smtClean="0"/>
              <a:t>	Landslides are common when the Earth trembles. They occur mostly when earthquake occurs in a hilly region.</a:t>
            </a:r>
          </a:p>
          <a:p>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5257800" y="4267200"/>
            <a:ext cx="3733800" cy="224028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5486400" y="1600200"/>
            <a:ext cx="3429000" cy="2389239"/>
          </a:xfrm>
          <a:prstGeom prst="rect">
            <a:avLst/>
          </a:prstGeom>
          <a:noFill/>
          <a:ln w="9525">
            <a:noFill/>
            <a:miter lim="800000"/>
            <a:headEnd/>
            <a:tailEnd/>
          </a:ln>
        </p:spPr>
      </p:pic>
      <p:sp>
        <p:nvSpPr>
          <p:cNvPr id="6" name="Title 1"/>
          <p:cNvSpPr>
            <a:spLocks noGrp="1"/>
          </p:cNvSpPr>
          <p:nvPr>
            <p:ph type="title"/>
          </p:nvPr>
        </p:nvSpPr>
        <p:spPr/>
        <p:txBody>
          <a:bodyPr>
            <a:normAutofit/>
          </a:bodyPr>
          <a:lstStyle/>
          <a:p>
            <a:r>
              <a:rPr lang="en-US" dirty="0" smtClean="0"/>
              <a:t>Damage from Earthquakes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Damage from Earthquakes </a:t>
            </a:r>
            <a:endParaRPr lang="en-US" dirty="0"/>
          </a:p>
        </p:txBody>
      </p:sp>
      <p:sp>
        <p:nvSpPr>
          <p:cNvPr id="3" name="Content Placeholder 2"/>
          <p:cNvSpPr>
            <a:spLocks noGrp="1"/>
          </p:cNvSpPr>
          <p:nvPr>
            <p:ph idx="1"/>
          </p:nvPr>
        </p:nvSpPr>
        <p:spPr>
          <a:xfrm>
            <a:off x="457200" y="1524000"/>
            <a:ext cx="5181600" cy="5257800"/>
          </a:xfrm>
        </p:spPr>
        <p:txBody>
          <a:bodyPr>
            <a:normAutofit fontScale="47500" lnSpcReduction="20000"/>
          </a:bodyPr>
          <a:lstStyle/>
          <a:p>
            <a:pPr algn="just">
              <a:buNone/>
            </a:pPr>
            <a:r>
              <a:rPr lang="en-US" b="1" dirty="0" smtClean="0">
                <a:solidFill>
                  <a:srgbClr val="FF0000"/>
                </a:solidFill>
              </a:rPr>
              <a:t>	TSUNAMIS</a:t>
            </a:r>
          </a:p>
          <a:p>
            <a:pPr algn="just">
              <a:buNone/>
            </a:pPr>
            <a:endParaRPr lang="en-US" b="1" dirty="0">
              <a:solidFill>
                <a:srgbClr val="FF0000"/>
              </a:solidFill>
            </a:endParaRPr>
          </a:p>
          <a:p>
            <a:pPr algn="just">
              <a:buFont typeface="Wingdings" pitchFamily="2" charset="2"/>
              <a:buChar char="Ø"/>
            </a:pPr>
            <a:r>
              <a:rPr lang="en-US" dirty="0"/>
              <a:t>When an earthquake occurs beneath the sea, part of the sea floor rises or </a:t>
            </a:r>
            <a:r>
              <a:rPr lang="en-US" dirty="0" smtClean="0"/>
              <a:t>falls and water </a:t>
            </a:r>
            <a:r>
              <a:rPr lang="en-US" dirty="0"/>
              <a:t>is displaced in response to the rock movement, forming a wave</a:t>
            </a:r>
            <a:r>
              <a:rPr lang="en-US" dirty="0" smtClean="0"/>
              <a:t>.</a:t>
            </a:r>
          </a:p>
          <a:p>
            <a:pPr marL="0" indent="0" algn="just">
              <a:buNone/>
            </a:pPr>
            <a:r>
              <a:rPr lang="en-US" dirty="0" smtClean="0"/>
              <a:t> </a:t>
            </a:r>
          </a:p>
          <a:p>
            <a:pPr algn="just">
              <a:buFont typeface="Wingdings" pitchFamily="2" charset="2"/>
              <a:buChar char="Ø"/>
            </a:pPr>
            <a:r>
              <a:rPr lang="en-US" dirty="0" smtClean="0"/>
              <a:t>Sea </a:t>
            </a:r>
            <a:r>
              <a:rPr lang="en-US" dirty="0"/>
              <a:t>waves produced by an earthquake are often called tidal waves, but they have nothing to do with tides. </a:t>
            </a:r>
            <a:endParaRPr lang="en-US" dirty="0" smtClean="0"/>
          </a:p>
          <a:p>
            <a:pPr algn="just"/>
            <a:endParaRPr lang="en-US" dirty="0" smtClean="0"/>
          </a:p>
          <a:p>
            <a:pPr algn="just">
              <a:buFont typeface="Wingdings" pitchFamily="2" charset="2"/>
              <a:buChar char="Ø"/>
            </a:pPr>
            <a:r>
              <a:rPr lang="en-US" dirty="0" smtClean="0"/>
              <a:t>Therefore</a:t>
            </a:r>
            <a:r>
              <a:rPr lang="en-US" dirty="0"/>
              <a:t>, geologists call them by their Japanese name, </a:t>
            </a:r>
            <a:r>
              <a:rPr lang="en-US" b="1" dirty="0">
                <a:solidFill>
                  <a:srgbClr val="FF0000"/>
                </a:solidFill>
              </a:rPr>
              <a:t>tsunami</a:t>
            </a:r>
            <a:r>
              <a:rPr lang="en-US" dirty="0" smtClean="0"/>
              <a:t>.</a:t>
            </a:r>
          </a:p>
          <a:p>
            <a:pPr algn="just">
              <a:buFont typeface="Wingdings" pitchFamily="2" charset="2"/>
              <a:buChar char="Ø"/>
            </a:pPr>
            <a:endParaRPr lang="en-US" dirty="0"/>
          </a:p>
          <a:p>
            <a:pPr algn="just">
              <a:buFont typeface="Wingdings" pitchFamily="2" charset="2"/>
              <a:buChar char="Ø"/>
            </a:pPr>
            <a:r>
              <a:rPr lang="en-US" dirty="0"/>
              <a:t>In the open sea, a tsunami is so flat that it is barely detectable. Typically, the crest may be only 1 to 3 meters high, and successive crests may be more than 100 to 150 kilometers apart.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However</a:t>
            </a:r>
            <a:r>
              <a:rPr lang="en-US" dirty="0"/>
              <a:t>, a tsunami may travel at 750 kilometers per hour.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When </a:t>
            </a:r>
            <a:r>
              <a:rPr lang="en-US" dirty="0"/>
              <a:t>the wave approaches the shallow water near shore, the base of the wave drags against the bottom and the water stacks up, increasing the height of the wave. The rising wall of water then flows inland.</a:t>
            </a:r>
          </a:p>
          <a:p>
            <a:pPr algn="just"/>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5943600" y="1828800"/>
            <a:ext cx="2952750" cy="4457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Formation of a Tsunamis</a:t>
            </a:r>
            <a:endParaRPr lang="en-US" dirty="0"/>
          </a:p>
        </p:txBody>
      </p:sp>
      <p:pic>
        <p:nvPicPr>
          <p:cNvPr id="7171" name="Picture 3"/>
          <p:cNvPicPr>
            <a:picLocks noChangeAspect="1" noChangeArrowheads="1"/>
          </p:cNvPicPr>
          <p:nvPr/>
        </p:nvPicPr>
        <p:blipFill>
          <a:blip r:embed="rId2" cstate="print"/>
          <a:srcRect/>
          <a:stretch>
            <a:fillRect/>
          </a:stretch>
        </p:blipFill>
        <p:spPr bwMode="auto">
          <a:xfrm>
            <a:off x="1238250" y="1752600"/>
            <a:ext cx="6667500" cy="4143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Depth of Earthquakes</a:t>
            </a:r>
            <a:endParaRPr lang="en-US" dirty="0"/>
          </a:p>
        </p:txBody>
      </p:sp>
      <p:sp>
        <p:nvSpPr>
          <p:cNvPr id="3" name="Content Placeholder 2"/>
          <p:cNvSpPr>
            <a:spLocks noGrp="1"/>
          </p:cNvSpPr>
          <p:nvPr>
            <p:ph idx="1"/>
          </p:nvPr>
        </p:nvSpPr>
        <p:spPr>
          <a:xfrm>
            <a:off x="152400" y="1371600"/>
            <a:ext cx="4114800" cy="5257800"/>
          </a:xfrm>
        </p:spPr>
        <p:txBody>
          <a:bodyPr>
            <a:normAutofit fontScale="47500" lnSpcReduction="20000"/>
          </a:bodyPr>
          <a:lstStyle/>
          <a:p>
            <a:pPr algn="just">
              <a:buNone/>
            </a:pPr>
            <a:r>
              <a:rPr lang="en-US" dirty="0"/>
              <a:t> </a:t>
            </a:r>
          </a:p>
          <a:p>
            <a:pPr algn="just">
              <a:buFont typeface="Wingdings" pitchFamily="2" charset="2"/>
              <a:buChar char="Ø"/>
            </a:pPr>
            <a:r>
              <a:rPr lang="en-US" dirty="0"/>
              <a:t>Earthquakes can occur anywhere between the Earth's surface and about 700 kilometers below the surface. For scientific purposes, this earthquake depth range of 0 - 700 km is divided into three zones: shallow, intermediate, and deep. </a:t>
            </a:r>
            <a:endParaRPr lang="en-US" dirty="0" smtClean="0"/>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Shallow earthquakes </a:t>
            </a:r>
            <a:r>
              <a:rPr lang="en-US" dirty="0"/>
              <a:t>are between 0 and 70 km deep; </a:t>
            </a:r>
            <a:endParaRPr lang="en-US" dirty="0" smtClean="0"/>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Intermediate </a:t>
            </a:r>
            <a:r>
              <a:rPr lang="en-US" b="1" dirty="0" smtClean="0">
                <a:solidFill>
                  <a:srgbClr val="FF0000"/>
                </a:solidFill>
              </a:rPr>
              <a:t>earthquakes</a:t>
            </a:r>
            <a:r>
              <a:rPr lang="en-US" dirty="0" smtClean="0"/>
              <a:t>: </a:t>
            </a:r>
            <a:r>
              <a:rPr lang="en-US" dirty="0"/>
              <a:t>70 - 300 km deep; and </a:t>
            </a:r>
            <a:endParaRPr lang="en-US" dirty="0" smtClean="0"/>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Deep </a:t>
            </a:r>
            <a:r>
              <a:rPr lang="en-US" b="1" dirty="0" smtClean="0">
                <a:solidFill>
                  <a:srgbClr val="FF0000"/>
                </a:solidFill>
              </a:rPr>
              <a:t>earthquakes</a:t>
            </a:r>
            <a:r>
              <a:rPr lang="en-US" dirty="0" smtClean="0"/>
              <a:t>:300 </a:t>
            </a:r>
            <a:r>
              <a:rPr lang="en-US" dirty="0"/>
              <a:t>- 700 km deep. </a:t>
            </a:r>
            <a:endParaRPr lang="en-US" dirty="0" smtClean="0"/>
          </a:p>
          <a:p>
            <a:pPr algn="just">
              <a:buFont typeface="Wingdings" pitchFamily="2" charset="2"/>
              <a:buChar char="Ø"/>
            </a:pPr>
            <a:endParaRPr lang="en-US" dirty="0"/>
          </a:p>
          <a:p>
            <a:pPr algn="just">
              <a:buFont typeface="Wingdings" pitchFamily="2" charset="2"/>
              <a:buChar char="Ø"/>
            </a:pPr>
            <a:r>
              <a:rPr lang="en-US" dirty="0"/>
              <a:t>In general, the term "deep-focus earthquakes" is applied to earthquakes deeper than 70 km.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All </a:t>
            </a:r>
            <a:r>
              <a:rPr lang="en-US" dirty="0"/>
              <a:t>earthquakes deeper than 70 km are localized within great slabs of shallow lithosphere that are sinking into the Earth's mantle. </a:t>
            </a:r>
          </a:p>
          <a:p>
            <a:pPr algn="just"/>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3043"/>
          <a:stretch/>
        </p:blipFill>
        <p:spPr>
          <a:xfrm>
            <a:off x="4575252" y="2223425"/>
            <a:ext cx="4520623" cy="350520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Earthquake</a:t>
            </a:r>
            <a:endParaRPr lang="en-US" dirty="0"/>
          </a:p>
        </p:txBody>
      </p:sp>
      <p:sp>
        <p:nvSpPr>
          <p:cNvPr id="3" name="Content Placeholder 2"/>
          <p:cNvSpPr>
            <a:spLocks noGrp="1"/>
          </p:cNvSpPr>
          <p:nvPr>
            <p:ph idx="1"/>
          </p:nvPr>
        </p:nvSpPr>
        <p:spPr/>
        <p:txBody>
          <a:bodyPr>
            <a:normAutofit fontScale="77500" lnSpcReduction="20000"/>
          </a:bodyPr>
          <a:lstStyle/>
          <a:p>
            <a:pPr algn="just">
              <a:buFont typeface="Wingdings" pitchFamily="2" charset="2"/>
              <a:buChar char="Ø"/>
            </a:pPr>
            <a:r>
              <a:rPr lang="en-US" dirty="0"/>
              <a:t>An </a:t>
            </a:r>
            <a:r>
              <a:rPr lang="en-US" b="1" dirty="0">
                <a:solidFill>
                  <a:srgbClr val="FF0000"/>
                </a:solidFill>
              </a:rPr>
              <a:t>earthquake</a:t>
            </a:r>
            <a:r>
              <a:rPr lang="en-US" dirty="0"/>
              <a:t> is a sudden motion or trembling of the Earth caused by the abrupt release of energy that is stored in rocks.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Modern </a:t>
            </a:r>
            <a:r>
              <a:rPr lang="en-US" dirty="0"/>
              <a:t>geologists know that most earthquakes occur along plate boundaries, where huge tectonic plates separate, converge, or slip past one another</a:t>
            </a:r>
            <a:r>
              <a:rPr lang="en-US" dirty="0" smtClean="0"/>
              <a:t>.</a:t>
            </a:r>
          </a:p>
          <a:p>
            <a:pPr algn="just">
              <a:buFont typeface="Wingdings" pitchFamily="2" charset="2"/>
              <a:buChar char="Ø"/>
            </a:pPr>
            <a:endParaRPr lang="en-US" dirty="0" smtClean="0"/>
          </a:p>
          <a:p>
            <a:pPr algn="just">
              <a:buFont typeface="Wingdings" pitchFamily="2" charset="2"/>
              <a:buChar char="Ø"/>
            </a:pPr>
            <a:r>
              <a:rPr lang="en-US" dirty="0"/>
              <a:t>Earthquakes also occur when rock slips along previously established faults.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Tectonic </a:t>
            </a:r>
            <a:r>
              <a:rPr lang="en-US" dirty="0"/>
              <a:t>plate boundaries are huge faults that have moved many times in the past and will move again in the future.</a:t>
            </a:r>
          </a:p>
          <a:p>
            <a:pPr algn="just"/>
            <a:endParaRPr lang="en-US" dirty="0"/>
          </a:p>
          <a:p>
            <a:pPr algn="just"/>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a:t>Earthquake and tectonic plate boundaries</a:t>
            </a:r>
          </a:p>
        </p:txBody>
      </p:sp>
      <p:sp>
        <p:nvSpPr>
          <p:cNvPr id="3" name="Content Placeholder 2"/>
          <p:cNvSpPr>
            <a:spLocks noGrp="1"/>
          </p:cNvSpPr>
          <p:nvPr>
            <p:ph idx="1"/>
          </p:nvPr>
        </p:nvSpPr>
        <p:spPr/>
        <p:txBody>
          <a:bodyPr>
            <a:normAutofit fontScale="70000" lnSpcReduction="20000"/>
          </a:bodyPr>
          <a:lstStyle/>
          <a:p>
            <a:pPr algn="just">
              <a:buFont typeface="Wingdings" pitchFamily="2" charset="2"/>
              <a:buChar char="Ø"/>
            </a:pPr>
            <a:r>
              <a:rPr lang="en-US" dirty="0"/>
              <a:t>Although many faults are located within tectonic plates, the largest and most active faults are the boundaries between tectonic plates.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Therefore</a:t>
            </a:r>
            <a:r>
              <a:rPr lang="en-US" dirty="0"/>
              <a:t>, earthquakes occur most frequently along plate boundaries</a:t>
            </a:r>
            <a:r>
              <a:rPr lang="en-US" dirty="0" smtClean="0"/>
              <a:t>.</a:t>
            </a:r>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Earthquake occurs at all the three type of plate boundaries </a:t>
            </a:r>
            <a:r>
              <a:rPr lang="en-US" dirty="0"/>
              <a:t>that is the </a:t>
            </a:r>
            <a:r>
              <a:rPr lang="en-US" dirty="0" smtClean="0"/>
              <a:t>divergent </a:t>
            </a:r>
            <a:r>
              <a:rPr lang="en-US" dirty="0"/>
              <a:t>plate boundaries, convergent plate boundaries and transform plate boundaries.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However </a:t>
            </a:r>
            <a:r>
              <a:rPr lang="en-US" dirty="0"/>
              <a:t>only </a:t>
            </a:r>
            <a:r>
              <a:rPr lang="en-US" b="1" dirty="0">
                <a:solidFill>
                  <a:srgbClr val="FF0000"/>
                </a:solidFill>
              </a:rPr>
              <a:t>shallow earthquakes occur along the mid-oceanic ridge </a:t>
            </a:r>
            <a:r>
              <a:rPr lang="en-US" dirty="0"/>
              <a:t>(divergent plate boundary)because here the asthenosphere rises to within 20 to 30 kilometers of the Earth’s surface and is too hot and plastic to fracture.</a:t>
            </a:r>
          </a:p>
          <a:p>
            <a:pPr algn="just"/>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Earthquake and tectonic plate boundaries</a:t>
            </a:r>
          </a:p>
        </p:txBody>
      </p:sp>
      <p:pic>
        <p:nvPicPr>
          <p:cNvPr id="8194" name="Picture 2" descr="http://oceanexplorer.noaa.gov/explorations/04fire/background/hirez/plate_boundaries_hires.jpg"/>
          <p:cNvPicPr>
            <a:picLocks noChangeAspect="1" noChangeArrowheads="1"/>
          </p:cNvPicPr>
          <p:nvPr/>
        </p:nvPicPr>
        <p:blipFill>
          <a:blip r:embed="rId2" cstate="print"/>
          <a:srcRect/>
          <a:stretch>
            <a:fillRect/>
          </a:stretch>
        </p:blipFill>
        <p:spPr bwMode="auto">
          <a:xfrm>
            <a:off x="309562" y="1600200"/>
            <a:ext cx="8524875" cy="48577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r>
              <a:rPr lang="en-US" sz="3200" dirty="0" smtClean="0">
                <a:latin typeface="Arial" charset="0"/>
              </a:rPr>
              <a:t>Where Do Earthquakes Occur and How Often</a:t>
            </a:r>
            <a:endParaRPr lang="en-US" sz="3200" dirty="0">
              <a:latin typeface="Arial" charset="0"/>
            </a:endParaRPr>
          </a:p>
        </p:txBody>
      </p:sp>
      <p:pic>
        <p:nvPicPr>
          <p:cNvPr id="13316" name="Picture 4" descr="D:\PhotoShop Files\Chapter 09\MWPG40907.jpg"/>
          <p:cNvPicPr>
            <a:picLocks noGrp="1" noChangeAspect="1" noChangeArrowheads="1"/>
          </p:cNvPicPr>
          <p:nvPr>
            <p:ph idx="1"/>
          </p:nvPr>
        </p:nvPicPr>
        <p:blipFill>
          <a:blip r:embed="rId3" cstate="print"/>
          <a:stretch>
            <a:fillRect/>
          </a:stretch>
        </p:blipFill>
        <p:spPr>
          <a:xfrm>
            <a:off x="928629" y="1295400"/>
            <a:ext cx="7439141" cy="4525962"/>
          </a:xfrm>
        </p:spPr>
      </p:pic>
      <p:sp>
        <p:nvSpPr>
          <p:cNvPr id="13315" name="Rectangle 3"/>
          <p:cNvSpPr>
            <a:spLocks noGrp="1" noChangeArrowheads="1"/>
          </p:cNvSpPr>
          <p:nvPr>
            <p:ph type="body" sz="half" idx="4294967295"/>
          </p:nvPr>
        </p:nvSpPr>
        <p:spPr>
          <a:xfrm>
            <a:off x="304800" y="5791200"/>
            <a:ext cx="8686800" cy="1066800"/>
          </a:xfrm>
        </p:spPr>
        <p:txBody>
          <a:bodyPr>
            <a:normAutofit lnSpcReduction="10000"/>
          </a:bodyPr>
          <a:lstStyle/>
          <a:p>
            <a:pPr>
              <a:buNone/>
            </a:pPr>
            <a:r>
              <a:rPr lang="en-US" sz="1200" b="1" dirty="0" smtClean="0">
                <a:latin typeface="Arial" charset="0"/>
              </a:rPr>
              <a:t>80</a:t>
            </a:r>
            <a:r>
              <a:rPr lang="en-US" sz="1200" b="1" dirty="0">
                <a:latin typeface="Arial" charset="0"/>
              </a:rPr>
              <a:t>% of all earthquakes occur in the circum-Pacific </a:t>
            </a:r>
            <a:r>
              <a:rPr lang="en-US" sz="1200" b="1" dirty="0" smtClean="0">
                <a:latin typeface="Arial" charset="0"/>
              </a:rPr>
              <a:t>belt. Most </a:t>
            </a:r>
            <a:r>
              <a:rPr lang="en-US" sz="1200" b="1" dirty="0">
                <a:latin typeface="Arial" charset="0"/>
              </a:rPr>
              <a:t>of these result </a:t>
            </a:r>
            <a:r>
              <a:rPr lang="en-US" sz="1200" b="1" dirty="0" smtClean="0">
                <a:latin typeface="Arial" charset="0"/>
              </a:rPr>
              <a:t>from convergent </a:t>
            </a:r>
            <a:r>
              <a:rPr lang="en-US" sz="1200" b="1" dirty="0">
                <a:latin typeface="Arial" charset="0"/>
              </a:rPr>
              <a:t>margin </a:t>
            </a:r>
            <a:r>
              <a:rPr lang="en-US" sz="1200" b="1" dirty="0" smtClean="0">
                <a:latin typeface="Arial" charset="0"/>
              </a:rPr>
              <a:t>activity~15</a:t>
            </a:r>
            <a:r>
              <a:rPr lang="en-US" sz="1200" b="1" dirty="0">
                <a:latin typeface="Arial" charset="0"/>
              </a:rPr>
              <a:t>% occur in the Mediterranean-Asiatic </a:t>
            </a:r>
            <a:r>
              <a:rPr lang="en-US" sz="1200" b="1" dirty="0" smtClean="0">
                <a:latin typeface="Arial" charset="0"/>
              </a:rPr>
              <a:t>belt.</a:t>
            </a:r>
          </a:p>
          <a:p>
            <a:pPr>
              <a:buNone/>
            </a:pPr>
            <a:endParaRPr lang="en-US" sz="1200" b="1" dirty="0">
              <a:latin typeface="Arial" charset="0"/>
            </a:endParaRPr>
          </a:p>
          <a:p>
            <a:pPr>
              <a:buNone/>
            </a:pPr>
            <a:r>
              <a:rPr lang="en-US" sz="1200" b="1" dirty="0" smtClean="0">
                <a:latin typeface="Arial" charset="0"/>
              </a:rPr>
              <a:t>Remaining </a:t>
            </a:r>
            <a:r>
              <a:rPr lang="en-US" sz="1200" b="1" dirty="0">
                <a:latin typeface="Arial" charset="0"/>
              </a:rPr>
              <a:t>5% occur in the interiors of plates and on spreading ridge </a:t>
            </a:r>
            <a:r>
              <a:rPr lang="en-US" sz="1200" b="1" dirty="0" smtClean="0">
                <a:latin typeface="Arial" charset="0"/>
              </a:rPr>
              <a:t>centers. More </a:t>
            </a:r>
            <a:r>
              <a:rPr lang="en-US" sz="1200" b="1" dirty="0">
                <a:latin typeface="Arial" charset="0"/>
              </a:rPr>
              <a:t>than 150,000 quakes strong enough to be felt are recorded each year</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Earthquake prediction</a:t>
            </a:r>
            <a:endParaRPr lang="en-US" dirty="0"/>
          </a:p>
        </p:txBody>
      </p:sp>
      <p:sp>
        <p:nvSpPr>
          <p:cNvPr id="3" name="Content Placeholder 2"/>
          <p:cNvSpPr>
            <a:spLocks noGrp="1"/>
          </p:cNvSpPr>
          <p:nvPr>
            <p:ph idx="1"/>
          </p:nvPr>
        </p:nvSpPr>
        <p:spPr/>
        <p:txBody>
          <a:bodyPr>
            <a:normAutofit fontScale="70000" lnSpcReduction="20000"/>
          </a:bodyPr>
          <a:lstStyle/>
          <a:p>
            <a:pPr algn="just">
              <a:buNone/>
            </a:pPr>
            <a:endParaRPr lang="en-US" dirty="0"/>
          </a:p>
          <a:p>
            <a:pPr algn="just">
              <a:buFont typeface="Wingdings" pitchFamily="2" charset="2"/>
              <a:buChar char="Ø"/>
            </a:pPr>
            <a:r>
              <a:rPr lang="en-US" b="1" dirty="0">
                <a:solidFill>
                  <a:srgbClr val="FF0000"/>
                </a:solidFill>
              </a:rPr>
              <a:t>Long term prediction</a:t>
            </a:r>
            <a:r>
              <a:rPr lang="en-US" dirty="0"/>
              <a:t>: Earthquakes occur over and over in the same places because it is easier for rocks to move along an old fracture than for a new fault to form in solid rock.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Many </a:t>
            </a:r>
            <a:r>
              <a:rPr lang="en-US" dirty="0"/>
              <a:t>of </a:t>
            </a:r>
            <a:r>
              <a:rPr lang="en-US" dirty="0" smtClean="0"/>
              <a:t>these faults </a:t>
            </a:r>
            <a:r>
              <a:rPr lang="en-US" dirty="0"/>
              <a:t>lie along tectonic plate boundaries.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Therefore</a:t>
            </a:r>
            <a:r>
              <a:rPr lang="en-US" dirty="0"/>
              <a:t>, long-term earthquake prediction recognizes that earthquakes have recurred many times in a specific place and will probably occur there again</a:t>
            </a:r>
            <a:r>
              <a:rPr lang="en-US" dirty="0" smtClean="0"/>
              <a:t>.</a:t>
            </a:r>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Short-term prediction </a:t>
            </a:r>
            <a:r>
              <a:rPr lang="en-US" dirty="0"/>
              <a:t>is based on occurrences of foreshocks, release of radon gas, changes in the land surface, the water table, electrical conductivity, and erratic animal behavior.</a:t>
            </a:r>
          </a:p>
          <a:p>
            <a:pPr algn="just"/>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Locating the source of an earthquake</a:t>
            </a:r>
            <a:endParaRPr lang="en-US" dirty="0"/>
          </a:p>
        </p:txBody>
      </p:sp>
      <p:sp>
        <p:nvSpPr>
          <p:cNvPr id="3" name="Content Placeholder 2"/>
          <p:cNvSpPr>
            <a:spLocks noGrp="1"/>
          </p:cNvSpPr>
          <p:nvPr>
            <p:ph idx="1"/>
          </p:nvPr>
        </p:nvSpPr>
        <p:spPr>
          <a:xfrm>
            <a:off x="457200" y="1600201"/>
            <a:ext cx="8229600" cy="2133600"/>
          </a:xfrm>
        </p:spPr>
        <p:txBody>
          <a:bodyPr>
            <a:normAutofit fontScale="55000" lnSpcReduction="20000"/>
          </a:bodyPr>
          <a:lstStyle/>
          <a:p>
            <a:pPr algn="just">
              <a:buFont typeface="Wingdings" pitchFamily="2" charset="2"/>
              <a:buChar char="Ø"/>
            </a:pPr>
            <a:r>
              <a:rPr lang="en-US" b="1" dirty="0" smtClean="0">
                <a:solidFill>
                  <a:srgbClr val="FF0000"/>
                </a:solidFill>
              </a:rPr>
              <a:t>P </a:t>
            </a:r>
            <a:r>
              <a:rPr lang="en-US" b="1" dirty="0">
                <a:solidFill>
                  <a:srgbClr val="FF0000"/>
                </a:solidFill>
              </a:rPr>
              <a:t>waves travel faster then the S waves and the surface waves are the slowest. </a:t>
            </a:r>
            <a:endParaRPr lang="en-US" b="1" dirty="0" smtClean="0">
              <a:solidFill>
                <a:srgbClr val="FF0000"/>
              </a:solidFill>
            </a:endParaRPr>
          </a:p>
          <a:p>
            <a:pPr algn="just">
              <a:buFont typeface="Wingdings" pitchFamily="2" charset="2"/>
              <a:buChar char="Ø"/>
            </a:pPr>
            <a:endParaRPr lang="en-US" b="1" dirty="0" smtClean="0">
              <a:solidFill>
                <a:srgbClr val="FF0000"/>
              </a:solidFill>
            </a:endParaRPr>
          </a:p>
          <a:p>
            <a:pPr algn="just">
              <a:buFont typeface="Wingdings" pitchFamily="2" charset="2"/>
              <a:buChar char="Ø"/>
            </a:pPr>
            <a:r>
              <a:rPr lang="en-US" dirty="0" smtClean="0"/>
              <a:t>If </a:t>
            </a:r>
            <a:r>
              <a:rPr lang="en-US" dirty="0"/>
              <a:t>a seismograph is located close to an earthquake epicenter, the different waves will arrive in rapid succession.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On </a:t>
            </a:r>
            <a:r>
              <a:rPr lang="en-US" dirty="0"/>
              <a:t>the other hand, if a seismograph is located far from the epicenter, the S waves arrive at correspondingly later times after the P waves arrive, and the surface waves are even farther behind.</a:t>
            </a:r>
          </a:p>
          <a:p>
            <a:pPr algn="just"/>
            <a:endParaRPr lang="en-US" dirty="0"/>
          </a:p>
        </p:txBody>
      </p:sp>
      <p:pic>
        <p:nvPicPr>
          <p:cNvPr id="31746" name="Picture 2"/>
          <p:cNvPicPr>
            <a:picLocks noChangeAspect="1" noChangeArrowheads="1"/>
          </p:cNvPicPr>
          <p:nvPr/>
        </p:nvPicPr>
        <p:blipFill>
          <a:blip r:embed="rId2" cstate="print"/>
          <a:srcRect/>
          <a:stretch>
            <a:fillRect/>
          </a:stretch>
        </p:blipFill>
        <p:spPr bwMode="auto">
          <a:xfrm>
            <a:off x="1600200" y="3657600"/>
            <a:ext cx="5943600" cy="3162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normAutofit fontScale="90000"/>
          </a:bodyPr>
          <a:lstStyle/>
          <a:p>
            <a:r>
              <a:rPr lang="en-US" dirty="0" smtClean="0"/>
              <a:t>Locating the source of an earthquake</a:t>
            </a:r>
            <a:endParaRPr lang="en-US" dirty="0"/>
          </a:p>
        </p:txBody>
      </p:sp>
      <p:sp>
        <p:nvSpPr>
          <p:cNvPr id="3" name="Content Placeholder 2"/>
          <p:cNvSpPr>
            <a:spLocks noGrp="1"/>
          </p:cNvSpPr>
          <p:nvPr>
            <p:ph idx="1"/>
          </p:nvPr>
        </p:nvSpPr>
        <p:spPr>
          <a:xfrm>
            <a:off x="304800" y="1600200"/>
            <a:ext cx="4114800" cy="4525963"/>
          </a:xfrm>
        </p:spPr>
        <p:txBody>
          <a:bodyPr>
            <a:normAutofit fontScale="55000" lnSpcReduction="20000"/>
          </a:bodyPr>
          <a:lstStyle/>
          <a:p>
            <a:pPr algn="just">
              <a:buFont typeface="Wingdings" pitchFamily="2" charset="2"/>
              <a:buChar char="Ø"/>
            </a:pPr>
            <a:r>
              <a:rPr lang="en-US" dirty="0"/>
              <a:t>Geologists use a time-travel curve to calculate the distance between an earthquake epicenter and a seismograph.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To </a:t>
            </a:r>
            <a:r>
              <a:rPr lang="en-US" dirty="0"/>
              <a:t>make a time-travel curve, a number of seismic stations at different locations record the times of arrival of seismic waves from an earthquake with a known epicenter and occurrence time. Then a graph </a:t>
            </a:r>
            <a:r>
              <a:rPr lang="en-US" dirty="0" smtClean="0"/>
              <a:t>is drawn.</a:t>
            </a:r>
          </a:p>
          <a:p>
            <a:pPr algn="just">
              <a:buFont typeface="Wingdings" pitchFamily="2" charset="2"/>
              <a:buChar char="Ø"/>
            </a:pPr>
            <a:endParaRPr lang="en-US" dirty="0" smtClean="0"/>
          </a:p>
          <a:p>
            <a:pPr algn="just">
              <a:buFont typeface="Wingdings" pitchFamily="2" charset="2"/>
              <a:buChar char="Ø"/>
            </a:pPr>
            <a:r>
              <a:rPr lang="en-US" dirty="0" smtClean="0"/>
              <a:t>The figure on the right shows us that if the first P wave arrives 5 minutes before the first S wave, the recording station is about 3400 kilometers from the epicenter. </a:t>
            </a:r>
          </a:p>
          <a:p>
            <a:pPr algn="just"/>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4495800" y="1314450"/>
            <a:ext cx="4572000" cy="5010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normAutofit fontScale="90000"/>
          </a:bodyPr>
          <a:lstStyle/>
          <a:p>
            <a:r>
              <a:rPr lang="en-US" dirty="0" smtClean="0"/>
              <a:t>Locating the source of an earthquake</a:t>
            </a:r>
            <a:endParaRPr lang="en-US" dirty="0"/>
          </a:p>
        </p:txBody>
      </p:sp>
      <p:sp>
        <p:nvSpPr>
          <p:cNvPr id="3" name="Content Placeholder 2"/>
          <p:cNvSpPr>
            <a:spLocks noGrp="1"/>
          </p:cNvSpPr>
          <p:nvPr>
            <p:ph idx="1"/>
          </p:nvPr>
        </p:nvSpPr>
        <p:spPr>
          <a:xfrm>
            <a:off x="457200" y="1600200"/>
            <a:ext cx="4114800" cy="4800600"/>
          </a:xfrm>
        </p:spPr>
        <p:txBody>
          <a:bodyPr>
            <a:normAutofit fontScale="47500" lnSpcReduction="20000"/>
          </a:bodyPr>
          <a:lstStyle/>
          <a:p>
            <a:pPr algn="just">
              <a:buFont typeface="Wingdings" pitchFamily="2" charset="2"/>
              <a:buChar char="Ø"/>
            </a:pPr>
            <a:r>
              <a:rPr lang="en-US" sz="3400" dirty="0" smtClean="0"/>
              <a:t>But </a:t>
            </a:r>
            <a:r>
              <a:rPr lang="en-US" sz="3400" dirty="0"/>
              <a:t>this distance does not indicate whether the earthquake originated to the north, south, east, or west. </a:t>
            </a:r>
            <a:endParaRPr lang="en-US" sz="3400" dirty="0" smtClean="0"/>
          </a:p>
          <a:p>
            <a:pPr algn="just">
              <a:buFont typeface="Wingdings" pitchFamily="2" charset="2"/>
              <a:buChar char="Ø"/>
            </a:pPr>
            <a:endParaRPr lang="en-US" sz="3400" dirty="0" smtClean="0"/>
          </a:p>
          <a:p>
            <a:pPr algn="just">
              <a:buFont typeface="Wingdings" pitchFamily="2" charset="2"/>
              <a:buChar char="Ø"/>
            </a:pPr>
            <a:r>
              <a:rPr lang="en-US" sz="3400" dirty="0" smtClean="0"/>
              <a:t>To </a:t>
            </a:r>
            <a:r>
              <a:rPr lang="en-US" sz="3400" dirty="0"/>
              <a:t>pinpoint the location of an earthquake, geologists compare data from three or more recording stations. </a:t>
            </a:r>
            <a:endParaRPr lang="en-US" sz="3400" dirty="0" smtClean="0"/>
          </a:p>
          <a:p>
            <a:pPr algn="just">
              <a:buFont typeface="Wingdings" pitchFamily="2" charset="2"/>
              <a:buChar char="Ø"/>
            </a:pPr>
            <a:endParaRPr lang="en-US" sz="3400" dirty="0" smtClean="0"/>
          </a:p>
          <a:p>
            <a:pPr algn="just">
              <a:buFont typeface="Wingdings" pitchFamily="2" charset="2"/>
              <a:buChar char="Ø"/>
            </a:pPr>
            <a:r>
              <a:rPr lang="en-US" sz="3400" dirty="0" smtClean="0"/>
              <a:t>If </a:t>
            </a:r>
            <a:r>
              <a:rPr lang="en-US" sz="3400" dirty="0"/>
              <a:t>a seismic station in </a:t>
            </a:r>
            <a:r>
              <a:rPr lang="en-US" sz="3400" dirty="0" smtClean="0"/>
              <a:t>Darwin records </a:t>
            </a:r>
            <a:r>
              <a:rPr lang="en-US" sz="3400" dirty="0"/>
              <a:t>an earthquake with an epicenter </a:t>
            </a:r>
            <a:r>
              <a:rPr lang="en-US" sz="3400" dirty="0" smtClean="0"/>
              <a:t>4900 </a:t>
            </a:r>
            <a:r>
              <a:rPr lang="en-US" sz="3400" dirty="0"/>
              <a:t>kilometers away, geologists know that the epicenter lies somewhere on a circle </a:t>
            </a:r>
            <a:r>
              <a:rPr lang="en-US" sz="3400" dirty="0" smtClean="0"/>
              <a:t>4900 </a:t>
            </a:r>
            <a:r>
              <a:rPr lang="en-US" sz="3400" dirty="0"/>
              <a:t>kilometers from </a:t>
            </a:r>
            <a:r>
              <a:rPr lang="en-US" sz="3400" dirty="0" smtClean="0"/>
              <a:t>Darwin.</a:t>
            </a:r>
          </a:p>
          <a:p>
            <a:pPr algn="just">
              <a:buFont typeface="Wingdings" pitchFamily="2" charset="2"/>
              <a:buChar char="Ø"/>
            </a:pPr>
            <a:endParaRPr lang="en-US" sz="3400" dirty="0" smtClean="0"/>
          </a:p>
          <a:p>
            <a:pPr algn="just">
              <a:buFont typeface="Wingdings" pitchFamily="2" charset="2"/>
              <a:buChar char="Ø"/>
            </a:pPr>
            <a:r>
              <a:rPr lang="en-US" sz="3400" dirty="0" smtClean="0"/>
              <a:t>The </a:t>
            </a:r>
            <a:r>
              <a:rPr lang="en-US" sz="3400" dirty="0"/>
              <a:t>same epicenter is reported to be </a:t>
            </a:r>
            <a:r>
              <a:rPr lang="en-US" sz="3400" dirty="0" smtClean="0"/>
              <a:t>8200 </a:t>
            </a:r>
            <a:r>
              <a:rPr lang="en-US" sz="3400" dirty="0"/>
              <a:t>kilometers from a seismic station in </a:t>
            </a:r>
            <a:r>
              <a:rPr lang="en-US" sz="3400" dirty="0" smtClean="0"/>
              <a:t>Paris </a:t>
            </a:r>
            <a:r>
              <a:rPr lang="en-US" sz="3400" dirty="0"/>
              <a:t>and </a:t>
            </a:r>
            <a:r>
              <a:rPr lang="en-US" sz="3400" dirty="0" smtClean="0"/>
              <a:t>3400 </a:t>
            </a:r>
            <a:r>
              <a:rPr lang="en-US" sz="3400" dirty="0"/>
              <a:t>kilometers from one in </a:t>
            </a:r>
            <a:r>
              <a:rPr lang="en-US" sz="3400" dirty="0" smtClean="0"/>
              <a:t>Nagpur, India.</a:t>
            </a:r>
          </a:p>
          <a:p>
            <a:pPr algn="just">
              <a:buFont typeface="Wingdings" pitchFamily="2" charset="2"/>
              <a:buChar char="Ø"/>
            </a:pPr>
            <a:endParaRPr lang="en-US" sz="3400" dirty="0" smtClean="0"/>
          </a:p>
          <a:p>
            <a:pPr algn="just">
              <a:buFont typeface="Wingdings" pitchFamily="2" charset="2"/>
              <a:buChar char="Ø"/>
            </a:pPr>
            <a:r>
              <a:rPr lang="en-US" sz="3400" dirty="0" smtClean="0"/>
              <a:t>If </a:t>
            </a:r>
            <a:r>
              <a:rPr lang="en-US" sz="3400" dirty="0"/>
              <a:t>one circle is drawn for each recording station, the arcs intersect at the epicenter of the quake.</a:t>
            </a:r>
          </a:p>
          <a:p>
            <a:pPr algn="just"/>
            <a:endParaRPr lang="en-US" dirty="0"/>
          </a:p>
        </p:txBody>
      </p:sp>
      <p:pic>
        <p:nvPicPr>
          <p:cNvPr id="6146" name="Picture 2"/>
          <p:cNvPicPr>
            <a:picLocks noChangeAspect="1" noChangeArrowheads="1"/>
          </p:cNvPicPr>
          <p:nvPr/>
        </p:nvPicPr>
        <p:blipFill>
          <a:blip r:embed="rId2" cstate="print"/>
          <a:srcRect l="6338" r="4930"/>
          <a:stretch>
            <a:fillRect/>
          </a:stretch>
        </p:blipFill>
        <p:spPr bwMode="auto">
          <a:xfrm>
            <a:off x="4572000" y="1688783"/>
            <a:ext cx="4488999" cy="4391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Earthquake occurs</a:t>
            </a:r>
            <a:endParaRPr lang="en-US" dirty="0"/>
          </a:p>
        </p:txBody>
      </p:sp>
      <p:sp>
        <p:nvSpPr>
          <p:cNvPr id="3" name="Content Placeholder 2"/>
          <p:cNvSpPr>
            <a:spLocks noGrp="1"/>
          </p:cNvSpPr>
          <p:nvPr>
            <p:ph idx="1"/>
          </p:nvPr>
        </p:nvSpPr>
        <p:spPr>
          <a:xfrm>
            <a:off x="457200" y="1600200"/>
            <a:ext cx="4572000" cy="5257800"/>
          </a:xfrm>
        </p:spPr>
        <p:txBody>
          <a:bodyPr>
            <a:normAutofit fontScale="47500" lnSpcReduction="20000"/>
          </a:bodyPr>
          <a:lstStyle/>
          <a:p>
            <a:pPr algn="just">
              <a:buFont typeface="Wingdings" pitchFamily="2" charset="2"/>
              <a:buChar char="Ø"/>
            </a:pPr>
            <a:r>
              <a:rPr lang="en-US" sz="3400" dirty="0" smtClean="0">
                <a:solidFill>
                  <a:schemeClr val="tx1"/>
                </a:solidFill>
                <a:latin typeface="+mn-lt"/>
                <a:ea typeface="+mn-ea"/>
                <a:cs typeface="+mn-cs"/>
              </a:rPr>
              <a:t>Every rock has a limit beyond which it cannot deform elastically. </a:t>
            </a:r>
          </a:p>
          <a:p>
            <a:pPr algn="just">
              <a:buFont typeface="Wingdings" pitchFamily="2" charset="2"/>
              <a:buChar char="Ø"/>
            </a:pPr>
            <a:endParaRPr lang="en-US" sz="3400" dirty="0" smtClean="0">
              <a:solidFill>
                <a:schemeClr val="tx1"/>
              </a:solidFill>
              <a:latin typeface="+mn-lt"/>
              <a:ea typeface="+mn-ea"/>
              <a:cs typeface="+mn-cs"/>
            </a:endParaRPr>
          </a:p>
          <a:p>
            <a:pPr algn="just">
              <a:buFont typeface="Wingdings" pitchFamily="2" charset="2"/>
              <a:buChar char="Ø"/>
            </a:pPr>
            <a:r>
              <a:rPr lang="en-US" sz="3400" dirty="0" smtClean="0">
                <a:solidFill>
                  <a:schemeClr val="tx1"/>
                </a:solidFill>
                <a:latin typeface="+mn-lt"/>
                <a:ea typeface="+mn-ea"/>
                <a:cs typeface="+mn-cs"/>
              </a:rPr>
              <a:t>Under certain conditions, when its elastic limit is exceeded, a rock continues to deform. </a:t>
            </a:r>
          </a:p>
          <a:p>
            <a:pPr algn="just">
              <a:buFont typeface="Wingdings" pitchFamily="2" charset="2"/>
              <a:buChar char="Ø"/>
            </a:pPr>
            <a:endParaRPr lang="en-US" sz="3400" dirty="0" smtClean="0">
              <a:solidFill>
                <a:schemeClr val="tx1"/>
              </a:solidFill>
              <a:latin typeface="+mn-lt"/>
              <a:ea typeface="+mn-ea"/>
              <a:cs typeface="+mn-cs"/>
            </a:endParaRPr>
          </a:p>
          <a:p>
            <a:pPr algn="just">
              <a:buFont typeface="Wingdings" pitchFamily="2" charset="2"/>
              <a:buChar char="Ø"/>
            </a:pPr>
            <a:r>
              <a:rPr lang="en-US" sz="3400" dirty="0" smtClean="0">
                <a:solidFill>
                  <a:schemeClr val="tx1"/>
                </a:solidFill>
                <a:latin typeface="+mn-lt"/>
                <a:ea typeface="+mn-ea"/>
                <a:cs typeface="+mn-cs"/>
              </a:rPr>
              <a:t>This behavior is called </a:t>
            </a:r>
            <a:r>
              <a:rPr lang="en-US" sz="3400" b="1" dirty="0" smtClean="0">
                <a:solidFill>
                  <a:srgbClr val="FF0000"/>
                </a:solidFill>
                <a:latin typeface="+mn-lt"/>
                <a:ea typeface="+mn-ea"/>
                <a:cs typeface="+mn-cs"/>
              </a:rPr>
              <a:t>plastic deformation</a:t>
            </a:r>
            <a:r>
              <a:rPr lang="en-US" sz="3400" dirty="0" smtClean="0">
                <a:solidFill>
                  <a:schemeClr val="tx1"/>
                </a:solidFill>
                <a:latin typeface="+mn-lt"/>
                <a:ea typeface="+mn-ea"/>
                <a:cs typeface="+mn-cs"/>
              </a:rPr>
              <a:t>. </a:t>
            </a:r>
          </a:p>
          <a:p>
            <a:pPr algn="just">
              <a:buFont typeface="Wingdings" pitchFamily="2" charset="2"/>
              <a:buChar char="Ø"/>
            </a:pPr>
            <a:endParaRPr lang="en-US" sz="3400" dirty="0" smtClean="0">
              <a:solidFill>
                <a:schemeClr val="tx1"/>
              </a:solidFill>
              <a:latin typeface="+mn-lt"/>
              <a:ea typeface="+mn-ea"/>
              <a:cs typeface="+mn-cs"/>
            </a:endParaRPr>
          </a:p>
          <a:p>
            <a:pPr algn="just">
              <a:buFont typeface="Wingdings" pitchFamily="2" charset="2"/>
              <a:buChar char="Ø"/>
            </a:pPr>
            <a:r>
              <a:rPr lang="en-US" sz="3400" dirty="0" smtClean="0">
                <a:solidFill>
                  <a:schemeClr val="tx1"/>
                </a:solidFill>
                <a:latin typeface="+mn-lt"/>
                <a:ea typeface="+mn-ea"/>
                <a:cs typeface="+mn-cs"/>
              </a:rPr>
              <a:t>Earthquakes do not occur when rocks deform plastically.</a:t>
            </a:r>
          </a:p>
          <a:p>
            <a:pPr algn="just">
              <a:buFont typeface="Wingdings" pitchFamily="2" charset="2"/>
              <a:buChar char="Ø"/>
            </a:pPr>
            <a:endParaRPr lang="en-US" sz="3400" dirty="0" smtClean="0">
              <a:solidFill>
                <a:schemeClr val="tx1"/>
              </a:solidFill>
              <a:latin typeface="+mn-lt"/>
              <a:ea typeface="+mn-ea"/>
              <a:cs typeface="+mn-cs"/>
            </a:endParaRPr>
          </a:p>
          <a:p>
            <a:pPr algn="just">
              <a:buFont typeface="Wingdings" pitchFamily="2" charset="2"/>
              <a:buChar char="Ø"/>
            </a:pPr>
            <a:r>
              <a:rPr lang="en-US" sz="3400" dirty="0" smtClean="0">
                <a:solidFill>
                  <a:schemeClr val="tx1"/>
                </a:solidFill>
                <a:latin typeface="+mn-lt"/>
                <a:ea typeface="+mn-ea"/>
                <a:cs typeface="+mn-cs"/>
              </a:rPr>
              <a:t>Under other conditions, an elastically stressed rock may rupture by </a:t>
            </a:r>
            <a:r>
              <a:rPr lang="en-US" sz="3400" b="1" dirty="0" smtClean="0">
                <a:solidFill>
                  <a:srgbClr val="FF0000"/>
                </a:solidFill>
                <a:latin typeface="+mn-lt"/>
                <a:ea typeface="+mn-ea"/>
                <a:cs typeface="+mn-cs"/>
              </a:rPr>
              <a:t>brittle fracture</a:t>
            </a:r>
            <a:r>
              <a:rPr lang="en-US" sz="3400" dirty="0" smtClean="0">
                <a:solidFill>
                  <a:schemeClr val="tx1"/>
                </a:solidFill>
                <a:latin typeface="+mn-lt"/>
                <a:ea typeface="+mn-ea"/>
                <a:cs typeface="+mn-cs"/>
              </a:rPr>
              <a:t>. </a:t>
            </a:r>
          </a:p>
          <a:p>
            <a:pPr algn="just">
              <a:buFont typeface="Wingdings" pitchFamily="2" charset="2"/>
              <a:buChar char="Ø"/>
            </a:pPr>
            <a:endParaRPr lang="en-US" sz="3400" dirty="0" smtClean="0">
              <a:solidFill>
                <a:schemeClr val="tx1"/>
              </a:solidFill>
              <a:latin typeface="+mn-lt"/>
              <a:ea typeface="+mn-ea"/>
              <a:cs typeface="+mn-cs"/>
            </a:endParaRPr>
          </a:p>
          <a:p>
            <a:pPr algn="just">
              <a:buFont typeface="Wingdings" pitchFamily="2" charset="2"/>
              <a:buChar char="Ø"/>
            </a:pPr>
            <a:r>
              <a:rPr lang="en-US" sz="3400" dirty="0" smtClean="0">
                <a:solidFill>
                  <a:schemeClr val="tx1"/>
                </a:solidFill>
                <a:latin typeface="+mn-lt"/>
                <a:ea typeface="+mn-ea"/>
                <a:cs typeface="+mn-cs"/>
              </a:rPr>
              <a:t>The fracture releases the elastic energy, and the surrounding rock </a:t>
            </a:r>
            <a:r>
              <a:rPr lang="en-US" sz="3400" b="1" dirty="0" smtClean="0">
                <a:solidFill>
                  <a:schemeClr val="tx1"/>
                </a:solidFill>
                <a:latin typeface="+mn-lt"/>
                <a:ea typeface="+mn-ea"/>
                <a:cs typeface="+mn-cs"/>
              </a:rPr>
              <a:t>springs</a:t>
            </a:r>
            <a:r>
              <a:rPr lang="en-US" sz="3400" dirty="0" smtClean="0">
                <a:solidFill>
                  <a:schemeClr val="tx1"/>
                </a:solidFill>
                <a:latin typeface="+mn-lt"/>
                <a:ea typeface="+mn-ea"/>
                <a:cs typeface="+mn-cs"/>
              </a:rPr>
              <a:t> back to its original shape. </a:t>
            </a:r>
          </a:p>
          <a:p>
            <a:pPr algn="just">
              <a:buFont typeface="Wingdings" pitchFamily="2" charset="2"/>
              <a:buChar char="Ø"/>
            </a:pPr>
            <a:endParaRPr lang="en-US" sz="3400" dirty="0" smtClean="0">
              <a:solidFill>
                <a:schemeClr val="tx1"/>
              </a:solidFill>
              <a:latin typeface="+mn-lt"/>
              <a:ea typeface="+mn-ea"/>
              <a:cs typeface="+mn-cs"/>
            </a:endParaRPr>
          </a:p>
          <a:p>
            <a:pPr algn="just">
              <a:buFont typeface="Wingdings" pitchFamily="2" charset="2"/>
              <a:buChar char="Ø"/>
            </a:pPr>
            <a:r>
              <a:rPr lang="en-US" sz="3400" dirty="0" smtClean="0">
                <a:solidFill>
                  <a:schemeClr val="tx1"/>
                </a:solidFill>
                <a:latin typeface="+mn-lt"/>
                <a:ea typeface="+mn-ea"/>
                <a:cs typeface="+mn-cs"/>
              </a:rPr>
              <a:t>This rapid motion creates vibrations that travel through the Earth and are felt as an </a:t>
            </a:r>
            <a:r>
              <a:rPr lang="en-US" sz="3400" b="1" dirty="0" smtClean="0">
                <a:solidFill>
                  <a:srgbClr val="FF0000"/>
                </a:solidFill>
                <a:latin typeface="+mn-lt"/>
                <a:ea typeface="+mn-ea"/>
                <a:cs typeface="+mn-cs"/>
              </a:rPr>
              <a:t>earthquake</a:t>
            </a:r>
            <a:r>
              <a:rPr lang="en-US" sz="3400" dirty="0" smtClean="0">
                <a:solidFill>
                  <a:schemeClr val="tx1"/>
                </a:solidFill>
                <a:latin typeface="+mn-lt"/>
                <a:ea typeface="+mn-ea"/>
                <a:cs typeface="+mn-cs"/>
              </a:rPr>
              <a:t>.</a:t>
            </a:r>
          </a:p>
          <a:p>
            <a:pPr algn="just"/>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5362575" y="1524000"/>
            <a:ext cx="3019425" cy="505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Elastic Rebound Theory</a:t>
            </a:r>
            <a:endParaRPr lang="en-US" dirty="0"/>
          </a:p>
        </p:txBody>
      </p:sp>
      <p:sp>
        <p:nvSpPr>
          <p:cNvPr id="3" name="Content Placeholder 2"/>
          <p:cNvSpPr>
            <a:spLocks noGrp="1"/>
          </p:cNvSpPr>
          <p:nvPr>
            <p:ph idx="1"/>
          </p:nvPr>
        </p:nvSpPr>
        <p:spPr>
          <a:xfrm>
            <a:off x="457200" y="1600201"/>
            <a:ext cx="8382000" cy="1828800"/>
          </a:xfrm>
        </p:spPr>
        <p:txBody>
          <a:bodyPr/>
          <a:lstStyle/>
          <a:p>
            <a:pPr algn="just">
              <a:buFont typeface="Wingdings" pitchFamily="2" charset="2"/>
              <a:buChar char="Ø"/>
            </a:pPr>
            <a:r>
              <a:rPr lang="en-US" sz="1800" dirty="0" smtClean="0">
                <a:latin typeface="Arial" charset="0"/>
              </a:rPr>
              <a:t>The Elastic Rebound Theory explains how energy is stored in rocks</a:t>
            </a:r>
          </a:p>
          <a:p>
            <a:pPr algn="just">
              <a:buFont typeface="Wingdings" pitchFamily="2" charset="2"/>
              <a:buChar char="Ø"/>
            </a:pPr>
            <a:endParaRPr lang="en-US" sz="1800" dirty="0" smtClean="0">
              <a:latin typeface="Arial" charset="0"/>
            </a:endParaRPr>
          </a:p>
          <a:p>
            <a:pPr lvl="1" algn="just">
              <a:buFont typeface="Wingdings" pitchFamily="2" charset="2"/>
              <a:buChar char="Ø"/>
            </a:pPr>
            <a:r>
              <a:rPr lang="en-US" sz="1800" dirty="0" smtClean="0">
                <a:latin typeface="Arial" charset="0"/>
              </a:rPr>
              <a:t>Rocks bend until the strength of the rock is exceeded</a:t>
            </a:r>
          </a:p>
          <a:p>
            <a:pPr lvl="1" algn="just">
              <a:buFont typeface="Wingdings" pitchFamily="2" charset="2"/>
              <a:buChar char="Ø"/>
            </a:pPr>
            <a:r>
              <a:rPr lang="en-US" sz="1800" dirty="0" smtClean="0">
                <a:latin typeface="Arial" charset="0"/>
              </a:rPr>
              <a:t>Rupture occurs and the rocks quickly rebound to an </a:t>
            </a:r>
            <a:r>
              <a:rPr lang="en-US" sz="1800" dirty="0" err="1" smtClean="0">
                <a:latin typeface="Arial" charset="0"/>
              </a:rPr>
              <a:t>undeformed</a:t>
            </a:r>
            <a:r>
              <a:rPr lang="en-US" sz="1800" dirty="0" smtClean="0">
                <a:latin typeface="Arial" charset="0"/>
              </a:rPr>
              <a:t> shape</a:t>
            </a:r>
          </a:p>
          <a:p>
            <a:pPr lvl="1" algn="just">
              <a:buFont typeface="Wingdings" pitchFamily="2" charset="2"/>
              <a:buChar char="Ø"/>
            </a:pPr>
            <a:r>
              <a:rPr lang="en-US" sz="1800" dirty="0" smtClean="0">
                <a:latin typeface="Arial" charset="0"/>
              </a:rPr>
              <a:t>Energy is released in waves that radiate outward from the fault</a:t>
            </a:r>
          </a:p>
          <a:p>
            <a:pPr algn="just"/>
            <a:endParaRPr lang="en-US" dirty="0"/>
          </a:p>
        </p:txBody>
      </p:sp>
      <p:pic>
        <p:nvPicPr>
          <p:cNvPr id="4" name="Picture 4" descr="D:\PhotoShop Files\Chapter 09\MWPG40903a.jpg"/>
          <p:cNvPicPr>
            <a:picLocks noChangeAspect="1" noChangeArrowheads="1"/>
          </p:cNvPicPr>
          <p:nvPr/>
        </p:nvPicPr>
        <p:blipFill>
          <a:blip r:embed="rId2" cstate="print"/>
          <a:srcRect/>
          <a:stretch>
            <a:fillRect/>
          </a:stretch>
        </p:blipFill>
        <p:spPr>
          <a:xfrm>
            <a:off x="1929684" y="3315929"/>
            <a:ext cx="5257800" cy="351631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Focus and Epicenter of an Earthquake</a:t>
            </a:r>
            <a:endParaRPr lang="en-US" dirty="0"/>
          </a:p>
        </p:txBody>
      </p:sp>
      <p:sp>
        <p:nvSpPr>
          <p:cNvPr id="3" name="Content Placeholder 2"/>
          <p:cNvSpPr>
            <a:spLocks noGrp="1"/>
          </p:cNvSpPr>
          <p:nvPr>
            <p:ph idx="1"/>
          </p:nvPr>
        </p:nvSpPr>
        <p:spPr>
          <a:xfrm>
            <a:off x="457200" y="1600201"/>
            <a:ext cx="8229600" cy="2057400"/>
          </a:xfrm>
        </p:spPr>
        <p:txBody>
          <a:bodyPr>
            <a:normAutofit lnSpcReduction="10000"/>
          </a:bodyPr>
          <a:lstStyle/>
          <a:p>
            <a:pPr algn="just">
              <a:buFontTx/>
              <a:buChar char="•"/>
            </a:pPr>
            <a:r>
              <a:rPr lang="en-US" sz="2400" dirty="0" smtClean="0">
                <a:latin typeface="Arial" charset="0"/>
              </a:rPr>
              <a:t>The point within Earth where faulting begins is the </a:t>
            </a:r>
            <a:r>
              <a:rPr lang="en-US" sz="2400" b="1" dirty="0" smtClean="0">
                <a:solidFill>
                  <a:srgbClr val="FF0000"/>
                </a:solidFill>
                <a:latin typeface="Arial" charset="0"/>
              </a:rPr>
              <a:t>focus</a:t>
            </a:r>
            <a:r>
              <a:rPr lang="en-US" sz="2400" dirty="0" smtClean="0">
                <a:latin typeface="Arial" charset="0"/>
              </a:rPr>
              <a:t>, or </a:t>
            </a:r>
            <a:r>
              <a:rPr lang="en-US" sz="2400" b="1" dirty="0" smtClean="0">
                <a:solidFill>
                  <a:srgbClr val="FF0000"/>
                </a:solidFill>
                <a:latin typeface="Arial" charset="0"/>
              </a:rPr>
              <a:t>hypocenter.</a:t>
            </a:r>
          </a:p>
          <a:p>
            <a:pPr algn="just">
              <a:buFontTx/>
              <a:buChar char="•"/>
            </a:pPr>
            <a:endParaRPr lang="en-US" sz="2400" b="1" dirty="0" smtClean="0">
              <a:solidFill>
                <a:srgbClr val="FF0000"/>
              </a:solidFill>
              <a:latin typeface="Arial" charset="0"/>
            </a:endParaRPr>
          </a:p>
          <a:p>
            <a:pPr algn="just">
              <a:buFontTx/>
              <a:buChar char="•"/>
            </a:pPr>
            <a:r>
              <a:rPr lang="en-US" sz="2400" dirty="0" smtClean="0">
                <a:latin typeface="Arial" charset="0"/>
              </a:rPr>
              <a:t>The point directly above the focus on the surface is the </a:t>
            </a:r>
            <a:r>
              <a:rPr lang="en-US" sz="2400" b="1" dirty="0" smtClean="0">
                <a:solidFill>
                  <a:srgbClr val="FF0000"/>
                </a:solidFill>
                <a:latin typeface="Arial" charset="0"/>
              </a:rPr>
              <a:t>epicenter</a:t>
            </a:r>
          </a:p>
          <a:p>
            <a:pPr algn="just"/>
            <a:endParaRPr lang="en-US" dirty="0"/>
          </a:p>
        </p:txBody>
      </p:sp>
      <p:pic>
        <p:nvPicPr>
          <p:cNvPr id="4" name="Picture 4" descr="D:\PhotoShop Files\Chapter 09\MWPG40906.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57200" y="3516312"/>
            <a:ext cx="3733800" cy="3341688"/>
          </a:xfrm>
          <a:prstGeom prst="rect">
            <a:avLst/>
          </a:prstGeom>
          <a:noFill/>
        </p:spPr>
      </p:pic>
      <p:pic>
        <p:nvPicPr>
          <p:cNvPr id="2050" name="Picture 2"/>
          <p:cNvPicPr>
            <a:picLocks noChangeAspect="1" noChangeArrowheads="1"/>
          </p:cNvPicPr>
          <p:nvPr/>
        </p:nvPicPr>
        <p:blipFill>
          <a:blip r:embed="rId3" cstate="print"/>
          <a:srcRect t="3625" r="7761"/>
          <a:stretch>
            <a:fillRect/>
          </a:stretch>
        </p:blipFill>
        <p:spPr bwMode="auto">
          <a:xfrm>
            <a:off x="5257800" y="3429000"/>
            <a:ext cx="3015632" cy="327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Seismic Waves</a:t>
            </a:r>
            <a:endParaRPr lang="en-US" dirty="0"/>
          </a:p>
        </p:txBody>
      </p:sp>
      <p:sp>
        <p:nvSpPr>
          <p:cNvPr id="3" name="Content Placeholder 2"/>
          <p:cNvSpPr>
            <a:spLocks noGrp="1"/>
          </p:cNvSpPr>
          <p:nvPr>
            <p:ph idx="1"/>
          </p:nvPr>
        </p:nvSpPr>
        <p:spPr/>
        <p:txBody>
          <a:bodyPr>
            <a:normAutofit fontScale="62500" lnSpcReduction="20000"/>
          </a:bodyPr>
          <a:lstStyle/>
          <a:p>
            <a:pPr algn="just"/>
            <a:r>
              <a:rPr lang="en-US" sz="2800" dirty="0"/>
              <a:t>Waves that travel through rock are called </a:t>
            </a:r>
            <a:r>
              <a:rPr lang="en-US" sz="2800" b="1" dirty="0">
                <a:solidFill>
                  <a:srgbClr val="FF0000"/>
                </a:solidFill>
              </a:rPr>
              <a:t>seismic waves</a:t>
            </a:r>
            <a:r>
              <a:rPr lang="en-US" sz="2800" dirty="0"/>
              <a:t>. </a:t>
            </a:r>
            <a:endParaRPr lang="en-US" sz="2800" dirty="0" smtClean="0"/>
          </a:p>
          <a:p>
            <a:pPr algn="just"/>
            <a:endParaRPr lang="en-US" sz="2800" dirty="0" smtClean="0"/>
          </a:p>
          <a:p>
            <a:pPr algn="just"/>
            <a:r>
              <a:rPr lang="en-US" sz="2800" dirty="0" smtClean="0"/>
              <a:t>Earthquakes </a:t>
            </a:r>
            <a:r>
              <a:rPr lang="en-US" sz="2800" dirty="0"/>
              <a:t>and explosions produce seismic waves. </a:t>
            </a:r>
            <a:endParaRPr lang="en-US" sz="2800" dirty="0" smtClean="0"/>
          </a:p>
          <a:p>
            <a:pPr algn="just"/>
            <a:endParaRPr lang="en-US" sz="2800" dirty="0" smtClean="0"/>
          </a:p>
          <a:p>
            <a:pPr algn="just"/>
            <a:r>
              <a:rPr lang="en-US" sz="2800" b="1" dirty="0" smtClean="0">
                <a:solidFill>
                  <a:srgbClr val="FF0000"/>
                </a:solidFill>
              </a:rPr>
              <a:t>Seismology </a:t>
            </a:r>
            <a:r>
              <a:rPr lang="en-US" sz="2800" dirty="0"/>
              <a:t>is the study of earthquakes and the nature of the Earth’s interior based on evidence from seismic waves. </a:t>
            </a:r>
            <a:endParaRPr lang="en-US" sz="2800" dirty="0" smtClean="0"/>
          </a:p>
          <a:p>
            <a:pPr algn="just"/>
            <a:endParaRPr lang="en-US" sz="2800" dirty="0"/>
          </a:p>
          <a:p>
            <a:pPr algn="just"/>
            <a:r>
              <a:rPr lang="en-US" sz="2800" dirty="0"/>
              <a:t>An earthquake produces several different types of seismic waves. </a:t>
            </a:r>
            <a:endParaRPr lang="en-US" sz="2800" dirty="0" smtClean="0"/>
          </a:p>
          <a:p>
            <a:pPr algn="just"/>
            <a:endParaRPr lang="en-US" sz="2800" dirty="0" smtClean="0"/>
          </a:p>
          <a:p>
            <a:r>
              <a:rPr lang="en-US" sz="2800" dirty="0" smtClean="0"/>
              <a:t>Two types of waves are produced during an Earthquake</a:t>
            </a:r>
          </a:p>
          <a:p>
            <a:pPr lvl="1"/>
            <a:r>
              <a:rPr lang="en-US" b="1" dirty="0" smtClean="0">
                <a:solidFill>
                  <a:srgbClr val="FF0000"/>
                </a:solidFill>
              </a:rPr>
              <a:t>Body waves</a:t>
            </a:r>
          </a:p>
          <a:p>
            <a:pPr lvl="2"/>
            <a:r>
              <a:rPr lang="en-US" sz="2800" b="1" dirty="0" smtClean="0">
                <a:solidFill>
                  <a:srgbClr val="FF0000"/>
                </a:solidFill>
              </a:rPr>
              <a:t>P and S</a:t>
            </a:r>
          </a:p>
          <a:p>
            <a:pPr lvl="2">
              <a:buNone/>
            </a:pPr>
            <a:endParaRPr lang="en-US" sz="2800" b="1" dirty="0" smtClean="0">
              <a:solidFill>
                <a:srgbClr val="FF0000"/>
              </a:solidFill>
            </a:endParaRPr>
          </a:p>
          <a:p>
            <a:pPr lvl="1"/>
            <a:r>
              <a:rPr lang="en-US" b="1" dirty="0" smtClean="0">
                <a:solidFill>
                  <a:srgbClr val="002060"/>
                </a:solidFill>
              </a:rPr>
              <a:t>Surface waves</a:t>
            </a:r>
          </a:p>
          <a:p>
            <a:pPr lvl="2"/>
            <a:r>
              <a:rPr lang="en-US" sz="2800" b="1" dirty="0" smtClean="0">
                <a:solidFill>
                  <a:srgbClr val="002060"/>
                </a:solidFill>
              </a:rPr>
              <a:t>R and L</a:t>
            </a:r>
          </a:p>
          <a:p>
            <a:pPr algn="just"/>
            <a:endParaRPr lang="en-US" dirty="0"/>
          </a:p>
          <a:p>
            <a:pPr algn="just"/>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Body Waves: P Waves</a:t>
            </a:r>
            <a:endParaRPr lang="en-US" dirty="0"/>
          </a:p>
        </p:txBody>
      </p:sp>
      <p:sp>
        <p:nvSpPr>
          <p:cNvPr id="3" name="Content Placeholder 2"/>
          <p:cNvSpPr>
            <a:spLocks noGrp="1"/>
          </p:cNvSpPr>
          <p:nvPr>
            <p:ph idx="1"/>
          </p:nvPr>
        </p:nvSpPr>
        <p:spPr>
          <a:xfrm>
            <a:off x="381000" y="1600200"/>
            <a:ext cx="4114800" cy="4876800"/>
          </a:xfrm>
        </p:spPr>
        <p:txBody>
          <a:bodyPr>
            <a:normAutofit fontScale="47500" lnSpcReduction="20000"/>
          </a:bodyPr>
          <a:lstStyle/>
          <a:p>
            <a:pPr algn="just">
              <a:buFont typeface="Wingdings" pitchFamily="2" charset="2"/>
              <a:buChar char="Ø"/>
            </a:pPr>
            <a:r>
              <a:rPr lang="en-US" sz="3800" dirty="0"/>
              <a:t>Two main types of body waves travel through the Earth’s interior. </a:t>
            </a:r>
            <a:endParaRPr lang="en-US" sz="3800" dirty="0" smtClean="0"/>
          </a:p>
          <a:p>
            <a:pPr algn="just">
              <a:buFont typeface="Wingdings" pitchFamily="2" charset="2"/>
              <a:buChar char="Ø"/>
            </a:pPr>
            <a:endParaRPr lang="en-US" sz="3800" dirty="0" smtClean="0"/>
          </a:p>
          <a:p>
            <a:pPr algn="just">
              <a:buFont typeface="Wingdings" pitchFamily="2" charset="2"/>
              <a:buChar char="Ø"/>
            </a:pPr>
            <a:r>
              <a:rPr lang="en-US" sz="3800" b="1" dirty="0" smtClean="0">
                <a:solidFill>
                  <a:srgbClr val="FF0000"/>
                </a:solidFill>
              </a:rPr>
              <a:t>P </a:t>
            </a:r>
            <a:r>
              <a:rPr lang="en-US" sz="3800" b="1" dirty="0">
                <a:solidFill>
                  <a:srgbClr val="FF0000"/>
                </a:solidFill>
              </a:rPr>
              <a:t>wave</a:t>
            </a:r>
            <a:r>
              <a:rPr lang="en-US" sz="3800" dirty="0">
                <a:solidFill>
                  <a:srgbClr val="FF0000"/>
                </a:solidFill>
              </a:rPr>
              <a:t> </a:t>
            </a:r>
            <a:r>
              <a:rPr lang="en-US" sz="3800" dirty="0"/>
              <a:t>(also called a </a:t>
            </a:r>
            <a:r>
              <a:rPr lang="en-US" sz="3800" b="1" dirty="0" smtClean="0">
                <a:solidFill>
                  <a:srgbClr val="FF0000"/>
                </a:solidFill>
              </a:rPr>
              <a:t>compressional</a:t>
            </a:r>
            <a:r>
              <a:rPr lang="en-US" sz="3800" b="1" dirty="0">
                <a:solidFill>
                  <a:srgbClr val="FF0000"/>
                </a:solidFill>
              </a:rPr>
              <a:t> </a:t>
            </a:r>
            <a:r>
              <a:rPr lang="en-US" sz="3800" b="1" dirty="0" smtClean="0">
                <a:solidFill>
                  <a:srgbClr val="FF0000"/>
                </a:solidFill>
              </a:rPr>
              <a:t>wave</a:t>
            </a:r>
            <a:r>
              <a:rPr lang="en-US" sz="3800" dirty="0"/>
              <a:t>) is an elastic wave that causes alternate compression and expansion (rarefaction) of the rock</a:t>
            </a:r>
            <a:r>
              <a:rPr lang="en-US" sz="3800" dirty="0" smtClean="0"/>
              <a:t>.</a:t>
            </a:r>
          </a:p>
          <a:p>
            <a:pPr marL="0" indent="0" algn="just">
              <a:buNone/>
            </a:pPr>
            <a:r>
              <a:rPr lang="en-US" sz="3800" dirty="0" smtClean="0"/>
              <a:t> </a:t>
            </a:r>
          </a:p>
          <a:p>
            <a:pPr algn="just">
              <a:buFont typeface="Wingdings" pitchFamily="2" charset="2"/>
              <a:buChar char="Ø"/>
            </a:pPr>
            <a:r>
              <a:rPr lang="en-US" sz="3800" b="1" dirty="0" smtClean="0">
                <a:solidFill>
                  <a:srgbClr val="FF0000"/>
                </a:solidFill>
              </a:rPr>
              <a:t>P </a:t>
            </a:r>
            <a:r>
              <a:rPr lang="en-US" sz="3800" b="1" dirty="0">
                <a:solidFill>
                  <a:srgbClr val="FF0000"/>
                </a:solidFill>
              </a:rPr>
              <a:t>waves travel through air, liquid, and solid material</a:t>
            </a:r>
            <a:r>
              <a:rPr lang="en-US" sz="3800" dirty="0"/>
              <a:t>. </a:t>
            </a:r>
            <a:endParaRPr lang="en-US" sz="3800" dirty="0" smtClean="0"/>
          </a:p>
          <a:p>
            <a:pPr algn="just">
              <a:buFont typeface="Wingdings" pitchFamily="2" charset="2"/>
              <a:buChar char="Ø"/>
            </a:pPr>
            <a:endParaRPr lang="en-US" sz="3800" dirty="0" smtClean="0"/>
          </a:p>
          <a:p>
            <a:pPr algn="just">
              <a:buFont typeface="Wingdings" pitchFamily="2" charset="2"/>
              <a:buChar char="Ø"/>
            </a:pPr>
            <a:r>
              <a:rPr lang="en-US" sz="3800" dirty="0" smtClean="0"/>
              <a:t>P </a:t>
            </a:r>
            <a:r>
              <a:rPr lang="en-US" sz="3800" dirty="0"/>
              <a:t>waves travel at speeds between 4 and 7 kilometers per second in the Earth’s crust and at about 8 kilometers per second in the uppermost mantle. </a:t>
            </a:r>
            <a:endParaRPr lang="en-US" sz="3800" dirty="0" smtClean="0"/>
          </a:p>
          <a:p>
            <a:pPr algn="just">
              <a:buFont typeface="Wingdings" pitchFamily="2" charset="2"/>
              <a:buChar char="Ø"/>
            </a:pPr>
            <a:endParaRPr lang="en-US" sz="3800" dirty="0" smtClean="0"/>
          </a:p>
          <a:p>
            <a:pPr algn="just">
              <a:buFont typeface="Wingdings" pitchFamily="2" charset="2"/>
              <a:buChar char="Ø"/>
            </a:pPr>
            <a:r>
              <a:rPr lang="en-US" sz="3800" dirty="0" smtClean="0"/>
              <a:t>P </a:t>
            </a:r>
            <a:r>
              <a:rPr lang="en-US" sz="3800" dirty="0"/>
              <a:t>waves are also known as </a:t>
            </a:r>
            <a:r>
              <a:rPr lang="en-US" sz="3800" b="1" dirty="0">
                <a:solidFill>
                  <a:srgbClr val="FF0000"/>
                </a:solidFill>
              </a:rPr>
              <a:t>Primary waves</a:t>
            </a:r>
            <a:r>
              <a:rPr lang="en-US" sz="3800" dirty="0">
                <a:solidFill>
                  <a:srgbClr val="FF0000"/>
                </a:solidFill>
              </a:rPr>
              <a:t>.</a:t>
            </a:r>
          </a:p>
          <a:p>
            <a:pPr algn="just"/>
            <a:endParaRPr lang="en-US" dirty="0"/>
          </a:p>
        </p:txBody>
      </p:sp>
      <p:pic>
        <p:nvPicPr>
          <p:cNvPr id="4" name="Picture 4" descr="D:\PhotoShop Files\Chapter 09\MWPG40912.jpg"/>
          <p:cNvPicPr>
            <a:picLocks noChangeAspect="1" noChangeArrowheads="1"/>
          </p:cNvPicPr>
          <p:nvPr/>
        </p:nvPicPr>
        <p:blipFill>
          <a:blip r:embed="rId2" cstate="print"/>
          <a:srcRect/>
          <a:stretch>
            <a:fillRect/>
          </a:stretch>
        </p:blipFill>
        <p:spPr>
          <a:xfrm>
            <a:off x="4876800" y="1143000"/>
            <a:ext cx="3657600" cy="2818171"/>
          </a:xfrm>
          <a:prstGeom prst="rect">
            <a:avLst/>
          </a:prstGeom>
          <a:noFill/>
          <a:ln/>
        </p:spPr>
      </p:pic>
      <p:pic>
        <p:nvPicPr>
          <p:cNvPr id="9218" name="Picture 2"/>
          <p:cNvPicPr>
            <a:picLocks noChangeAspect="1" noChangeArrowheads="1"/>
          </p:cNvPicPr>
          <p:nvPr/>
        </p:nvPicPr>
        <p:blipFill>
          <a:blip r:embed="rId3" cstate="print"/>
          <a:srcRect/>
          <a:stretch>
            <a:fillRect/>
          </a:stretch>
        </p:blipFill>
        <p:spPr bwMode="auto">
          <a:xfrm>
            <a:off x="4648200" y="4114800"/>
            <a:ext cx="4343400" cy="2543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Body Waves: S Waves</a:t>
            </a:r>
            <a:endParaRPr lang="en-US" dirty="0"/>
          </a:p>
        </p:txBody>
      </p:sp>
      <p:sp>
        <p:nvSpPr>
          <p:cNvPr id="3" name="Content Placeholder 2"/>
          <p:cNvSpPr>
            <a:spLocks noGrp="1"/>
          </p:cNvSpPr>
          <p:nvPr>
            <p:ph idx="1"/>
          </p:nvPr>
        </p:nvSpPr>
        <p:spPr>
          <a:xfrm>
            <a:off x="381000" y="1600200"/>
            <a:ext cx="4114800" cy="5257800"/>
          </a:xfrm>
        </p:spPr>
        <p:txBody>
          <a:bodyPr>
            <a:normAutofit fontScale="70000" lnSpcReduction="20000"/>
          </a:bodyPr>
          <a:lstStyle/>
          <a:p>
            <a:pPr algn="just">
              <a:buFont typeface="Wingdings" pitchFamily="2" charset="2"/>
              <a:buChar char="Ø"/>
            </a:pPr>
            <a:r>
              <a:rPr lang="en-US" sz="2400" dirty="0"/>
              <a:t>A second type of body wave, called an </a:t>
            </a:r>
            <a:r>
              <a:rPr lang="en-US" sz="2400" b="1" dirty="0">
                <a:solidFill>
                  <a:srgbClr val="FF0000"/>
                </a:solidFill>
              </a:rPr>
              <a:t>S wave</a:t>
            </a:r>
            <a:r>
              <a:rPr lang="en-US" sz="2400" dirty="0"/>
              <a:t>, is a </a:t>
            </a:r>
            <a:r>
              <a:rPr lang="en-US" sz="2400" b="1" dirty="0">
                <a:solidFill>
                  <a:srgbClr val="FF0000"/>
                </a:solidFill>
              </a:rPr>
              <a:t>shear wave</a:t>
            </a:r>
            <a:r>
              <a:rPr lang="en-US" sz="2400" dirty="0"/>
              <a:t>. </a:t>
            </a:r>
            <a:endParaRPr lang="en-US" sz="2400" dirty="0" smtClean="0"/>
          </a:p>
          <a:p>
            <a:pPr algn="just">
              <a:buFont typeface="Wingdings" pitchFamily="2" charset="2"/>
              <a:buChar char="Ø"/>
            </a:pPr>
            <a:endParaRPr lang="en-US" sz="2400" dirty="0" smtClean="0"/>
          </a:p>
          <a:p>
            <a:pPr algn="just">
              <a:buFont typeface="Wingdings" pitchFamily="2" charset="2"/>
              <a:buChar char="Ø"/>
            </a:pPr>
            <a:r>
              <a:rPr lang="en-US" sz="2400" dirty="0" smtClean="0"/>
              <a:t>They </a:t>
            </a:r>
            <a:r>
              <a:rPr lang="en-US" sz="2400" dirty="0"/>
              <a:t>are transverse waves meaning that wave particles travel perpendicular to the direction of the propagation of the wave. </a:t>
            </a:r>
            <a:endParaRPr lang="en-US" sz="2400" dirty="0" smtClean="0"/>
          </a:p>
          <a:p>
            <a:pPr algn="just">
              <a:buFont typeface="Wingdings" pitchFamily="2" charset="2"/>
              <a:buChar char="Ø"/>
            </a:pPr>
            <a:endParaRPr lang="en-US" sz="2400" dirty="0" smtClean="0"/>
          </a:p>
          <a:p>
            <a:pPr algn="just">
              <a:buFont typeface="Wingdings" pitchFamily="2" charset="2"/>
              <a:buChar char="Ø"/>
            </a:pPr>
            <a:r>
              <a:rPr lang="en-US" sz="2400" dirty="0" smtClean="0"/>
              <a:t>S </a:t>
            </a:r>
            <a:r>
              <a:rPr lang="en-US" sz="2400" dirty="0"/>
              <a:t>waves are slower than P waves and travel at speeds between 3 and 4 kilometers per second in the crust. </a:t>
            </a:r>
            <a:endParaRPr lang="en-US" sz="2400" dirty="0" smtClean="0"/>
          </a:p>
          <a:p>
            <a:pPr algn="just">
              <a:buFont typeface="Wingdings" pitchFamily="2" charset="2"/>
              <a:buChar char="Ø"/>
            </a:pPr>
            <a:endParaRPr lang="en-US" sz="2400" dirty="0" smtClean="0"/>
          </a:p>
          <a:p>
            <a:pPr algn="just">
              <a:buFont typeface="Wingdings" pitchFamily="2" charset="2"/>
              <a:buChar char="Ø"/>
            </a:pPr>
            <a:r>
              <a:rPr lang="en-US" sz="2400" dirty="0" smtClean="0"/>
              <a:t>As </a:t>
            </a:r>
            <a:r>
              <a:rPr lang="en-US" sz="2400" dirty="0"/>
              <a:t>a result, S waves arrive after P waves. </a:t>
            </a:r>
            <a:endParaRPr lang="en-US" sz="2400" dirty="0" smtClean="0"/>
          </a:p>
          <a:p>
            <a:pPr algn="just">
              <a:buFont typeface="Wingdings" pitchFamily="2" charset="2"/>
              <a:buChar char="Ø"/>
            </a:pPr>
            <a:endParaRPr lang="en-US" sz="2400" dirty="0" smtClean="0"/>
          </a:p>
          <a:p>
            <a:pPr algn="just">
              <a:buFont typeface="Wingdings" pitchFamily="2" charset="2"/>
              <a:buChar char="Ø"/>
            </a:pPr>
            <a:r>
              <a:rPr lang="en-US" sz="2400" dirty="0" smtClean="0"/>
              <a:t>The </a:t>
            </a:r>
            <a:r>
              <a:rPr lang="en-US" sz="2400" dirty="0"/>
              <a:t>S waves are also known as </a:t>
            </a:r>
            <a:r>
              <a:rPr lang="en-US" sz="2400" b="1" dirty="0">
                <a:solidFill>
                  <a:srgbClr val="FF0000"/>
                </a:solidFill>
              </a:rPr>
              <a:t>Secondary waves</a:t>
            </a:r>
            <a:r>
              <a:rPr lang="en-US" sz="2400" dirty="0"/>
              <a:t>. </a:t>
            </a:r>
            <a:endParaRPr lang="en-US" sz="2400" dirty="0" smtClean="0"/>
          </a:p>
          <a:p>
            <a:pPr algn="just">
              <a:buFont typeface="Wingdings" pitchFamily="2" charset="2"/>
              <a:buChar char="Ø"/>
            </a:pPr>
            <a:endParaRPr lang="en-US" sz="2400" dirty="0" smtClean="0"/>
          </a:p>
          <a:p>
            <a:pPr algn="just">
              <a:buFont typeface="Wingdings" pitchFamily="2" charset="2"/>
              <a:buChar char="Ø"/>
            </a:pPr>
            <a:r>
              <a:rPr lang="en-US" sz="2400" dirty="0" smtClean="0"/>
              <a:t>Unlike </a:t>
            </a:r>
            <a:r>
              <a:rPr lang="en-US" sz="2400" dirty="0"/>
              <a:t>P waves, </a:t>
            </a:r>
            <a:r>
              <a:rPr lang="en-US" sz="2400" b="1" dirty="0">
                <a:solidFill>
                  <a:srgbClr val="FF0000"/>
                </a:solidFill>
              </a:rPr>
              <a:t>S waves move only through solids</a:t>
            </a:r>
            <a:r>
              <a:rPr lang="en-US" sz="2400" dirty="0"/>
              <a:t>.</a:t>
            </a:r>
          </a:p>
          <a:p>
            <a:pPr algn="just"/>
            <a:endParaRPr lang="en-US" dirty="0"/>
          </a:p>
        </p:txBody>
      </p:sp>
      <p:pic>
        <p:nvPicPr>
          <p:cNvPr id="4" name="Picture 4" descr="D:\PhotoShop Files\Chapter 09\MWPG40912.jpg"/>
          <p:cNvPicPr>
            <a:picLocks noChangeAspect="1" noChangeArrowheads="1"/>
          </p:cNvPicPr>
          <p:nvPr/>
        </p:nvPicPr>
        <p:blipFill>
          <a:blip r:embed="rId2" cstate="print"/>
          <a:srcRect/>
          <a:stretch>
            <a:fillRect/>
          </a:stretch>
        </p:blipFill>
        <p:spPr>
          <a:xfrm>
            <a:off x="4914900" y="1371600"/>
            <a:ext cx="3657600" cy="2818171"/>
          </a:xfrm>
          <a:prstGeom prst="rect">
            <a:avLst/>
          </a:prstGeom>
          <a:noFill/>
          <a:ln/>
        </p:spPr>
      </p:pic>
      <p:pic>
        <p:nvPicPr>
          <p:cNvPr id="10242" name="Picture 2"/>
          <p:cNvPicPr>
            <a:picLocks noChangeAspect="1" noChangeArrowheads="1"/>
          </p:cNvPicPr>
          <p:nvPr/>
        </p:nvPicPr>
        <p:blipFill>
          <a:blip r:embed="rId3" cstate="print"/>
          <a:srcRect/>
          <a:stretch>
            <a:fillRect/>
          </a:stretch>
        </p:blipFill>
        <p:spPr bwMode="auto">
          <a:xfrm>
            <a:off x="4486275" y="4257675"/>
            <a:ext cx="4410075" cy="257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Surface Waves</a:t>
            </a:r>
            <a:endParaRPr lang="en-US" dirty="0"/>
          </a:p>
        </p:txBody>
      </p:sp>
      <p:sp>
        <p:nvSpPr>
          <p:cNvPr id="3" name="Content Placeholder 2"/>
          <p:cNvSpPr>
            <a:spLocks noGrp="1"/>
          </p:cNvSpPr>
          <p:nvPr>
            <p:ph idx="1"/>
          </p:nvPr>
        </p:nvSpPr>
        <p:spPr>
          <a:xfrm>
            <a:off x="457200" y="1600201"/>
            <a:ext cx="8229600" cy="1828800"/>
          </a:xfrm>
        </p:spPr>
        <p:txBody>
          <a:bodyPr>
            <a:normAutofit fontScale="62500" lnSpcReduction="20000"/>
          </a:bodyPr>
          <a:lstStyle/>
          <a:p>
            <a:pPr>
              <a:buFont typeface="Wingdings" pitchFamily="2" charset="2"/>
              <a:buChar char="Ø"/>
            </a:pPr>
            <a:r>
              <a:rPr lang="en-US" dirty="0"/>
              <a:t>Surface waves travel more slowly than body waves. Two types of surface waves occur simultaneously in the Earth.</a:t>
            </a:r>
          </a:p>
          <a:p>
            <a:pPr>
              <a:buFont typeface="Wingdings" pitchFamily="2" charset="2"/>
              <a:buChar char="Ø"/>
            </a:pPr>
            <a:endParaRPr lang="en-US" dirty="0"/>
          </a:p>
          <a:p>
            <a:pPr>
              <a:buFont typeface="Wingdings" pitchFamily="2" charset="2"/>
              <a:buChar char="Ø"/>
            </a:pPr>
            <a:r>
              <a:rPr lang="en-US" dirty="0"/>
              <a:t>1. </a:t>
            </a:r>
            <a:r>
              <a:rPr lang="en-US" b="1" dirty="0" smtClean="0">
                <a:solidFill>
                  <a:srgbClr val="FF0000"/>
                </a:solidFill>
              </a:rPr>
              <a:t>Rayleigh </a:t>
            </a:r>
            <a:r>
              <a:rPr lang="en-US" b="1" dirty="0">
                <a:solidFill>
                  <a:srgbClr val="FF0000"/>
                </a:solidFill>
              </a:rPr>
              <a:t>wave </a:t>
            </a:r>
            <a:r>
              <a:rPr lang="en-US" dirty="0"/>
              <a:t>moves with an up-and down rolling motion like an ocean wave.</a:t>
            </a:r>
          </a:p>
          <a:p>
            <a:pPr>
              <a:buFont typeface="Wingdings" pitchFamily="2" charset="2"/>
              <a:buChar char="Ø"/>
            </a:pPr>
            <a:r>
              <a:rPr lang="en-US" dirty="0"/>
              <a:t>2. </a:t>
            </a:r>
            <a:r>
              <a:rPr lang="en-US" b="1" dirty="0">
                <a:solidFill>
                  <a:srgbClr val="FF0000"/>
                </a:solidFill>
              </a:rPr>
              <a:t>Love waves </a:t>
            </a:r>
            <a:r>
              <a:rPr lang="en-US" dirty="0"/>
              <a:t>produce a side-to-side vibration.</a:t>
            </a:r>
          </a:p>
          <a:p>
            <a:endParaRPr lang="en-US" dirty="0"/>
          </a:p>
        </p:txBody>
      </p:sp>
      <p:pic>
        <p:nvPicPr>
          <p:cNvPr id="4" name="Picture 4" descr="D:\PhotoShop Files\Chapter 09\MWPG40913.jpg"/>
          <p:cNvPicPr>
            <a:picLocks noChangeAspect="1" noChangeArrowheads="1"/>
          </p:cNvPicPr>
          <p:nvPr/>
        </p:nvPicPr>
        <p:blipFill>
          <a:blip r:embed="rId2" cstate="print"/>
          <a:srcRect/>
          <a:stretch>
            <a:fillRect/>
          </a:stretch>
        </p:blipFill>
        <p:spPr bwMode="auto">
          <a:xfrm>
            <a:off x="647700" y="3886200"/>
            <a:ext cx="7848600" cy="2705100"/>
          </a:xfrm>
          <a:prstGeom prst="rect">
            <a:avLst/>
          </a:prstGeom>
          <a:noFill/>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d35b16b16db9c1abee5abec577b040f88fd34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268</TotalTime>
  <Words>1705</Words>
  <Application>Microsoft Office PowerPoint</Application>
  <PresentationFormat>On-screen Show (4:3)</PresentationFormat>
  <Paragraphs>213</Paragraphs>
  <Slides>26</Slides>
  <Notes>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Trek</vt:lpstr>
      <vt:lpstr>EARTHQUAKES</vt:lpstr>
      <vt:lpstr>What is an Earthquake</vt:lpstr>
      <vt:lpstr>How Earthquake occurs</vt:lpstr>
      <vt:lpstr>The Elastic Rebound Theory</vt:lpstr>
      <vt:lpstr>The Focus and Epicenter of an Earthquake</vt:lpstr>
      <vt:lpstr>What are Seismic Waves</vt:lpstr>
      <vt:lpstr>Body Waves: P Waves</vt:lpstr>
      <vt:lpstr>Body Waves: S Waves</vt:lpstr>
      <vt:lpstr>Surface Waves</vt:lpstr>
      <vt:lpstr>Measurement of seismic waves</vt:lpstr>
      <vt:lpstr>Measurement of Earthquake Strength</vt:lpstr>
      <vt:lpstr>Measurement of Earthquake Strength</vt:lpstr>
      <vt:lpstr>Measurement of Earthquake Strength</vt:lpstr>
      <vt:lpstr>Measurement of Earthquake Strength</vt:lpstr>
      <vt:lpstr>Damage from Earthquakes </vt:lpstr>
      <vt:lpstr>Damage from Earthquakes </vt:lpstr>
      <vt:lpstr>Damage from Earthquakes </vt:lpstr>
      <vt:lpstr>Formation of a Tsunamis</vt:lpstr>
      <vt:lpstr>Depth of Earthquakes</vt:lpstr>
      <vt:lpstr>Earthquake and tectonic plate boundaries</vt:lpstr>
      <vt:lpstr>Earthquake and tectonic plate boundaries</vt:lpstr>
      <vt:lpstr>Where Do Earthquakes Occur and How Often</vt:lpstr>
      <vt:lpstr>Earthquake prediction</vt:lpstr>
      <vt:lpstr>Locating the source of an earthquake</vt:lpstr>
      <vt:lpstr>Locating the source of an earthquake</vt:lpstr>
      <vt:lpstr>Locating the source of an earthquake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water</dc:creator>
  <cp:lastModifiedBy>User</cp:lastModifiedBy>
  <cp:revision>27</cp:revision>
  <dcterms:created xsi:type="dcterms:W3CDTF">2011-05-06T11:32:09Z</dcterms:created>
  <dcterms:modified xsi:type="dcterms:W3CDTF">2015-11-03T06:24:01Z</dcterms:modified>
</cp:coreProperties>
</file>