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8" r:id="rId2"/>
    <p:sldId id="257" r:id="rId3"/>
    <p:sldId id="287" r:id="rId4"/>
    <p:sldId id="272" r:id="rId5"/>
    <p:sldId id="259" r:id="rId6"/>
    <p:sldId id="260" r:id="rId7"/>
    <p:sldId id="261" r:id="rId8"/>
    <p:sldId id="262" r:id="rId9"/>
    <p:sldId id="276" r:id="rId10"/>
    <p:sldId id="278" r:id="rId11"/>
    <p:sldId id="279" r:id="rId12"/>
    <p:sldId id="281" r:id="rId13"/>
    <p:sldId id="263" r:id="rId14"/>
    <p:sldId id="264" r:id="rId15"/>
    <p:sldId id="265" r:id="rId16"/>
    <p:sldId id="266" r:id="rId17"/>
    <p:sldId id="267" r:id="rId18"/>
    <p:sldId id="269" r:id="rId19"/>
    <p:sldId id="284" r:id="rId20"/>
    <p:sldId id="268" r:id="rId21"/>
    <p:sldId id="274" r:id="rId22"/>
    <p:sldId id="285" r:id="rId23"/>
    <p:sldId id="288"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300"/>
    <a:srgbClr val="8CB719"/>
    <a:srgbClr val="990099"/>
    <a:srgbClr val="0000FF"/>
    <a:srgbClr val="5F298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51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4B37B83-BD96-264A-A43B-72229DC8E572}" type="datetimeFigureOut">
              <a:rPr lang="en-US" smtClean="0"/>
              <a:t>10/22/2015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A92DD7-2AFB-0946-AC05-21AB4FCC5FDB}" type="slidenum">
              <a:rPr lang="en-US" smtClean="0"/>
              <a:t>‹#›</a:t>
            </a:fld>
            <a:endParaRPr lang="en-US"/>
          </a:p>
        </p:txBody>
      </p:sp>
    </p:spTree>
    <p:extLst>
      <p:ext uri="{BB962C8B-B14F-4D97-AF65-F5344CB8AC3E}">
        <p14:creationId xmlns:p14="http://schemas.microsoft.com/office/powerpoint/2010/main" val="41925340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None/>
            </a:pPr>
            <a:r>
              <a:rPr lang="en-US" sz="1200" b="1" dirty="0" smtClean="0">
                <a:solidFill>
                  <a:srgbClr val="00B050"/>
                </a:solidFill>
              </a:rPr>
              <a:t>Chemotherapy</a:t>
            </a:r>
          </a:p>
          <a:p>
            <a:pPr>
              <a:buNone/>
            </a:pPr>
            <a:r>
              <a:rPr lang="en-US" sz="1200" dirty="0" smtClean="0"/>
              <a:t>     The use of any chemical (drug) to treat any disease or condition.</a:t>
            </a:r>
          </a:p>
          <a:p>
            <a:pPr>
              <a:buNone/>
            </a:pPr>
            <a:r>
              <a:rPr lang="en-US" sz="1200" b="1" dirty="0" smtClean="0">
                <a:solidFill>
                  <a:srgbClr val="00B050"/>
                </a:solidFill>
              </a:rPr>
              <a:t>Antimicrobial Agent</a:t>
            </a:r>
          </a:p>
          <a:p>
            <a:pPr>
              <a:buNone/>
            </a:pPr>
            <a:r>
              <a:rPr lang="en-US" sz="1200" dirty="0" smtClean="0"/>
              <a:t>     Any chemical (drug) used to treat an infectious disease, either by inhibiting or killing pathogens </a:t>
            </a:r>
            <a:r>
              <a:rPr lang="en-US" sz="1200" i="1" dirty="0" smtClean="0"/>
              <a:t>in vivo </a:t>
            </a:r>
            <a:r>
              <a:rPr lang="en-US" sz="1200" dirty="0" smtClean="0"/>
              <a:t>.</a:t>
            </a:r>
          </a:p>
          <a:p>
            <a:pPr>
              <a:buNone/>
            </a:pPr>
            <a:r>
              <a:rPr lang="en-US" sz="800" b="1" dirty="0" smtClean="0">
                <a:solidFill>
                  <a:srgbClr val="00B050"/>
                </a:solidFill>
              </a:rPr>
              <a:t>Antibiotics</a:t>
            </a:r>
          </a:p>
          <a:p>
            <a:pPr>
              <a:buNone/>
            </a:pPr>
            <a:r>
              <a:rPr lang="en-US" sz="800" dirty="0" smtClean="0"/>
              <a:t>     A substance produced by a microorganism that is effective killing or inhibiting the growth of other microorganism.</a:t>
            </a:r>
          </a:p>
          <a:p>
            <a:pPr>
              <a:buNone/>
            </a:pPr>
            <a:endParaRPr lang="en-US" sz="800" dirty="0" smtClean="0"/>
          </a:p>
          <a:p>
            <a:pPr>
              <a:buNone/>
            </a:pPr>
            <a:endParaRPr lang="en-US" sz="800" dirty="0" smtClean="0"/>
          </a:p>
          <a:p>
            <a:pPr>
              <a:buNone/>
            </a:pPr>
            <a:endParaRPr lang="en-US" sz="1200" dirty="0" smtClean="0"/>
          </a:p>
          <a:p>
            <a:endParaRPr lang="en-US" dirty="0"/>
          </a:p>
        </p:txBody>
      </p:sp>
      <p:sp>
        <p:nvSpPr>
          <p:cNvPr id="4" name="Slide Number Placeholder 3"/>
          <p:cNvSpPr>
            <a:spLocks noGrp="1"/>
          </p:cNvSpPr>
          <p:nvPr>
            <p:ph type="sldNum" sz="quarter" idx="10"/>
          </p:nvPr>
        </p:nvSpPr>
        <p:spPr/>
        <p:txBody>
          <a:bodyPr/>
          <a:lstStyle/>
          <a:p>
            <a:fld id="{77A92DD7-2AFB-0946-AC05-21AB4FCC5FDB}" type="slidenum">
              <a:rPr lang="en-US" smtClean="0"/>
              <a:t>2</a:t>
            </a:fld>
            <a:endParaRPr lang="en-US"/>
          </a:p>
        </p:txBody>
      </p:sp>
    </p:spTree>
    <p:extLst>
      <p:ext uri="{BB962C8B-B14F-4D97-AF65-F5344CB8AC3E}">
        <p14:creationId xmlns:p14="http://schemas.microsoft.com/office/powerpoint/2010/main" val="35222124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Synergism effect &gt;&gt; combination is better than single A.B.</a:t>
            </a:r>
          </a:p>
          <a:p>
            <a:pPr lvl="0"/>
            <a:r>
              <a:rPr lang="en-US" sz="1200" kern="1200" dirty="0" smtClean="0">
                <a:solidFill>
                  <a:schemeClr val="tx1"/>
                </a:solidFill>
                <a:effectLst/>
                <a:latin typeface="+mn-lt"/>
                <a:ea typeface="+mn-ea"/>
                <a:cs typeface="+mn-cs"/>
              </a:rPr>
              <a:t>Antagonism effect &gt;&gt; combination is worse than single A.B.</a:t>
            </a:r>
          </a:p>
          <a:p>
            <a:endParaRPr lang="en-US" dirty="0"/>
          </a:p>
        </p:txBody>
      </p:sp>
      <p:sp>
        <p:nvSpPr>
          <p:cNvPr id="4" name="Slide Number Placeholder 3"/>
          <p:cNvSpPr>
            <a:spLocks noGrp="1"/>
          </p:cNvSpPr>
          <p:nvPr>
            <p:ph type="sldNum" sz="quarter" idx="10"/>
          </p:nvPr>
        </p:nvSpPr>
        <p:spPr/>
        <p:txBody>
          <a:bodyPr/>
          <a:lstStyle/>
          <a:p>
            <a:fld id="{77A92DD7-2AFB-0946-AC05-21AB4FCC5FDB}" type="slidenum">
              <a:rPr lang="en-US" smtClean="0"/>
              <a:t>15</a:t>
            </a:fld>
            <a:endParaRPr lang="en-US"/>
          </a:p>
        </p:txBody>
      </p:sp>
    </p:spTree>
    <p:extLst>
      <p:ext uri="{BB962C8B-B14F-4D97-AF65-F5344CB8AC3E}">
        <p14:creationId xmlns:p14="http://schemas.microsoft.com/office/powerpoint/2010/main" val="20311628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Antifungal and antiprotozoal drugs tend to be more toxic to the patient </a:t>
            </a:r>
          </a:p>
          <a:p>
            <a:r>
              <a:rPr lang="en-US" sz="1200" kern="1200" smtClean="0">
                <a:solidFill>
                  <a:schemeClr val="tx1"/>
                </a:solidFill>
                <a:effectLst/>
                <a:latin typeface="+mn-lt"/>
                <a:ea typeface="+mn-ea"/>
                <a:cs typeface="+mn-cs"/>
              </a:rPr>
              <a:t>because</a:t>
            </a:r>
            <a:r>
              <a:rPr lang="en-US" sz="1200" kern="1200" dirty="0" smtClean="0">
                <a:solidFill>
                  <a:schemeClr val="tx1"/>
                </a:solidFill>
                <a:effectLst/>
                <a:latin typeface="+mn-lt"/>
                <a:ea typeface="+mn-ea"/>
                <a:cs typeface="+mn-cs"/>
              </a:rPr>
              <a:t>, like the </a:t>
            </a:r>
            <a:r>
              <a:rPr lang="en-US" sz="1200" kern="1200" smtClean="0">
                <a:solidFill>
                  <a:schemeClr val="tx1"/>
                </a:solidFill>
                <a:effectLst/>
                <a:latin typeface="+mn-lt"/>
                <a:ea typeface="+mn-ea"/>
                <a:cs typeface="+mn-cs"/>
              </a:rPr>
              <a:t>infected human</a:t>
            </a:r>
            <a:r>
              <a:rPr lang="en-US" sz="1200" kern="1200" dirty="0" smtClean="0">
                <a:solidFill>
                  <a:schemeClr val="tx1"/>
                </a:solidFill>
                <a:effectLst/>
                <a:latin typeface="+mn-lt"/>
                <a:ea typeface="+mn-ea"/>
                <a:cs typeface="+mn-cs"/>
              </a:rPr>
              <a:t>, they </a:t>
            </a:r>
            <a:r>
              <a:rPr lang="en-US" sz="1200" kern="1200" smtClean="0">
                <a:solidFill>
                  <a:schemeClr val="tx1"/>
                </a:solidFill>
                <a:effectLst/>
                <a:latin typeface="+mn-lt"/>
                <a:ea typeface="+mn-ea"/>
                <a:cs typeface="+mn-cs"/>
              </a:rPr>
              <a:t>are eucaryotic</a:t>
            </a:r>
            <a:r>
              <a:rPr lang="en-US" sz="1200" kern="1200" dirty="0" smtClean="0">
                <a:solidFill>
                  <a:schemeClr val="tx1"/>
                </a:solidFill>
                <a:effectLst/>
                <a:latin typeface="+mn-lt"/>
                <a:ea typeface="+mn-ea"/>
                <a:cs typeface="+mn-cs"/>
              </a:rPr>
              <a:t> organisms </a:t>
            </a:r>
            <a:endParaRPr lang="en-US" dirty="0" smtClean="0"/>
          </a:p>
          <a:p>
            <a:endParaRPr lang="en-US" dirty="0"/>
          </a:p>
        </p:txBody>
      </p:sp>
      <p:sp>
        <p:nvSpPr>
          <p:cNvPr id="4" name="Slide Number Placeholder 3"/>
          <p:cNvSpPr>
            <a:spLocks noGrp="1"/>
          </p:cNvSpPr>
          <p:nvPr>
            <p:ph type="sldNum" sz="quarter" idx="10"/>
          </p:nvPr>
        </p:nvSpPr>
        <p:spPr/>
        <p:txBody>
          <a:bodyPr/>
          <a:lstStyle/>
          <a:p>
            <a:fld id="{77A92DD7-2AFB-0946-AC05-21AB4FCC5FDB}" type="slidenum">
              <a:rPr lang="en-US" smtClean="0"/>
              <a:t>16</a:t>
            </a:fld>
            <a:endParaRPr lang="en-US"/>
          </a:p>
        </p:txBody>
      </p:sp>
    </p:spTree>
    <p:extLst>
      <p:ext uri="{BB962C8B-B14F-4D97-AF65-F5344CB8AC3E}">
        <p14:creationId xmlns:p14="http://schemas.microsoft.com/office/powerpoint/2010/main" val="39505077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solidFill>
                  <a:srgbClr val="0000FF"/>
                </a:solidFill>
              </a:rPr>
              <a:t>Chromosomal Mutation</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change in the structure of a drug binding site , </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change in cell membrane permeability </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 </a:t>
            </a:r>
            <a:r>
              <a:rPr lang="en-US" sz="1200" b="1" dirty="0" smtClean="0">
                <a:solidFill>
                  <a:srgbClr val="0000FF"/>
                </a:solidFill>
              </a:rPr>
              <a:t>Gen Transfer</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drug is destroyed or inactivated by the enzyme , drug is pumped out of the cell before it can damage or kill the cell </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77A92DD7-2AFB-0946-AC05-21AB4FCC5FDB}" type="slidenum">
              <a:rPr lang="en-US" smtClean="0"/>
              <a:t>18</a:t>
            </a:fld>
            <a:endParaRPr lang="en-US"/>
          </a:p>
        </p:txBody>
      </p:sp>
    </p:spTree>
    <p:extLst>
      <p:ext uri="{BB962C8B-B14F-4D97-AF65-F5344CB8AC3E}">
        <p14:creationId xmlns:p14="http://schemas.microsoft.com/office/powerpoint/2010/main" val="32071715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96F82A86-B8CF-5445-AFA2-20E0D3426A75}" type="slidenum">
              <a:rPr lang="en-US" sz="1200"/>
              <a:pPr eaLnBrk="1" hangingPunct="1"/>
              <a:t>19</a:t>
            </a:fld>
            <a:endParaRPr lang="en-US" sz="1200"/>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buFontTx/>
              <a:buChar char="-"/>
            </a:pPr>
            <a:r>
              <a:rPr lang="en-GB" sz="1200" dirty="0" smtClean="0"/>
              <a:t>Organisms producing TEM1beta lactamase:</a:t>
            </a:r>
          </a:p>
          <a:p>
            <a:pPr eaLnBrk="1" hangingPunct="1">
              <a:buFontTx/>
              <a:buChar char="-"/>
            </a:pPr>
            <a:endParaRPr lang="en-GB" sz="1200" dirty="0" smtClean="0"/>
          </a:p>
          <a:p>
            <a:r>
              <a:rPr lang="en-GB" i="1" dirty="0" smtClean="0"/>
              <a:t>Haemophilus </a:t>
            </a:r>
            <a:r>
              <a:rPr lang="en-GB" i="1" smtClean="0"/>
              <a:t>influenzae</a:t>
            </a:r>
            <a:endParaRPr lang="en-GB" i="1" dirty="0" smtClean="0"/>
          </a:p>
          <a:p>
            <a:r>
              <a:rPr lang="en-GB" i="1" dirty="0" smtClean="0"/>
              <a:t>Staph </a:t>
            </a:r>
            <a:r>
              <a:rPr lang="en-GB" i="1" dirty="0" err="1" smtClean="0"/>
              <a:t>aureus</a:t>
            </a:r>
            <a:endParaRPr lang="en-GB" i="1" dirty="0" smtClean="0"/>
          </a:p>
          <a:p>
            <a:r>
              <a:rPr lang="en-GB" i="1" dirty="0" err="1" smtClean="0"/>
              <a:t>Esch</a:t>
            </a:r>
            <a:r>
              <a:rPr lang="en-GB" i="1" dirty="0" smtClean="0"/>
              <a:t> coli</a:t>
            </a:r>
          </a:p>
          <a:p>
            <a:pPr eaLnBrk="1" hangingPunct="1">
              <a:buFontTx/>
              <a:buChar char="-"/>
            </a:pPr>
            <a:endParaRPr lang="en-US" dirty="0">
              <a:ea typeface="ＭＳ Ｐゴシック" charset="0"/>
              <a:cs typeface="ＭＳ Ｐゴシック" charset="0"/>
            </a:endParaRPr>
          </a:p>
        </p:txBody>
      </p:sp>
    </p:spTree>
    <p:extLst>
      <p:ext uri="{BB962C8B-B14F-4D97-AF65-F5344CB8AC3E}">
        <p14:creationId xmlns:p14="http://schemas.microsoft.com/office/powerpoint/2010/main" val="10640669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dirty="0" smtClean="0">
                <a:latin typeface="Times New Roman" charset="0"/>
              </a:rPr>
              <a:t>The first molecules that inhibited bacterial growth were natural products.</a:t>
            </a:r>
          </a:p>
          <a:p>
            <a:pPr eaLnBrk="1" hangingPunct="1">
              <a:spcBef>
                <a:spcPct val="0"/>
              </a:spcBef>
            </a:pPr>
            <a:r>
              <a:rPr lang="en-US" dirty="0" smtClean="0">
                <a:latin typeface="Times New Roman" charset="0"/>
              </a:rPr>
              <a:t>Over time, these natural molecules have been modified.</a:t>
            </a:r>
          </a:p>
          <a:p>
            <a:pPr eaLnBrk="1" hangingPunct="1">
              <a:spcBef>
                <a:spcPct val="0"/>
              </a:spcBef>
            </a:pPr>
            <a:r>
              <a:rPr lang="en-US" dirty="0" smtClean="0">
                <a:latin typeface="Times New Roman" charset="0"/>
              </a:rPr>
              <a:t>Several types of semi-synthetic antibiotics have been derived from these molecules.</a:t>
            </a:r>
          </a:p>
          <a:p>
            <a:endParaRPr lang="en-US" dirty="0"/>
          </a:p>
        </p:txBody>
      </p:sp>
      <p:sp>
        <p:nvSpPr>
          <p:cNvPr id="4" name="Slide Number Placeholder 3"/>
          <p:cNvSpPr>
            <a:spLocks noGrp="1"/>
          </p:cNvSpPr>
          <p:nvPr>
            <p:ph type="sldNum" sz="quarter" idx="10"/>
          </p:nvPr>
        </p:nvSpPr>
        <p:spPr/>
        <p:txBody>
          <a:bodyPr/>
          <a:lstStyle/>
          <a:p>
            <a:fld id="{77A92DD7-2AFB-0946-AC05-21AB4FCC5FDB}" type="slidenum">
              <a:rPr lang="en-US" smtClean="0"/>
              <a:t>3</a:t>
            </a:fld>
            <a:endParaRPr lang="en-US"/>
          </a:p>
        </p:txBody>
      </p:sp>
    </p:spTree>
    <p:extLst>
      <p:ext uri="{BB962C8B-B14F-4D97-AF65-F5344CB8AC3E}">
        <p14:creationId xmlns:p14="http://schemas.microsoft.com/office/powerpoint/2010/main" val="34210648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solidFill>
                  <a:srgbClr val="FFFF00"/>
                </a:solidFill>
                <a:latin typeface="Times New Roman" charset="0"/>
              </a:rPr>
              <a:t>WHY IS THIS IMPORTANT?</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latin typeface="Times New Roman" charset="0"/>
              </a:rPr>
              <a:t>Antibiotics have drastically reduced the number of deaths due to infection.</a:t>
            </a:r>
          </a:p>
          <a:p>
            <a:pPr eaLnBrk="1" hangingPunct="1">
              <a:spcBef>
                <a:spcPct val="0"/>
              </a:spcBef>
            </a:pPr>
            <a:r>
              <a:rPr lang="en-US" b="1" dirty="0" smtClean="0">
                <a:latin typeface="Times New Roman" charset="0"/>
              </a:rPr>
              <a:t>The discovery of the first antibiotic was an accident.</a:t>
            </a:r>
          </a:p>
          <a:p>
            <a:pPr lvl="1" eaLnBrk="1" hangingPunct="1">
              <a:spcBef>
                <a:spcPct val="0"/>
              </a:spcBef>
            </a:pPr>
            <a:r>
              <a:rPr lang="en-US" dirty="0" smtClean="0">
                <a:latin typeface="Times New Roman" charset="0"/>
              </a:rPr>
              <a:t>Alexander Fleming accidentally contaminated a plate with a fungus. </a:t>
            </a:r>
          </a:p>
          <a:p>
            <a:pPr lvl="1" eaLnBrk="1" hangingPunct="1">
              <a:spcBef>
                <a:spcPct val="0"/>
              </a:spcBef>
            </a:pPr>
            <a:r>
              <a:rPr lang="en-US" dirty="0" smtClean="0">
                <a:latin typeface="Times New Roman" charset="0"/>
              </a:rPr>
              <a:t>He observed a clearly defined region of no bacterial growth where the fungi had contaminated the plate.</a:t>
            </a:r>
          </a:p>
          <a:p>
            <a:pPr lvl="1" eaLnBrk="1" hangingPunct="1">
              <a:spcBef>
                <a:spcPct val="0"/>
              </a:spcBef>
            </a:pPr>
            <a:r>
              <a:rPr lang="en-US" dirty="0" smtClean="0">
                <a:latin typeface="Times New Roman" charset="0"/>
              </a:rPr>
              <a:t>The area around the fungus was eventually referred to as a zone of inhibition</a:t>
            </a:r>
          </a:p>
          <a:p>
            <a:endParaRPr lang="en-US" dirty="0" smtClean="0"/>
          </a:p>
          <a:p>
            <a:pPr eaLnBrk="1" hangingPunct="1">
              <a:spcBef>
                <a:spcPct val="0"/>
              </a:spcBef>
            </a:pPr>
            <a:endParaRPr lang="en-US" dirty="0" smtClean="0">
              <a:latin typeface="Times New Roman" charset="0"/>
            </a:endParaRPr>
          </a:p>
          <a:p>
            <a:pPr eaLnBrk="1" hangingPunct="1">
              <a:spcBef>
                <a:spcPct val="0"/>
              </a:spcBef>
            </a:pPr>
            <a:r>
              <a:rPr lang="en-US" dirty="0" smtClean="0">
                <a:latin typeface="Times New Roman" charset="0"/>
              </a:rPr>
              <a:t>The first molecules that inhibited bacterial growth were natural products.</a:t>
            </a:r>
          </a:p>
          <a:p>
            <a:pPr eaLnBrk="1" hangingPunct="1">
              <a:spcBef>
                <a:spcPct val="0"/>
              </a:spcBef>
            </a:pPr>
            <a:r>
              <a:rPr lang="en-US" dirty="0" smtClean="0">
                <a:latin typeface="Times New Roman" charset="0"/>
              </a:rPr>
              <a:t>Over time, these natural molecules have been modified.</a:t>
            </a:r>
          </a:p>
          <a:p>
            <a:pPr eaLnBrk="1" hangingPunct="1">
              <a:spcBef>
                <a:spcPct val="0"/>
              </a:spcBef>
            </a:pPr>
            <a:r>
              <a:rPr lang="en-US" dirty="0" smtClean="0">
                <a:latin typeface="Times New Roman" charset="0"/>
              </a:rPr>
              <a:t>Several types of semi-synthetic antibiotics have been derived from these molecules.</a:t>
            </a:r>
          </a:p>
          <a:p>
            <a:endParaRPr lang="en-US" dirty="0"/>
          </a:p>
        </p:txBody>
      </p:sp>
      <p:sp>
        <p:nvSpPr>
          <p:cNvPr id="4" name="Slide Number Placeholder 3"/>
          <p:cNvSpPr>
            <a:spLocks noGrp="1"/>
          </p:cNvSpPr>
          <p:nvPr>
            <p:ph type="sldNum" sz="quarter" idx="10"/>
          </p:nvPr>
        </p:nvSpPr>
        <p:spPr/>
        <p:txBody>
          <a:bodyPr/>
          <a:lstStyle/>
          <a:p>
            <a:fld id="{77A92DD7-2AFB-0946-AC05-21AB4FCC5FDB}" type="slidenum">
              <a:rPr lang="en-US" smtClean="0"/>
              <a:t>4</a:t>
            </a:fld>
            <a:endParaRPr lang="en-US"/>
          </a:p>
        </p:txBody>
      </p:sp>
    </p:spTree>
    <p:extLst>
      <p:ext uri="{BB962C8B-B14F-4D97-AF65-F5344CB8AC3E}">
        <p14:creationId xmlns:p14="http://schemas.microsoft.com/office/powerpoint/2010/main" val="34210648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Semi-synthetic drugs </a:t>
            </a:r>
            <a:r>
              <a:rPr lang="en-US" sz="1200" dirty="0" smtClean="0"/>
              <a:t>Are chemically modified antibiotics to kill a wider variety (more) pathogens or reduce side effects</a:t>
            </a:r>
            <a:r>
              <a:rPr lang="en-US" sz="1200" baseline="0" dirty="0" smtClean="0"/>
              <a:t> (</a:t>
            </a:r>
            <a:r>
              <a:rPr lang="en-US" sz="1200" kern="1200" dirty="0" smtClean="0">
                <a:solidFill>
                  <a:schemeClr val="tx1"/>
                </a:solidFill>
                <a:effectLst/>
                <a:latin typeface="+mn-lt"/>
                <a:ea typeface="+mn-ea"/>
                <a:cs typeface="+mn-cs"/>
              </a:rPr>
              <a:t>developed to decrease toxicity and increase effectiveness )</a:t>
            </a:r>
          </a:p>
          <a:p>
            <a:endParaRPr lang="en-US" dirty="0"/>
          </a:p>
        </p:txBody>
      </p:sp>
      <p:sp>
        <p:nvSpPr>
          <p:cNvPr id="4" name="Slide Number Placeholder 3"/>
          <p:cNvSpPr>
            <a:spLocks noGrp="1"/>
          </p:cNvSpPr>
          <p:nvPr>
            <p:ph type="sldNum" sz="quarter" idx="10"/>
          </p:nvPr>
        </p:nvSpPr>
        <p:spPr/>
        <p:txBody>
          <a:bodyPr/>
          <a:lstStyle/>
          <a:p>
            <a:fld id="{77A92DD7-2AFB-0946-AC05-21AB4FCC5FDB}" type="slidenum">
              <a:rPr lang="en-US" smtClean="0"/>
              <a:t>6</a:t>
            </a:fld>
            <a:endParaRPr lang="en-US"/>
          </a:p>
        </p:txBody>
      </p:sp>
    </p:spTree>
    <p:extLst>
      <p:ext uri="{BB962C8B-B14F-4D97-AF65-F5344CB8AC3E}">
        <p14:creationId xmlns:p14="http://schemas.microsoft.com/office/powerpoint/2010/main" val="15354058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 DNA is transcribed into RNA by an enzyme called RNA polymerase </a:t>
            </a:r>
          </a:p>
          <a:p>
            <a:r>
              <a:rPr lang="en-US" sz="1200" kern="1200" dirty="0" smtClean="0">
                <a:solidFill>
                  <a:schemeClr val="tx1"/>
                </a:solidFill>
                <a:effectLst/>
                <a:latin typeface="+mn-lt"/>
                <a:ea typeface="+mn-ea"/>
                <a:cs typeface="+mn-cs"/>
              </a:rPr>
              <a:t>The RNA strand is translated into proteins by the ribosomes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 DNA inhibitor, ex: Quinolone (ciprofloxacin), </a:t>
            </a:r>
            <a:r>
              <a:rPr lang="en-US" sz="1200" kern="1200" dirty="0" err="1" smtClean="0">
                <a:solidFill>
                  <a:schemeClr val="tx1"/>
                </a:solidFill>
                <a:effectLst/>
                <a:latin typeface="+mn-lt"/>
                <a:ea typeface="+mn-ea"/>
                <a:cs typeface="+mn-cs"/>
              </a:rPr>
              <a:t>Mitomycin</a:t>
            </a:r>
            <a:r>
              <a:rPr lang="en-US" sz="1200" kern="1200" dirty="0" smtClean="0">
                <a:solidFill>
                  <a:schemeClr val="tx1"/>
                </a:solidFill>
                <a:effectLst/>
                <a:latin typeface="+mn-lt"/>
                <a:ea typeface="+mn-ea"/>
                <a:cs typeface="+mn-cs"/>
              </a:rPr>
              <a:t> C</a:t>
            </a:r>
          </a:p>
          <a:p>
            <a:r>
              <a:rPr lang="en-US" sz="1200" kern="1200" dirty="0" smtClean="0">
                <a:solidFill>
                  <a:schemeClr val="tx1"/>
                </a:solidFill>
                <a:effectLst/>
                <a:latin typeface="+mn-lt"/>
                <a:ea typeface="+mn-ea"/>
                <a:cs typeface="+mn-cs"/>
              </a:rPr>
              <a:t> b- RNA inhibitor, ex: rifampin.</a:t>
            </a:r>
            <a:endParaRPr lang="en-US" dirty="0"/>
          </a:p>
        </p:txBody>
      </p:sp>
      <p:sp>
        <p:nvSpPr>
          <p:cNvPr id="4" name="Slide Number Placeholder 3"/>
          <p:cNvSpPr>
            <a:spLocks noGrp="1"/>
          </p:cNvSpPr>
          <p:nvPr>
            <p:ph type="sldNum" sz="quarter" idx="10"/>
          </p:nvPr>
        </p:nvSpPr>
        <p:spPr/>
        <p:txBody>
          <a:bodyPr/>
          <a:lstStyle/>
          <a:p>
            <a:fld id="{77A92DD7-2AFB-0946-AC05-21AB4FCC5FDB}" type="slidenum">
              <a:rPr lang="en-US" smtClean="0"/>
              <a:t>9</a:t>
            </a:fld>
            <a:endParaRPr lang="en-US"/>
          </a:p>
        </p:txBody>
      </p:sp>
    </p:spTree>
    <p:extLst>
      <p:ext uri="{BB962C8B-B14F-4D97-AF65-F5344CB8AC3E}">
        <p14:creationId xmlns:p14="http://schemas.microsoft.com/office/powerpoint/2010/main" val="21332553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Inhibit cell wall synthesis by binding with PBP and thus prevent formation of cross peptide. </a:t>
            </a:r>
          </a:p>
          <a:p>
            <a:endParaRPr lang="en-US" dirty="0"/>
          </a:p>
        </p:txBody>
      </p:sp>
      <p:sp>
        <p:nvSpPr>
          <p:cNvPr id="4" name="Slide Number Placeholder 3"/>
          <p:cNvSpPr>
            <a:spLocks noGrp="1"/>
          </p:cNvSpPr>
          <p:nvPr>
            <p:ph type="sldNum" sz="quarter" idx="10"/>
          </p:nvPr>
        </p:nvSpPr>
        <p:spPr/>
        <p:txBody>
          <a:bodyPr/>
          <a:lstStyle/>
          <a:p>
            <a:fld id="{77A92DD7-2AFB-0946-AC05-21AB4FCC5FDB}" type="slidenum">
              <a:rPr lang="en-US" smtClean="0"/>
              <a:t>10</a:t>
            </a:fld>
            <a:endParaRPr lang="en-US"/>
          </a:p>
        </p:txBody>
      </p:sp>
    </p:spTree>
    <p:extLst>
      <p:ext uri="{BB962C8B-B14F-4D97-AF65-F5344CB8AC3E}">
        <p14:creationId xmlns:p14="http://schemas.microsoft.com/office/powerpoint/2010/main" val="14417753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Ploymyxin: It act as detergent, make holes in the </a:t>
            </a:r>
            <a:r>
              <a:rPr lang="en-US" sz="1200" kern="1200" dirty="0" err="1" smtClean="0">
                <a:solidFill>
                  <a:schemeClr val="tx1"/>
                </a:solidFill>
                <a:effectLst/>
                <a:latin typeface="+mn-lt"/>
                <a:ea typeface="+mn-ea"/>
                <a:cs typeface="+mn-cs"/>
              </a:rPr>
              <a:t>c.m</a:t>
            </a:r>
            <a:r>
              <a:rPr lang="en-US" dirty="0" smtClean="0">
                <a:effectLst/>
              </a:rPr>
              <a:t> </a:t>
            </a:r>
          </a:p>
          <a:p>
            <a:endParaRPr lang="en-US" dirty="0"/>
          </a:p>
        </p:txBody>
      </p:sp>
      <p:sp>
        <p:nvSpPr>
          <p:cNvPr id="4" name="Slide Number Placeholder 3"/>
          <p:cNvSpPr>
            <a:spLocks noGrp="1"/>
          </p:cNvSpPr>
          <p:nvPr>
            <p:ph type="sldNum" sz="quarter" idx="10"/>
          </p:nvPr>
        </p:nvSpPr>
        <p:spPr/>
        <p:txBody>
          <a:bodyPr/>
          <a:lstStyle/>
          <a:p>
            <a:fld id="{77A92DD7-2AFB-0946-AC05-21AB4FCC5FDB}" type="slidenum">
              <a:rPr lang="en-US" smtClean="0"/>
              <a:t>11</a:t>
            </a:fld>
            <a:endParaRPr lang="en-US"/>
          </a:p>
        </p:txBody>
      </p:sp>
    </p:spTree>
    <p:extLst>
      <p:ext uri="{BB962C8B-B14F-4D97-AF65-F5344CB8AC3E}">
        <p14:creationId xmlns:p14="http://schemas.microsoft.com/office/powerpoint/2010/main" val="13041396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bacteria use F.A to make its nucleotides. It can’t take it from outside because F.A has large size and can’t pass through the bacterial cell wall, so the bacteria synthesis F.A inside their cell (in the cytoplasm) by using PABA. </a:t>
            </a:r>
          </a:p>
          <a:p>
            <a:r>
              <a:rPr lang="en-US" sz="1200" kern="1200" dirty="0" smtClean="0">
                <a:solidFill>
                  <a:schemeClr val="tx1"/>
                </a:solidFill>
                <a:effectLst/>
                <a:latin typeface="+mn-lt"/>
                <a:ea typeface="+mn-ea"/>
                <a:cs typeface="+mn-cs"/>
              </a:rPr>
              <a:t>*</a:t>
            </a:r>
            <a:r>
              <a:rPr lang="en-US" sz="1200" kern="1200" dirty="0" err="1" smtClean="0">
                <a:solidFill>
                  <a:schemeClr val="tx1"/>
                </a:solidFill>
                <a:effectLst/>
                <a:latin typeface="+mn-lt"/>
                <a:ea typeface="+mn-ea"/>
                <a:cs typeface="+mn-cs"/>
              </a:rPr>
              <a:t>para</a:t>
            </a:r>
            <a:r>
              <a:rPr lang="en-US" sz="1200" kern="1200" dirty="0" smtClean="0">
                <a:solidFill>
                  <a:schemeClr val="tx1"/>
                </a:solidFill>
                <a:effectLst/>
                <a:latin typeface="+mn-lt"/>
                <a:ea typeface="+mn-ea"/>
                <a:cs typeface="+mn-cs"/>
              </a:rPr>
              <a:t> amino benzoic acid (PABA) is pro material inside the bacterial cell to synthesis F.A, in presence of 2 enzymes:</a:t>
            </a:r>
          </a:p>
          <a:p>
            <a:pPr lvl="0"/>
            <a:r>
              <a:rPr lang="en-US" sz="1200" kern="1200" dirty="0" smtClean="0">
                <a:solidFill>
                  <a:schemeClr val="tx1"/>
                </a:solidFill>
                <a:effectLst/>
                <a:latin typeface="+mn-lt"/>
                <a:ea typeface="+mn-ea"/>
                <a:cs typeface="+mn-cs"/>
              </a:rPr>
              <a:t>Sulfa analogue (look-like) PABA, so DPS will attach to the sulfa instead of PABA and F.A synthesis will stop.</a:t>
            </a:r>
          </a:p>
          <a:p>
            <a:pPr lvl="0"/>
            <a:r>
              <a:rPr lang="en-US" sz="1200" kern="1200" dirty="0" smtClean="0">
                <a:solidFill>
                  <a:schemeClr val="tx1"/>
                </a:solidFill>
                <a:effectLst/>
                <a:latin typeface="+mn-lt"/>
                <a:ea typeface="+mn-ea"/>
                <a:cs typeface="+mn-cs"/>
              </a:rPr>
              <a:t>Mode of action&gt;&gt;&gt;  competitive inhibition, so we must use high concentration of sulfa.</a:t>
            </a:r>
          </a:p>
          <a:p>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77A92DD7-2AFB-0946-AC05-21AB4FCC5FDB}" type="slidenum">
              <a:rPr lang="en-US" smtClean="0"/>
              <a:t>12</a:t>
            </a:fld>
            <a:endParaRPr lang="en-US"/>
          </a:p>
        </p:txBody>
      </p:sp>
    </p:spTree>
    <p:extLst>
      <p:ext uri="{BB962C8B-B14F-4D97-AF65-F5344CB8AC3E}">
        <p14:creationId xmlns:p14="http://schemas.microsoft.com/office/powerpoint/2010/main" val="17131560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None/>
            </a:pPr>
            <a:r>
              <a:rPr lang="en-US" sz="1200" b="1" dirty="0" smtClean="0">
                <a:solidFill>
                  <a:srgbClr val="0000FF"/>
                </a:solidFill>
              </a:rPr>
              <a:t>Narrow-spectrum Antibiotics</a:t>
            </a:r>
          </a:p>
          <a:p>
            <a:pPr>
              <a:buNone/>
            </a:pPr>
            <a:r>
              <a:rPr lang="en-US" sz="1200" dirty="0" smtClean="0"/>
              <a:t>     Antibiotics that can kill or inhibit </a:t>
            </a:r>
            <a:r>
              <a:rPr lang="en-US" sz="1200" b="1" dirty="0" err="1" smtClean="0"/>
              <a:t>either</a:t>
            </a:r>
            <a:r>
              <a:rPr lang="en-US" sz="1200" dirty="0" err="1" smtClean="0"/>
              <a:t>Gram</a:t>
            </a:r>
            <a:r>
              <a:rPr lang="en-US" sz="1200" dirty="0" smtClean="0"/>
              <a:t> positive </a:t>
            </a:r>
            <a:r>
              <a:rPr lang="en-US" sz="1200" b="1" dirty="0" smtClean="0"/>
              <a:t>or</a:t>
            </a:r>
            <a:r>
              <a:rPr lang="en-US" sz="1200" dirty="0" smtClean="0"/>
              <a:t> Gram negative bacteria. </a:t>
            </a:r>
          </a:p>
          <a:p>
            <a:pPr>
              <a:buNone/>
            </a:pPr>
            <a:r>
              <a:rPr lang="en-US" sz="1200" b="1" dirty="0" smtClean="0">
                <a:solidFill>
                  <a:srgbClr val="0000FF"/>
                </a:solidFill>
              </a:rPr>
              <a:t>Broad-spectrum Antibiotics</a:t>
            </a:r>
          </a:p>
          <a:p>
            <a:pPr>
              <a:buNone/>
            </a:pPr>
            <a:r>
              <a:rPr lang="en-US" sz="1200" dirty="0" smtClean="0"/>
              <a:t>     Antibiotics that can kill or inhibit </a:t>
            </a:r>
            <a:r>
              <a:rPr lang="en-US" sz="1200" b="1" dirty="0" smtClean="0"/>
              <a:t>Both</a:t>
            </a:r>
            <a:r>
              <a:rPr lang="en-US" sz="1200" dirty="0" smtClean="0"/>
              <a:t> Gram positive </a:t>
            </a:r>
            <a:r>
              <a:rPr lang="en-US" sz="1200" b="1" dirty="0" smtClean="0"/>
              <a:t>and</a:t>
            </a:r>
            <a:r>
              <a:rPr lang="en-US" sz="1200" dirty="0" smtClean="0"/>
              <a:t> Gram negative bacteria.</a:t>
            </a:r>
          </a:p>
          <a:p>
            <a:pPr>
              <a:buNone/>
            </a:pPr>
            <a:endParaRPr lang="en-US" sz="1200" dirty="0" smtClean="0"/>
          </a:p>
          <a:p>
            <a:endParaRPr lang="en-US" dirty="0"/>
          </a:p>
        </p:txBody>
      </p:sp>
      <p:sp>
        <p:nvSpPr>
          <p:cNvPr id="4" name="Slide Number Placeholder 3"/>
          <p:cNvSpPr>
            <a:spLocks noGrp="1"/>
          </p:cNvSpPr>
          <p:nvPr>
            <p:ph type="sldNum" sz="quarter" idx="10"/>
          </p:nvPr>
        </p:nvSpPr>
        <p:spPr/>
        <p:txBody>
          <a:bodyPr/>
          <a:lstStyle/>
          <a:p>
            <a:fld id="{77A92DD7-2AFB-0946-AC05-21AB4FCC5FDB}" type="slidenum">
              <a:rPr lang="en-US" smtClean="0"/>
              <a:t>14</a:t>
            </a:fld>
            <a:endParaRPr lang="en-US"/>
          </a:p>
        </p:txBody>
      </p:sp>
    </p:spTree>
    <p:extLst>
      <p:ext uri="{BB962C8B-B14F-4D97-AF65-F5344CB8AC3E}">
        <p14:creationId xmlns:p14="http://schemas.microsoft.com/office/powerpoint/2010/main" val="20217612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vert="horz"/>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vert="horz"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2204864"/>
            <a:ext cx="7772400" cy="1743086"/>
          </a:xfrm>
        </p:spPr>
        <p:txBody>
          <a:bodyPr>
            <a:noAutofit/>
          </a:bodyPr>
          <a:lstStyle/>
          <a:p>
            <a:pPr rtl="0"/>
            <a:r>
              <a:rPr lang="en-US" sz="5400" b="1" dirty="0" smtClean="0">
                <a:solidFill>
                  <a:srgbClr val="FF0000"/>
                </a:solidFill>
              </a:rPr>
              <a:t>Inhibiting Microbial Growth </a:t>
            </a:r>
            <a:r>
              <a:rPr lang="en-US" sz="5400" b="1" i="1" dirty="0" smtClean="0">
                <a:solidFill>
                  <a:srgbClr val="FF0000"/>
                </a:solidFill>
              </a:rPr>
              <a:t>in vivo</a:t>
            </a:r>
            <a:endParaRPr lang="x-none" sz="5400" b="1" i="1" dirty="0">
              <a:solidFill>
                <a:srgbClr val="FF0000"/>
              </a:solidFill>
            </a:endParaRPr>
          </a:p>
        </p:txBody>
      </p:sp>
      <p:sp>
        <p:nvSpPr>
          <p:cNvPr id="3" name="Subtitle 2"/>
          <p:cNvSpPr>
            <a:spLocks noGrp="1"/>
          </p:cNvSpPr>
          <p:nvPr>
            <p:ph type="subTitle" idx="1"/>
          </p:nvPr>
        </p:nvSpPr>
        <p:spPr>
          <a:xfrm>
            <a:off x="1600200" y="4495800"/>
            <a:ext cx="6400800" cy="1357322"/>
          </a:xfrm>
        </p:spPr>
        <p:txBody>
          <a:bodyPr/>
          <a:lstStyle/>
          <a:p>
            <a:pPr rtl="0"/>
            <a:r>
              <a:rPr lang="en-US" b="1" dirty="0" smtClean="0">
                <a:solidFill>
                  <a:srgbClr val="0070C0"/>
                </a:solidFill>
              </a:rPr>
              <a:t>CLS 212: Medical Microbiology</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09"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313" y="476250"/>
            <a:ext cx="7775575" cy="6048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2586587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913" y="549275"/>
            <a:ext cx="7127875" cy="5472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40599635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5"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750" y="549275"/>
            <a:ext cx="8280400" cy="5903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40804113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lstStyle/>
          <a:p>
            <a:r>
              <a:rPr lang="en-US" b="1" dirty="0" smtClean="0">
                <a:solidFill>
                  <a:srgbClr val="FF0000"/>
                </a:solidFill>
              </a:rPr>
              <a:t>Antibacterial Agents</a:t>
            </a:r>
            <a:endParaRPr lang="en-US" b="1" dirty="0">
              <a:solidFill>
                <a:srgbClr val="FF0000"/>
              </a:solidFill>
            </a:endParaRPr>
          </a:p>
        </p:txBody>
      </p:sp>
      <p:sp>
        <p:nvSpPr>
          <p:cNvPr id="3" name="Content Placeholder 2"/>
          <p:cNvSpPr>
            <a:spLocks noGrp="1"/>
          </p:cNvSpPr>
          <p:nvPr>
            <p:ph idx="1"/>
          </p:nvPr>
        </p:nvSpPr>
        <p:spPr>
          <a:xfrm>
            <a:off x="251520" y="1196752"/>
            <a:ext cx="5904656" cy="5432648"/>
          </a:xfrm>
        </p:spPr>
        <p:txBody>
          <a:bodyPr>
            <a:normAutofit/>
          </a:bodyPr>
          <a:lstStyle/>
          <a:p>
            <a:pPr>
              <a:buNone/>
            </a:pPr>
            <a:r>
              <a:rPr lang="en-US" sz="2400" b="1" dirty="0" smtClean="0">
                <a:solidFill>
                  <a:srgbClr val="00B050"/>
                </a:solidFill>
              </a:rPr>
              <a:t>(2) Based on activity of the drug:</a:t>
            </a:r>
            <a:endParaRPr lang="en-US" sz="2400" b="1" dirty="0" smtClean="0">
              <a:solidFill>
                <a:srgbClr val="0000FF"/>
              </a:solidFill>
            </a:endParaRPr>
          </a:p>
          <a:p>
            <a:pPr>
              <a:buNone/>
            </a:pPr>
            <a:endParaRPr lang="en-US" sz="2400" b="1" dirty="0" smtClean="0">
              <a:solidFill>
                <a:srgbClr val="0000FF"/>
              </a:solidFill>
            </a:endParaRPr>
          </a:p>
          <a:p>
            <a:pPr>
              <a:buNone/>
            </a:pPr>
            <a:r>
              <a:rPr lang="en-US" sz="2400" b="1" dirty="0" smtClean="0">
                <a:solidFill>
                  <a:srgbClr val="0000FF"/>
                </a:solidFill>
              </a:rPr>
              <a:t>Bacteriostatic Agent</a:t>
            </a:r>
          </a:p>
          <a:p>
            <a:r>
              <a:rPr lang="en-US" sz="2400" dirty="0" smtClean="0"/>
              <a:t>Stop bacteria from growing and multiplying.</a:t>
            </a:r>
          </a:p>
          <a:p>
            <a:r>
              <a:rPr lang="en-US" sz="2400" dirty="0" smtClean="0"/>
              <a:t>Used </a:t>
            </a:r>
            <a:r>
              <a:rPr lang="en-US" sz="2400" b="1" dirty="0" smtClean="0">
                <a:solidFill>
                  <a:srgbClr val="FF0000"/>
                </a:solidFill>
              </a:rPr>
              <a:t>only</a:t>
            </a:r>
            <a:r>
              <a:rPr lang="en-US" sz="2400" dirty="0" smtClean="0"/>
              <a:t> in healthy people.</a:t>
            </a:r>
            <a:endParaRPr lang="en-US" sz="2400" b="1" dirty="0" smtClean="0">
              <a:solidFill>
                <a:srgbClr val="0000FF"/>
              </a:solidFill>
            </a:endParaRPr>
          </a:p>
          <a:p>
            <a:pPr>
              <a:buNone/>
            </a:pPr>
            <a:endParaRPr lang="en-US" sz="2400" b="1" dirty="0">
              <a:solidFill>
                <a:srgbClr val="0000FF"/>
              </a:solidFill>
            </a:endParaRPr>
          </a:p>
          <a:p>
            <a:pPr>
              <a:buNone/>
            </a:pPr>
            <a:r>
              <a:rPr lang="en-US" sz="2400" b="1" dirty="0" smtClean="0">
                <a:solidFill>
                  <a:srgbClr val="0000FF"/>
                </a:solidFill>
              </a:rPr>
              <a:t>Bactericidal Agents</a:t>
            </a:r>
          </a:p>
          <a:p>
            <a:r>
              <a:rPr lang="en-US" sz="2400" dirty="0" smtClean="0"/>
              <a:t>Kill the bacteria.</a:t>
            </a:r>
          </a:p>
          <a:p>
            <a:r>
              <a:rPr lang="en-US" sz="2400" dirty="0" smtClean="0"/>
              <a:t>Used in healthy and immunocompromised people.</a:t>
            </a:r>
          </a:p>
          <a:p>
            <a:endParaRPr lang="en-US" sz="2400" dirty="0" smtClean="0"/>
          </a:p>
        </p:txBody>
      </p:sp>
      <p:pic>
        <p:nvPicPr>
          <p:cNvPr id="4" name="Picture 3"/>
          <p:cNvPicPr>
            <a:picLocks noChangeAspect="1"/>
          </p:cNvPicPr>
          <p:nvPr/>
        </p:nvPicPr>
        <p:blipFill rotWithShape="1">
          <a:blip r:embed="rId2"/>
          <a:srcRect l="18679" t="2641" r="19527"/>
          <a:stretch/>
        </p:blipFill>
        <p:spPr>
          <a:xfrm>
            <a:off x="5220072" y="1196752"/>
            <a:ext cx="3462424" cy="288032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normAutofit/>
          </a:bodyPr>
          <a:lstStyle/>
          <a:p>
            <a:r>
              <a:rPr lang="en-US" b="1" dirty="0" smtClean="0">
                <a:solidFill>
                  <a:srgbClr val="FF0000"/>
                </a:solidFill>
              </a:rPr>
              <a:t>Antibacterial Agents</a:t>
            </a:r>
            <a:endParaRPr lang="en-US" dirty="0"/>
          </a:p>
        </p:txBody>
      </p:sp>
      <p:sp>
        <p:nvSpPr>
          <p:cNvPr id="3" name="Content Placeholder 2"/>
          <p:cNvSpPr>
            <a:spLocks noGrp="1"/>
          </p:cNvSpPr>
          <p:nvPr>
            <p:ph idx="1"/>
          </p:nvPr>
        </p:nvSpPr>
        <p:spPr>
          <a:xfrm>
            <a:off x="323528" y="1340768"/>
            <a:ext cx="4824536" cy="5184576"/>
          </a:xfrm>
        </p:spPr>
        <p:txBody>
          <a:bodyPr>
            <a:normAutofit/>
          </a:bodyPr>
          <a:lstStyle/>
          <a:p>
            <a:pPr>
              <a:buNone/>
            </a:pPr>
            <a:r>
              <a:rPr lang="en-US" sz="2400" b="1" dirty="0" smtClean="0">
                <a:solidFill>
                  <a:srgbClr val="00B050"/>
                </a:solidFill>
              </a:rPr>
              <a:t>3- Based on the Antibiotic effect spectrum:</a:t>
            </a:r>
          </a:p>
          <a:p>
            <a:pPr>
              <a:buNone/>
            </a:pPr>
            <a:endParaRPr lang="en-US" sz="2400" b="1" dirty="0" smtClean="0">
              <a:solidFill>
                <a:srgbClr val="0000FF"/>
              </a:solidFill>
            </a:endParaRPr>
          </a:p>
          <a:p>
            <a:pPr>
              <a:buFont typeface="Wingdings" charset="2"/>
              <a:buChar char="Ø"/>
            </a:pPr>
            <a:r>
              <a:rPr lang="en-US" sz="2800" b="1" dirty="0" smtClean="0">
                <a:solidFill>
                  <a:srgbClr val="0000FF"/>
                </a:solidFill>
              </a:rPr>
              <a:t>Narrow-spectrum Antibiotics</a:t>
            </a:r>
            <a:endParaRPr lang="en-US" sz="2800" b="1" dirty="0" smtClean="0"/>
          </a:p>
          <a:p>
            <a:pPr>
              <a:buNone/>
            </a:pPr>
            <a:r>
              <a:rPr lang="en-US" sz="2400" b="1" dirty="0" smtClean="0">
                <a:solidFill>
                  <a:srgbClr val="00B050"/>
                </a:solidFill>
              </a:rPr>
              <a:t>    </a:t>
            </a:r>
            <a:r>
              <a:rPr lang="en-US" sz="2400" b="1" dirty="0" err="1" smtClean="0">
                <a:solidFill>
                  <a:srgbClr val="00B050"/>
                </a:solidFill>
              </a:rPr>
              <a:t>e.g</a:t>
            </a:r>
            <a:r>
              <a:rPr lang="en-US" sz="2400" b="1" dirty="0" err="1" smtClean="0">
                <a:solidFill>
                  <a:srgbClr val="990099"/>
                </a:solidFill>
              </a:rPr>
              <a:t>.vancomycin</a:t>
            </a:r>
            <a:r>
              <a:rPr lang="en-US" sz="2400" b="1" dirty="0" smtClean="0">
                <a:solidFill>
                  <a:srgbClr val="990099"/>
                </a:solidFill>
              </a:rPr>
              <a:t> </a:t>
            </a:r>
            <a:r>
              <a:rPr lang="en-US" sz="2400" dirty="0" smtClean="0"/>
              <a:t>work </a:t>
            </a:r>
          </a:p>
          <a:p>
            <a:pPr>
              <a:buNone/>
            </a:pPr>
            <a:r>
              <a:rPr lang="en-US" sz="2400" dirty="0" smtClean="0"/>
              <a:t>    on Gram positive bacteria only.</a:t>
            </a:r>
          </a:p>
          <a:p>
            <a:pPr>
              <a:buNone/>
            </a:pPr>
            <a:r>
              <a:rPr lang="en-US" sz="2400" b="1" dirty="0" smtClean="0">
                <a:solidFill>
                  <a:srgbClr val="990099"/>
                </a:solidFill>
              </a:rPr>
              <a:t>    </a:t>
            </a:r>
            <a:r>
              <a:rPr lang="en-US" sz="2400" b="1" dirty="0" err="1" smtClean="0">
                <a:solidFill>
                  <a:srgbClr val="990099"/>
                </a:solidFill>
              </a:rPr>
              <a:t>colistin</a:t>
            </a:r>
            <a:r>
              <a:rPr lang="en-US" sz="2400" dirty="0" smtClean="0"/>
              <a:t> work </a:t>
            </a:r>
          </a:p>
          <a:p>
            <a:pPr>
              <a:buNone/>
            </a:pPr>
            <a:r>
              <a:rPr lang="en-US" sz="2400" dirty="0" smtClean="0"/>
              <a:t>     on Gram negative bacteria only.</a:t>
            </a:r>
          </a:p>
          <a:p>
            <a:pPr>
              <a:buFont typeface="Wingdings" charset="2"/>
              <a:buChar char="Ø"/>
            </a:pPr>
            <a:r>
              <a:rPr lang="en-US" sz="2800" b="1" dirty="0" smtClean="0">
                <a:solidFill>
                  <a:srgbClr val="0000FF"/>
                </a:solidFill>
              </a:rPr>
              <a:t>Broad-spectrum Antibiotics</a:t>
            </a:r>
            <a:endParaRPr lang="en-US" sz="2400" b="1" dirty="0" smtClean="0">
              <a:solidFill>
                <a:srgbClr val="0000FF"/>
              </a:solidFill>
            </a:endParaRPr>
          </a:p>
          <a:p>
            <a:pPr>
              <a:buNone/>
            </a:pPr>
            <a:r>
              <a:rPr lang="en-US" sz="2400" b="1" dirty="0" smtClean="0">
                <a:solidFill>
                  <a:srgbClr val="0000FF"/>
                </a:solidFill>
              </a:rPr>
              <a:t>      </a:t>
            </a:r>
            <a:r>
              <a:rPr lang="en-US" sz="2400" b="1" dirty="0" err="1" smtClean="0">
                <a:solidFill>
                  <a:srgbClr val="00A300"/>
                </a:solidFill>
              </a:rPr>
              <a:t>e.g</a:t>
            </a:r>
            <a:r>
              <a:rPr lang="en-US" sz="2400" b="1" dirty="0" err="1" smtClean="0">
                <a:solidFill>
                  <a:srgbClr val="0000FF"/>
                </a:solidFill>
              </a:rPr>
              <a:t>.</a:t>
            </a:r>
            <a:r>
              <a:rPr lang="en-US" sz="2400" b="1" dirty="0" err="1" smtClean="0">
                <a:solidFill>
                  <a:srgbClr val="990099"/>
                </a:solidFill>
              </a:rPr>
              <a:t>Ampicillin</a:t>
            </a:r>
            <a:r>
              <a:rPr lang="en-US" sz="2400" b="1" dirty="0" smtClean="0">
                <a:solidFill>
                  <a:srgbClr val="00B050"/>
                </a:solidFill>
              </a:rPr>
              <a:t>.   </a:t>
            </a:r>
            <a:endParaRPr lang="en-US" sz="2400" b="1" dirty="0">
              <a:solidFill>
                <a:srgbClr val="00B050"/>
              </a:solidFill>
            </a:endParaRPr>
          </a:p>
        </p:txBody>
      </p:sp>
      <p:pic>
        <p:nvPicPr>
          <p:cNvPr id="4" name="Picture 3"/>
          <p:cNvPicPr>
            <a:picLocks noChangeAspect="1"/>
          </p:cNvPicPr>
          <p:nvPr/>
        </p:nvPicPr>
        <p:blipFill>
          <a:blip r:embed="rId3"/>
          <a:stretch>
            <a:fillRect/>
          </a:stretch>
        </p:blipFill>
        <p:spPr>
          <a:xfrm>
            <a:off x="5220072" y="1700808"/>
            <a:ext cx="3806056" cy="424847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lstStyle/>
          <a:p>
            <a:r>
              <a:rPr lang="en-US" b="1" dirty="0" smtClean="0">
                <a:solidFill>
                  <a:srgbClr val="FF0000"/>
                </a:solidFill>
              </a:rPr>
              <a:t>Multidrug Therapy</a:t>
            </a:r>
            <a:endParaRPr lang="en-US" b="1" dirty="0">
              <a:solidFill>
                <a:srgbClr val="FF0000"/>
              </a:solidFill>
            </a:endParaRPr>
          </a:p>
        </p:txBody>
      </p:sp>
      <p:sp>
        <p:nvSpPr>
          <p:cNvPr id="3" name="Content Placeholder 2"/>
          <p:cNvSpPr>
            <a:spLocks noGrp="1"/>
          </p:cNvSpPr>
          <p:nvPr>
            <p:ph idx="1"/>
          </p:nvPr>
        </p:nvSpPr>
        <p:spPr>
          <a:xfrm>
            <a:off x="457200" y="1340768"/>
            <a:ext cx="8229600" cy="4785395"/>
          </a:xfrm>
        </p:spPr>
        <p:txBody>
          <a:bodyPr>
            <a:normAutofit/>
          </a:bodyPr>
          <a:lstStyle/>
          <a:p>
            <a:r>
              <a:rPr lang="en-US" sz="2400" dirty="0" smtClean="0"/>
              <a:t>The simultaneous use of two or more drugs to kill all the  pathogens and prevent resistant pathogens from growing.</a:t>
            </a:r>
          </a:p>
          <a:p>
            <a:pPr>
              <a:buNone/>
            </a:pPr>
            <a:r>
              <a:rPr lang="en-US" sz="2400" b="1" dirty="0" smtClean="0">
                <a:solidFill>
                  <a:srgbClr val="00B050"/>
                </a:solidFill>
              </a:rPr>
              <a:t>e.g.</a:t>
            </a:r>
            <a:r>
              <a:rPr lang="en-US" sz="2400" dirty="0" smtClean="0"/>
              <a:t> Treatment of Tuberculosis (Tb)- 4 drugs are used.</a:t>
            </a:r>
          </a:p>
          <a:p>
            <a:pPr marL="0" indent="0" algn="ctr">
              <a:buNone/>
            </a:pPr>
            <a:r>
              <a:rPr lang="en-US" sz="2800" b="1" dirty="0" smtClean="0">
                <a:solidFill>
                  <a:srgbClr val="990099"/>
                </a:solidFill>
              </a:rPr>
              <a:t>Synergism   </a:t>
            </a:r>
            <a:r>
              <a:rPr lang="en-US" sz="2800" b="1" dirty="0" err="1" smtClean="0">
                <a:solidFill>
                  <a:srgbClr val="990099"/>
                </a:solidFill>
              </a:rPr>
              <a:t>Vs</a:t>
            </a:r>
            <a:r>
              <a:rPr lang="en-US" sz="2800" b="1" dirty="0" smtClean="0">
                <a:solidFill>
                  <a:srgbClr val="990099"/>
                </a:solidFill>
              </a:rPr>
              <a:t>  Antagonism  </a:t>
            </a:r>
          </a:p>
          <a:p>
            <a:pPr marL="0" indent="0">
              <a:buNone/>
            </a:pPr>
            <a:r>
              <a:rPr lang="en-US" sz="2400" dirty="0" smtClean="0"/>
              <a:t>    </a:t>
            </a:r>
            <a:endParaRPr lang="en-US" sz="2400" dirty="0"/>
          </a:p>
        </p:txBody>
      </p:sp>
      <p:pic>
        <p:nvPicPr>
          <p:cNvPr id="4" name="Picture 3"/>
          <p:cNvPicPr>
            <a:picLocks noChangeAspect="1"/>
          </p:cNvPicPr>
          <p:nvPr/>
        </p:nvPicPr>
        <p:blipFill>
          <a:blip r:embed="rId3"/>
          <a:stretch>
            <a:fillRect/>
          </a:stretch>
        </p:blipFill>
        <p:spPr>
          <a:xfrm>
            <a:off x="683568" y="3573016"/>
            <a:ext cx="7775848" cy="290199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normAutofit fontScale="90000"/>
          </a:bodyPr>
          <a:lstStyle/>
          <a:p>
            <a:r>
              <a:rPr lang="en-US" b="1" dirty="0" smtClean="0">
                <a:solidFill>
                  <a:srgbClr val="FF0000"/>
                </a:solidFill>
              </a:rPr>
              <a:t>Antifungal and </a:t>
            </a:r>
            <a:r>
              <a:rPr lang="en-US" b="1" dirty="0" err="1" smtClean="0">
                <a:solidFill>
                  <a:srgbClr val="FF0000"/>
                </a:solidFill>
              </a:rPr>
              <a:t>Antiprotozoal</a:t>
            </a:r>
            <a:r>
              <a:rPr lang="en-US" b="1" dirty="0" smtClean="0">
                <a:solidFill>
                  <a:srgbClr val="FF0000"/>
                </a:solidFill>
              </a:rPr>
              <a:t> Agents</a:t>
            </a:r>
            <a:endParaRPr lang="en-US" b="1" dirty="0">
              <a:solidFill>
                <a:srgbClr val="FF0000"/>
              </a:solidFill>
            </a:endParaRPr>
          </a:p>
        </p:txBody>
      </p:sp>
      <p:sp>
        <p:nvSpPr>
          <p:cNvPr id="3" name="Content Placeholder 2"/>
          <p:cNvSpPr>
            <a:spLocks noGrp="1"/>
          </p:cNvSpPr>
          <p:nvPr>
            <p:ph idx="1"/>
          </p:nvPr>
        </p:nvSpPr>
        <p:spPr>
          <a:xfrm>
            <a:off x="457200" y="1052736"/>
            <a:ext cx="8229600" cy="5616624"/>
          </a:xfrm>
        </p:spPr>
        <p:txBody>
          <a:bodyPr>
            <a:normAutofit/>
          </a:bodyPr>
          <a:lstStyle/>
          <a:p>
            <a:r>
              <a:rPr lang="en-US" sz="2400" dirty="0" smtClean="0"/>
              <a:t>Antimicrobial drugs against fungal and </a:t>
            </a:r>
            <a:r>
              <a:rPr lang="en-US" sz="2400" dirty="0" err="1" smtClean="0"/>
              <a:t>protozoal</a:t>
            </a:r>
            <a:r>
              <a:rPr lang="en-US" sz="2400" dirty="0" smtClean="0"/>
              <a:t> pathogens are difficult to use because they are eukaryotic cells like our cells so they tend to be toxic to the patient.</a:t>
            </a:r>
          </a:p>
          <a:p>
            <a:r>
              <a:rPr lang="en-US" sz="2400" b="1" dirty="0" smtClean="0">
                <a:solidFill>
                  <a:srgbClr val="00B050"/>
                </a:solidFill>
              </a:rPr>
              <a:t>Mechanisms of action of Antifungal Agents are:</a:t>
            </a:r>
          </a:p>
          <a:p>
            <a:pPr marL="457200" indent="-457200">
              <a:buFont typeface="+mj-lt"/>
              <a:buAutoNum type="arabicPeriod"/>
            </a:pPr>
            <a:r>
              <a:rPr lang="en-US" sz="2400" dirty="0" smtClean="0"/>
              <a:t>Binding to cell membrane sterols</a:t>
            </a:r>
          </a:p>
          <a:p>
            <a:pPr marL="457200" indent="-457200">
              <a:buFont typeface="+mj-lt"/>
              <a:buAutoNum type="arabicPeriod"/>
            </a:pPr>
            <a:r>
              <a:rPr lang="en-US" sz="2400" dirty="0" smtClean="0"/>
              <a:t>Inhibiting sterols synthesis.</a:t>
            </a:r>
          </a:p>
          <a:p>
            <a:pPr marL="457200" indent="-457200">
              <a:buFont typeface="+mj-lt"/>
              <a:buAutoNum type="arabicPeriod"/>
            </a:pPr>
            <a:r>
              <a:rPr lang="en-US" sz="2400" dirty="0" smtClean="0"/>
              <a:t>Inhibiting nucleic acid synthesis.</a:t>
            </a:r>
          </a:p>
          <a:p>
            <a:pPr marL="457200" indent="-457200">
              <a:buNone/>
            </a:pPr>
            <a:r>
              <a:rPr lang="en-US" sz="2400" b="1" dirty="0" smtClean="0">
                <a:solidFill>
                  <a:srgbClr val="FF0000"/>
                </a:solidFill>
              </a:rPr>
              <a:t>e.g.</a:t>
            </a:r>
            <a:r>
              <a:rPr lang="en-US" sz="2400" dirty="0" err="1" smtClean="0"/>
              <a:t>Amphotericin</a:t>
            </a:r>
            <a:r>
              <a:rPr lang="en-US" sz="2400" dirty="0" smtClean="0"/>
              <a:t> B</a:t>
            </a:r>
            <a:endParaRPr lang="en-US" sz="2400" dirty="0">
              <a:solidFill>
                <a:srgbClr val="FF0000"/>
              </a:solidFill>
            </a:endParaRPr>
          </a:p>
          <a:p>
            <a:pPr marL="457200" indent="-457200"/>
            <a:r>
              <a:rPr lang="en-US" sz="2400" b="1" dirty="0" smtClean="0">
                <a:solidFill>
                  <a:srgbClr val="00B050"/>
                </a:solidFill>
              </a:rPr>
              <a:t>Mechanisms of action of </a:t>
            </a:r>
            <a:r>
              <a:rPr lang="en-US" sz="2400" b="1" dirty="0" err="1" smtClean="0">
                <a:solidFill>
                  <a:srgbClr val="00B050"/>
                </a:solidFill>
              </a:rPr>
              <a:t>Antiprotozoal</a:t>
            </a:r>
            <a:r>
              <a:rPr lang="en-US" sz="2400" b="1" dirty="0" smtClean="0">
                <a:solidFill>
                  <a:srgbClr val="00B050"/>
                </a:solidFill>
              </a:rPr>
              <a:t> Agents are:</a:t>
            </a:r>
          </a:p>
          <a:p>
            <a:pPr marL="457200" indent="-457200">
              <a:buFont typeface="+mj-lt"/>
              <a:buAutoNum type="arabicPeriod"/>
            </a:pPr>
            <a:r>
              <a:rPr lang="en-US" sz="2400" dirty="0" smtClean="0"/>
              <a:t>Inhibiting nucleic acid synthesis.</a:t>
            </a:r>
          </a:p>
          <a:p>
            <a:pPr marL="457200" indent="-457200">
              <a:buFont typeface="+mj-lt"/>
              <a:buAutoNum type="arabicPeriod"/>
            </a:pPr>
            <a:r>
              <a:rPr lang="en-US" sz="2400" dirty="0" smtClean="0"/>
              <a:t>Inhibiting </a:t>
            </a:r>
            <a:r>
              <a:rPr lang="en-US" sz="2400" dirty="0" err="1" smtClean="0"/>
              <a:t>protozoal</a:t>
            </a:r>
            <a:r>
              <a:rPr lang="en-US" sz="2400" dirty="0" smtClean="0"/>
              <a:t> metabolism.</a:t>
            </a:r>
          </a:p>
          <a:p>
            <a:pPr marL="457200" indent="-457200">
              <a:buNone/>
            </a:pPr>
            <a:r>
              <a:rPr lang="en-US" sz="2400" b="1" dirty="0" smtClean="0">
                <a:solidFill>
                  <a:srgbClr val="FF0000"/>
                </a:solidFill>
              </a:rPr>
              <a:t>e.g. </a:t>
            </a:r>
            <a:r>
              <a:rPr lang="en-US" sz="2400" dirty="0" err="1" smtClean="0"/>
              <a:t>Metronidazole</a:t>
            </a:r>
            <a:endParaRPr lang="en-US" sz="24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lstStyle/>
          <a:p>
            <a:r>
              <a:rPr lang="en-US" b="1" dirty="0" smtClean="0">
                <a:solidFill>
                  <a:srgbClr val="FF0000"/>
                </a:solidFill>
              </a:rPr>
              <a:t>Antiviral Agents</a:t>
            </a:r>
            <a:endParaRPr lang="en-US" b="1" dirty="0">
              <a:solidFill>
                <a:srgbClr val="FF0000"/>
              </a:solidFill>
            </a:endParaRPr>
          </a:p>
        </p:txBody>
      </p:sp>
      <p:sp>
        <p:nvSpPr>
          <p:cNvPr id="3" name="Content Placeholder 2"/>
          <p:cNvSpPr>
            <a:spLocks noGrp="1"/>
          </p:cNvSpPr>
          <p:nvPr>
            <p:ph idx="1"/>
          </p:nvPr>
        </p:nvSpPr>
        <p:spPr>
          <a:xfrm>
            <a:off x="457200" y="1196752"/>
            <a:ext cx="8229600" cy="5256584"/>
          </a:xfrm>
        </p:spPr>
        <p:txBody>
          <a:bodyPr>
            <a:normAutofit/>
          </a:bodyPr>
          <a:lstStyle/>
          <a:p>
            <a:r>
              <a:rPr lang="en-US" sz="2400" dirty="0" smtClean="0"/>
              <a:t>Until recent years there were no drugs for the treatment of viral diseases.</a:t>
            </a:r>
          </a:p>
          <a:p>
            <a:r>
              <a:rPr lang="en-US" sz="2400" dirty="0" smtClean="0"/>
              <a:t>Antiviral drugs are specially very difficult to produce because viruses are intracellular pathogens.</a:t>
            </a:r>
          </a:p>
          <a:p>
            <a:r>
              <a:rPr lang="en-US" sz="2400" dirty="0" smtClean="0"/>
              <a:t>Only few drugs have been found to be effective in certain viral diseases. They work by inhibiting viral replication within cells.</a:t>
            </a:r>
          </a:p>
          <a:p>
            <a:pPr>
              <a:buNone/>
            </a:pPr>
            <a:endParaRPr/>
          </a:p>
          <a:p>
            <a:pPr>
              <a:buNone/>
            </a:pPr>
            <a:r>
              <a:rPr lang="en-US" sz="2400" b="1" dirty="0" smtClean="0">
                <a:solidFill>
                  <a:srgbClr val="00B050"/>
                </a:solidFill>
              </a:rPr>
              <a:t>      e.g.</a:t>
            </a:r>
          </a:p>
          <a:p>
            <a:pPr>
              <a:buNone/>
            </a:pPr>
            <a:r>
              <a:rPr lang="en-US" sz="2400" b="1" dirty="0" smtClean="0">
                <a:solidFill>
                  <a:srgbClr val="0000FF"/>
                </a:solidFill>
              </a:rPr>
              <a:t>Acyclovir</a:t>
            </a:r>
            <a:r>
              <a:rPr lang="en-US" sz="2400" dirty="0" smtClean="0"/>
              <a:t> for the treatment of HSV.</a:t>
            </a:r>
          </a:p>
          <a:p>
            <a:pPr>
              <a:buNone/>
            </a:pPr>
            <a:r>
              <a:rPr lang="en-US" sz="2400" dirty="0" smtClean="0"/>
              <a:t>     “cocktail” of drugs including </a:t>
            </a:r>
            <a:r>
              <a:rPr lang="en-US" sz="2400" b="1" dirty="0" err="1" smtClean="0">
                <a:solidFill>
                  <a:srgbClr val="0000FF"/>
                </a:solidFill>
              </a:rPr>
              <a:t>lamivudine</a:t>
            </a:r>
            <a:r>
              <a:rPr lang="en-US" sz="2400" dirty="0" smtClean="0"/>
              <a:t> for HIV. </a:t>
            </a:r>
            <a:endParaRPr lang="en-US" sz="24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lstStyle/>
          <a:p>
            <a:r>
              <a:rPr lang="en-US" b="1" dirty="0" smtClean="0">
                <a:solidFill>
                  <a:srgbClr val="FF0000"/>
                </a:solidFill>
              </a:rPr>
              <a:t>Resistance of Bacteria</a:t>
            </a:r>
            <a:endParaRPr lang="en-US" b="1" dirty="0">
              <a:solidFill>
                <a:srgbClr val="FF0000"/>
              </a:solidFill>
            </a:endParaRPr>
          </a:p>
        </p:txBody>
      </p:sp>
      <p:sp>
        <p:nvSpPr>
          <p:cNvPr id="3" name="Content Placeholder 2"/>
          <p:cNvSpPr>
            <a:spLocks noGrp="1"/>
          </p:cNvSpPr>
          <p:nvPr>
            <p:ph idx="1"/>
          </p:nvPr>
        </p:nvSpPr>
        <p:spPr>
          <a:xfrm>
            <a:off x="457200" y="1268760"/>
            <a:ext cx="8229600" cy="5328592"/>
          </a:xfrm>
        </p:spPr>
        <p:txBody>
          <a:bodyPr>
            <a:noAutofit/>
          </a:bodyPr>
          <a:lstStyle/>
          <a:p>
            <a:pPr>
              <a:buNone/>
            </a:pPr>
            <a:r>
              <a:rPr lang="en-US" sz="2400" b="1" dirty="0" smtClean="0">
                <a:solidFill>
                  <a:srgbClr val="00B050"/>
                </a:solidFill>
              </a:rPr>
              <a:t>Intrinsic Resistance</a:t>
            </a:r>
          </a:p>
          <a:p>
            <a:pPr>
              <a:buNone/>
            </a:pPr>
            <a:r>
              <a:rPr lang="en-US" sz="2400" dirty="0" smtClean="0"/>
              <a:t>     Some bacteria have natural resistance to some drugs because the drug cannot enter the bacterial cells or the bacteria doesn’t have the target site specific to the drug. </a:t>
            </a:r>
          </a:p>
          <a:p>
            <a:pPr>
              <a:buNone/>
            </a:pPr>
            <a:r>
              <a:rPr lang="en-US" sz="2400" b="1" dirty="0" smtClean="0">
                <a:solidFill>
                  <a:srgbClr val="00B050"/>
                </a:solidFill>
              </a:rPr>
              <a:t>Acquired Resistance</a:t>
            </a:r>
          </a:p>
          <a:p>
            <a:pPr marL="457200" indent="-457200">
              <a:buFont typeface="+mj-lt"/>
              <a:buAutoNum type="arabicPeriod"/>
            </a:pPr>
            <a:r>
              <a:rPr lang="en-US" sz="2400" b="1" dirty="0" smtClean="0">
                <a:solidFill>
                  <a:srgbClr val="0000FF"/>
                </a:solidFill>
              </a:rPr>
              <a:t>Chromosomal Mutation</a:t>
            </a:r>
          </a:p>
          <a:p>
            <a:pPr marL="457200" indent="-457200">
              <a:buNone/>
            </a:pPr>
            <a:r>
              <a:rPr lang="en-US" sz="2400" dirty="0" smtClean="0"/>
              <a:t>As cells replicate, spontaneous mutations occur at a relatively low rate. Such mutation can </a:t>
            </a:r>
            <a:r>
              <a:rPr lang="en-US" sz="2400" dirty="0" err="1" smtClean="0"/>
              <a:t>ulter</a:t>
            </a:r>
            <a:r>
              <a:rPr lang="en-US" sz="2400" dirty="0" smtClean="0"/>
              <a:t> the binding site at which the antibiotic binds. As a result the antibiotic cannot enter the bacterial cell. </a:t>
            </a:r>
          </a:p>
          <a:p>
            <a:pPr marL="457200" indent="-457200">
              <a:buAutoNum type="arabicPeriod" startAt="2"/>
            </a:pPr>
            <a:r>
              <a:rPr lang="en-US" sz="2400" b="1" dirty="0" smtClean="0">
                <a:solidFill>
                  <a:srgbClr val="0000FF"/>
                </a:solidFill>
              </a:rPr>
              <a:t>Gen Transfer</a:t>
            </a:r>
          </a:p>
          <a:p>
            <a:pPr marL="457200" indent="-457200">
              <a:buNone/>
            </a:pPr>
            <a:r>
              <a:rPr lang="en-US" sz="2400" dirty="0" smtClean="0">
                <a:solidFill>
                  <a:srgbClr val="000000"/>
                </a:solidFill>
              </a:rPr>
              <a:t>Genes encoding resistance to antibiotic can spread to different strains, species, and even genera. Ex. Plasmids. </a:t>
            </a:r>
            <a:endParaRPr lang="en-US" sz="2400" dirty="0">
              <a:solidFill>
                <a:srgbClr val="000000"/>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r>
              <a:rPr lang="en-US" dirty="0">
                <a:solidFill>
                  <a:srgbClr val="FF0000"/>
                </a:solidFill>
                <a:latin typeface="Symbol" charset="0"/>
                <a:ea typeface="ＭＳ Ｐゴシック" charset="0"/>
                <a:cs typeface="ＭＳ Ｐゴシック" charset="0"/>
              </a:rPr>
              <a:t>b-</a:t>
            </a:r>
            <a:r>
              <a:rPr lang="en-US" dirty="0">
                <a:solidFill>
                  <a:srgbClr val="FF0000"/>
                </a:solidFill>
                <a:latin typeface="Arial Unicode MS" charset="0"/>
                <a:ea typeface="ＭＳ Ｐゴシック" charset="0"/>
                <a:cs typeface="ＭＳ Ｐゴシック" charset="0"/>
              </a:rPr>
              <a:t>Lactam Drugs</a:t>
            </a:r>
          </a:p>
        </p:txBody>
      </p:sp>
      <p:sp>
        <p:nvSpPr>
          <p:cNvPr id="43011" name="Rectangle 3"/>
          <p:cNvSpPr>
            <a:spLocks noGrp="1" noChangeArrowheads="1"/>
          </p:cNvSpPr>
          <p:nvPr>
            <p:ph type="body" idx="1"/>
          </p:nvPr>
        </p:nvSpPr>
        <p:spPr>
          <a:xfrm>
            <a:off x="0" y="1628800"/>
            <a:ext cx="3923928" cy="4896544"/>
          </a:xfrm>
        </p:spPr>
        <p:txBody>
          <a:bodyPr/>
          <a:lstStyle/>
          <a:p>
            <a:pPr eaLnBrk="1" hangingPunct="1"/>
            <a:r>
              <a:rPr lang="en-US" sz="2800" dirty="0">
                <a:latin typeface="Arial" charset="0"/>
                <a:ea typeface="ＭＳ Ｐゴシック" charset="0"/>
                <a:cs typeface="ＭＳ Ｐゴシック" charset="0"/>
              </a:rPr>
              <a:t>Some bacteria produce </a:t>
            </a:r>
            <a:r>
              <a:rPr lang="en-US" sz="2800" dirty="0">
                <a:latin typeface="Symbol" charset="0"/>
                <a:ea typeface="ＭＳ Ｐゴシック" charset="0"/>
                <a:cs typeface="ＭＳ Ｐゴシック" charset="0"/>
              </a:rPr>
              <a:t>b</a:t>
            </a:r>
            <a:r>
              <a:rPr lang="en-US" sz="2800" dirty="0">
                <a:latin typeface="Arial Unicode MS" charset="0"/>
                <a:ea typeface="ＭＳ Ｐゴシック" charset="0"/>
                <a:cs typeface="ＭＳ Ｐゴシック" charset="0"/>
              </a:rPr>
              <a:t>-lactamase- enzyme that breaks the critical </a:t>
            </a:r>
            <a:r>
              <a:rPr lang="en-US" sz="2800" dirty="0">
                <a:latin typeface="Symbol" charset="0"/>
                <a:ea typeface="ＭＳ Ｐゴシック" charset="0"/>
                <a:cs typeface="ＭＳ Ｐゴシック" charset="0"/>
              </a:rPr>
              <a:t>b</a:t>
            </a:r>
            <a:r>
              <a:rPr lang="en-US" sz="2800" dirty="0">
                <a:latin typeface="Arial Unicode MS" charset="0"/>
                <a:ea typeface="ＭＳ Ｐゴシック" charset="0"/>
                <a:cs typeface="ＭＳ Ｐゴシック" charset="0"/>
              </a:rPr>
              <a:t>-lactam ring</a:t>
            </a:r>
          </a:p>
          <a:p>
            <a:pPr marL="0" indent="0" eaLnBrk="1" hangingPunct="1">
              <a:buNone/>
            </a:pPr>
            <a:r>
              <a:rPr lang="en-US" sz="2800" dirty="0">
                <a:latin typeface="Arial Unicode MS" charset="0"/>
                <a:ea typeface="ＭＳ Ｐゴシック" charset="0"/>
                <a:cs typeface="ＭＳ Ｐゴシック" charset="0"/>
              </a:rPr>
              <a:t> </a:t>
            </a:r>
            <a:endParaRPr lang="en-US" sz="2800" dirty="0" smtClean="0">
              <a:latin typeface="Arial Unicode MS" charset="0"/>
              <a:ea typeface="ＭＳ Ｐゴシック" charset="0"/>
              <a:cs typeface="ＭＳ Ｐゴシック" charset="0"/>
            </a:endParaRPr>
          </a:p>
          <a:p>
            <a:pPr eaLnBrk="1" hangingPunct="1"/>
            <a:r>
              <a:rPr lang="en-US" sz="2800" dirty="0" smtClean="0">
                <a:latin typeface="Symbol" charset="0"/>
                <a:ea typeface="ＭＳ Ｐゴシック" charset="0"/>
                <a:cs typeface="ＭＳ Ｐゴシック" charset="0"/>
              </a:rPr>
              <a:t>b</a:t>
            </a:r>
            <a:r>
              <a:rPr lang="en-US" sz="2800" dirty="0">
                <a:latin typeface="Arial Unicode MS" charset="0"/>
                <a:ea typeface="ＭＳ Ｐゴシック" charset="0"/>
                <a:cs typeface="ＭＳ Ｐゴシック" charset="0"/>
              </a:rPr>
              <a:t>-lactam drugs include: </a:t>
            </a:r>
            <a:r>
              <a:rPr lang="en-US" sz="2800" dirty="0" err="1">
                <a:solidFill>
                  <a:srgbClr val="0000FF"/>
                </a:solidFill>
                <a:latin typeface="Arial Unicode MS" charset="0"/>
                <a:ea typeface="ＭＳ Ｐゴシック" charset="0"/>
                <a:cs typeface="ＭＳ Ｐゴシック" charset="0"/>
              </a:rPr>
              <a:t>penicillins</a:t>
            </a:r>
            <a:r>
              <a:rPr lang="en-US" sz="2800" dirty="0">
                <a:solidFill>
                  <a:srgbClr val="0000FF"/>
                </a:solidFill>
                <a:latin typeface="Arial Unicode MS" charset="0"/>
                <a:ea typeface="ＭＳ Ｐゴシック" charset="0"/>
                <a:cs typeface="ＭＳ Ｐゴシック" charset="0"/>
              </a:rPr>
              <a:t> and </a:t>
            </a:r>
            <a:r>
              <a:rPr lang="en-US" sz="2800" dirty="0" err="1">
                <a:solidFill>
                  <a:srgbClr val="0000FF"/>
                </a:solidFill>
                <a:latin typeface="Arial Unicode MS" charset="0"/>
                <a:ea typeface="ＭＳ Ｐゴシック" charset="0"/>
                <a:cs typeface="ＭＳ Ｐゴシック" charset="0"/>
              </a:rPr>
              <a:t>cephalosporins</a:t>
            </a:r>
            <a:endParaRPr lang="en-US" sz="2800" dirty="0">
              <a:solidFill>
                <a:srgbClr val="0000FF"/>
              </a:solidFill>
              <a:latin typeface="Arial Unicode MS" charset="0"/>
              <a:ea typeface="ＭＳ Ｐゴシック" charset="0"/>
              <a:cs typeface="ＭＳ Ｐゴシック" charset="0"/>
            </a:endParaRPr>
          </a:p>
          <a:p>
            <a:pPr eaLnBrk="1" hangingPunct="1"/>
            <a:endParaRPr lang="en-US" dirty="0">
              <a:solidFill>
                <a:srgbClr val="0000FF"/>
              </a:solidFill>
              <a:latin typeface="Arial" charset="0"/>
              <a:ea typeface="ＭＳ Ｐゴシック" charset="0"/>
              <a:cs typeface="ＭＳ Ｐゴシック" charset="0"/>
            </a:endParaRPr>
          </a:p>
        </p:txBody>
      </p:sp>
      <p:pic>
        <p:nvPicPr>
          <p:cNvPr id="4" name="Picture 3" descr="21_0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4056245" y="1412776"/>
            <a:ext cx="5087755" cy="504185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5910904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850106"/>
          </a:xfrm>
        </p:spPr>
        <p:txBody>
          <a:bodyPr/>
          <a:lstStyle/>
          <a:p>
            <a:r>
              <a:rPr lang="en-US" b="1" dirty="0" smtClean="0">
                <a:solidFill>
                  <a:srgbClr val="FF0000"/>
                </a:solidFill>
              </a:rPr>
              <a:t>Definitions</a:t>
            </a:r>
            <a:endParaRPr lang="en-US" b="1" dirty="0">
              <a:solidFill>
                <a:srgbClr val="FF0000"/>
              </a:solidFill>
            </a:endParaRPr>
          </a:p>
        </p:txBody>
      </p:sp>
      <p:sp>
        <p:nvSpPr>
          <p:cNvPr id="3" name="Content Placeholder 2"/>
          <p:cNvSpPr>
            <a:spLocks noGrp="1"/>
          </p:cNvSpPr>
          <p:nvPr>
            <p:ph idx="1"/>
          </p:nvPr>
        </p:nvSpPr>
        <p:spPr>
          <a:xfrm>
            <a:off x="251520" y="1124744"/>
            <a:ext cx="8568952" cy="5472608"/>
          </a:xfrm>
        </p:spPr>
        <p:txBody>
          <a:bodyPr>
            <a:noAutofit/>
          </a:bodyPr>
          <a:lstStyle/>
          <a:p>
            <a:pPr>
              <a:buNone/>
            </a:pPr>
            <a:endParaRPr lang="en-US" sz="3600" b="1" dirty="0" smtClean="0">
              <a:solidFill>
                <a:srgbClr val="00B050"/>
              </a:solidFill>
            </a:endParaRPr>
          </a:p>
          <a:p>
            <a:pPr>
              <a:buNone/>
            </a:pPr>
            <a:r>
              <a:rPr lang="en-US" b="1" dirty="0" smtClean="0">
                <a:solidFill>
                  <a:srgbClr val="00B050"/>
                </a:solidFill>
              </a:rPr>
              <a:t>Chemotherapy</a:t>
            </a:r>
          </a:p>
          <a:p>
            <a:pPr>
              <a:buNone/>
            </a:pPr>
            <a:endParaRPr lang="en-US" b="1" dirty="0" smtClean="0">
              <a:solidFill>
                <a:srgbClr val="00B050"/>
              </a:solidFill>
            </a:endParaRPr>
          </a:p>
          <a:p>
            <a:pPr>
              <a:buNone/>
            </a:pPr>
            <a:r>
              <a:rPr lang="en-US" b="1" dirty="0" smtClean="0">
                <a:solidFill>
                  <a:srgbClr val="00B050"/>
                </a:solidFill>
              </a:rPr>
              <a:t>Chemotherapeutic Agent</a:t>
            </a:r>
          </a:p>
          <a:p>
            <a:pPr>
              <a:buNone/>
            </a:pPr>
            <a:endParaRPr lang="en-US" b="1" dirty="0" smtClean="0">
              <a:solidFill>
                <a:srgbClr val="00B050"/>
              </a:solidFill>
            </a:endParaRPr>
          </a:p>
          <a:p>
            <a:pPr>
              <a:buNone/>
            </a:pPr>
            <a:r>
              <a:rPr lang="en-US" b="1" dirty="0" smtClean="0">
                <a:solidFill>
                  <a:srgbClr val="00B050"/>
                </a:solidFill>
              </a:rPr>
              <a:t>Antimicrobial Agent</a:t>
            </a:r>
          </a:p>
          <a:p>
            <a:pPr>
              <a:buNone/>
            </a:pPr>
            <a:r>
              <a:rPr lang="en-US" dirty="0" smtClean="0"/>
              <a:t>     </a:t>
            </a:r>
          </a:p>
          <a:p>
            <a:pPr>
              <a:buNone/>
            </a:pPr>
            <a:r>
              <a:rPr lang="en-US" b="1" dirty="0" smtClean="0">
                <a:solidFill>
                  <a:srgbClr val="00B050"/>
                </a:solidFill>
              </a:rPr>
              <a:t>Antibiotics</a:t>
            </a:r>
          </a:p>
          <a:p>
            <a:pPr>
              <a:buNone/>
            </a:pPr>
            <a:r>
              <a:rPr lang="en-US" dirty="0" smtClean="0"/>
              <a:t>     </a:t>
            </a:r>
            <a:endParaRPr lang="en-US" dirty="0"/>
          </a:p>
        </p:txBody>
      </p:sp>
      <p:pic>
        <p:nvPicPr>
          <p:cNvPr id="4" name="Picture 3" descr="antibiotic-side-effects.jpg"/>
          <p:cNvPicPr>
            <a:picLocks noChangeAspect="1"/>
          </p:cNvPicPr>
          <p:nvPr/>
        </p:nvPicPr>
        <p:blipFill rotWithShape="1">
          <a:blip r:embed="rId3">
            <a:extLst>
              <a:ext uri="{28A0092B-C50C-407E-A947-70E740481C1C}">
                <a14:useLocalDpi xmlns:a14="http://schemas.microsoft.com/office/drawing/2010/main" val="0"/>
              </a:ext>
            </a:extLst>
          </a:blip>
          <a:srcRect l="4997" t="986" r="10603" b="3547"/>
          <a:stretch/>
        </p:blipFill>
        <p:spPr>
          <a:xfrm>
            <a:off x="4834351" y="2307997"/>
            <a:ext cx="4309649" cy="4543810"/>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1295400"/>
          </a:xfrm>
        </p:spPr>
        <p:txBody>
          <a:bodyPr/>
          <a:lstStyle/>
          <a:p>
            <a:r>
              <a:rPr lang="en-US" b="1" dirty="0" smtClean="0">
                <a:solidFill>
                  <a:srgbClr val="FF0000"/>
                </a:solidFill>
              </a:rPr>
              <a:t>Antimicrobial Resistance (Superbugs)</a:t>
            </a:r>
            <a:endParaRPr lang="en-US" b="1" dirty="0">
              <a:solidFill>
                <a:srgbClr val="FF0000"/>
              </a:solidFill>
            </a:endParaRPr>
          </a:p>
        </p:txBody>
      </p:sp>
      <p:sp>
        <p:nvSpPr>
          <p:cNvPr id="3" name="Content Placeholder 2"/>
          <p:cNvSpPr>
            <a:spLocks noGrp="1"/>
          </p:cNvSpPr>
          <p:nvPr>
            <p:ph idx="1"/>
          </p:nvPr>
        </p:nvSpPr>
        <p:spPr>
          <a:xfrm>
            <a:off x="457200" y="1268760"/>
            <a:ext cx="8229600" cy="5328592"/>
          </a:xfrm>
        </p:spPr>
        <p:txBody>
          <a:bodyPr>
            <a:normAutofit/>
          </a:bodyPr>
          <a:lstStyle/>
          <a:p>
            <a:r>
              <a:rPr lang="en-US" sz="2400" dirty="0" smtClean="0"/>
              <a:t>When microorganisms (mainly bacteria) become resistant to one or more antimicrobial agent.</a:t>
            </a:r>
          </a:p>
          <a:p>
            <a:r>
              <a:rPr lang="en-US" sz="2400" dirty="0" smtClean="0"/>
              <a:t>They make it difficult to treat the disease.</a:t>
            </a:r>
          </a:p>
          <a:p>
            <a:r>
              <a:rPr lang="en-US" sz="2400" dirty="0" smtClean="0"/>
              <a:t>The worst resistance is </a:t>
            </a:r>
            <a:r>
              <a:rPr lang="en-US" sz="2400" b="1" dirty="0" smtClean="0">
                <a:solidFill>
                  <a:srgbClr val="00B050"/>
                </a:solidFill>
              </a:rPr>
              <a:t>Multidrug Resistance= </a:t>
            </a:r>
            <a:r>
              <a:rPr lang="en-US" sz="2400" b="1" dirty="0" smtClean="0"/>
              <a:t>resistance to many different antimicrobial drugs.</a:t>
            </a:r>
            <a:endParaRPr lang="en-US" sz="2400" b="1" dirty="0" smtClean="0">
              <a:solidFill>
                <a:srgbClr val="FF0000"/>
              </a:solidFill>
            </a:endParaRPr>
          </a:p>
          <a:p>
            <a:r>
              <a:rPr lang="en-US" sz="2400" b="1" dirty="0" smtClean="0">
                <a:solidFill>
                  <a:srgbClr val="FF0000"/>
                </a:solidFill>
              </a:rPr>
              <a:t>Examples:</a:t>
            </a:r>
          </a:p>
          <a:p>
            <a:pPr marL="457200" indent="-457200">
              <a:buFont typeface="+mj-lt"/>
              <a:buAutoNum type="alphaLcParenR"/>
            </a:pPr>
            <a:r>
              <a:rPr lang="en-US" sz="2400" b="1" dirty="0" smtClean="0">
                <a:solidFill>
                  <a:srgbClr val="0000FF"/>
                </a:solidFill>
              </a:rPr>
              <a:t>MRSA:</a:t>
            </a:r>
            <a:r>
              <a:rPr lang="en-US" sz="2400" dirty="0" err="1" smtClean="0"/>
              <a:t>Methicillin</a:t>
            </a:r>
            <a:r>
              <a:rPr lang="en-US" sz="2400" dirty="0" smtClean="0"/>
              <a:t> Resistant Staphylococcus </a:t>
            </a:r>
            <a:r>
              <a:rPr lang="en-US" sz="2400" dirty="0" err="1" smtClean="0"/>
              <a:t>aureus</a:t>
            </a:r>
            <a:r>
              <a:rPr lang="en-US" sz="2400" dirty="0" smtClean="0"/>
              <a:t>.</a:t>
            </a:r>
          </a:p>
          <a:p>
            <a:pPr marL="457200" indent="-457200">
              <a:buFont typeface="+mj-lt"/>
              <a:buAutoNum type="alphaLcParenR"/>
            </a:pPr>
            <a:r>
              <a:rPr lang="en-US" sz="2400" b="1" dirty="0" smtClean="0">
                <a:solidFill>
                  <a:srgbClr val="0000FF"/>
                </a:solidFill>
              </a:rPr>
              <a:t>VRSA:</a:t>
            </a:r>
            <a:r>
              <a:rPr lang="en-US" sz="2400" dirty="0" err="1" smtClean="0"/>
              <a:t>Vancomycin</a:t>
            </a:r>
            <a:r>
              <a:rPr lang="en-US" sz="2400" dirty="0" smtClean="0"/>
              <a:t> Resistant Staphylococcus </a:t>
            </a:r>
            <a:r>
              <a:rPr lang="en-US" sz="2400" dirty="0" err="1" smtClean="0"/>
              <a:t>aureus</a:t>
            </a:r>
            <a:r>
              <a:rPr lang="en-US" sz="2400" dirty="0" smtClean="0"/>
              <a:t>.</a:t>
            </a:r>
          </a:p>
          <a:p>
            <a:pPr marL="457200" indent="-457200">
              <a:buFont typeface="+mj-lt"/>
              <a:buAutoNum type="alphaLcParenR"/>
            </a:pPr>
            <a:r>
              <a:rPr lang="en-US" sz="2400" b="1" dirty="0" smtClean="0">
                <a:solidFill>
                  <a:srgbClr val="0000FF"/>
                </a:solidFill>
              </a:rPr>
              <a:t>MRTB: </a:t>
            </a:r>
            <a:r>
              <a:rPr lang="en-US" sz="2400" dirty="0" smtClean="0"/>
              <a:t>Multi-drug Resistant </a:t>
            </a:r>
            <a:r>
              <a:rPr lang="en-US" sz="2400" i="1" dirty="0" smtClean="0"/>
              <a:t>Mycobacterium tuberculosis.</a:t>
            </a:r>
          </a:p>
          <a:p>
            <a:pPr marL="457200" indent="-457200">
              <a:buFont typeface="+mj-lt"/>
              <a:buAutoNum type="alphaLcParenR"/>
            </a:pPr>
            <a:r>
              <a:rPr lang="el-GR" sz="2400" dirty="0" smtClean="0">
                <a:latin typeface="Arial" pitchFamily="34" charset="0"/>
                <a:cs typeface="Arial" pitchFamily="34" charset="0"/>
              </a:rPr>
              <a:t>β</a:t>
            </a:r>
            <a:r>
              <a:rPr lang="en-US" sz="2400" dirty="0" smtClean="0"/>
              <a:t>-</a:t>
            </a:r>
            <a:r>
              <a:rPr lang="en-US" sz="2400" dirty="0" err="1" smtClean="0"/>
              <a:t>Lactamase</a:t>
            </a:r>
            <a:r>
              <a:rPr lang="en-US" sz="2400" dirty="0" smtClean="0"/>
              <a:t> resistant </a:t>
            </a:r>
            <a:r>
              <a:rPr lang="en-US" sz="2400" i="1" dirty="0" smtClean="0"/>
              <a:t>Streptococcus </a:t>
            </a:r>
            <a:r>
              <a:rPr lang="en-US" sz="2400" i="1" dirty="0" err="1" smtClean="0"/>
              <a:t>pneumoniae</a:t>
            </a:r>
            <a:r>
              <a:rPr lang="en-US" sz="2400" i="1" dirty="0" smtClean="0"/>
              <a:t>. </a:t>
            </a:r>
          </a:p>
          <a:p>
            <a:pPr>
              <a:buNone/>
            </a:pPr>
            <a:endParaRPr lang="en-US" sz="2400" dirty="0" smtClean="0"/>
          </a:p>
          <a:p>
            <a:pPr>
              <a:buNone/>
            </a:pPr>
            <a:r>
              <a:rPr lang="en-US" sz="2400" dirty="0" smtClean="0">
                <a:solidFill>
                  <a:srgbClr val="0000FF"/>
                </a:solidFill>
              </a:rPr>
              <a:t>Note: some viruses, fungi , parasites have also shown resistance.</a:t>
            </a:r>
            <a:endParaRPr lang="en-US" sz="2400" dirty="0">
              <a:solidFill>
                <a:srgbClr val="0000FF"/>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lgn="ctr">
              <a:spcAft>
                <a:spcPts val="1800"/>
              </a:spcAft>
              <a:buNone/>
            </a:pPr>
            <a:r>
              <a:rPr lang="en-US" b="1" dirty="0" smtClean="0">
                <a:solidFill>
                  <a:srgbClr val="0000FF"/>
                </a:solidFill>
              </a:rPr>
              <a:t>When penicillin G was first introduced, &lt;3% of </a:t>
            </a:r>
            <a:r>
              <a:rPr lang="en-US" b="1" i="1" dirty="0" smtClean="0">
                <a:solidFill>
                  <a:srgbClr val="0000FF"/>
                </a:solidFill>
              </a:rPr>
              <a:t>Staphylococcus </a:t>
            </a:r>
            <a:r>
              <a:rPr lang="en-US" b="1" i="1" dirty="0" err="1" smtClean="0">
                <a:solidFill>
                  <a:srgbClr val="0000FF"/>
                </a:solidFill>
              </a:rPr>
              <a:t>aureus</a:t>
            </a:r>
            <a:r>
              <a:rPr lang="en-US" b="1" dirty="0" smtClean="0">
                <a:solidFill>
                  <a:srgbClr val="0000FF"/>
                </a:solidFill>
              </a:rPr>
              <a:t>strains were resistant to it.</a:t>
            </a:r>
          </a:p>
          <a:p>
            <a:pPr algn="ctr">
              <a:buNone/>
            </a:pPr>
            <a:endParaRPr dirty="0"/>
          </a:p>
          <a:p>
            <a:pPr algn="ctr">
              <a:buNone/>
            </a:pPr>
            <a:r>
              <a:rPr lang="en-US" b="1" dirty="0" smtClean="0">
                <a:solidFill>
                  <a:srgbClr val="0000FF"/>
                </a:solidFill>
              </a:rPr>
              <a:t>Now 90% or more are resistant to it!</a:t>
            </a:r>
            <a:endParaRPr lang="en-US" b="1" dirty="0">
              <a:solidFill>
                <a:srgbClr val="0000FF"/>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554162"/>
          </a:xfrm>
        </p:spPr>
        <p:txBody>
          <a:bodyPr/>
          <a:lstStyle/>
          <a:p>
            <a:r>
              <a:rPr lang="en-US" dirty="0" smtClean="0">
                <a:solidFill>
                  <a:srgbClr val="FF0000"/>
                </a:solidFill>
              </a:rPr>
              <a:t>Slowing </a:t>
            </a:r>
            <a:r>
              <a:rPr lang="en-US" dirty="0">
                <a:solidFill>
                  <a:srgbClr val="FF0000"/>
                </a:solidFill>
              </a:rPr>
              <a:t>D</a:t>
            </a:r>
            <a:r>
              <a:rPr lang="en-US" dirty="0" smtClean="0">
                <a:solidFill>
                  <a:srgbClr val="FF0000"/>
                </a:solidFill>
              </a:rPr>
              <a:t>own </a:t>
            </a:r>
            <a:r>
              <a:rPr lang="en-US" dirty="0">
                <a:solidFill>
                  <a:srgbClr val="FF0000"/>
                </a:solidFill>
              </a:rPr>
              <a:t>E</a:t>
            </a:r>
            <a:r>
              <a:rPr lang="en-US" dirty="0" smtClean="0">
                <a:solidFill>
                  <a:srgbClr val="FF0000"/>
                </a:solidFill>
              </a:rPr>
              <a:t>mergence and Spread of Antimicrobial Resistance. </a:t>
            </a:r>
            <a:endParaRPr lang="en-US" dirty="0">
              <a:solidFill>
                <a:srgbClr val="FF0000"/>
              </a:solidFill>
            </a:endParaRPr>
          </a:p>
        </p:txBody>
      </p:sp>
      <p:sp>
        <p:nvSpPr>
          <p:cNvPr id="3" name="Content Placeholder 2"/>
          <p:cNvSpPr>
            <a:spLocks noGrp="1"/>
          </p:cNvSpPr>
          <p:nvPr>
            <p:ph idx="1"/>
          </p:nvPr>
        </p:nvSpPr>
        <p:spPr>
          <a:xfrm>
            <a:off x="457200" y="1905000"/>
            <a:ext cx="8229600" cy="4724400"/>
          </a:xfrm>
        </p:spPr>
        <p:txBody>
          <a:bodyPr/>
          <a:lstStyle/>
          <a:p>
            <a:pPr marL="609600" indent="-609600">
              <a:buFontTx/>
              <a:buAutoNum type="arabicPeriod"/>
            </a:pPr>
            <a:r>
              <a:rPr lang="en-US" sz="2000" b="1" dirty="0">
                <a:latin typeface="Arial" charset="0"/>
                <a:ea typeface="ＭＳ Ｐゴシック" charset="0"/>
                <a:cs typeface="ＭＳ Ｐゴシック" charset="0"/>
              </a:rPr>
              <a:t>Responsibilities of Physicians: </a:t>
            </a:r>
            <a:r>
              <a:rPr lang="en-US" sz="2000" dirty="0">
                <a:latin typeface="Arial" charset="0"/>
                <a:ea typeface="ＭＳ Ｐゴシック" charset="0"/>
                <a:cs typeface="ＭＳ Ｐゴシック" charset="0"/>
              </a:rPr>
              <a:t>must work to identify microbe and prescribe suitable antimicrobials, must educate patients</a:t>
            </a:r>
          </a:p>
          <a:p>
            <a:pPr marL="609600" indent="-609600">
              <a:buFontTx/>
              <a:buAutoNum type="arabicPeriod"/>
            </a:pPr>
            <a:endParaRPr lang="en-US" sz="2000" dirty="0">
              <a:solidFill>
                <a:srgbClr val="00FF00"/>
              </a:solidFill>
              <a:latin typeface="Arial" charset="0"/>
              <a:ea typeface="ＭＳ Ｐゴシック" charset="0"/>
              <a:cs typeface="ＭＳ Ｐゴシック" charset="0"/>
            </a:endParaRPr>
          </a:p>
          <a:p>
            <a:pPr marL="609600" indent="-609600">
              <a:buFontTx/>
              <a:buAutoNum type="arabicPeriod"/>
            </a:pPr>
            <a:r>
              <a:rPr lang="en-US" sz="2000" b="1" dirty="0">
                <a:solidFill>
                  <a:srgbClr val="000000"/>
                </a:solidFill>
                <a:latin typeface="Arial" charset="0"/>
                <a:ea typeface="ＭＳ Ｐゴシック" charset="0"/>
                <a:cs typeface="ＭＳ Ｐゴシック" charset="0"/>
              </a:rPr>
              <a:t>Responsibilities of Patients:</a:t>
            </a:r>
            <a:r>
              <a:rPr lang="en-US" sz="2000" b="1" dirty="0">
                <a:solidFill>
                  <a:srgbClr val="00FF00"/>
                </a:solidFill>
                <a:latin typeface="Arial" charset="0"/>
                <a:ea typeface="ＭＳ Ｐゴシック" charset="0"/>
                <a:cs typeface="ＭＳ Ｐゴシック" charset="0"/>
              </a:rPr>
              <a:t> </a:t>
            </a:r>
            <a:r>
              <a:rPr lang="en-US" sz="2000" dirty="0">
                <a:latin typeface="Arial" charset="0"/>
                <a:ea typeface="ＭＳ Ｐゴシック" charset="0"/>
                <a:cs typeface="ＭＳ Ｐゴシック" charset="0"/>
              </a:rPr>
              <a:t>need to carefully follow instructions </a:t>
            </a:r>
            <a:endParaRPr lang="en-US" sz="2000" dirty="0" smtClean="0">
              <a:latin typeface="Arial" charset="0"/>
              <a:ea typeface="ＭＳ Ｐゴシック" charset="0"/>
              <a:cs typeface="ＭＳ Ｐゴシック" charset="0"/>
            </a:endParaRPr>
          </a:p>
          <a:p>
            <a:pPr marL="609600" indent="-609600">
              <a:buFontTx/>
              <a:buAutoNum type="arabicPeriod"/>
            </a:pPr>
            <a:endParaRPr lang="en-US" sz="2000" dirty="0">
              <a:latin typeface="Arial" charset="0"/>
              <a:ea typeface="ＭＳ Ｐゴシック" charset="0"/>
              <a:cs typeface="ＭＳ Ｐゴシック" charset="0"/>
            </a:endParaRPr>
          </a:p>
          <a:p>
            <a:pPr marL="609600" indent="-609600">
              <a:buFontTx/>
              <a:buAutoNum type="arabicPeriod"/>
            </a:pPr>
            <a:r>
              <a:rPr lang="en-US" sz="2000" b="1" dirty="0" smtClean="0">
                <a:solidFill>
                  <a:srgbClr val="000000"/>
                </a:solidFill>
                <a:latin typeface="Arial" charset="0"/>
                <a:ea typeface="ＭＳ Ｐゴシック" charset="0"/>
                <a:cs typeface="ＭＳ Ｐゴシック" charset="0"/>
              </a:rPr>
              <a:t>Educate </a:t>
            </a:r>
            <a:r>
              <a:rPr lang="en-US" sz="2000" b="1" dirty="0">
                <a:solidFill>
                  <a:srgbClr val="000000"/>
                </a:solidFill>
                <a:latin typeface="Arial" charset="0"/>
                <a:ea typeface="ＭＳ Ｐゴシック" charset="0"/>
                <a:cs typeface="ＭＳ Ｐゴシック" charset="0"/>
              </a:rPr>
              <a:t>Public: </a:t>
            </a:r>
            <a:r>
              <a:rPr lang="en-US" sz="2000" dirty="0">
                <a:latin typeface="Arial" charset="0"/>
                <a:ea typeface="ＭＳ Ｐゴシック" charset="0"/>
                <a:cs typeface="ＭＳ Ｐゴシック" charset="0"/>
              </a:rPr>
              <a:t>must understand appropriateness and limitations of antibiotics; </a:t>
            </a:r>
            <a:r>
              <a:rPr lang="en-US" sz="2000" dirty="0">
                <a:solidFill>
                  <a:srgbClr val="0000FF"/>
                </a:solidFill>
                <a:latin typeface="Arial" charset="0"/>
                <a:ea typeface="ＭＳ Ｐゴシック" charset="0"/>
                <a:cs typeface="ＭＳ Ｐゴシック" charset="0"/>
              </a:rPr>
              <a:t>antibiotics not effective against </a:t>
            </a:r>
            <a:r>
              <a:rPr lang="en-US" sz="2000" dirty="0" smtClean="0">
                <a:solidFill>
                  <a:srgbClr val="0000FF"/>
                </a:solidFill>
                <a:latin typeface="Arial" charset="0"/>
                <a:ea typeface="ＭＳ Ｐゴシック" charset="0"/>
                <a:cs typeface="ＭＳ Ｐゴシック" charset="0"/>
              </a:rPr>
              <a:t>viruses</a:t>
            </a:r>
          </a:p>
          <a:p>
            <a:pPr marL="609600" indent="-609600">
              <a:buFontTx/>
              <a:buAutoNum type="arabicPeriod"/>
            </a:pPr>
            <a:endParaRPr lang="en-US" sz="2000" dirty="0" smtClean="0">
              <a:solidFill>
                <a:srgbClr val="0000FF"/>
              </a:solidFill>
              <a:latin typeface="Arial" charset="0"/>
              <a:ea typeface="ＭＳ Ｐゴシック" charset="0"/>
              <a:cs typeface="ＭＳ Ｐゴシック" charset="0"/>
            </a:endParaRPr>
          </a:p>
          <a:p>
            <a:pPr>
              <a:buNone/>
            </a:pPr>
            <a:r>
              <a:rPr lang="en-US" sz="2000" dirty="0" smtClean="0">
                <a:solidFill>
                  <a:srgbClr val="000000"/>
                </a:solidFill>
                <a:latin typeface="Arial" charset="0"/>
                <a:ea typeface="ＭＳ Ｐゴシック" charset="0"/>
                <a:cs typeface="ＭＳ Ｐゴシック" charset="0"/>
              </a:rPr>
              <a:t>4.   </a:t>
            </a:r>
            <a:r>
              <a:rPr lang="en-US" sz="2000" b="1" dirty="0" smtClean="0">
                <a:solidFill>
                  <a:srgbClr val="000000"/>
                </a:solidFill>
                <a:latin typeface="Arial" charset="0"/>
                <a:ea typeface="ＭＳ Ｐゴシック" charset="0"/>
                <a:cs typeface="ＭＳ Ｐゴシック" charset="0"/>
              </a:rPr>
              <a:t>Global </a:t>
            </a:r>
            <a:r>
              <a:rPr lang="en-US" sz="2000" b="1" dirty="0">
                <a:solidFill>
                  <a:srgbClr val="000000"/>
                </a:solidFill>
                <a:latin typeface="Arial" charset="0"/>
                <a:ea typeface="ＭＳ Ｐゴシック" charset="0"/>
                <a:cs typeface="ＭＳ Ｐゴシック" charset="0"/>
              </a:rPr>
              <a:t>Impacts</a:t>
            </a:r>
            <a:r>
              <a:rPr lang="en-US" sz="2000" dirty="0">
                <a:solidFill>
                  <a:srgbClr val="000000"/>
                </a:solidFill>
                <a:latin typeface="Arial" charset="0"/>
                <a:ea typeface="ＭＳ Ｐゴシック" charset="0"/>
                <a:cs typeface="ＭＳ Ｐゴシック" charset="0"/>
              </a:rPr>
              <a:t>: </a:t>
            </a:r>
            <a:r>
              <a:rPr lang="en-US" sz="2000" dirty="0">
                <a:latin typeface="Arial" charset="0"/>
                <a:ea typeface="ＭＳ Ｐゴシック" charset="0"/>
                <a:cs typeface="ＭＳ Ｐゴシック" charset="0"/>
              </a:rPr>
              <a:t>organism that is resistant can quickly travel to </a:t>
            </a:r>
            <a:r>
              <a:rPr lang="en-US" sz="2000" dirty="0" smtClean="0">
                <a:latin typeface="Arial" charset="0"/>
                <a:ea typeface="ＭＳ Ｐゴシック" charset="0"/>
                <a:cs typeface="ＭＳ Ｐゴシック" charset="0"/>
              </a:rPr>
              <a:t>    another </a:t>
            </a:r>
            <a:r>
              <a:rPr lang="en-US" sz="2000" dirty="0">
                <a:latin typeface="Arial" charset="0"/>
                <a:ea typeface="ＭＳ Ｐゴシック" charset="0"/>
                <a:cs typeface="ＭＳ Ｐゴシック" charset="0"/>
              </a:rPr>
              <a:t>country </a:t>
            </a:r>
          </a:p>
          <a:p>
            <a:pPr>
              <a:buNone/>
            </a:pPr>
            <a:r>
              <a:rPr lang="en-US" sz="2000" dirty="0">
                <a:latin typeface="Arial" charset="0"/>
                <a:ea typeface="ＭＳ Ｐゴシック" charset="0"/>
                <a:cs typeface="ＭＳ Ｐゴシック" charset="0"/>
              </a:rPr>
              <a:t>	- in some countries antibiotics available on non-prescription basis</a:t>
            </a:r>
          </a:p>
          <a:p>
            <a:pPr>
              <a:buNone/>
            </a:pPr>
            <a:r>
              <a:rPr lang="en-US" sz="2000" dirty="0">
                <a:latin typeface="Arial" charset="0"/>
                <a:ea typeface="ＭＳ Ｐゴシック" charset="0"/>
                <a:cs typeface="ＭＳ Ｐゴシック" charset="0"/>
              </a:rPr>
              <a:t>	- antibiotics fed to animals can select for drug- resistant organisms</a:t>
            </a:r>
          </a:p>
          <a:p>
            <a:pPr marL="609600" indent="-609600">
              <a:buFontTx/>
              <a:buAutoNum type="arabicPeriod"/>
            </a:pPr>
            <a:endParaRPr lang="en-US" sz="2000" dirty="0" smtClean="0">
              <a:solidFill>
                <a:srgbClr val="FF0000"/>
              </a:solidFill>
              <a:latin typeface="Arial" charset="0"/>
              <a:ea typeface="ＭＳ Ｐゴシック" charset="0"/>
              <a:cs typeface="ＭＳ Ｐゴシック" charset="0"/>
            </a:endParaRPr>
          </a:p>
          <a:p>
            <a:pPr marL="609600" indent="-609600">
              <a:buFontTx/>
              <a:buAutoNum type="arabicPeriod"/>
            </a:pPr>
            <a:endParaRPr lang="en-US" sz="2000" dirty="0" smtClean="0">
              <a:solidFill>
                <a:srgbClr val="FF0000"/>
              </a:solidFill>
              <a:latin typeface="Arial" charset="0"/>
              <a:ea typeface="ＭＳ Ｐゴシック" charset="0"/>
              <a:cs typeface="ＭＳ Ｐゴシック" charset="0"/>
            </a:endParaRPr>
          </a:p>
          <a:p>
            <a:pPr marL="0" indent="0">
              <a:buNone/>
            </a:pPr>
            <a:endParaRPr lang="en-US" sz="2000" dirty="0" smtClean="0">
              <a:solidFill>
                <a:srgbClr val="FF0000"/>
              </a:solidFill>
              <a:latin typeface="Arial" charset="0"/>
              <a:ea typeface="ＭＳ Ｐゴシック" charset="0"/>
              <a:cs typeface="ＭＳ Ｐゴシック" charset="0"/>
            </a:endParaRPr>
          </a:p>
          <a:p>
            <a:pPr marL="609600" indent="-609600">
              <a:buFontTx/>
              <a:buAutoNum type="arabicPeriod"/>
            </a:pPr>
            <a:endParaRPr lang="en-US" sz="2000" dirty="0">
              <a:solidFill>
                <a:srgbClr val="FF0000"/>
              </a:solidFill>
              <a:latin typeface="Arial" charset="0"/>
              <a:ea typeface="ＭＳ Ｐゴシック" charset="0"/>
              <a:cs typeface="ＭＳ Ｐゴシック" charset="0"/>
            </a:endParaRPr>
          </a:p>
          <a:p>
            <a:pPr marL="609600" indent="-609600">
              <a:buFontTx/>
              <a:buAutoNum type="arabicPeriod"/>
            </a:pPr>
            <a:endParaRPr lang="en-US" sz="2000" dirty="0">
              <a:latin typeface="Arial" charset="0"/>
              <a:ea typeface="ＭＳ Ｐゴシック" charset="0"/>
              <a:cs typeface="ＭＳ Ｐゴシック" charset="0"/>
            </a:endParaRPr>
          </a:p>
          <a:p>
            <a:pPr marL="609600" indent="-609600">
              <a:buFontTx/>
              <a:buAutoNum type="arabicPeriod"/>
            </a:pPr>
            <a:endParaRPr lang="en-US" sz="2000" dirty="0">
              <a:latin typeface="Arial" charset="0"/>
              <a:ea typeface="ＭＳ Ｐゴシック" charset="0"/>
              <a:cs typeface="ＭＳ Ｐゴシック" charset="0"/>
            </a:endParaRPr>
          </a:p>
          <a:p>
            <a:endParaRPr lang="en-US" sz="2000" dirty="0">
              <a:solidFill>
                <a:srgbClr val="0000FF"/>
              </a:solidFill>
            </a:endParaRPr>
          </a:p>
        </p:txBody>
      </p:sp>
    </p:spTree>
    <p:extLst>
      <p:ext uri="{BB962C8B-B14F-4D97-AF65-F5344CB8AC3E}">
        <p14:creationId xmlns:p14="http://schemas.microsoft.com/office/powerpoint/2010/main" val="305530558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Chapter (9)</a:t>
            </a:r>
            <a:endParaRPr lang="en-US" dirty="0"/>
          </a:p>
        </p:txBody>
      </p:sp>
      <p:sp>
        <p:nvSpPr>
          <p:cNvPr id="3" name="Content Placeholder 2"/>
          <p:cNvSpPr>
            <a:spLocks noGrp="1"/>
          </p:cNvSpPr>
          <p:nvPr>
            <p:ph idx="1"/>
          </p:nvPr>
        </p:nvSpPr>
        <p:spPr/>
        <p:txBody>
          <a:bodyPr/>
          <a:lstStyle/>
          <a:p>
            <a:pPr>
              <a:buNone/>
            </a:pPr>
            <a:r>
              <a:rPr lang="en-US" sz="2800" b="1" dirty="0" smtClean="0">
                <a:solidFill>
                  <a:srgbClr val="0000FF"/>
                </a:solidFill>
              </a:rPr>
              <a:t>Chemotherapeutic Agent</a:t>
            </a:r>
            <a:endParaRPr lang="en-US" sz="2800" b="1" dirty="0">
              <a:solidFill>
                <a:srgbClr val="0000FF"/>
              </a:solidFill>
            </a:endParaRPr>
          </a:p>
          <a:p>
            <a:pPr>
              <a:buNone/>
            </a:pPr>
            <a:r>
              <a:rPr lang="en-US" sz="2800" b="1" dirty="0">
                <a:solidFill>
                  <a:srgbClr val="0000FF"/>
                </a:solidFill>
              </a:rPr>
              <a:t>Antimicrobial </a:t>
            </a:r>
            <a:r>
              <a:rPr lang="en-US" sz="2800" b="1" dirty="0" smtClean="0">
                <a:solidFill>
                  <a:srgbClr val="0000FF"/>
                </a:solidFill>
              </a:rPr>
              <a:t>Agent</a:t>
            </a:r>
            <a:endParaRPr lang="en-US" sz="2800" dirty="0">
              <a:solidFill>
                <a:srgbClr val="0000FF"/>
              </a:solidFill>
            </a:endParaRPr>
          </a:p>
          <a:p>
            <a:pPr>
              <a:buNone/>
            </a:pPr>
            <a:r>
              <a:rPr lang="en-US" sz="2800" b="1" dirty="0" smtClean="0">
                <a:solidFill>
                  <a:srgbClr val="0000FF"/>
                </a:solidFill>
              </a:rPr>
              <a:t>Antibiotics</a:t>
            </a:r>
          </a:p>
          <a:p>
            <a:pPr>
              <a:buNone/>
            </a:pPr>
            <a:r>
              <a:rPr lang="en-US" sz="2800" b="1" dirty="0">
                <a:solidFill>
                  <a:srgbClr val="0000FF"/>
                </a:solidFill>
              </a:rPr>
              <a:t>Semisynthetic </a:t>
            </a:r>
            <a:r>
              <a:rPr lang="en-US" sz="2800" b="1" dirty="0" smtClean="0">
                <a:solidFill>
                  <a:srgbClr val="0000FF"/>
                </a:solidFill>
              </a:rPr>
              <a:t>Antibiotics</a:t>
            </a:r>
          </a:p>
          <a:p>
            <a:pPr>
              <a:buNone/>
            </a:pPr>
            <a:r>
              <a:rPr lang="en-US" sz="2800" b="1" dirty="0">
                <a:solidFill>
                  <a:srgbClr val="0000FF"/>
                </a:solidFill>
              </a:rPr>
              <a:t>Narrow-spectrum </a:t>
            </a:r>
            <a:r>
              <a:rPr lang="en-US" sz="2800" b="1" dirty="0" smtClean="0">
                <a:solidFill>
                  <a:srgbClr val="0000FF"/>
                </a:solidFill>
              </a:rPr>
              <a:t>Antibiotics</a:t>
            </a:r>
          </a:p>
          <a:p>
            <a:pPr>
              <a:buNone/>
            </a:pPr>
            <a:r>
              <a:rPr lang="en-US" sz="2800" b="1" dirty="0">
                <a:solidFill>
                  <a:srgbClr val="0000FF"/>
                </a:solidFill>
              </a:rPr>
              <a:t>Broad-spectrum </a:t>
            </a:r>
            <a:r>
              <a:rPr lang="en-US" sz="2800" b="1" dirty="0" smtClean="0">
                <a:solidFill>
                  <a:srgbClr val="0000FF"/>
                </a:solidFill>
              </a:rPr>
              <a:t>Antibiotics</a:t>
            </a:r>
            <a:endParaRPr lang="en-US" sz="2800" b="1" dirty="0">
              <a:solidFill>
                <a:srgbClr val="0000FF"/>
              </a:solidFill>
            </a:endParaRPr>
          </a:p>
          <a:p>
            <a:pPr>
              <a:buNone/>
            </a:pPr>
            <a:r>
              <a:rPr lang="en-US" sz="2800" b="1" dirty="0">
                <a:solidFill>
                  <a:srgbClr val="0000FF"/>
                </a:solidFill>
              </a:rPr>
              <a:t>Synergism  </a:t>
            </a:r>
            <a:endParaRPr lang="en-US" sz="2800" b="1" dirty="0" smtClean="0">
              <a:solidFill>
                <a:srgbClr val="0000FF"/>
              </a:solidFill>
            </a:endParaRPr>
          </a:p>
          <a:p>
            <a:pPr>
              <a:buNone/>
            </a:pPr>
            <a:r>
              <a:rPr lang="en-US" sz="2800" b="1" dirty="0" smtClean="0">
                <a:solidFill>
                  <a:srgbClr val="0000FF"/>
                </a:solidFill>
              </a:rPr>
              <a:t>Antagonism  </a:t>
            </a:r>
            <a:endParaRPr lang="en-US" sz="2800" b="1" dirty="0">
              <a:solidFill>
                <a:srgbClr val="0000FF"/>
              </a:solidFill>
            </a:endParaRPr>
          </a:p>
          <a:p>
            <a:pPr>
              <a:buNone/>
            </a:pPr>
            <a:endParaRPr lang="en-US" sz="2800" b="1" dirty="0"/>
          </a:p>
          <a:p>
            <a:pPr>
              <a:buNone/>
            </a:pPr>
            <a:endParaRPr lang="en-US" sz="2800" b="1" dirty="0">
              <a:solidFill>
                <a:srgbClr val="00A300"/>
              </a:solidFill>
            </a:endParaRPr>
          </a:p>
          <a:p>
            <a:pPr>
              <a:buNone/>
            </a:pPr>
            <a:endParaRPr lang="en-US" sz="2800" b="1" dirty="0">
              <a:solidFill>
                <a:srgbClr val="00B050"/>
              </a:solidFill>
            </a:endParaRPr>
          </a:p>
          <a:p>
            <a:endParaRPr lang="en-US" dirty="0"/>
          </a:p>
        </p:txBody>
      </p:sp>
    </p:spTree>
    <p:extLst>
      <p:ext uri="{BB962C8B-B14F-4D97-AF65-F5344CB8AC3E}">
        <p14:creationId xmlns:p14="http://schemas.microsoft.com/office/powerpoint/2010/main" val="18587050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Difinitions</a:t>
            </a:r>
            <a:endParaRPr lang="en-US" b="1" dirty="0">
              <a:solidFill>
                <a:srgbClr val="FF0000"/>
              </a:solidFill>
            </a:endParaRPr>
          </a:p>
        </p:txBody>
      </p:sp>
      <p:sp>
        <p:nvSpPr>
          <p:cNvPr id="3" name="Content Placeholder 2"/>
          <p:cNvSpPr>
            <a:spLocks noGrp="1"/>
          </p:cNvSpPr>
          <p:nvPr>
            <p:ph idx="1"/>
          </p:nvPr>
        </p:nvSpPr>
        <p:spPr/>
        <p:txBody>
          <a:bodyPr/>
          <a:lstStyle/>
          <a:p>
            <a:r>
              <a:rPr lang="en-US" b="1" dirty="0" smtClean="0">
                <a:solidFill>
                  <a:srgbClr val="008000"/>
                </a:solidFill>
              </a:rPr>
              <a:t>Selective Toxicity:</a:t>
            </a:r>
          </a:p>
          <a:p>
            <a:pPr>
              <a:buNone/>
            </a:pPr>
            <a:r>
              <a:rPr lang="en-US" dirty="0" smtClean="0"/>
              <a:t>The drug cause greater harm to microorganisms than to the human host.</a:t>
            </a:r>
          </a:p>
          <a:p>
            <a:pPr>
              <a:buNone/>
            </a:pPr>
            <a:endParaRPr dirty="0"/>
          </a:p>
        </p:txBody>
      </p:sp>
      <p:pic>
        <p:nvPicPr>
          <p:cNvPr id="5" name="Picture 5" descr="Macintosh HD:Applications:Microsoft Office 2004:Office:PPT_IB_SupportFiles:Images:37623_Ch24_Fig0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3648" y="3573016"/>
            <a:ext cx="6624736" cy="26642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0620494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spcAft>
                <a:spcPts val="600"/>
              </a:spcAft>
            </a:pPr>
            <a:r>
              <a:rPr lang="en-US" b="1" dirty="0">
                <a:solidFill>
                  <a:srgbClr val="FF0000"/>
                </a:solidFill>
              </a:rPr>
              <a:t>Penicillin</a:t>
            </a:r>
          </a:p>
        </p:txBody>
      </p:sp>
      <p:sp>
        <p:nvSpPr>
          <p:cNvPr id="3" name="Content Placeholder 2"/>
          <p:cNvSpPr>
            <a:spLocks noGrp="1"/>
          </p:cNvSpPr>
          <p:nvPr>
            <p:ph idx="1"/>
          </p:nvPr>
        </p:nvSpPr>
        <p:spPr>
          <a:xfrm>
            <a:off x="251520" y="1268760"/>
            <a:ext cx="5266928" cy="4853136"/>
          </a:xfrm>
        </p:spPr>
        <p:txBody>
          <a:bodyPr/>
          <a:lstStyle/>
          <a:p>
            <a:r>
              <a:rPr lang="en-US" sz="2400" b="1" dirty="0">
                <a:latin typeface="Times New Roman" charset="0"/>
              </a:rPr>
              <a:t>It is the first antibiotic discovered by </a:t>
            </a:r>
            <a:r>
              <a:rPr lang="en-US" sz="2400" b="1" dirty="0" smtClean="0">
                <a:latin typeface="Times New Roman" charset="0"/>
              </a:rPr>
              <a:t>Fleming</a:t>
            </a:r>
          </a:p>
          <a:p>
            <a:pPr>
              <a:lnSpc>
                <a:spcPct val="90000"/>
              </a:lnSpc>
            </a:pPr>
            <a:r>
              <a:rPr lang="en-US" sz="2400" b="1" dirty="0" smtClean="0">
                <a:latin typeface="Times New Roman" charset="0"/>
              </a:rPr>
              <a:t>Bactericidal</a:t>
            </a:r>
            <a:endParaRPr lang="en-US" sz="2400" b="1" dirty="0">
              <a:latin typeface="Times New Roman" charset="0"/>
            </a:endParaRPr>
          </a:p>
          <a:p>
            <a:pPr>
              <a:lnSpc>
                <a:spcPct val="90000"/>
              </a:lnSpc>
            </a:pPr>
            <a:r>
              <a:rPr lang="en-US" sz="2400" b="1" dirty="0" smtClean="0">
                <a:latin typeface="Times New Roman" charset="0"/>
              </a:rPr>
              <a:t>Natural antibiotic</a:t>
            </a:r>
            <a:endParaRPr lang="en-US" sz="2400" b="1" dirty="0">
              <a:latin typeface="Times New Roman" charset="0"/>
            </a:endParaRPr>
          </a:p>
          <a:p>
            <a:pPr>
              <a:lnSpc>
                <a:spcPct val="90000"/>
              </a:lnSpc>
            </a:pPr>
            <a:r>
              <a:rPr lang="en-US" sz="2400" b="1" dirty="0" smtClean="0">
                <a:latin typeface="Times New Roman" charset="0"/>
              </a:rPr>
              <a:t> </a:t>
            </a:r>
            <a:r>
              <a:rPr lang="en-US" sz="2400" b="1" dirty="0">
                <a:latin typeface="Times New Roman" charset="0"/>
              </a:rPr>
              <a:t>Narrow spectrum (G +</a:t>
            </a:r>
            <a:r>
              <a:rPr lang="en-US" sz="2400" b="1" dirty="0" err="1">
                <a:latin typeface="Times New Roman" charset="0"/>
              </a:rPr>
              <a:t>ve</a:t>
            </a:r>
            <a:r>
              <a:rPr lang="en-US" sz="2400" b="1" dirty="0">
                <a:latin typeface="Times New Roman" charset="0"/>
              </a:rPr>
              <a:t>).</a:t>
            </a:r>
          </a:p>
          <a:p>
            <a:r>
              <a:rPr lang="en-US" sz="2400" b="1" dirty="0"/>
              <a:t>I</a:t>
            </a:r>
            <a:r>
              <a:rPr lang="en-US" sz="2400" b="1" dirty="0" smtClean="0"/>
              <a:t>nhibit </a:t>
            </a:r>
            <a:r>
              <a:rPr lang="en-US" sz="2400" b="1" dirty="0"/>
              <a:t>cell wall synthesis by interfering with the synthesis and cross linking of peptidoglycan</a:t>
            </a:r>
            <a:r>
              <a:rPr lang="en-US" sz="2400" b="1" dirty="0" smtClean="0"/>
              <a:t>.</a:t>
            </a:r>
          </a:p>
          <a:p>
            <a:r>
              <a:rPr lang="en-US" sz="2400" b="1" dirty="0">
                <a:latin typeface="Times New Roman" charset="0"/>
              </a:rPr>
              <a:t>Destroyed by gastric acid. and by β-</a:t>
            </a:r>
            <a:r>
              <a:rPr lang="en-US" sz="2400" b="1" dirty="0" err="1">
                <a:latin typeface="Times New Roman" charset="0"/>
              </a:rPr>
              <a:t>lactimase</a:t>
            </a:r>
            <a:r>
              <a:rPr lang="en-US" sz="2400" b="1" dirty="0" smtClean="0">
                <a:latin typeface="Times New Roman" charset="0"/>
              </a:rPr>
              <a:t>.</a:t>
            </a:r>
          </a:p>
          <a:p>
            <a:r>
              <a:rPr lang="en-US" sz="2400" b="1" dirty="0">
                <a:latin typeface="Times New Roman" charset="0"/>
              </a:rPr>
              <a:t>Cause allergic reaction lead to anaphylactic shock</a:t>
            </a:r>
            <a:endParaRPr sz="2400" b="1" dirty="0"/>
          </a:p>
        </p:txBody>
      </p:sp>
      <p:pic>
        <p:nvPicPr>
          <p:cNvPr id="5" name="Picture 5" descr="penicillium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8104" y="260648"/>
            <a:ext cx="3456384" cy="331236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6"/>
          <p:cNvPicPr>
            <a:picLocks noChangeAspect="1"/>
          </p:cNvPicPr>
          <p:nvPr/>
        </p:nvPicPr>
        <p:blipFill>
          <a:blip r:embed="rId4"/>
          <a:stretch>
            <a:fillRect/>
          </a:stretch>
        </p:blipFill>
        <p:spPr>
          <a:xfrm>
            <a:off x="5580112" y="3861048"/>
            <a:ext cx="3226405" cy="252028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normAutofit/>
          </a:bodyPr>
          <a:lstStyle/>
          <a:p>
            <a:pPr algn="l"/>
            <a:r>
              <a:rPr lang="en-US" b="1" dirty="0" smtClean="0">
                <a:solidFill>
                  <a:srgbClr val="FF0000"/>
                </a:solidFill>
              </a:rPr>
              <a:t>Antimicrobial Agents</a:t>
            </a:r>
            <a:endParaRPr lang="en-US" dirty="0">
              <a:solidFill>
                <a:srgbClr val="FF0000"/>
              </a:solidFill>
            </a:endParaRPr>
          </a:p>
        </p:txBody>
      </p:sp>
      <p:sp>
        <p:nvSpPr>
          <p:cNvPr id="3" name="Content Placeholder 2"/>
          <p:cNvSpPr>
            <a:spLocks noGrp="1"/>
          </p:cNvSpPr>
          <p:nvPr>
            <p:ph idx="1"/>
          </p:nvPr>
        </p:nvSpPr>
        <p:spPr>
          <a:xfrm>
            <a:off x="457200" y="1268760"/>
            <a:ext cx="8229600" cy="5112568"/>
          </a:xfrm>
        </p:spPr>
        <p:txBody>
          <a:bodyPr>
            <a:normAutofit fontScale="92500" lnSpcReduction="10000"/>
          </a:bodyPr>
          <a:lstStyle/>
          <a:p>
            <a:pPr>
              <a:buNone/>
            </a:pPr>
            <a:r>
              <a:rPr lang="en-US" sz="2800" b="1" dirty="0" smtClean="0">
                <a:solidFill>
                  <a:srgbClr val="0000FF"/>
                </a:solidFill>
              </a:rPr>
              <a:t>Antibacterial Agent</a:t>
            </a:r>
          </a:p>
          <a:p>
            <a:pPr>
              <a:buNone/>
            </a:pPr>
            <a:r>
              <a:rPr lang="en-US" sz="2800" dirty="0" smtClean="0"/>
              <a:t>     Drugs used to treat bacterial infections.</a:t>
            </a:r>
          </a:p>
          <a:p>
            <a:pPr>
              <a:buNone/>
            </a:pPr>
            <a:endParaRPr lang="en-US" sz="2800" dirty="0" smtClean="0"/>
          </a:p>
          <a:p>
            <a:pPr>
              <a:buNone/>
            </a:pPr>
            <a:r>
              <a:rPr lang="en-US" sz="2800" b="1" dirty="0" smtClean="0">
                <a:solidFill>
                  <a:srgbClr val="0000FF"/>
                </a:solidFill>
              </a:rPr>
              <a:t>Antifungal Agent</a:t>
            </a:r>
          </a:p>
          <a:p>
            <a:pPr>
              <a:buNone/>
            </a:pPr>
            <a:r>
              <a:rPr lang="en-US" sz="2800" dirty="0" smtClean="0"/>
              <a:t>    Drugs used to treat fungal infections.</a:t>
            </a:r>
          </a:p>
          <a:p>
            <a:pPr>
              <a:buNone/>
            </a:pPr>
            <a:endParaRPr lang="en-US" sz="2800" dirty="0" smtClean="0"/>
          </a:p>
          <a:p>
            <a:pPr>
              <a:buNone/>
            </a:pPr>
            <a:r>
              <a:rPr lang="en-US" sz="2800" b="1" dirty="0" err="1" smtClean="0">
                <a:solidFill>
                  <a:srgbClr val="0000FF"/>
                </a:solidFill>
              </a:rPr>
              <a:t>Antiprotozoal</a:t>
            </a:r>
            <a:r>
              <a:rPr lang="en-US" sz="2800" b="1" dirty="0" smtClean="0">
                <a:solidFill>
                  <a:srgbClr val="0000FF"/>
                </a:solidFill>
              </a:rPr>
              <a:t> Agent</a:t>
            </a:r>
          </a:p>
          <a:p>
            <a:pPr>
              <a:buNone/>
            </a:pPr>
            <a:r>
              <a:rPr lang="en-US" sz="2800" dirty="0" smtClean="0"/>
              <a:t>     Drugs used to treat </a:t>
            </a:r>
            <a:r>
              <a:rPr lang="en-US" sz="2800" dirty="0" err="1" smtClean="0"/>
              <a:t>protozoal</a:t>
            </a:r>
            <a:r>
              <a:rPr lang="en-US" sz="2800" dirty="0" smtClean="0"/>
              <a:t> infections.</a:t>
            </a:r>
          </a:p>
          <a:p>
            <a:pPr>
              <a:buNone/>
            </a:pPr>
            <a:endParaRPr lang="en-US" sz="2800" dirty="0" smtClean="0"/>
          </a:p>
          <a:p>
            <a:pPr>
              <a:buNone/>
            </a:pPr>
            <a:r>
              <a:rPr lang="en-US" sz="2800" b="1" dirty="0" smtClean="0">
                <a:solidFill>
                  <a:srgbClr val="0000FF"/>
                </a:solidFill>
              </a:rPr>
              <a:t>Antiviral Agent</a:t>
            </a:r>
          </a:p>
          <a:p>
            <a:pPr>
              <a:buNone/>
            </a:pPr>
            <a:r>
              <a:rPr lang="en-US" sz="2800" dirty="0" smtClean="0"/>
              <a:t>     Drugs used to treat viral infections.</a:t>
            </a:r>
            <a:endParaRPr lang="en-US" sz="2800" dirty="0"/>
          </a:p>
        </p:txBody>
      </p:sp>
      <p:pic>
        <p:nvPicPr>
          <p:cNvPr id="4" name="Picture 3"/>
          <p:cNvPicPr>
            <a:picLocks noChangeAspect="1"/>
          </p:cNvPicPr>
          <p:nvPr/>
        </p:nvPicPr>
        <p:blipFill>
          <a:blip r:embed="rId2"/>
          <a:stretch>
            <a:fillRect/>
          </a:stretch>
        </p:blipFill>
        <p:spPr>
          <a:xfrm>
            <a:off x="7030039" y="0"/>
            <a:ext cx="2113961" cy="137160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lstStyle/>
          <a:p>
            <a:pPr algn="l"/>
            <a:r>
              <a:rPr lang="en-US" b="1" dirty="0" smtClean="0">
                <a:solidFill>
                  <a:srgbClr val="FF0000"/>
                </a:solidFill>
              </a:rPr>
              <a:t>Antibiotics</a:t>
            </a:r>
            <a:endParaRPr lang="en-US" b="1" dirty="0">
              <a:solidFill>
                <a:srgbClr val="FF0000"/>
              </a:solidFill>
            </a:endParaRPr>
          </a:p>
        </p:txBody>
      </p:sp>
      <p:sp>
        <p:nvSpPr>
          <p:cNvPr id="3" name="Content Placeholder 2"/>
          <p:cNvSpPr>
            <a:spLocks noGrp="1"/>
          </p:cNvSpPr>
          <p:nvPr>
            <p:ph idx="1"/>
          </p:nvPr>
        </p:nvSpPr>
        <p:spPr>
          <a:xfrm>
            <a:off x="467544" y="1241376"/>
            <a:ext cx="8229600" cy="5616624"/>
          </a:xfrm>
        </p:spPr>
        <p:txBody>
          <a:bodyPr>
            <a:normAutofit lnSpcReduction="10000"/>
          </a:bodyPr>
          <a:lstStyle/>
          <a:p>
            <a:r>
              <a:rPr lang="en-US" sz="2400" dirty="0" smtClean="0"/>
              <a:t>Are primarily antibacterial agents and are used to treat bacterial diseases.</a:t>
            </a:r>
          </a:p>
          <a:p>
            <a:pPr>
              <a:buNone/>
            </a:pPr>
            <a:r>
              <a:rPr lang="en-US" sz="2800" b="1" dirty="0">
                <a:solidFill>
                  <a:srgbClr val="00A300"/>
                </a:solidFill>
              </a:rPr>
              <a:t>Natural Antibiotics:</a:t>
            </a:r>
            <a:endParaRPr lang="en-US" sz="2400" dirty="0" smtClean="0">
              <a:solidFill>
                <a:srgbClr val="00A300"/>
              </a:solidFill>
            </a:endParaRPr>
          </a:p>
          <a:p>
            <a:r>
              <a:rPr lang="en-US" sz="2400" dirty="0" smtClean="0"/>
              <a:t>Are produced by certain molds and bacteria usually living in the soil.</a:t>
            </a:r>
          </a:p>
          <a:p>
            <a:r>
              <a:rPr lang="en-US" sz="2400" b="1" dirty="0" smtClean="0">
                <a:solidFill>
                  <a:srgbClr val="0000FF"/>
                </a:solidFill>
              </a:rPr>
              <a:t>Penicillin and cephalosporin </a:t>
            </a:r>
            <a:r>
              <a:rPr lang="en-US" sz="2400" dirty="0" smtClean="0"/>
              <a:t>are examples of </a:t>
            </a:r>
            <a:r>
              <a:rPr lang="en-US" sz="2400" dirty="0" err="1" smtClean="0"/>
              <a:t>anibiotics</a:t>
            </a:r>
            <a:r>
              <a:rPr lang="en-US" sz="2400" dirty="0" smtClean="0"/>
              <a:t> produced by molds.</a:t>
            </a:r>
          </a:p>
          <a:p>
            <a:r>
              <a:rPr lang="en-US" sz="2400" b="1" dirty="0" smtClean="0">
                <a:solidFill>
                  <a:srgbClr val="0000FF"/>
                </a:solidFill>
              </a:rPr>
              <a:t>Bacitracin, </a:t>
            </a:r>
            <a:r>
              <a:rPr lang="en-US" sz="2400" b="1" dirty="0" err="1" smtClean="0">
                <a:solidFill>
                  <a:srgbClr val="0000FF"/>
                </a:solidFill>
              </a:rPr>
              <a:t>eryhtromycin</a:t>
            </a:r>
            <a:r>
              <a:rPr lang="en-US" sz="2400" b="1" dirty="0" smtClean="0">
                <a:solidFill>
                  <a:srgbClr val="0000FF"/>
                </a:solidFill>
              </a:rPr>
              <a:t> and </a:t>
            </a:r>
            <a:r>
              <a:rPr lang="en-US" sz="2400" b="1" dirty="0" err="1" smtClean="0">
                <a:solidFill>
                  <a:srgbClr val="0000FF"/>
                </a:solidFill>
              </a:rPr>
              <a:t>chloramphenicol</a:t>
            </a:r>
            <a:r>
              <a:rPr lang="en-US" sz="2400" dirty="0" err="1" smtClean="0"/>
              <a:t>are</a:t>
            </a:r>
            <a:r>
              <a:rPr lang="en-US" sz="2400" dirty="0" smtClean="0"/>
              <a:t> examples of </a:t>
            </a:r>
            <a:r>
              <a:rPr lang="en-US" sz="2400" dirty="0" err="1" smtClean="0"/>
              <a:t>anibiotics</a:t>
            </a:r>
            <a:r>
              <a:rPr lang="en-US" sz="2400" dirty="0" smtClean="0"/>
              <a:t> produced by bacteria.</a:t>
            </a:r>
            <a:endParaRPr lang="en-US" sz="2400" dirty="0"/>
          </a:p>
          <a:p>
            <a:pPr>
              <a:buNone/>
            </a:pPr>
            <a:r>
              <a:rPr lang="en-US" sz="2800" b="1" dirty="0" smtClean="0">
                <a:solidFill>
                  <a:srgbClr val="00A300"/>
                </a:solidFill>
              </a:rPr>
              <a:t>Semisynthetic Antibiotics</a:t>
            </a:r>
          </a:p>
          <a:p>
            <a:pPr>
              <a:buNone/>
            </a:pPr>
            <a:r>
              <a:rPr lang="en-US" sz="2400" dirty="0" smtClean="0"/>
              <a:t>e.g. semisynthetic penicillin such as ampicillin and </a:t>
            </a:r>
            <a:r>
              <a:rPr lang="en-US" sz="2400" dirty="0" err="1" smtClean="0"/>
              <a:t>carbenicillin</a:t>
            </a:r>
            <a:endParaRPr lang="en-US" sz="2400" dirty="0" smtClean="0"/>
          </a:p>
          <a:p>
            <a:pPr>
              <a:buNone/>
            </a:pPr>
            <a:r>
              <a:rPr lang="en-US" sz="2800" b="1" dirty="0" smtClean="0">
                <a:solidFill>
                  <a:srgbClr val="00A300"/>
                </a:solidFill>
              </a:rPr>
              <a:t>Synthetic Antibiotic</a:t>
            </a:r>
            <a:r>
              <a:rPr lang="en-US" sz="2400" b="1" dirty="0" smtClean="0">
                <a:solidFill>
                  <a:srgbClr val="00A300"/>
                </a:solidFill>
              </a:rPr>
              <a:t> </a:t>
            </a:r>
            <a:endParaRPr lang="en-US" sz="2400" dirty="0">
              <a:solidFill>
                <a:srgbClr val="00A300"/>
              </a:solidFill>
            </a:endParaRPr>
          </a:p>
          <a:p>
            <a:pPr>
              <a:buNone/>
            </a:pPr>
            <a:r>
              <a:rPr lang="en-US" sz="2400" dirty="0" smtClean="0"/>
              <a:t>chemically </a:t>
            </a:r>
            <a:r>
              <a:rPr lang="en-US" sz="2400" dirty="0"/>
              <a:t>designed in the lab </a:t>
            </a:r>
          </a:p>
          <a:p>
            <a:pPr>
              <a:buNone/>
            </a:pPr>
            <a:endParaRPr lang="en-US" sz="2400" dirty="0" smtClean="0"/>
          </a:p>
          <a:p>
            <a:pPr>
              <a:buNone/>
            </a:pPr>
            <a:endParaRPr lang="en-US" sz="2400" dirty="0"/>
          </a:p>
        </p:txBody>
      </p:sp>
      <p:pic>
        <p:nvPicPr>
          <p:cNvPr id="4" name="Picture 3"/>
          <p:cNvPicPr>
            <a:picLocks noChangeAspect="1"/>
          </p:cNvPicPr>
          <p:nvPr/>
        </p:nvPicPr>
        <p:blipFill>
          <a:blip r:embed="rId3"/>
          <a:stretch>
            <a:fillRect/>
          </a:stretch>
        </p:blipFill>
        <p:spPr>
          <a:xfrm>
            <a:off x="7264922" y="1"/>
            <a:ext cx="1879077" cy="121920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FF0000"/>
                </a:solidFill>
              </a:rPr>
              <a:t>Ideal Qualities of Antimicrobial Agent</a:t>
            </a:r>
            <a:endParaRPr lang="en-US" b="1" dirty="0">
              <a:solidFill>
                <a:srgbClr val="FF0000"/>
              </a:solidFill>
            </a:endParaRPr>
          </a:p>
        </p:txBody>
      </p:sp>
      <p:sp>
        <p:nvSpPr>
          <p:cNvPr id="3" name="Content Placeholder 2"/>
          <p:cNvSpPr>
            <a:spLocks noGrp="1"/>
          </p:cNvSpPr>
          <p:nvPr>
            <p:ph idx="1"/>
          </p:nvPr>
        </p:nvSpPr>
        <p:spPr>
          <a:xfrm>
            <a:off x="457200" y="1772816"/>
            <a:ext cx="8229600" cy="4353347"/>
          </a:xfrm>
        </p:spPr>
        <p:txBody>
          <a:bodyPr>
            <a:normAutofit/>
          </a:bodyPr>
          <a:lstStyle/>
          <a:p>
            <a:pPr marL="514350" indent="-514350">
              <a:buNone/>
            </a:pPr>
            <a:r>
              <a:rPr lang="en-US" sz="2800" b="1" dirty="0" smtClean="0">
                <a:solidFill>
                  <a:srgbClr val="00B050"/>
                </a:solidFill>
              </a:rPr>
              <a:t>Characteristics of a good Drug:</a:t>
            </a:r>
          </a:p>
          <a:p>
            <a:pPr marL="514350" indent="-514350">
              <a:buFont typeface="+mj-lt"/>
              <a:buAutoNum type="arabicPeriod"/>
            </a:pPr>
            <a:r>
              <a:rPr lang="en-US" sz="2800" dirty="0" smtClean="0"/>
              <a:t>Kill or inhibit the growth of pathogens.</a:t>
            </a:r>
          </a:p>
          <a:p>
            <a:pPr marL="514350" indent="-514350">
              <a:buFont typeface="+mj-lt"/>
              <a:buAutoNum type="arabicPeriod"/>
            </a:pPr>
            <a:r>
              <a:rPr lang="en-US" sz="2800" dirty="0" smtClean="0"/>
              <a:t>Cause no damage to the host.</a:t>
            </a:r>
          </a:p>
          <a:p>
            <a:pPr marL="514350" indent="-514350">
              <a:buFont typeface="+mj-lt"/>
              <a:buAutoNum type="arabicPeriod"/>
            </a:pPr>
            <a:r>
              <a:rPr lang="en-US" sz="2800" dirty="0" smtClean="0"/>
              <a:t>Cause no allergic reaction in the host.</a:t>
            </a:r>
          </a:p>
          <a:p>
            <a:pPr marL="514350" indent="-514350">
              <a:buFont typeface="+mj-lt"/>
              <a:buAutoNum type="arabicPeriod"/>
            </a:pPr>
            <a:r>
              <a:rPr lang="en-US" sz="2800" dirty="0" smtClean="0"/>
              <a:t>Stable to store in solid or liquid form.</a:t>
            </a:r>
          </a:p>
          <a:p>
            <a:pPr marL="514350" indent="-514350">
              <a:buFont typeface="+mj-lt"/>
              <a:buAutoNum type="arabicPeriod"/>
            </a:pPr>
            <a:r>
              <a:rPr lang="en-US" sz="2800" dirty="0" smtClean="0"/>
              <a:t>Stay in target tissues for a long time to be effective.</a:t>
            </a:r>
          </a:p>
          <a:p>
            <a:pPr marL="514350" indent="-514350">
              <a:buFont typeface="+mj-lt"/>
              <a:buAutoNum type="arabicPeriod"/>
            </a:pPr>
            <a:r>
              <a:rPr lang="en-US" sz="2800" dirty="0" smtClean="0"/>
              <a:t>Kill the pathogen before they become resistant to it.</a:t>
            </a:r>
            <a:endParaRPr lang="en-US" sz="2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normAutofit/>
          </a:bodyPr>
          <a:lstStyle/>
          <a:p>
            <a:r>
              <a:rPr lang="en-US" b="1" dirty="0" smtClean="0">
                <a:solidFill>
                  <a:srgbClr val="FF0000"/>
                </a:solidFill>
              </a:rPr>
              <a:t>How Antimicrobial Agents Work</a:t>
            </a:r>
            <a:endParaRPr lang="en-US" b="1" dirty="0">
              <a:solidFill>
                <a:srgbClr val="FF0000"/>
              </a:solidFill>
            </a:endParaRPr>
          </a:p>
        </p:txBody>
      </p:sp>
      <p:sp>
        <p:nvSpPr>
          <p:cNvPr id="3" name="Content Placeholder 2"/>
          <p:cNvSpPr>
            <a:spLocks noGrp="1"/>
          </p:cNvSpPr>
          <p:nvPr>
            <p:ph idx="1"/>
          </p:nvPr>
        </p:nvSpPr>
        <p:spPr>
          <a:xfrm>
            <a:off x="457200" y="1340768"/>
            <a:ext cx="8363272" cy="5302942"/>
          </a:xfrm>
        </p:spPr>
        <p:txBody>
          <a:bodyPr>
            <a:normAutofit/>
          </a:bodyPr>
          <a:lstStyle/>
          <a:p>
            <a:r>
              <a:rPr lang="en-US" sz="2400" dirty="0" smtClean="0"/>
              <a:t>The antimicrobial agent must target a metabolic process or structure present in the pathogen and not in the host.</a:t>
            </a:r>
          </a:p>
          <a:p>
            <a:endParaRPr lang="en-US" sz="2400" dirty="0" smtClean="0"/>
          </a:p>
          <a:p>
            <a:pPr>
              <a:buNone/>
            </a:pPr>
            <a:r>
              <a:rPr lang="en-US" sz="2400" b="1" u="sng" dirty="0" smtClean="0"/>
              <a:t>(A) Classification of Antibacterial Agents:</a:t>
            </a:r>
          </a:p>
          <a:p>
            <a:pPr>
              <a:buNone/>
            </a:pPr>
            <a:r>
              <a:rPr lang="en-US" sz="2400" b="1" dirty="0" smtClean="0">
                <a:solidFill>
                  <a:srgbClr val="00B050"/>
                </a:solidFill>
              </a:rPr>
              <a:t>(1) Based on mechanisms of action (Target site) of antibiotics are:</a:t>
            </a:r>
          </a:p>
          <a:p>
            <a:pPr marL="457200" indent="-457200">
              <a:buFont typeface="+mj-lt"/>
              <a:buAutoNum type="arabicPeriod"/>
            </a:pPr>
            <a:r>
              <a:rPr lang="en-US" sz="2400" dirty="0" smtClean="0"/>
              <a:t>Inhibition of the cell wall synthesis (production).</a:t>
            </a:r>
          </a:p>
          <a:p>
            <a:pPr marL="457200" indent="-457200">
              <a:buFont typeface="+mj-lt"/>
              <a:buAutoNum type="arabicPeriod"/>
            </a:pPr>
            <a:r>
              <a:rPr lang="en-US" sz="2400" dirty="0" smtClean="0"/>
              <a:t>Damage to the cell membrane.</a:t>
            </a:r>
          </a:p>
          <a:p>
            <a:pPr marL="457200" indent="-457200">
              <a:buFont typeface="+mj-lt"/>
              <a:buAutoNum type="arabicPeriod"/>
            </a:pPr>
            <a:r>
              <a:rPr lang="en-US" sz="2400" dirty="0" smtClean="0"/>
              <a:t>Inhibition of the nucleic acid synthesis (DNA or RNA).</a:t>
            </a:r>
          </a:p>
          <a:p>
            <a:pPr marL="457200" indent="-457200">
              <a:buFont typeface="+mj-lt"/>
              <a:buAutoNum type="arabicPeriod"/>
            </a:pPr>
            <a:r>
              <a:rPr lang="en-US" sz="2400" dirty="0" smtClean="0"/>
              <a:t>Inhibition of protein synthesis.</a:t>
            </a:r>
          </a:p>
          <a:p>
            <a:pPr marL="457200" indent="-457200">
              <a:buFont typeface="+mj-lt"/>
              <a:buAutoNum type="arabicPeriod"/>
            </a:pPr>
            <a:r>
              <a:rPr lang="en-US" sz="2400" dirty="0" smtClean="0"/>
              <a:t>Inhibition of enzyme activity.</a:t>
            </a:r>
          </a:p>
          <a:p>
            <a:pPr marL="457200" indent="-457200">
              <a:buNone/>
            </a:pPr>
            <a:endParaRPr lang="en-US" sz="2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20-02_antimicrodrugs_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495300"/>
            <a:ext cx="8531225" cy="58785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66527339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1945</TotalTime>
  <Words>1475</Words>
  <Application>Microsoft Office PowerPoint</Application>
  <PresentationFormat>On-screen Show (4:3)</PresentationFormat>
  <Paragraphs>224</Paragraphs>
  <Slides>23</Slides>
  <Notes>13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23</vt:i4>
      </vt:variant>
    </vt:vector>
  </HeadingPairs>
  <TitlesOfParts>
    <vt:vector size="31" baseType="lpstr">
      <vt:lpstr>Arial Unicode MS</vt:lpstr>
      <vt:lpstr>ＭＳ Ｐゴシック</vt:lpstr>
      <vt:lpstr>Arial</vt:lpstr>
      <vt:lpstr>Calibri</vt:lpstr>
      <vt:lpstr>Symbol</vt:lpstr>
      <vt:lpstr>Times New Roman</vt:lpstr>
      <vt:lpstr>Wingdings</vt:lpstr>
      <vt:lpstr>Office Theme</vt:lpstr>
      <vt:lpstr>Inhibiting Microbial Growth in vivo</vt:lpstr>
      <vt:lpstr>Definitions</vt:lpstr>
      <vt:lpstr>Difinitions</vt:lpstr>
      <vt:lpstr>Penicillin</vt:lpstr>
      <vt:lpstr>Antimicrobial Agents</vt:lpstr>
      <vt:lpstr>Antibiotics</vt:lpstr>
      <vt:lpstr>Ideal Qualities of Antimicrobial Agent</vt:lpstr>
      <vt:lpstr>How Antimicrobial Agents Work</vt:lpstr>
      <vt:lpstr>PowerPoint Presentation</vt:lpstr>
      <vt:lpstr>PowerPoint Presentation</vt:lpstr>
      <vt:lpstr>PowerPoint Presentation</vt:lpstr>
      <vt:lpstr>PowerPoint Presentation</vt:lpstr>
      <vt:lpstr>Antibacterial Agents</vt:lpstr>
      <vt:lpstr>Antibacterial Agents</vt:lpstr>
      <vt:lpstr>Multidrug Therapy</vt:lpstr>
      <vt:lpstr>Antifungal and Antiprotozoal Agents</vt:lpstr>
      <vt:lpstr>Antiviral Agents</vt:lpstr>
      <vt:lpstr>Resistance of Bacteria</vt:lpstr>
      <vt:lpstr>b-Lactam Drugs</vt:lpstr>
      <vt:lpstr>Antimicrobial Resistance (Superbugs)</vt:lpstr>
      <vt:lpstr>PowerPoint Presentation</vt:lpstr>
      <vt:lpstr>Slowing Down Emergence and Spread of Antimicrobial Resistance. </vt:lpstr>
      <vt:lpstr>Chapter (9)</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Inhibiting Microbial Growth in vivo</dc:title>
  <dc:creator>Windows User</dc:creator>
  <cp:lastModifiedBy>Hala Aldahshan</cp:lastModifiedBy>
  <cp:revision>253</cp:revision>
  <dcterms:created xsi:type="dcterms:W3CDTF">2012-11-10T06:06:58Z</dcterms:created>
  <dcterms:modified xsi:type="dcterms:W3CDTF">2015-10-22T08:04:31Z</dcterms:modified>
</cp:coreProperties>
</file>