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1" r:id="rId1"/>
  </p:sldMasterIdLst>
  <p:notesMasterIdLst>
    <p:notesMasterId r:id="rId41"/>
  </p:notesMasterIdLst>
  <p:handoutMasterIdLst>
    <p:handoutMasterId r:id="rId42"/>
  </p:handoutMasterIdLst>
  <p:sldIdLst>
    <p:sldId id="256" r:id="rId2"/>
    <p:sldId id="332" r:id="rId3"/>
    <p:sldId id="257" r:id="rId4"/>
    <p:sldId id="404" r:id="rId5"/>
    <p:sldId id="377" r:id="rId6"/>
    <p:sldId id="380" r:id="rId7"/>
    <p:sldId id="307" r:id="rId8"/>
    <p:sldId id="308" r:id="rId9"/>
    <p:sldId id="424" r:id="rId10"/>
    <p:sldId id="382" r:id="rId11"/>
    <p:sldId id="401" r:id="rId12"/>
    <p:sldId id="402" r:id="rId13"/>
    <p:sldId id="383" r:id="rId14"/>
    <p:sldId id="384" r:id="rId15"/>
    <p:sldId id="386" r:id="rId16"/>
    <p:sldId id="407" r:id="rId17"/>
    <p:sldId id="409" r:id="rId18"/>
    <p:sldId id="419" r:id="rId19"/>
    <p:sldId id="420" r:id="rId20"/>
    <p:sldId id="390" r:id="rId21"/>
    <p:sldId id="394" r:id="rId22"/>
    <p:sldId id="391" r:id="rId23"/>
    <p:sldId id="352" r:id="rId24"/>
    <p:sldId id="411" r:id="rId25"/>
    <p:sldId id="410" r:id="rId26"/>
    <p:sldId id="417" r:id="rId27"/>
    <p:sldId id="415" r:id="rId28"/>
    <p:sldId id="416" r:id="rId29"/>
    <p:sldId id="403" r:id="rId30"/>
    <p:sldId id="418" r:id="rId31"/>
    <p:sldId id="323" r:id="rId32"/>
    <p:sldId id="324" r:id="rId33"/>
    <p:sldId id="371" r:id="rId34"/>
    <p:sldId id="421" r:id="rId35"/>
    <p:sldId id="372" r:id="rId36"/>
    <p:sldId id="423" r:id="rId37"/>
    <p:sldId id="422" r:id="rId38"/>
    <p:sldId id="375" r:id="rId39"/>
    <p:sldId id="376" r:id="rId40"/>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72663" autoAdjust="0"/>
  </p:normalViewPr>
  <p:slideViewPr>
    <p:cSldViewPr>
      <p:cViewPr varScale="1">
        <p:scale>
          <a:sx n="55" d="100"/>
          <a:sy n="55" d="100"/>
        </p:scale>
        <p:origin x="111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9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0E88C4-F8BB-4BD5-87C6-0C6AD15E20F2}" type="doc">
      <dgm:prSet loTypeId="urn:microsoft.com/office/officeart/2005/8/layout/process5" loCatId="process" qsTypeId="urn:microsoft.com/office/officeart/2005/8/quickstyle/simple1" qsCatId="simple" csTypeId="urn:microsoft.com/office/officeart/2005/8/colors/colorful1#1" csCatId="colorful" phldr="1"/>
      <dgm:spPr/>
      <dgm:t>
        <a:bodyPr/>
        <a:lstStyle/>
        <a:p>
          <a:endParaRPr lang="en-US"/>
        </a:p>
      </dgm:t>
    </dgm:pt>
    <dgm:pt modelId="{71C83332-328C-44F8-A57A-43027221EA5E}">
      <dgm:prSet phldrT="[Text]"/>
      <dgm:spPr/>
      <dgm:t>
        <a:bodyPr/>
        <a:lstStyle/>
        <a:p>
          <a:r>
            <a:rPr lang="en-US" kern="1200" smtClean="0"/>
            <a:t>Patients </a:t>
          </a:r>
          <a:r>
            <a:rPr lang="en-US" kern="1200" dirty="0" smtClean="0"/>
            <a:t>Parameters  </a:t>
          </a:r>
          <a:endParaRPr lang="en-US" kern="1200" dirty="0"/>
        </a:p>
      </dgm:t>
    </dgm:pt>
    <dgm:pt modelId="{5D1B4381-02E2-4649-8D69-6B5859F11476}" type="parTrans" cxnId="{79A27DE1-EE44-49DE-BC81-F02CEFE83D8F}">
      <dgm:prSet/>
      <dgm:spPr/>
      <dgm:t>
        <a:bodyPr/>
        <a:lstStyle/>
        <a:p>
          <a:endParaRPr lang="en-US"/>
        </a:p>
      </dgm:t>
    </dgm:pt>
    <dgm:pt modelId="{538227EA-2AF1-4F79-ACDF-104B88ADE2A7}" type="sibTrans" cxnId="{79A27DE1-EE44-49DE-BC81-F02CEFE83D8F}">
      <dgm:prSet/>
      <dgm:spPr/>
      <dgm:t>
        <a:bodyPr/>
        <a:lstStyle/>
        <a:p>
          <a:endParaRPr lang="en-US"/>
        </a:p>
      </dgm:t>
    </dgm:pt>
    <dgm:pt modelId="{8133A479-59B8-46B1-A1F3-12CDD5E71BE0}">
      <dgm:prSet phldrT="[Text]"/>
      <dgm:spPr>
        <a:solidFill>
          <a:srgbClr val="002060"/>
        </a:solidFill>
      </dgm:spPr>
      <dgm:t>
        <a:bodyPr/>
        <a:lstStyle/>
        <a:p>
          <a:r>
            <a:rPr lang="en-US" dirty="0" smtClean="0"/>
            <a:t>Laser Parameters </a:t>
          </a:r>
          <a:endParaRPr lang="en-US" dirty="0"/>
        </a:p>
      </dgm:t>
    </dgm:pt>
    <dgm:pt modelId="{AC666D84-A544-4D2D-8F7A-24D28EE8A531}" type="parTrans" cxnId="{35BFA3A5-2D9A-4FE8-8D30-E2F35FB40DD7}">
      <dgm:prSet/>
      <dgm:spPr/>
      <dgm:t>
        <a:bodyPr/>
        <a:lstStyle/>
        <a:p>
          <a:endParaRPr lang="en-US"/>
        </a:p>
      </dgm:t>
    </dgm:pt>
    <dgm:pt modelId="{9E267E55-EB30-456C-93FC-40580B94C57F}" type="sibTrans" cxnId="{35BFA3A5-2D9A-4FE8-8D30-E2F35FB40DD7}">
      <dgm:prSet/>
      <dgm:spPr/>
      <dgm:t>
        <a:bodyPr/>
        <a:lstStyle/>
        <a:p>
          <a:endParaRPr lang="en-US"/>
        </a:p>
      </dgm:t>
    </dgm:pt>
    <dgm:pt modelId="{46A8350D-BCBE-4DEB-86E3-82FC0BC90EB1}" type="pres">
      <dgm:prSet presAssocID="{700E88C4-F8BB-4BD5-87C6-0C6AD15E20F2}" presName="diagram" presStyleCnt="0">
        <dgm:presLayoutVars>
          <dgm:dir/>
          <dgm:resizeHandles val="exact"/>
        </dgm:presLayoutVars>
      </dgm:prSet>
      <dgm:spPr/>
      <dgm:t>
        <a:bodyPr/>
        <a:lstStyle/>
        <a:p>
          <a:endParaRPr lang="en-US"/>
        </a:p>
      </dgm:t>
    </dgm:pt>
    <dgm:pt modelId="{05224465-2C2E-4C22-A5EF-60F10CC20803}" type="pres">
      <dgm:prSet presAssocID="{71C83332-328C-44F8-A57A-43027221EA5E}" presName="node" presStyleLbl="node1" presStyleIdx="0" presStyleCnt="2" custScaleX="147756" custScaleY="63934">
        <dgm:presLayoutVars>
          <dgm:bulletEnabled val="1"/>
        </dgm:presLayoutVars>
      </dgm:prSet>
      <dgm:spPr/>
      <dgm:t>
        <a:bodyPr/>
        <a:lstStyle/>
        <a:p>
          <a:endParaRPr lang="en-US"/>
        </a:p>
      </dgm:t>
    </dgm:pt>
    <dgm:pt modelId="{FB237A23-D761-4D24-892F-E73F37B88EDF}" type="pres">
      <dgm:prSet presAssocID="{538227EA-2AF1-4F79-ACDF-104B88ADE2A7}" presName="sibTrans" presStyleLbl="sibTrans2D1" presStyleIdx="0" presStyleCnt="1"/>
      <dgm:spPr>
        <a:prstGeom prst="mathPlus">
          <a:avLst/>
        </a:prstGeom>
      </dgm:spPr>
      <dgm:t>
        <a:bodyPr/>
        <a:lstStyle/>
        <a:p>
          <a:endParaRPr lang="en-US"/>
        </a:p>
      </dgm:t>
    </dgm:pt>
    <dgm:pt modelId="{3E6B4EB1-58FA-496F-BD5D-79CD37852F63}" type="pres">
      <dgm:prSet presAssocID="{538227EA-2AF1-4F79-ACDF-104B88ADE2A7}" presName="connectorText" presStyleLbl="sibTrans2D1" presStyleIdx="0" presStyleCnt="1"/>
      <dgm:spPr/>
      <dgm:t>
        <a:bodyPr/>
        <a:lstStyle/>
        <a:p>
          <a:endParaRPr lang="en-US"/>
        </a:p>
      </dgm:t>
    </dgm:pt>
    <dgm:pt modelId="{FAE0E3DC-A6B5-471B-9C7C-45A5B5EDDA8D}" type="pres">
      <dgm:prSet presAssocID="{8133A479-59B8-46B1-A1F3-12CDD5E71BE0}" presName="node" presStyleLbl="node1" presStyleIdx="1" presStyleCnt="2" custScaleX="143086" custScaleY="58819">
        <dgm:presLayoutVars>
          <dgm:bulletEnabled val="1"/>
        </dgm:presLayoutVars>
      </dgm:prSet>
      <dgm:spPr/>
      <dgm:t>
        <a:bodyPr/>
        <a:lstStyle/>
        <a:p>
          <a:endParaRPr lang="en-US"/>
        </a:p>
      </dgm:t>
    </dgm:pt>
  </dgm:ptLst>
  <dgm:cxnLst>
    <dgm:cxn modelId="{79A27DE1-EE44-49DE-BC81-F02CEFE83D8F}" srcId="{700E88C4-F8BB-4BD5-87C6-0C6AD15E20F2}" destId="{71C83332-328C-44F8-A57A-43027221EA5E}" srcOrd="0" destOrd="0" parTransId="{5D1B4381-02E2-4649-8D69-6B5859F11476}" sibTransId="{538227EA-2AF1-4F79-ACDF-104B88ADE2A7}"/>
    <dgm:cxn modelId="{EA1B37BB-9E32-45E3-821C-4441DD0EB639}" type="presOf" srcId="{8133A479-59B8-46B1-A1F3-12CDD5E71BE0}" destId="{FAE0E3DC-A6B5-471B-9C7C-45A5B5EDDA8D}" srcOrd="0" destOrd="0" presId="urn:microsoft.com/office/officeart/2005/8/layout/process5"/>
    <dgm:cxn modelId="{87393AD8-CCC2-483F-B9DB-BFBACDE508A8}" type="presOf" srcId="{538227EA-2AF1-4F79-ACDF-104B88ADE2A7}" destId="{FB237A23-D761-4D24-892F-E73F37B88EDF}" srcOrd="0" destOrd="0" presId="urn:microsoft.com/office/officeart/2005/8/layout/process5"/>
    <dgm:cxn modelId="{F99DCE34-B1D8-44B0-80BE-ADF8369DDB20}" type="presOf" srcId="{538227EA-2AF1-4F79-ACDF-104B88ADE2A7}" destId="{3E6B4EB1-58FA-496F-BD5D-79CD37852F63}" srcOrd="1" destOrd="0" presId="urn:microsoft.com/office/officeart/2005/8/layout/process5"/>
    <dgm:cxn modelId="{74A1E6D7-F67F-4C0D-A2DA-9ADA307A8DD9}" type="presOf" srcId="{700E88C4-F8BB-4BD5-87C6-0C6AD15E20F2}" destId="{46A8350D-BCBE-4DEB-86E3-82FC0BC90EB1}" srcOrd="0" destOrd="0" presId="urn:microsoft.com/office/officeart/2005/8/layout/process5"/>
    <dgm:cxn modelId="{35BFA3A5-2D9A-4FE8-8D30-E2F35FB40DD7}" srcId="{700E88C4-F8BB-4BD5-87C6-0C6AD15E20F2}" destId="{8133A479-59B8-46B1-A1F3-12CDD5E71BE0}" srcOrd="1" destOrd="0" parTransId="{AC666D84-A544-4D2D-8F7A-24D28EE8A531}" sibTransId="{9E267E55-EB30-456C-93FC-40580B94C57F}"/>
    <dgm:cxn modelId="{2383195C-9E56-46AB-BA12-B378597628FA}" type="presOf" srcId="{71C83332-328C-44F8-A57A-43027221EA5E}" destId="{05224465-2C2E-4C22-A5EF-60F10CC20803}" srcOrd="0" destOrd="0" presId="urn:microsoft.com/office/officeart/2005/8/layout/process5"/>
    <dgm:cxn modelId="{9EA4C420-5394-46A7-96E7-E51D390E4292}" type="presParOf" srcId="{46A8350D-BCBE-4DEB-86E3-82FC0BC90EB1}" destId="{05224465-2C2E-4C22-A5EF-60F10CC20803}" srcOrd="0" destOrd="0" presId="urn:microsoft.com/office/officeart/2005/8/layout/process5"/>
    <dgm:cxn modelId="{C15EDA06-706E-4731-BFFA-CB53D9B52261}" type="presParOf" srcId="{46A8350D-BCBE-4DEB-86E3-82FC0BC90EB1}" destId="{FB237A23-D761-4D24-892F-E73F37B88EDF}" srcOrd="1" destOrd="0" presId="urn:microsoft.com/office/officeart/2005/8/layout/process5"/>
    <dgm:cxn modelId="{98BBB912-CD74-4668-9F49-688BBEE3533C}" type="presParOf" srcId="{FB237A23-D761-4D24-892F-E73F37B88EDF}" destId="{3E6B4EB1-58FA-496F-BD5D-79CD37852F63}" srcOrd="0" destOrd="0" presId="urn:microsoft.com/office/officeart/2005/8/layout/process5"/>
    <dgm:cxn modelId="{1420FC76-8913-491F-B183-F7636B576294}" type="presParOf" srcId="{46A8350D-BCBE-4DEB-86E3-82FC0BC90EB1}" destId="{FAE0E3DC-A6B5-471B-9C7C-45A5B5EDDA8D}" srcOrd="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224465-2C2E-4C22-A5EF-60F10CC20803}">
      <dsp:nvSpPr>
        <dsp:cNvPr id="0" name=""/>
        <dsp:cNvSpPr/>
      </dsp:nvSpPr>
      <dsp:spPr>
        <a:xfrm>
          <a:off x="183" y="64048"/>
          <a:ext cx="3811349" cy="989502"/>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smtClean="0"/>
            <a:t>Patients </a:t>
          </a:r>
          <a:r>
            <a:rPr lang="en-US" sz="2800" kern="1200" dirty="0" smtClean="0"/>
            <a:t>Parameters  </a:t>
          </a:r>
          <a:endParaRPr lang="en-US" sz="2800" kern="1200" dirty="0"/>
        </a:p>
      </dsp:txBody>
      <dsp:txXfrm>
        <a:off x="29165" y="93030"/>
        <a:ext cx="3753385" cy="931538"/>
      </dsp:txXfrm>
    </dsp:sp>
    <dsp:sp modelId="{FB237A23-D761-4D24-892F-E73F37B88EDF}">
      <dsp:nvSpPr>
        <dsp:cNvPr id="0" name=""/>
        <dsp:cNvSpPr/>
      </dsp:nvSpPr>
      <dsp:spPr>
        <a:xfrm>
          <a:off x="4038528" y="238943"/>
          <a:ext cx="546851" cy="639713"/>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a:off x="4038528" y="366886"/>
        <a:ext cx="382796" cy="383827"/>
      </dsp:txXfrm>
    </dsp:sp>
    <dsp:sp modelId="{FAE0E3DC-A6B5-471B-9C7C-45A5B5EDDA8D}">
      <dsp:nvSpPr>
        <dsp:cNvPr id="0" name=""/>
        <dsp:cNvSpPr/>
      </dsp:nvSpPr>
      <dsp:spPr>
        <a:xfrm>
          <a:off x="4843328" y="103631"/>
          <a:ext cx="3690887" cy="910337"/>
        </a:xfrm>
        <a:prstGeom prst="roundRect">
          <a:avLst>
            <a:gd name="adj" fmla="val 10000"/>
          </a:avLst>
        </a:prstGeom>
        <a:solidFill>
          <a:srgbClr val="00206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Laser Parameters </a:t>
          </a:r>
          <a:endParaRPr lang="en-US" sz="2800" kern="1200" dirty="0"/>
        </a:p>
      </dsp:txBody>
      <dsp:txXfrm>
        <a:off x="4869991" y="130294"/>
        <a:ext cx="3637561" cy="857011"/>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32125" cy="465138"/>
          </a:xfrm>
          <a:prstGeom prst="rect">
            <a:avLst/>
          </a:prstGeom>
          <a:noFill/>
          <a:ln w="9525">
            <a:noFill/>
            <a:miter lim="800000"/>
            <a:headEnd/>
            <a:tailEnd/>
          </a:ln>
          <a:effectLst/>
        </p:spPr>
        <p:txBody>
          <a:bodyPr vert="horz" wrap="square" lIns="93424" tIns="46712" rIns="93424" bIns="46712" numCol="1" anchor="t" anchorCtr="0" compatLnSpc="1">
            <a:prstTxWarp prst="textNoShape">
              <a:avLst/>
            </a:prstTxWarp>
          </a:bodyPr>
          <a:lstStyle>
            <a:lvl1pPr defTabSz="933450" eaLnBrk="1" hangingPunct="1">
              <a:defRPr sz="1200"/>
            </a:lvl1pPr>
          </a:lstStyle>
          <a:p>
            <a:pPr>
              <a:defRPr/>
            </a:pPr>
            <a:endParaRPr lang="en-US"/>
          </a:p>
        </p:txBody>
      </p:sp>
      <p:sp>
        <p:nvSpPr>
          <p:cNvPr id="34819" name="Rectangle 3"/>
          <p:cNvSpPr>
            <a:spLocks noGrp="1" noChangeArrowheads="1"/>
          </p:cNvSpPr>
          <p:nvPr>
            <p:ph type="dt" sz="quarter" idx="1"/>
          </p:nvPr>
        </p:nvSpPr>
        <p:spPr bwMode="auto">
          <a:xfrm>
            <a:off x="3963988" y="0"/>
            <a:ext cx="3032125" cy="465138"/>
          </a:xfrm>
          <a:prstGeom prst="rect">
            <a:avLst/>
          </a:prstGeom>
          <a:noFill/>
          <a:ln w="9525">
            <a:noFill/>
            <a:miter lim="800000"/>
            <a:headEnd/>
            <a:tailEnd/>
          </a:ln>
          <a:effectLst/>
        </p:spPr>
        <p:txBody>
          <a:bodyPr vert="horz" wrap="square" lIns="93424" tIns="46712" rIns="93424" bIns="46712" numCol="1" anchor="t" anchorCtr="0" compatLnSpc="1">
            <a:prstTxWarp prst="textNoShape">
              <a:avLst/>
            </a:prstTxWarp>
          </a:bodyPr>
          <a:lstStyle>
            <a:lvl1pPr algn="r" defTabSz="933450" eaLnBrk="1" hangingPunct="1">
              <a:defRPr sz="1200"/>
            </a:lvl1pPr>
          </a:lstStyle>
          <a:p>
            <a:pPr>
              <a:defRPr/>
            </a:pPr>
            <a:endParaRPr lang="en-US"/>
          </a:p>
        </p:txBody>
      </p:sp>
      <p:sp>
        <p:nvSpPr>
          <p:cNvPr id="34820" name="Rectangle 4"/>
          <p:cNvSpPr>
            <a:spLocks noGrp="1" noChangeArrowheads="1"/>
          </p:cNvSpPr>
          <p:nvPr>
            <p:ph type="ftr" sz="quarter" idx="2"/>
          </p:nvPr>
        </p:nvSpPr>
        <p:spPr bwMode="auto">
          <a:xfrm>
            <a:off x="0" y="8816975"/>
            <a:ext cx="3032125" cy="465138"/>
          </a:xfrm>
          <a:prstGeom prst="rect">
            <a:avLst/>
          </a:prstGeom>
          <a:noFill/>
          <a:ln w="9525">
            <a:noFill/>
            <a:miter lim="800000"/>
            <a:headEnd/>
            <a:tailEnd/>
          </a:ln>
          <a:effectLst/>
        </p:spPr>
        <p:txBody>
          <a:bodyPr vert="horz" wrap="square" lIns="93424" tIns="46712" rIns="93424" bIns="46712" numCol="1" anchor="b" anchorCtr="0" compatLnSpc="1">
            <a:prstTxWarp prst="textNoShape">
              <a:avLst/>
            </a:prstTxWarp>
          </a:bodyPr>
          <a:lstStyle>
            <a:lvl1pPr defTabSz="933450" eaLnBrk="1" hangingPunct="1">
              <a:defRPr sz="1200"/>
            </a:lvl1pPr>
          </a:lstStyle>
          <a:p>
            <a:pPr>
              <a:defRPr/>
            </a:pPr>
            <a:endParaRPr lang="en-US"/>
          </a:p>
        </p:txBody>
      </p:sp>
      <p:sp>
        <p:nvSpPr>
          <p:cNvPr id="34821" name="Rectangle 5"/>
          <p:cNvSpPr>
            <a:spLocks noGrp="1" noChangeArrowheads="1"/>
          </p:cNvSpPr>
          <p:nvPr>
            <p:ph type="sldNum" sz="quarter" idx="3"/>
          </p:nvPr>
        </p:nvSpPr>
        <p:spPr bwMode="auto">
          <a:xfrm>
            <a:off x="3963988" y="8816975"/>
            <a:ext cx="3032125" cy="465138"/>
          </a:xfrm>
          <a:prstGeom prst="rect">
            <a:avLst/>
          </a:prstGeom>
          <a:noFill/>
          <a:ln w="9525">
            <a:noFill/>
            <a:miter lim="800000"/>
            <a:headEnd/>
            <a:tailEnd/>
          </a:ln>
          <a:effectLst/>
        </p:spPr>
        <p:txBody>
          <a:bodyPr vert="horz" wrap="square" lIns="93424" tIns="46712" rIns="93424" bIns="46712" numCol="1" anchor="b" anchorCtr="0" compatLnSpc="1">
            <a:prstTxWarp prst="textNoShape">
              <a:avLst/>
            </a:prstTxWarp>
          </a:bodyPr>
          <a:lstStyle>
            <a:lvl1pPr algn="r" defTabSz="933450" eaLnBrk="1" hangingPunct="1">
              <a:defRPr sz="1200"/>
            </a:lvl1pPr>
          </a:lstStyle>
          <a:p>
            <a:pPr>
              <a:defRPr/>
            </a:pPr>
            <a:fld id="{0848DDDA-61EC-4611-BDD9-C161BE92AD02}" type="slidenum">
              <a:rPr lang="ar-SA"/>
              <a:pPr>
                <a:defRPr/>
              </a:pPr>
              <a:t>‹#›</a:t>
            </a:fld>
            <a:endParaRPr lang="en-US"/>
          </a:p>
        </p:txBody>
      </p:sp>
    </p:spTree>
    <p:extLst>
      <p:ext uri="{BB962C8B-B14F-4D97-AF65-F5344CB8AC3E}">
        <p14:creationId xmlns:p14="http://schemas.microsoft.com/office/powerpoint/2010/main" val="809162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032125" cy="465138"/>
          </a:xfrm>
          <a:prstGeom prst="rect">
            <a:avLst/>
          </a:prstGeom>
          <a:noFill/>
          <a:ln w="9525">
            <a:noFill/>
            <a:miter lim="800000"/>
            <a:headEnd/>
            <a:tailEnd/>
          </a:ln>
          <a:effectLst/>
        </p:spPr>
        <p:txBody>
          <a:bodyPr vert="horz" wrap="square" lIns="93424" tIns="46712" rIns="93424" bIns="46712" numCol="1" anchor="t" anchorCtr="0" compatLnSpc="1">
            <a:prstTxWarp prst="textNoShape">
              <a:avLst/>
            </a:prstTxWarp>
          </a:bodyPr>
          <a:lstStyle>
            <a:lvl1pPr defTabSz="933450" eaLnBrk="1" hangingPunct="1">
              <a:defRPr sz="1200"/>
            </a:lvl1pPr>
          </a:lstStyle>
          <a:p>
            <a:pPr>
              <a:defRPr/>
            </a:pPr>
            <a:endParaRPr lang="en-US"/>
          </a:p>
        </p:txBody>
      </p:sp>
      <p:sp>
        <p:nvSpPr>
          <p:cNvPr id="68611" name="Rectangle 3"/>
          <p:cNvSpPr>
            <a:spLocks noGrp="1" noChangeArrowheads="1"/>
          </p:cNvSpPr>
          <p:nvPr>
            <p:ph type="dt" idx="1"/>
          </p:nvPr>
        </p:nvSpPr>
        <p:spPr bwMode="auto">
          <a:xfrm>
            <a:off x="3963988" y="0"/>
            <a:ext cx="3032125" cy="465138"/>
          </a:xfrm>
          <a:prstGeom prst="rect">
            <a:avLst/>
          </a:prstGeom>
          <a:noFill/>
          <a:ln w="9525">
            <a:noFill/>
            <a:miter lim="800000"/>
            <a:headEnd/>
            <a:tailEnd/>
          </a:ln>
          <a:effectLst/>
        </p:spPr>
        <p:txBody>
          <a:bodyPr vert="horz" wrap="square" lIns="93424" tIns="46712" rIns="93424" bIns="46712" numCol="1" anchor="t" anchorCtr="0" compatLnSpc="1">
            <a:prstTxWarp prst="textNoShape">
              <a:avLst/>
            </a:prstTxWarp>
          </a:bodyPr>
          <a:lstStyle>
            <a:lvl1pPr algn="r" defTabSz="933450" eaLnBrk="1" hangingPunct="1">
              <a:defRPr sz="1200"/>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79513" y="696913"/>
            <a:ext cx="4640262" cy="34798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3" name="Rectangle 5"/>
          <p:cNvSpPr>
            <a:spLocks noGrp="1" noChangeArrowheads="1"/>
          </p:cNvSpPr>
          <p:nvPr>
            <p:ph type="body" sz="quarter" idx="3"/>
          </p:nvPr>
        </p:nvSpPr>
        <p:spPr bwMode="auto">
          <a:xfrm>
            <a:off x="700088" y="4410075"/>
            <a:ext cx="5597525" cy="4176713"/>
          </a:xfrm>
          <a:prstGeom prst="rect">
            <a:avLst/>
          </a:prstGeom>
          <a:noFill/>
          <a:ln w="9525">
            <a:noFill/>
            <a:miter lim="800000"/>
            <a:headEnd/>
            <a:tailEnd/>
          </a:ln>
          <a:effectLst/>
        </p:spPr>
        <p:txBody>
          <a:bodyPr vert="horz" wrap="square" lIns="93424" tIns="46712" rIns="93424" bIns="4671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8614" name="Rectangle 6"/>
          <p:cNvSpPr>
            <a:spLocks noGrp="1" noChangeArrowheads="1"/>
          </p:cNvSpPr>
          <p:nvPr>
            <p:ph type="ftr" sz="quarter" idx="4"/>
          </p:nvPr>
        </p:nvSpPr>
        <p:spPr bwMode="auto">
          <a:xfrm>
            <a:off x="0" y="8816975"/>
            <a:ext cx="3032125" cy="465138"/>
          </a:xfrm>
          <a:prstGeom prst="rect">
            <a:avLst/>
          </a:prstGeom>
          <a:noFill/>
          <a:ln w="9525">
            <a:noFill/>
            <a:miter lim="800000"/>
            <a:headEnd/>
            <a:tailEnd/>
          </a:ln>
          <a:effectLst/>
        </p:spPr>
        <p:txBody>
          <a:bodyPr vert="horz" wrap="square" lIns="93424" tIns="46712" rIns="93424" bIns="46712" numCol="1" anchor="b" anchorCtr="0" compatLnSpc="1">
            <a:prstTxWarp prst="textNoShape">
              <a:avLst/>
            </a:prstTxWarp>
          </a:bodyPr>
          <a:lstStyle>
            <a:lvl1pPr defTabSz="933450" eaLnBrk="1" hangingPunct="1">
              <a:defRPr sz="1200"/>
            </a:lvl1pPr>
          </a:lstStyle>
          <a:p>
            <a:pPr>
              <a:defRPr/>
            </a:pPr>
            <a:endParaRPr lang="en-US"/>
          </a:p>
        </p:txBody>
      </p:sp>
      <p:sp>
        <p:nvSpPr>
          <p:cNvPr id="68615" name="Rectangle 7"/>
          <p:cNvSpPr>
            <a:spLocks noGrp="1" noChangeArrowheads="1"/>
          </p:cNvSpPr>
          <p:nvPr>
            <p:ph type="sldNum" sz="quarter" idx="5"/>
          </p:nvPr>
        </p:nvSpPr>
        <p:spPr bwMode="auto">
          <a:xfrm>
            <a:off x="3963988" y="8816975"/>
            <a:ext cx="3032125" cy="465138"/>
          </a:xfrm>
          <a:prstGeom prst="rect">
            <a:avLst/>
          </a:prstGeom>
          <a:noFill/>
          <a:ln w="9525">
            <a:noFill/>
            <a:miter lim="800000"/>
            <a:headEnd/>
            <a:tailEnd/>
          </a:ln>
          <a:effectLst/>
        </p:spPr>
        <p:txBody>
          <a:bodyPr vert="horz" wrap="square" lIns="93424" tIns="46712" rIns="93424" bIns="46712" numCol="1" anchor="b" anchorCtr="0" compatLnSpc="1">
            <a:prstTxWarp prst="textNoShape">
              <a:avLst/>
            </a:prstTxWarp>
          </a:bodyPr>
          <a:lstStyle>
            <a:lvl1pPr algn="r" defTabSz="933450" eaLnBrk="1" hangingPunct="1">
              <a:defRPr sz="1200"/>
            </a:lvl1pPr>
          </a:lstStyle>
          <a:p>
            <a:pPr>
              <a:defRPr/>
            </a:pPr>
            <a:fld id="{D5B1F0CD-F27A-4297-BEA4-FC3A82AF4B3D}" type="slidenum">
              <a:rPr lang="ar-SA"/>
              <a:pPr>
                <a:defRPr/>
              </a:pPr>
              <a:t>‹#›</a:t>
            </a:fld>
            <a:endParaRPr lang="en-US"/>
          </a:p>
        </p:txBody>
      </p:sp>
    </p:spTree>
    <p:extLst>
      <p:ext uri="{BB962C8B-B14F-4D97-AF65-F5344CB8AC3E}">
        <p14:creationId xmlns:p14="http://schemas.microsoft.com/office/powerpoint/2010/main" val="36202888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baseline="0" dirty="0" smtClean="0">
              <a:solidFill>
                <a:schemeClr val="tx1"/>
              </a:solidFill>
              <a:latin typeface="Times New Roman" pitchFamily="18" charset="0"/>
              <a:ea typeface="+mn-ea"/>
              <a:cs typeface="+mn-cs"/>
            </a:endParaRPr>
          </a:p>
          <a:p>
            <a:r>
              <a:rPr lang="en-US" sz="1200" kern="1200" baseline="0" dirty="0" smtClean="0">
                <a:solidFill>
                  <a:schemeClr val="tx1"/>
                </a:solidFill>
                <a:latin typeface="Times New Roman" pitchFamily="18" charset="0"/>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3</a:t>
            </a:fld>
            <a:endParaRPr lang="en-US"/>
          </a:p>
        </p:txBody>
      </p:sp>
    </p:spTree>
    <p:extLst>
      <p:ext uri="{BB962C8B-B14F-4D97-AF65-F5344CB8AC3E}">
        <p14:creationId xmlns:p14="http://schemas.microsoft.com/office/powerpoint/2010/main" val="1035675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2400" dirty="0" smtClean="0">
                <a:latin typeface="New York"/>
              </a:rPr>
              <a:t> </a:t>
            </a:r>
          </a:p>
          <a:p>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14</a:t>
            </a:fld>
            <a:endParaRPr lang="en-US"/>
          </a:p>
        </p:txBody>
      </p:sp>
    </p:spTree>
    <p:extLst>
      <p:ext uri="{BB962C8B-B14F-4D97-AF65-F5344CB8AC3E}">
        <p14:creationId xmlns:p14="http://schemas.microsoft.com/office/powerpoint/2010/main" val="19560050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5760" indent="-256032" algn="just" rtl="0" eaLnBrk="1" fontAlgn="auto" hangingPunct="1">
              <a:spcAft>
                <a:spcPts val="0"/>
              </a:spcAft>
              <a:buFontTx/>
              <a:buNone/>
              <a:defRPr/>
            </a:pPr>
            <a:r>
              <a:rPr lang="en-US" sz="2400" dirty="0" smtClean="0">
                <a:solidFill>
                  <a:schemeClr val="tx1"/>
                </a:solidFill>
                <a:latin typeface="Times New Roman" panose="02020603050405020304" pitchFamily="18" charset="0"/>
                <a:cs typeface="Times New Roman" panose="02020603050405020304" pitchFamily="18" charset="0"/>
              </a:rPr>
              <a:t>Takes into consideration  the actual beam diameter or spot size (cm</a:t>
            </a:r>
            <a:r>
              <a:rPr lang="en-US" sz="2400" baseline="30000" dirty="0" smtClean="0">
                <a:solidFill>
                  <a:schemeClr val="tx1"/>
                </a:solidFill>
                <a:latin typeface="Times New Roman" panose="02020603050405020304" pitchFamily="18" charset="0"/>
                <a:cs typeface="Times New Roman" panose="02020603050405020304" pitchFamily="18" charset="0"/>
              </a:rPr>
              <a:t>2</a:t>
            </a:r>
            <a:r>
              <a:rPr lang="en-US" sz="2400" dirty="0" smtClean="0">
                <a:solidFill>
                  <a:schemeClr val="tx1"/>
                </a:solidFill>
                <a:latin typeface="Times New Roman" panose="02020603050405020304" pitchFamily="18" charset="0"/>
                <a:cs typeface="Times New Roman" panose="02020603050405020304" pitchFamily="18" charset="0"/>
              </a:rPr>
              <a:t>).</a:t>
            </a:r>
          </a:p>
          <a:p>
            <a:pPr marL="859536" lvl="2" algn="l" rtl="0" eaLnBrk="1" fontAlgn="auto" hangingPunct="1">
              <a:spcAft>
                <a:spcPts val="0"/>
              </a:spcAft>
              <a:buSzPct val="117000"/>
              <a:buFont typeface="Wingdings 2"/>
              <a:buChar char=""/>
              <a:defRPr/>
            </a:pPr>
            <a:r>
              <a:rPr lang="en-US" sz="2400" dirty="0" smtClean="0">
                <a:solidFill>
                  <a:schemeClr val="tx1"/>
                </a:solidFill>
                <a:latin typeface="Times New Roman" panose="02020603050405020304" pitchFamily="18" charset="0"/>
                <a:cs typeface="Times New Roman" panose="02020603050405020304" pitchFamily="18" charset="0"/>
              </a:rPr>
              <a:t>If light spread over lager area = lower power density</a:t>
            </a:r>
          </a:p>
          <a:p>
            <a:pPr marL="859536" lvl="2" algn="l" rtl="0" eaLnBrk="1" fontAlgn="auto" hangingPunct="1">
              <a:spcAft>
                <a:spcPts val="0"/>
              </a:spcAft>
              <a:buSzPct val="117000"/>
              <a:buFont typeface="Wingdings 2"/>
              <a:buChar char=""/>
              <a:defRPr/>
            </a:pPr>
            <a:r>
              <a:rPr lang="en-US" sz="2400" dirty="0" smtClean="0">
                <a:solidFill>
                  <a:schemeClr val="tx1"/>
                </a:solidFill>
                <a:latin typeface="Times New Roman" panose="02020603050405020304" pitchFamily="18" charset="0"/>
                <a:cs typeface="Times New Roman" panose="02020603050405020304" pitchFamily="18" charset="0"/>
              </a:rPr>
              <a:t>If light spread over smaller  area = higher power density</a:t>
            </a:r>
          </a:p>
          <a:p>
            <a:pPr marL="859536" lvl="2" algn="l" rtl="0" eaLnBrk="1" fontAlgn="auto" hangingPunct="1">
              <a:spcAft>
                <a:spcPts val="0"/>
              </a:spcAft>
              <a:buSzPct val="117000"/>
              <a:buFont typeface="Wingdings 2"/>
              <a:buChar char=""/>
              <a:defRPr/>
            </a:pPr>
            <a:r>
              <a:rPr lang="en-US" sz="2400" dirty="0" smtClean="0">
                <a:solidFill>
                  <a:schemeClr val="tx1"/>
                </a:solidFill>
                <a:latin typeface="Times New Roman" panose="02020603050405020304" pitchFamily="18" charset="0"/>
                <a:cs typeface="Times New Roman" panose="02020603050405020304" pitchFamily="18" charset="0"/>
              </a:rPr>
              <a:t>Beam diameter determines power density.</a:t>
            </a:r>
            <a:endParaRPr lang="en-US" dirty="0" smtClean="0"/>
          </a:p>
          <a:p>
            <a:r>
              <a:rPr lang="en-US" dirty="0" smtClean="0"/>
              <a:t>When laser or light applicators includes number of diodes,</a:t>
            </a:r>
            <a:r>
              <a:rPr lang="en-US" baseline="0" dirty="0" smtClean="0"/>
              <a:t> the power of application is equal to the sum of the power of all its diodes and the power density is equal to total power divided by total area</a:t>
            </a:r>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15</a:t>
            </a:fld>
            <a:endParaRPr lang="en-US"/>
          </a:p>
        </p:txBody>
      </p:sp>
    </p:spTree>
    <p:extLst>
      <p:ext uri="{BB962C8B-B14F-4D97-AF65-F5344CB8AC3E}">
        <p14:creationId xmlns:p14="http://schemas.microsoft.com/office/powerpoint/2010/main" val="3284211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Times New Roman" pitchFamily="18" charset="0"/>
                <a:ea typeface="+mn-ea"/>
                <a:cs typeface="+mn-cs"/>
              </a:rPr>
              <a:t>There are over 2000 published studies on LLLT. The methodology and quality of these studies varies dramatically, however it is important to note that a large percentage of these studies demonstrated positive therapeutic outcomes, including over 100 double blind studies</a:t>
            </a:r>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17</a:t>
            </a:fld>
            <a:endParaRPr lang="en-US"/>
          </a:p>
        </p:txBody>
      </p:sp>
    </p:spTree>
    <p:extLst>
      <p:ext uri="{BB962C8B-B14F-4D97-AF65-F5344CB8AC3E}">
        <p14:creationId xmlns:p14="http://schemas.microsoft.com/office/powerpoint/2010/main" val="185563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22</a:t>
            </a:fld>
            <a:endParaRPr lang="en-US"/>
          </a:p>
        </p:txBody>
      </p:sp>
    </p:spTree>
    <p:extLst>
      <p:ext uri="{BB962C8B-B14F-4D97-AF65-F5344CB8AC3E}">
        <p14:creationId xmlns:p14="http://schemas.microsoft.com/office/powerpoint/2010/main" val="2509303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a:solidFill>
                  <a:schemeClr val="tx1"/>
                </a:solidFill>
                <a:latin typeface="Times New Roman" pitchFamily="18" charset="0"/>
              </a:defRPr>
            </a:lvl1pPr>
            <a:lvl2pPr marL="742950" indent="-285750" defTabSz="933450">
              <a:defRPr>
                <a:solidFill>
                  <a:schemeClr val="tx1"/>
                </a:solidFill>
                <a:latin typeface="Times New Roman" pitchFamily="18" charset="0"/>
              </a:defRPr>
            </a:lvl2pPr>
            <a:lvl3pPr marL="1143000" indent="-228600" defTabSz="933450">
              <a:defRPr>
                <a:solidFill>
                  <a:schemeClr val="tx1"/>
                </a:solidFill>
                <a:latin typeface="Times New Roman" pitchFamily="18" charset="0"/>
              </a:defRPr>
            </a:lvl3pPr>
            <a:lvl4pPr marL="1600200" indent="-228600" defTabSz="933450">
              <a:defRPr>
                <a:solidFill>
                  <a:schemeClr val="tx1"/>
                </a:solidFill>
                <a:latin typeface="Times New Roman" pitchFamily="18" charset="0"/>
              </a:defRPr>
            </a:lvl4pPr>
            <a:lvl5pPr marL="2057400" indent="-228600" defTabSz="933450">
              <a:defRPr>
                <a:solidFill>
                  <a:schemeClr val="tx1"/>
                </a:solidFill>
                <a:latin typeface="Times New Roman" pitchFamily="18" charset="0"/>
              </a:defRPr>
            </a:lvl5pPr>
            <a:lvl6pPr marL="2514600" indent="-228600" defTabSz="933450" eaLnBrk="0" fontAlgn="base" hangingPunct="0">
              <a:spcBef>
                <a:spcPct val="0"/>
              </a:spcBef>
              <a:spcAft>
                <a:spcPct val="0"/>
              </a:spcAft>
              <a:defRPr>
                <a:solidFill>
                  <a:schemeClr val="tx1"/>
                </a:solidFill>
                <a:latin typeface="Times New Roman" pitchFamily="18" charset="0"/>
              </a:defRPr>
            </a:lvl6pPr>
            <a:lvl7pPr marL="2971800" indent="-228600" defTabSz="933450" eaLnBrk="0" fontAlgn="base" hangingPunct="0">
              <a:spcBef>
                <a:spcPct val="0"/>
              </a:spcBef>
              <a:spcAft>
                <a:spcPct val="0"/>
              </a:spcAft>
              <a:defRPr>
                <a:solidFill>
                  <a:schemeClr val="tx1"/>
                </a:solidFill>
                <a:latin typeface="Times New Roman" pitchFamily="18" charset="0"/>
              </a:defRPr>
            </a:lvl7pPr>
            <a:lvl8pPr marL="3429000" indent="-228600" defTabSz="933450" eaLnBrk="0" fontAlgn="base" hangingPunct="0">
              <a:spcBef>
                <a:spcPct val="0"/>
              </a:spcBef>
              <a:spcAft>
                <a:spcPct val="0"/>
              </a:spcAft>
              <a:defRPr>
                <a:solidFill>
                  <a:schemeClr val="tx1"/>
                </a:solidFill>
                <a:latin typeface="Times New Roman" pitchFamily="18" charset="0"/>
              </a:defRPr>
            </a:lvl8pPr>
            <a:lvl9pPr marL="3886200" indent="-228600" defTabSz="933450" eaLnBrk="0" fontAlgn="base" hangingPunct="0">
              <a:spcBef>
                <a:spcPct val="0"/>
              </a:spcBef>
              <a:spcAft>
                <a:spcPct val="0"/>
              </a:spcAft>
              <a:defRPr>
                <a:solidFill>
                  <a:schemeClr val="tx1"/>
                </a:solidFill>
                <a:latin typeface="Times New Roman" pitchFamily="18" charset="0"/>
              </a:defRPr>
            </a:lvl9pPr>
          </a:lstStyle>
          <a:p>
            <a:fld id="{8DC3882E-F8FA-414C-81B8-E2740AC2537D}" type="slidenum">
              <a:rPr lang="ar-SA" smtClean="0"/>
              <a:pPr/>
              <a:t>23</a:t>
            </a:fld>
            <a:endParaRPr lang="en-US" smtClean="0"/>
          </a:p>
        </p:txBody>
      </p:sp>
    </p:spTree>
    <p:extLst>
      <p:ext uri="{BB962C8B-B14F-4D97-AF65-F5344CB8AC3E}">
        <p14:creationId xmlns:p14="http://schemas.microsoft.com/office/powerpoint/2010/main" val="2477899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Numerous examples of chromophores exist in nature, such as </a:t>
            </a:r>
          </a:p>
          <a:p>
            <a:r>
              <a:rPr lang="en-US" dirty="0" smtClean="0"/>
              <a:t>    Chlorophyll in plants, </a:t>
            </a:r>
          </a:p>
          <a:p>
            <a:r>
              <a:rPr lang="en-US" dirty="0" smtClean="0"/>
              <a:t>    Bacteriochlorophyll in </a:t>
            </a:r>
            <a:r>
              <a:rPr lang="en-US" dirty="0" err="1" smtClean="0"/>
              <a:t>bluegreen</a:t>
            </a:r>
            <a:r>
              <a:rPr lang="en-US" dirty="0" smtClean="0"/>
              <a:t> algae, </a:t>
            </a:r>
          </a:p>
          <a:p>
            <a:r>
              <a:rPr lang="en-US" dirty="0" smtClean="0"/>
              <a:t>    </a:t>
            </a:r>
            <a:r>
              <a:rPr lang="en-US" dirty="0" err="1" smtClean="0"/>
              <a:t>Flavoproteins</a:t>
            </a:r>
            <a:r>
              <a:rPr lang="en-US" dirty="0" smtClean="0"/>
              <a:t>, and hemoglobin found in red blood cells.,</a:t>
            </a:r>
            <a:r>
              <a:rPr lang="en-US" baseline="0" dirty="0" smtClean="0"/>
              <a:t> a</a:t>
            </a:r>
            <a:r>
              <a:rPr lang="en-US" dirty="0" smtClean="0"/>
              <a:t>nd Cytochrome c in mitochondria</a:t>
            </a:r>
            <a:r>
              <a:rPr lang="en-US" baseline="0" dirty="0" smtClean="0"/>
              <a:t> </a:t>
            </a:r>
          </a:p>
          <a:p>
            <a:endParaRPr lang="en-US" dirty="0" smtClean="0"/>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a:solidFill>
                  <a:schemeClr val="tx1"/>
                </a:solidFill>
                <a:latin typeface="Times New Roman" pitchFamily="18" charset="0"/>
              </a:defRPr>
            </a:lvl1pPr>
            <a:lvl2pPr marL="742950" indent="-285750" defTabSz="933450">
              <a:defRPr>
                <a:solidFill>
                  <a:schemeClr val="tx1"/>
                </a:solidFill>
                <a:latin typeface="Times New Roman" pitchFamily="18" charset="0"/>
              </a:defRPr>
            </a:lvl2pPr>
            <a:lvl3pPr marL="1143000" indent="-228600" defTabSz="933450">
              <a:defRPr>
                <a:solidFill>
                  <a:schemeClr val="tx1"/>
                </a:solidFill>
                <a:latin typeface="Times New Roman" pitchFamily="18" charset="0"/>
              </a:defRPr>
            </a:lvl3pPr>
            <a:lvl4pPr marL="1600200" indent="-228600" defTabSz="933450">
              <a:defRPr>
                <a:solidFill>
                  <a:schemeClr val="tx1"/>
                </a:solidFill>
                <a:latin typeface="Times New Roman" pitchFamily="18" charset="0"/>
              </a:defRPr>
            </a:lvl4pPr>
            <a:lvl5pPr marL="2057400" indent="-228600" defTabSz="933450">
              <a:defRPr>
                <a:solidFill>
                  <a:schemeClr val="tx1"/>
                </a:solidFill>
                <a:latin typeface="Times New Roman" pitchFamily="18" charset="0"/>
              </a:defRPr>
            </a:lvl5pPr>
            <a:lvl6pPr marL="2514600" indent="-228600" defTabSz="933450" eaLnBrk="0" fontAlgn="base" hangingPunct="0">
              <a:spcBef>
                <a:spcPct val="0"/>
              </a:spcBef>
              <a:spcAft>
                <a:spcPct val="0"/>
              </a:spcAft>
              <a:defRPr>
                <a:solidFill>
                  <a:schemeClr val="tx1"/>
                </a:solidFill>
                <a:latin typeface="Times New Roman" pitchFamily="18" charset="0"/>
              </a:defRPr>
            </a:lvl6pPr>
            <a:lvl7pPr marL="2971800" indent="-228600" defTabSz="933450" eaLnBrk="0" fontAlgn="base" hangingPunct="0">
              <a:spcBef>
                <a:spcPct val="0"/>
              </a:spcBef>
              <a:spcAft>
                <a:spcPct val="0"/>
              </a:spcAft>
              <a:defRPr>
                <a:solidFill>
                  <a:schemeClr val="tx1"/>
                </a:solidFill>
                <a:latin typeface="Times New Roman" pitchFamily="18" charset="0"/>
              </a:defRPr>
            </a:lvl7pPr>
            <a:lvl8pPr marL="3429000" indent="-228600" defTabSz="933450" eaLnBrk="0" fontAlgn="base" hangingPunct="0">
              <a:spcBef>
                <a:spcPct val="0"/>
              </a:spcBef>
              <a:spcAft>
                <a:spcPct val="0"/>
              </a:spcAft>
              <a:defRPr>
                <a:solidFill>
                  <a:schemeClr val="tx1"/>
                </a:solidFill>
                <a:latin typeface="Times New Roman" pitchFamily="18" charset="0"/>
              </a:defRPr>
            </a:lvl8pPr>
            <a:lvl9pPr marL="3886200" indent="-228600" defTabSz="933450" eaLnBrk="0" fontAlgn="base" hangingPunct="0">
              <a:spcBef>
                <a:spcPct val="0"/>
              </a:spcBef>
              <a:spcAft>
                <a:spcPct val="0"/>
              </a:spcAft>
              <a:defRPr>
                <a:solidFill>
                  <a:schemeClr val="tx1"/>
                </a:solidFill>
                <a:latin typeface="Times New Roman" pitchFamily="18" charset="0"/>
              </a:defRPr>
            </a:lvl9pPr>
          </a:lstStyle>
          <a:p>
            <a:fld id="{DA5F788E-C007-4661-ABBE-997114780E54}" type="slidenum">
              <a:rPr lang="ar-SA" smtClean="0"/>
              <a:pPr/>
              <a:t>26</a:t>
            </a:fld>
            <a:endParaRPr lang="en-US" smtClean="0"/>
          </a:p>
        </p:txBody>
      </p:sp>
    </p:spTree>
    <p:extLst>
      <p:ext uri="{BB962C8B-B14F-4D97-AF65-F5344CB8AC3E}">
        <p14:creationId xmlns:p14="http://schemas.microsoft.com/office/powerpoint/2010/main" val="12534739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en-US" sz="1200" dirty="0" smtClean="0">
                <a:solidFill>
                  <a:schemeClr val="tx1"/>
                </a:solidFill>
                <a:latin typeface="Times New Roman" panose="02020603050405020304" pitchFamily="18" charset="0"/>
                <a:cs typeface="Times New Roman" panose="02020603050405020304" pitchFamily="18" charset="0"/>
              </a:rPr>
              <a:t>Stimulation of endogenous opiates, nitric oxide, and serotonin</a:t>
            </a:r>
          </a:p>
          <a:p>
            <a:pPr algn="just" rtl="0"/>
            <a:r>
              <a:rPr lang="en-US" sz="1200" dirty="0" smtClean="0">
                <a:solidFill>
                  <a:schemeClr val="tx1"/>
                </a:solidFill>
                <a:latin typeface="Times New Roman" panose="02020603050405020304" pitchFamily="18" charset="0"/>
                <a:cs typeface="Times New Roman" panose="02020603050405020304" pitchFamily="18" charset="0"/>
              </a:rPr>
              <a:t> Modulate prostaglandin levels which may lead to a decrease in the chemical inflammatory mediators that irritate free nerve endings</a:t>
            </a:r>
          </a:p>
          <a:p>
            <a:pPr algn="just" rtl="0"/>
            <a:r>
              <a:rPr lang="en-US" sz="1200" dirty="0" smtClean="0">
                <a:solidFill>
                  <a:schemeClr val="tx1"/>
                </a:solidFill>
                <a:latin typeface="Times New Roman" panose="02020603050405020304" pitchFamily="18" charset="0"/>
                <a:cs typeface="Times New Roman" panose="02020603050405020304" pitchFamily="18" charset="0"/>
              </a:rPr>
              <a:t>Alter nerve conduction velocities, leading closing gating mechanism (gate control theory) causing relieves of acute/chronic pain</a:t>
            </a:r>
          </a:p>
          <a:p>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28</a:t>
            </a:fld>
            <a:endParaRPr lang="en-US"/>
          </a:p>
        </p:txBody>
      </p:sp>
    </p:spTree>
    <p:extLst>
      <p:ext uri="{BB962C8B-B14F-4D97-AF65-F5344CB8AC3E}">
        <p14:creationId xmlns:p14="http://schemas.microsoft.com/office/powerpoint/2010/main" val="1474962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smtClean="0">
                <a:latin typeface="Times New Roman" panose="02020603050405020304" pitchFamily="18" charset="0"/>
              </a:rPr>
              <a:t>Diagram that illustrates the mechanism of low-level light therapy (LLLT) on the cellular and molecular level. Near infrared light, absorbed by the mitochondria, causes upregulation of the cellular respiratory chain. A host of downstream cellular responses involving nitric oxide, reactive oxygen species, and cyclic adenosine monophosphate ensues, which ultimately dictates LLLT effects.</a:t>
            </a:r>
          </a:p>
          <a:p>
            <a:r>
              <a:rPr lang="en-US" sz="1200" b="0" i="0" u="none" strike="noStrike" baseline="0" dirty="0" smtClean="0">
                <a:latin typeface="Times New Roman" panose="02020603050405020304" pitchFamily="18" charset="0"/>
              </a:rPr>
              <a:t>nuclear factor-</a:t>
            </a:r>
            <a:r>
              <a:rPr lang="el-GR" sz="1200" b="0" i="1" u="none" strike="noStrike" kern="1200" baseline="0" dirty="0" smtClean="0">
                <a:solidFill>
                  <a:schemeClr val="tx1"/>
                </a:solidFill>
                <a:latin typeface="Times New Roman" pitchFamily="18" charset="0"/>
                <a:ea typeface="+mn-ea"/>
                <a:cs typeface="+mn-cs"/>
              </a:rPr>
              <a:t>κ</a:t>
            </a:r>
            <a:r>
              <a:rPr lang="en-US" sz="1200" b="0" i="0" u="none" strike="noStrike" baseline="0" dirty="0" smtClean="0">
                <a:latin typeface="Times New Roman" panose="02020603050405020304" pitchFamily="18" charset="0"/>
              </a:rPr>
              <a:t>B [NF-</a:t>
            </a:r>
            <a:r>
              <a:rPr lang="el-GR" sz="1200" b="0" i="1" u="none" strike="noStrike" kern="1200" baseline="0" dirty="0" smtClean="0">
                <a:solidFill>
                  <a:schemeClr val="tx1"/>
                </a:solidFill>
                <a:latin typeface="Times New Roman" pitchFamily="18" charset="0"/>
                <a:ea typeface="+mn-ea"/>
                <a:cs typeface="+mn-cs"/>
              </a:rPr>
              <a:t>κ</a:t>
            </a:r>
            <a:r>
              <a:rPr lang="en-US" sz="1200" b="0" i="0" u="none" strike="noStrike" baseline="0" dirty="0" smtClean="0">
                <a:latin typeface="Times New Roman" panose="02020603050405020304" pitchFamily="18" charset="0"/>
              </a:rPr>
              <a:t>B] and</a:t>
            </a:r>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29</a:t>
            </a:fld>
            <a:endParaRPr lang="en-US"/>
          </a:p>
        </p:txBody>
      </p:sp>
    </p:spTree>
    <p:extLst>
      <p:ext uri="{BB962C8B-B14F-4D97-AF65-F5344CB8AC3E}">
        <p14:creationId xmlns:p14="http://schemas.microsoft.com/office/powerpoint/2010/main" val="3359195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baseline="0" dirty="0" smtClean="0">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30</a:t>
            </a:fld>
            <a:endParaRPr lang="en-US"/>
          </a:p>
        </p:txBody>
      </p:sp>
    </p:spTree>
    <p:extLst>
      <p:ext uri="{BB962C8B-B14F-4D97-AF65-F5344CB8AC3E}">
        <p14:creationId xmlns:p14="http://schemas.microsoft.com/office/powerpoint/2010/main" val="1499284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200" b="0" i="0" u="none" strike="noStrike" kern="1200" baseline="0" dirty="0" smtClean="0">
                <a:solidFill>
                  <a:schemeClr val="tx1"/>
                </a:solidFill>
                <a:latin typeface="Times New Roman" pitchFamily="18" charset="0"/>
                <a:ea typeface="+mn-ea"/>
                <a:cs typeface="+mn-cs"/>
              </a:rPr>
              <a:t>Laser tissue penetration is enhanced by maintaining pressure on the skin surface with the emitter or probe. This helps displace capillary blood ow in the superficial  tissues and decrease blood ow to the treatment area. This is desirable because photon penetration into the tissue is inversely proportionate to the amount of water content in the tissues. Blood has high water content so it will tend to absorb more of the photon energy. This will result in less penetration into the deeper tissues.</a:t>
            </a:r>
          </a:p>
          <a:p>
            <a:pPr algn="just"/>
            <a:endParaRPr lang="en-US" sz="1200" b="0" i="0" u="none" strike="noStrike" kern="1200" baseline="0" dirty="0" smtClean="0">
              <a:solidFill>
                <a:schemeClr val="tx1"/>
              </a:solidFill>
              <a:latin typeface="Times New Roman" pitchFamily="18" charset="0"/>
              <a:ea typeface="+mn-ea"/>
              <a:cs typeface="+mn-cs"/>
            </a:endParaRPr>
          </a:p>
          <a:p>
            <a:pPr algn="just"/>
            <a:r>
              <a:rPr lang="en-US" sz="1200" b="0" i="0" u="none" strike="noStrike" kern="1200" baseline="0" dirty="0" smtClean="0">
                <a:solidFill>
                  <a:schemeClr val="tx1"/>
                </a:solidFill>
                <a:latin typeface="Times New Roman" pitchFamily="18" charset="0"/>
                <a:ea typeface="+mn-ea"/>
                <a:cs typeface="+mn-cs"/>
              </a:rPr>
              <a:t>Phototherapy devices that utilize a combination of laser and LED/ IRED combinations should be used in direct contact with the skin for the additional reason that these non laser light sources are non-coherent and lose their focus as they are distanced from direct contact with the skin. Phototherapy devices that utilize a combination of laser and LED/ IRED combinations should be used in direct contact with the skin for the additional reason that these non laser light sources are non-coherent and lose their focus as they are distanced from direct contact with the skin.</a:t>
            </a:r>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34</a:t>
            </a:fld>
            <a:endParaRPr lang="en-US"/>
          </a:p>
        </p:txBody>
      </p:sp>
    </p:spTree>
    <p:extLst>
      <p:ext uri="{BB962C8B-B14F-4D97-AF65-F5344CB8AC3E}">
        <p14:creationId xmlns:p14="http://schemas.microsoft.com/office/powerpoint/2010/main" val="1330790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Times New Roman" pitchFamily="18" charset="0"/>
                <a:ea typeface="+mn-ea"/>
                <a:cs typeface="+mn-cs"/>
              </a:rPr>
              <a:t>Light: Electromagnetic radiation that can produce a visual sensation• </a:t>
            </a:r>
          </a:p>
          <a:p>
            <a:r>
              <a:rPr lang="en-US" sz="1200" kern="1200" baseline="0" dirty="0" smtClean="0">
                <a:solidFill>
                  <a:schemeClr val="tx1"/>
                </a:solidFill>
                <a:latin typeface="Times New Roman" pitchFamily="18" charset="0"/>
                <a:ea typeface="+mn-ea"/>
                <a:cs typeface="+mn-cs"/>
              </a:rPr>
              <a:t>Amplify: To increase in size, volume,  </a:t>
            </a:r>
          </a:p>
          <a:p>
            <a:r>
              <a:rPr lang="en-US" sz="1200" kern="1200" baseline="0" dirty="0" smtClean="0">
                <a:solidFill>
                  <a:schemeClr val="tx1"/>
                </a:solidFill>
                <a:latin typeface="Times New Roman" pitchFamily="18" charset="0"/>
                <a:ea typeface="+mn-ea"/>
                <a:cs typeface="+mn-cs"/>
              </a:rPr>
              <a:t>Stimulate: To excite or invigorate; to encourage or provoke something to grow, develop, or become more active• </a:t>
            </a:r>
          </a:p>
          <a:p>
            <a:r>
              <a:rPr lang="en-US" sz="1200" kern="1200" baseline="0" dirty="0" smtClean="0">
                <a:solidFill>
                  <a:schemeClr val="tx1"/>
                </a:solidFill>
                <a:latin typeface="Times New Roman" pitchFamily="18" charset="0"/>
                <a:ea typeface="+mn-ea"/>
                <a:cs typeface="+mn-cs"/>
              </a:rPr>
              <a:t>Emission:  release of electrons from parent atoms• </a:t>
            </a:r>
          </a:p>
          <a:p>
            <a:r>
              <a:rPr lang="en-US" sz="1200" kern="1200" baseline="0" dirty="0" smtClean="0">
                <a:solidFill>
                  <a:schemeClr val="tx1"/>
                </a:solidFill>
                <a:latin typeface="Times New Roman" pitchFamily="18" charset="0"/>
                <a:ea typeface="+mn-ea"/>
                <a:cs typeface="+mn-cs"/>
              </a:rPr>
              <a:t>Radiation: The transfer of energy in the form of rays, waves, or particles, often from a central source; also called radiant energy</a:t>
            </a:r>
          </a:p>
          <a:p>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4</a:t>
            </a:fld>
            <a:endParaRPr lang="en-US"/>
          </a:p>
        </p:txBody>
      </p:sp>
    </p:spTree>
    <p:extLst>
      <p:ext uri="{BB962C8B-B14F-4D97-AF65-F5344CB8AC3E}">
        <p14:creationId xmlns:p14="http://schemas.microsoft.com/office/powerpoint/2010/main" val="3263350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a:solidFill>
                  <a:schemeClr val="tx1"/>
                </a:solidFill>
                <a:latin typeface="Times New Roman" pitchFamily="18" charset="0"/>
              </a:defRPr>
            </a:lvl1pPr>
            <a:lvl2pPr marL="742950" indent="-285750" defTabSz="933450">
              <a:defRPr>
                <a:solidFill>
                  <a:schemeClr val="tx1"/>
                </a:solidFill>
                <a:latin typeface="Times New Roman" pitchFamily="18" charset="0"/>
              </a:defRPr>
            </a:lvl2pPr>
            <a:lvl3pPr marL="1143000" indent="-228600" defTabSz="933450">
              <a:defRPr>
                <a:solidFill>
                  <a:schemeClr val="tx1"/>
                </a:solidFill>
                <a:latin typeface="Times New Roman" pitchFamily="18" charset="0"/>
              </a:defRPr>
            </a:lvl3pPr>
            <a:lvl4pPr marL="1600200" indent="-228600" defTabSz="933450">
              <a:defRPr>
                <a:solidFill>
                  <a:schemeClr val="tx1"/>
                </a:solidFill>
                <a:latin typeface="Times New Roman" pitchFamily="18" charset="0"/>
              </a:defRPr>
            </a:lvl4pPr>
            <a:lvl5pPr marL="2057400" indent="-228600" defTabSz="933450">
              <a:defRPr>
                <a:solidFill>
                  <a:schemeClr val="tx1"/>
                </a:solidFill>
                <a:latin typeface="Times New Roman" pitchFamily="18" charset="0"/>
              </a:defRPr>
            </a:lvl5pPr>
            <a:lvl6pPr marL="2514600" indent="-228600" defTabSz="933450" eaLnBrk="0" fontAlgn="base" hangingPunct="0">
              <a:spcBef>
                <a:spcPct val="0"/>
              </a:spcBef>
              <a:spcAft>
                <a:spcPct val="0"/>
              </a:spcAft>
              <a:defRPr>
                <a:solidFill>
                  <a:schemeClr val="tx1"/>
                </a:solidFill>
                <a:latin typeface="Times New Roman" pitchFamily="18" charset="0"/>
              </a:defRPr>
            </a:lvl6pPr>
            <a:lvl7pPr marL="2971800" indent="-228600" defTabSz="933450" eaLnBrk="0" fontAlgn="base" hangingPunct="0">
              <a:spcBef>
                <a:spcPct val="0"/>
              </a:spcBef>
              <a:spcAft>
                <a:spcPct val="0"/>
              </a:spcAft>
              <a:defRPr>
                <a:solidFill>
                  <a:schemeClr val="tx1"/>
                </a:solidFill>
                <a:latin typeface="Times New Roman" pitchFamily="18" charset="0"/>
              </a:defRPr>
            </a:lvl7pPr>
            <a:lvl8pPr marL="3429000" indent="-228600" defTabSz="933450" eaLnBrk="0" fontAlgn="base" hangingPunct="0">
              <a:spcBef>
                <a:spcPct val="0"/>
              </a:spcBef>
              <a:spcAft>
                <a:spcPct val="0"/>
              </a:spcAft>
              <a:defRPr>
                <a:solidFill>
                  <a:schemeClr val="tx1"/>
                </a:solidFill>
                <a:latin typeface="Times New Roman" pitchFamily="18" charset="0"/>
              </a:defRPr>
            </a:lvl8pPr>
            <a:lvl9pPr marL="3886200" indent="-228600" defTabSz="933450" eaLnBrk="0" fontAlgn="base" hangingPunct="0">
              <a:spcBef>
                <a:spcPct val="0"/>
              </a:spcBef>
              <a:spcAft>
                <a:spcPct val="0"/>
              </a:spcAft>
              <a:defRPr>
                <a:solidFill>
                  <a:schemeClr val="tx1"/>
                </a:solidFill>
                <a:latin typeface="Times New Roman" pitchFamily="18" charset="0"/>
              </a:defRPr>
            </a:lvl9pPr>
          </a:lstStyle>
          <a:p>
            <a:fld id="{854FDEE1-092E-437F-9AD8-951FD5FC0EC9}" type="slidenum">
              <a:rPr lang="ar-SA" smtClean="0"/>
              <a:pPr/>
              <a:t>35</a:t>
            </a:fld>
            <a:endParaRPr lang="en-US" smtClean="0"/>
          </a:p>
        </p:txBody>
      </p:sp>
    </p:spTree>
    <p:extLst>
      <p:ext uri="{BB962C8B-B14F-4D97-AF65-F5344CB8AC3E}">
        <p14:creationId xmlns:p14="http://schemas.microsoft.com/office/powerpoint/2010/main" val="30949708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a:solidFill>
                  <a:schemeClr val="tx1"/>
                </a:solidFill>
                <a:latin typeface="Times New Roman" pitchFamily="18" charset="0"/>
              </a:defRPr>
            </a:lvl1pPr>
            <a:lvl2pPr marL="742950" indent="-285750" defTabSz="933450">
              <a:defRPr>
                <a:solidFill>
                  <a:schemeClr val="tx1"/>
                </a:solidFill>
                <a:latin typeface="Times New Roman" pitchFamily="18" charset="0"/>
              </a:defRPr>
            </a:lvl2pPr>
            <a:lvl3pPr marL="1143000" indent="-228600" defTabSz="933450">
              <a:defRPr>
                <a:solidFill>
                  <a:schemeClr val="tx1"/>
                </a:solidFill>
                <a:latin typeface="Times New Roman" pitchFamily="18" charset="0"/>
              </a:defRPr>
            </a:lvl3pPr>
            <a:lvl4pPr marL="1600200" indent="-228600" defTabSz="933450">
              <a:defRPr>
                <a:solidFill>
                  <a:schemeClr val="tx1"/>
                </a:solidFill>
                <a:latin typeface="Times New Roman" pitchFamily="18" charset="0"/>
              </a:defRPr>
            </a:lvl4pPr>
            <a:lvl5pPr marL="2057400" indent="-228600" defTabSz="933450">
              <a:defRPr>
                <a:solidFill>
                  <a:schemeClr val="tx1"/>
                </a:solidFill>
                <a:latin typeface="Times New Roman" pitchFamily="18" charset="0"/>
              </a:defRPr>
            </a:lvl5pPr>
            <a:lvl6pPr marL="2514600" indent="-228600" defTabSz="933450" eaLnBrk="0" fontAlgn="base" hangingPunct="0">
              <a:spcBef>
                <a:spcPct val="0"/>
              </a:spcBef>
              <a:spcAft>
                <a:spcPct val="0"/>
              </a:spcAft>
              <a:defRPr>
                <a:solidFill>
                  <a:schemeClr val="tx1"/>
                </a:solidFill>
                <a:latin typeface="Times New Roman" pitchFamily="18" charset="0"/>
              </a:defRPr>
            </a:lvl6pPr>
            <a:lvl7pPr marL="2971800" indent="-228600" defTabSz="933450" eaLnBrk="0" fontAlgn="base" hangingPunct="0">
              <a:spcBef>
                <a:spcPct val="0"/>
              </a:spcBef>
              <a:spcAft>
                <a:spcPct val="0"/>
              </a:spcAft>
              <a:defRPr>
                <a:solidFill>
                  <a:schemeClr val="tx1"/>
                </a:solidFill>
                <a:latin typeface="Times New Roman" pitchFamily="18" charset="0"/>
              </a:defRPr>
            </a:lvl7pPr>
            <a:lvl8pPr marL="3429000" indent="-228600" defTabSz="933450" eaLnBrk="0" fontAlgn="base" hangingPunct="0">
              <a:spcBef>
                <a:spcPct val="0"/>
              </a:spcBef>
              <a:spcAft>
                <a:spcPct val="0"/>
              </a:spcAft>
              <a:defRPr>
                <a:solidFill>
                  <a:schemeClr val="tx1"/>
                </a:solidFill>
                <a:latin typeface="Times New Roman" pitchFamily="18" charset="0"/>
              </a:defRPr>
            </a:lvl8pPr>
            <a:lvl9pPr marL="3886200" indent="-228600" defTabSz="933450" eaLnBrk="0" fontAlgn="base" hangingPunct="0">
              <a:spcBef>
                <a:spcPct val="0"/>
              </a:spcBef>
              <a:spcAft>
                <a:spcPct val="0"/>
              </a:spcAft>
              <a:defRPr>
                <a:solidFill>
                  <a:schemeClr val="tx1"/>
                </a:solidFill>
                <a:latin typeface="Times New Roman" pitchFamily="18" charset="0"/>
              </a:defRPr>
            </a:lvl9pPr>
          </a:lstStyle>
          <a:p>
            <a:fld id="{854FDEE1-092E-437F-9AD8-951FD5FC0EC9}" type="slidenum">
              <a:rPr lang="ar-SA" smtClean="0"/>
              <a:pPr/>
              <a:t>36</a:t>
            </a:fld>
            <a:endParaRPr lang="en-US" smtClean="0"/>
          </a:p>
        </p:txBody>
      </p:sp>
    </p:spTree>
    <p:extLst>
      <p:ext uri="{BB962C8B-B14F-4D97-AF65-F5344CB8AC3E}">
        <p14:creationId xmlns:p14="http://schemas.microsoft.com/office/powerpoint/2010/main" val="3974376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Times New Roman" pitchFamily="18" charset="0"/>
                <a:ea typeface="+mn-ea"/>
                <a:cs typeface="+mn-cs"/>
              </a:rPr>
              <a:t>Treatment of occipital trigger point. Treatment of occipital trigger point.; </a:t>
            </a:r>
            <a:r>
              <a:rPr lang="en-US" sz="1200" b="0" i="0" u="none" strike="noStrike" kern="1200" baseline="0" dirty="0" smtClean="0">
                <a:solidFill>
                  <a:schemeClr val="tx1"/>
                </a:solidFill>
                <a:latin typeface="Times New Roman" pitchFamily="18" charset="0"/>
                <a:ea typeface="+mn-ea"/>
                <a:cs typeface="+mn-cs"/>
              </a:rPr>
              <a:t>The approach is to treat trigger points. This is accomplished by using a stationary contact on the trigger point as described above. The use of an </a:t>
            </a:r>
            <a:r>
              <a:rPr lang="en-US" sz="1200" b="0" i="0" u="none" strike="noStrike" kern="1200" baseline="0" dirty="0" err="1" smtClean="0">
                <a:solidFill>
                  <a:schemeClr val="tx1"/>
                </a:solidFill>
                <a:latin typeface="Times New Roman" pitchFamily="18" charset="0"/>
                <a:ea typeface="+mn-ea"/>
                <a:cs typeface="+mn-cs"/>
              </a:rPr>
              <a:t>algometer</a:t>
            </a:r>
            <a:r>
              <a:rPr lang="en-US" sz="1200" b="0" i="0" u="none" strike="noStrike" kern="1200" baseline="0" dirty="0" smtClean="0">
                <a:solidFill>
                  <a:schemeClr val="tx1"/>
                </a:solidFill>
                <a:latin typeface="Times New Roman" pitchFamily="18" charset="0"/>
                <a:ea typeface="+mn-ea"/>
                <a:cs typeface="+mn-cs"/>
              </a:rPr>
              <a:t> is </a:t>
            </a:r>
            <a:r>
              <a:rPr lang="en-US" sz="1200" b="0" i="0" u="none" strike="noStrike" kern="1200" baseline="0" dirty="0" err="1" smtClean="0">
                <a:solidFill>
                  <a:schemeClr val="tx1"/>
                </a:solidFill>
                <a:latin typeface="Times New Roman" pitchFamily="18" charset="0"/>
                <a:ea typeface="+mn-ea"/>
                <a:cs typeface="+mn-cs"/>
              </a:rPr>
              <a:t>benefcial</a:t>
            </a:r>
            <a:r>
              <a:rPr lang="en-US" sz="1200" b="0" i="0" u="none" strike="noStrike" kern="1200" baseline="0" dirty="0" smtClean="0">
                <a:solidFill>
                  <a:schemeClr val="tx1"/>
                </a:solidFill>
                <a:latin typeface="Times New Roman" pitchFamily="18" charset="0"/>
                <a:ea typeface="+mn-ea"/>
                <a:cs typeface="+mn-cs"/>
              </a:rPr>
              <a:t> to obtain a comparison of pain level prior to treatment and post treatment.</a:t>
            </a:r>
          </a:p>
          <a:p>
            <a:pPr algn="just"/>
            <a:r>
              <a:rPr lang="en-US" sz="1200" b="0" i="1" u="none" strike="noStrike" kern="1200" baseline="0" dirty="0" err="1" smtClean="0">
                <a:solidFill>
                  <a:schemeClr val="tx1"/>
                </a:solidFill>
                <a:latin typeface="Times New Roman" pitchFamily="18" charset="0"/>
                <a:ea typeface="+mn-ea"/>
                <a:cs typeface="+mn-cs"/>
              </a:rPr>
              <a:t>Acupoint</a:t>
            </a:r>
            <a:r>
              <a:rPr lang="en-US" sz="1200" b="0" i="1" u="none" strike="noStrike" kern="1200" baseline="0" dirty="0" smtClean="0">
                <a:solidFill>
                  <a:schemeClr val="tx1"/>
                </a:solidFill>
                <a:latin typeface="Times New Roman" pitchFamily="18" charset="0"/>
                <a:ea typeface="+mn-ea"/>
                <a:cs typeface="+mn-cs"/>
              </a:rPr>
              <a:t> stimulation of LI4 with special </a:t>
            </a:r>
            <a:r>
              <a:rPr lang="en-US" sz="1200" b="0" i="1" u="none" strike="noStrike" kern="1200" baseline="0" dirty="0" err="1" smtClean="0">
                <a:solidFill>
                  <a:schemeClr val="tx1"/>
                </a:solidFill>
                <a:latin typeface="Times New Roman" pitchFamily="18" charset="0"/>
                <a:ea typeface="+mn-ea"/>
                <a:cs typeface="+mn-cs"/>
              </a:rPr>
              <a:t>acupoint</a:t>
            </a:r>
            <a:r>
              <a:rPr lang="en-US" sz="1200" b="0" i="1" u="none" strike="noStrike" kern="1200" baseline="0" dirty="0" smtClean="0">
                <a:solidFill>
                  <a:schemeClr val="tx1"/>
                </a:solidFill>
                <a:latin typeface="Times New Roman" pitchFamily="18" charset="0"/>
                <a:ea typeface="+mn-ea"/>
                <a:cs typeface="+mn-cs"/>
              </a:rPr>
              <a:t> probe: </a:t>
            </a:r>
            <a:r>
              <a:rPr lang="en-US" sz="1200" b="0" i="0" u="none" strike="noStrike" kern="1200" baseline="0" dirty="0" smtClean="0">
                <a:solidFill>
                  <a:schemeClr val="tx1"/>
                </a:solidFill>
                <a:latin typeface="Times New Roman" pitchFamily="18" charset="0"/>
                <a:ea typeface="+mn-ea"/>
                <a:cs typeface="+mn-cs"/>
              </a:rPr>
              <a:t>The third treatment approach is acupuncture point stimulation or </a:t>
            </a:r>
            <a:r>
              <a:rPr lang="en-US" sz="1200" b="0" i="0" u="none" strike="noStrike" kern="1200" baseline="0" dirty="0" err="1" smtClean="0">
                <a:solidFill>
                  <a:schemeClr val="tx1"/>
                </a:solidFill>
                <a:latin typeface="Times New Roman" pitchFamily="18" charset="0"/>
                <a:ea typeface="+mn-ea"/>
                <a:cs typeface="+mn-cs"/>
              </a:rPr>
              <a:t>laserpuncture</a:t>
            </a:r>
            <a:r>
              <a:rPr lang="en-US" sz="1200" b="0" i="0" u="none" strike="noStrike" kern="1200" baseline="0" dirty="0" smtClean="0">
                <a:solidFill>
                  <a:schemeClr val="tx1"/>
                </a:solidFill>
                <a:latin typeface="Times New Roman" pitchFamily="18" charset="0"/>
                <a:ea typeface="+mn-ea"/>
                <a:cs typeface="+mn-cs"/>
              </a:rPr>
              <a:t>. There have been considerable numbers of studies performed on laser stimulation of </a:t>
            </a:r>
            <a:r>
              <a:rPr lang="en-US" sz="1200" b="0" i="0" u="none" strike="noStrike" kern="1200" baseline="0" dirty="0" err="1" smtClean="0">
                <a:solidFill>
                  <a:schemeClr val="tx1"/>
                </a:solidFill>
                <a:latin typeface="Times New Roman" pitchFamily="18" charset="0"/>
                <a:ea typeface="+mn-ea"/>
                <a:cs typeface="+mn-cs"/>
              </a:rPr>
              <a:t>acupoints</a:t>
            </a:r>
            <a:r>
              <a:rPr lang="en-US" sz="1200" b="0" i="0" u="none" strike="noStrike" kern="1200" baseline="0" dirty="0" smtClean="0">
                <a:solidFill>
                  <a:schemeClr val="tx1"/>
                </a:solidFill>
                <a:latin typeface="Times New Roman" pitchFamily="18" charset="0"/>
                <a:ea typeface="+mn-ea"/>
                <a:cs typeface="+mn-cs"/>
              </a:rPr>
              <a:t>. The emitter or probe can be placed over the </a:t>
            </a:r>
            <a:r>
              <a:rPr lang="en-US" sz="1200" b="0" i="0" u="none" strike="noStrike" kern="1200" baseline="0" dirty="0" err="1" smtClean="0">
                <a:solidFill>
                  <a:schemeClr val="tx1"/>
                </a:solidFill>
                <a:latin typeface="Times New Roman" pitchFamily="18" charset="0"/>
                <a:ea typeface="+mn-ea"/>
                <a:cs typeface="+mn-cs"/>
              </a:rPr>
              <a:t>acupoint</a:t>
            </a:r>
            <a:r>
              <a:rPr lang="en-US" sz="1200" b="0" i="0" u="none" strike="noStrike" kern="1200" baseline="0" dirty="0" smtClean="0">
                <a:solidFill>
                  <a:schemeClr val="tx1"/>
                </a:solidFill>
                <a:latin typeface="Times New Roman" pitchFamily="18" charset="0"/>
                <a:ea typeface="+mn-ea"/>
                <a:cs typeface="+mn-cs"/>
              </a:rPr>
              <a:t> or a special </a:t>
            </a:r>
            <a:r>
              <a:rPr lang="en-US" sz="1200" b="0" i="0" u="none" strike="noStrike" kern="1200" baseline="0" dirty="0" err="1" smtClean="0">
                <a:solidFill>
                  <a:schemeClr val="tx1"/>
                </a:solidFill>
                <a:latin typeface="Times New Roman" pitchFamily="18" charset="0"/>
                <a:ea typeface="+mn-ea"/>
                <a:cs typeface="+mn-cs"/>
              </a:rPr>
              <a:t>acupoint</a:t>
            </a:r>
            <a:r>
              <a:rPr lang="en-US" sz="1200" b="0" i="0" u="none" strike="noStrike" kern="1200" baseline="0" dirty="0" smtClean="0">
                <a:solidFill>
                  <a:schemeClr val="tx1"/>
                </a:solidFill>
                <a:latin typeface="Times New Roman" pitchFamily="18" charset="0"/>
                <a:ea typeface="+mn-ea"/>
                <a:cs typeface="+mn-cs"/>
              </a:rPr>
              <a:t> probe may be used, if available (see Figure 5).</a:t>
            </a:r>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37</a:t>
            </a:fld>
            <a:endParaRPr lang="en-US"/>
          </a:p>
        </p:txBody>
      </p:sp>
    </p:spTree>
    <p:extLst>
      <p:ext uri="{BB962C8B-B14F-4D97-AF65-F5344CB8AC3E}">
        <p14:creationId xmlns:p14="http://schemas.microsoft.com/office/powerpoint/2010/main" val="38530203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38</a:t>
            </a:fld>
            <a:endParaRPr lang="en-US"/>
          </a:p>
        </p:txBody>
      </p:sp>
    </p:spTree>
    <p:extLst>
      <p:ext uri="{BB962C8B-B14F-4D97-AF65-F5344CB8AC3E}">
        <p14:creationId xmlns:p14="http://schemas.microsoft.com/office/powerpoint/2010/main" val="239388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lnSpc>
                <a:spcPct val="90000"/>
              </a:lnSpc>
              <a:buFontTx/>
              <a:buNone/>
              <a:defRPr/>
            </a:pPr>
            <a:r>
              <a:rPr lang="en-US" sz="1400" b="1" dirty="0" smtClean="0">
                <a:solidFill>
                  <a:srgbClr val="002060"/>
                </a:solidFill>
              </a:rPr>
              <a:t>All photons in:</a:t>
            </a:r>
          </a:p>
          <a:p>
            <a:pPr algn="just" rtl="0" eaLnBrk="1" hangingPunct="1">
              <a:defRPr/>
            </a:pPr>
            <a:r>
              <a:rPr lang="en-US" sz="1200" dirty="0" smtClean="0"/>
              <a:t>	White </a:t>
            </a:r>
            <a:r>
              <a:rPr lang="en-US" sz="1200" dirty="0" smtClean="0"/>
              <a:t>light is made up of a different colors</a:t>
            </a:r>
          </a:p>
          <a:p>
            <a:pPr algn="just" rtl="0" eaLnBrk="1" hangingPunct="1">
              <a:defRPr/>
            </a:pPr>
            <a:r>
              <a:rPr lang="en-US" sz="1200" dirty="0" smtClean="0"/>
              <a:t>	LED </a:t>
            </a:r>
            <a:r>
              <a:rPr lang="en-US" sz="1200" dirty="0" smtClean="0"/>
              <a:t>one color (monochromatic) but  waves not in phase (non-coherent )</a:t>
            </a:r>
          </a:p>
          <a:p>
            <a:pPr algn="just" rtl="0" eaLnBrk="1" hangingPunct="1">
              <a:defRPr/>
            </a:pPr>
            <a:r>
              <a:rPr lang="en-US" sz="1200" dirty="0" smtClean="0"/>
              <a:t>	Laser </a:t>
            </a:r>
            <a:r>
              <a:rPr lang="en-US" sz="1200" dirty="0" smtClean="0"/>
              <a:t>light is one color, one wavelength, one frequency </a:t>
            </a:r>
          </a:p>
          <a:p>
            <a:pPr marL="365760" indent="-256032" algn="just" eaLnBrk="1" hangingPunct="1">
              <a:lnSpc>
                <a:spcPct val="90000"/>
              </a:lnSpc>
              <a:spcBef>
                <a:spcPts val="400"/>
              </a:spcBef>
              <a:spcAft>
                <a:spcPts val="0"/>
              </a:spcAft>
              <a:buClr>
                <a:schemeClr val="accent1"/>
              </a:buClr>
              <a:buSzPct val="68000"/>
              <a:defRPr/>
            </a:pPr>
            <a:r>
              <a:rPr lang="en-US" b="1" dirty="0" smtClean="0"/>
              <a:t>Coherence</a:t>
            </a:r>
            <a:r>
              <a:rPr lang="en-US" dirty="0" smtClean="0"/>
              <a:t>:</a:t>
            </a:r>
          </a:p>
          <a:p>
            <a:pPr marL="365760" indent="-256032" algn="just" eaLnBrk="1" hangingPunct="1">
              <a:lnSpc>
                <a:spcPct val="90000"/>
              </a:lnSpc>
              <a:spcBef>
                <a:spcPts val="400"/>
              </a:spcBef>
              <a:spcAft>
                <a:spcPts val="0"/>
              </a:spcAft>
              <a:buClr>
                <a:schemeClr val="accent1"/>
              </a:buClr>
              <a:buSzPct val="68000"/>
              <a:defRPr/>
            </a:pPr>
            <a:r>
              <a:rPr lang="en-US" sz="1200" b="1" kern="1200" dirty="0" smtClean="0">
                <a:solidFill>
                  <a:schemeClr val="tx1"/>
                </a:solidFill>
                <a:latin typeface="Times New Roman" pitchFamily="18" charset="0"/>
                <a:ea typeface="+mn-ea"/>
                <a:cs typeface="+mn-cs"/>
              </a:rPr>
              <a:t>	T</a:t>
            </a:r>
            <a:r>
              <a:rPr lang="en-US" sz="1400" b="1" kern="1200" dirty="0" smtClean="0">
                <a:solidFill>
                  <a:schemeClr val="tx1"/>
                </a:solidFill>
                <a:latin typeface="Times New Roman" pitchFamily="18" charset="0"/>
                <a:ea typeface="+mn-ea"/>
                <a:cs typeface="+mn-cs"/>
              </a:rPr>
              <a:t>emporal coherence</a:t>
            </a:r>
            <a:r>
              <a:rPr lang="en-US" sz="1400" kern="1200" dirty="0" smtClean="0">
                <a:solidFill>
                  <a:schemeClr val="tx1"/>
                </a:solidFill>
                <a:latin typeface="Times New Roman" pitchFamily="18" charset="0"/>
                <a:ea typeface="+mn-ea"/>
                <a:cs typeface="+mn-cs"/>
              </a:rPr>
              <a:t>::</a:t>
            </a:r>
            <a:r>
              <a:rPr lang="en-US" sz="1400" kern="1200" baseline="0" dirty="0" smtClean="0">
                <a:solidFill>
                  <a:schemeClr val="tx1"/>
                </a:solidFill>
                <a:latin typeface="Times New Roman" pitchFamily="18" charset="0"/>
                <a:ea typeface="+mn-ea"/>
                <a:cs typeface="+mn-cs"/>
              </a:rPr>
              <a:t> </a:t>
            </a:r>
            <a:r>
              <a:rPr lang="en-US" sz="1200" kern="1200" dirty="0" smtClean="0">
                <a:solidFill>
                  <a:schemeClr val="tx1"/>
                </a:solidFill>
                <a:latin typeface="Times New Roman" pitchFamily="18" charset="0"/>
                <a:ea typeface="+mn-ea"/>
                <a:cs typeface="+mn-cs"/>
              </a:rPr>
              <a:t>All photons of light travel in the same phase (time)</a:t>
            </a:r>
            <a:endParaRPr lang="en-US" sz="1400" kern="1200" dirty="0" smtClean="0">
              <a:solidFill>
                <a:schemeClr val="tx1"/>
              </a:solidFill>
              <a:latin typeface="Times New Roman" pitchFamily="18" charset="0"/>
              <a:ea typeface="+mn-ea"/>
              <a:cs typeface="+mn-cs"/>
            </a:endParaRPr>
          </a:p>
          <a:p>
            <a:pPr marL="365760" indent="-256032" algn="just" eaLnBrk="1" hangingPunct="1">
              <a:lnSpc>
                <a:spcPct val="90000"/>
              </a:lnSpc>
              <a:spcBef>
                <a:spcPts val="400"/>
              </a:spcBef>
              <a:spcAft>
                <a:spcPts val="0"/>
              </a:spcAft>
              <a:buClr>
                <a:schemeClr val="accent1"/>
              </a:buClr>
              <a:buSzPct val="68000"/>
              <a:defRPr/>
            </a:pPr>
            <a:r>
              <a:rPr lang="en-US" sz="1400" kern="1200" dirty="0" smtClean="0">
                <a:solidFill>
                  <a:schemeClr val="tx1"/>
                </a:solidFill>
                <a:latin typeface="Times New Roman" pitchFamily="18" charset="0"/>
                <a:ea typeface="+mn-ea"/>
                <a:cs typeface="+mn-cs"/>
              </a:rPr>
              <a:t>	</a:t>
            </a:r>
            <a:r>
              <a:rPr lang="en-US" sz="1400" b="1" kern="1200" dirty="0" smtClean="0">
                <a:solidFill>
                  <a:schemeClr val="tx1"/>
                </a:solidFill>
                <a:latin typeface="Times New Roman" pitchFamily="18" charset="0"/>
                <a:ea typeface="+mn-ea"/>
                <a:cs typeface="+mn-cs"/>
              </a:rPr>
              <a:t>Spatial coherence: </a:t>
            </a:r>
            <a:r>
              <a:rPr lang="en-US" sz="1200" kern="1200" dirty="0" smtClean="0">
                <a:solidFill>
                  <a:schemeClr val="tx1"/>
                </a:solidFill>
                <a:latin typeface="Times New Roman" pitchFamily="18" charset="0"/>
                <a:ea typeface="+mn-ea"/>
                <a:cs typeface="+mn-cs"/>
              </a:rPr>
              <a:t>All photons of light travel in the same direction ( distance).</a:t>
            </a:r>
          </a:p>
          <a:p>
            <a:endParaRPr lang="en-US" sz="1200" dirty="0" smtClean="0">
              <a:latin typeface="Aparajita" pitchFamily="34" charset="0"/>
              <a:cs typeface="Aparajita" pitchFamily="34" charset="0"/>
            </a:endParaRPr>
          </a:p>
          <a:p>
            <a:r>
              <a:rPr lang="en-US" sz="1200" dirty="0" smtClean="0">
                <a:latin typeface="Aparajita" pitchFamily="34" charset="0"/>
                <a:cs typeface="Aparajita" pitchFamily="34" charset="0"/>
              </a:rPr>
              <a:t>The advantage of </a:t>
            </a:r>
            <a:r>
              <a:rPr lang="en-US" sz="1200" b="1" dirty="0" smtClean="0">
                <a:solidFill>
                  <a:srgbClr val="FF0000"/>
                </a:solidFill>
                <a:latin typeface="Aparajita" pitchFamily="34" charset="0"/>
                <a:cs typeface="Aparajita" pitchFamily="34" charset="0"/>
              </a:rPr>
              <a:t>collimation and coherence </a:t>
            </a:r>
            <a:r>
              <a:rPr lang="en-US" sz="1200" dirty="0" smtClean="0">
                <a:latin typeface="Aparajita" pitchFamily="34" charset="0"/>
                <a:cs typeface="Aparajita" pitchFamily="34" charset="0"/>
              </a:rPr>
              <a:t>of light for therapy is the ability to make  the beam  </a:t>
            </a:r>
            <a:r>
              <a:rPr lang="en-US" sz="1200" dirty="0" smtClean="0">
                <a:solidFill>
                  <a:srgbClr val="FF0000"/>
                </a:solidFill>
                <a:latin typeface="Aparajita" pitchFamily="34" charset="0"/>
                <a:cs typeface="Aparajita" pitchFamily="34" charset="0"/>
              </a:rPr>
              <a:t>focus on a very precise small target</a:t>
            </a:r>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5</a:t>
            </a:fld>
            <a:endParaRPr lang="en-US"/>
          </a:p>
        </p:txBody>
      </p:sp>
    </p:spTree>
    <p:extLst>
      <p:ext uri="{BB962C8B-B14F-4D97-AF65-F5344CB8AC3E}">
        <p14:creationId xmlns:p14="http://schemas.microsoft.com/office/powerpoint/2010/main" val="3955842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5760" indent="-256032" algn="l" rtl="0" eaLnBrk="1" fontAlgn="auto" hangingPunct="1">
              <a:lnSpc>
                <a:spcPct val="90000"/>
              </a:lnSpc>
              <a:spcAft>
                <a:spcPts val="0"/>
              </a:spcAft>
              <a:buFontTx/>
              <a:buNone/>
              <a:defRPr/>
            </a:pPr>
            <a:r>
              <a:rPr lang="en-US" sz="1400" b="1" dirty="0" smtClean="0">
                <a:solidFill>
                  <a:srgbClr val="C00000"/>
                </a:solidFill>
                <a:latin typeface="Aparajita" pitchFamily="34" charset="0"/>
                <a:cs typeface="Aparajita" pitchFamily="34" charset="0"/>
              </a:rPr>
              <a:t>Stimulated Emission principle</a:t>
            </a:r>
          </a:p>
          <a:p>
            <a:pPr marL="365760" indent="-256032" algn="just" rtl="0" eaLnBrk="1" fontAlgn="auto" hangingPunct="1">
              <a:lnSpc>
                <a:spcPct val="90000"/>
              </a:lnSpc>
              <a:spcAft>
                <a:spcPts val="0"/>
              </a:spcAft>
              <a:buFontTx/>
              <a:buNone/>
              <a:defRPr/>
            </a:pPr>
            <a:r>
              <a:rPr lang="en-US" sz="1200" dirty="0" smtClean="0">
                <a:latin typeface="Aparajita" pitchFamily="34" charset="0"/>
                <a:cs typeface="Aparajita" pitchFamily="34" charset="0"/>
              </a:rPr>
              <a:t>The concept of stimulated emission was postulated by Einstein and is the essential to the working principle  of laser .It stats that  a photon released from an excited atom would simulate another similarly excited atom to de –excite itself by releasing an identical photon </a:t>
            </a:r>
            <a:r>
              <a:rPr lang="en-US" sz="1200" dirty="0" smtClean="0">
                <a:latin typeface="Aparajita" pitchFamily="34" charset="0"/>
                <a:cs typeface="Aparajita" pitchFamily="34" charset="0"/>
              </a:rPr>
              <a:t>.</a:t>
            </a:r>
            <a:endParaRPr lang="en-US" sz="1200" dirty="0" smtClean="0">
              <a:latin typeface="Aparajita" pitchFamily="34" charset="0"/>
              <a:cs typeface="Aparajita" pitchFamily="34" charset="0"/>
            </a:endParaRPr>
          </a:p>
          <a:p>
            <a:pPr marL="365760" indent="-256032" algn="just" rtl="0" eaLnBrk="1" fontAlgn="auto" hangingPunct="1">
              <a:lnSpc>
                <a:spcPct val="90000"/>
              </a:lnSpc>
              <a:spcAft>
                <a:spcPts val="0"/>
              </a:spcAft>
              <a:buFontTx/>
              <a:buNone/>
              <a:defRPr/>
            </a:pPr>
            <a:r>
              <a:rPr lang="en-US" sz="1200" dirty="0" smtClean="0">
                <a:latin typeface="Aparajita" pitchFamily="34" charset="0"/>
                <a:cs typeface="Aparajita" pitchFamily="34" charset="0"/>
              </a:rPr>
              <a:t>The triggering photon would continue on its way unchanged, and the subsequent photon released would be identical in frequency, directions, and phase. </a:t>
            </a:r>
          </a:p>
          <a:p>
            <a:pPr marL="365760" indent="-256032" algn="just" rtl="0" eaLnBrk="1" fontAlgn="auto" hangingPunct="1">
              <a:lnSpc>
                <a:spcPct val="90000"/>
              </a:lnSpc>
              <a:spcAft>
                <a:spcPts val="0"/>
              </a:spcAft>
              <a:buFontTx/>
              <a:buNone/>
              <a:defRPr/>
            </a:pPr>
            <a:r>
              <a:rPr lang="en-US" sz="1200" dirty="0" smtClean="0">
                <a:latin typeface="Aparajita" pitchFamily="34" charset="0"/>
                <a:cs typeface="Aparajita" pitchFamily="34" charset="0"/>
              </a:rPr>
              <a:t>These two photons would promote the release of additional photons as long as other excited atoms were present.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Absorption : Incident photon(p) is absorbed by resting electron(e), which moves to higher level(E3).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Spontaneous emission: Excited electron drops to lower resting level (E1) emitting single photon (p)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Stimulated emission: Incident photon interacts with already excited electron to produce two  identical photons   (p1&amp; p2)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6</a:t>
            </a:fld>
            <a:endParaRPr lang="en-US"/>
          </a:p>
        </p:txBody>
      </p:sp>
    </p:spTree>
    <p:extLst>
      <p:ext uri="{BB962C8B-B14F-4D97-AF65-F5344CB8AC3E}">
        <p14:creationId xmlns:p14="http://schemas.microsoft.com/office/powerpoint/2010/main" val="4260637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1">
                    <a:lumMod val="85000"/>
                    <a:lumOff val="15000"/>
                  </a:schemeClr>
                </a:solidFill>
                <a:latin typeface="Times New Roman" panose="02020603050405020304" pitchFamily="18" charset="0"/>
                <a:cs typeface="Times New Roman" panose="02020603050405020304" pitchFamily="18" charset="0"/>
              </a:rPr>
              <a:t>High voltage, photoflash lamps, radio-frequency oscillators.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1">
                    <a:lumMod val="85000"/>
                    <a:lumOff val="15000"/>
                  </a:schemeClr>
                </a:solidFill>
                <a:latin typeface="Times New Roman" panose="02020603050405020304" pitchFamily="18" charset="0"/>
                <a:cs typeface="Times New Roman" panose="02020603050405020304" pitchFamily="18" charset="0"/>
              </a:rPr>
              <a:t>Pumping is used to describe the process of elevating an orbiting electron to a higher, excited energy level.</a:t>
            </a:r>
            <a:endParaRPr lang="en-US" sz="1200" dirty="0" smtClean="0">
              <a:solidFill>
                <a:schemeClr val="tx1">
                  <a:lumMod val="85000"/>
                  <a:lumOff val="15000"/>
                </a:schemeClr>
              </a:solidFill>
              <a:cs typeface="Times New Roman" panose="02020603050405020304" pitchFamily="18" charset="0"/>
            </a:endParaRPr>
          </a:p>
          <a:p>
            <a:r>
              <a:rPr lang="en-US" sz="1200" dirty="0" smtClean="0">
                <a:solidFill>
                  <a:schemeClr val="tx1">
                    <a:lumMod val="85000"/>
                    <a:lumOff val="15000"/>
                  </a:schemeClr>
                </a:solidFill>
                <a:cs typeface="Times New Roman" panose="02020603050405020304" pitchFamily="18" charset="0"/>
              </a:rPr>
              <a:t>The laser applicator, also sometimes referred to as a probe, is used to direct the photons (light energy) into the patient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7</a:t>
            </a:fld>
            <a:endParaRPr lang="en-US"/>
          </a:p>
        </p:txBody>
      </p:sp>
    </p:spTree>
    <p:extLst>
      <p:ext uri="{BB962C8B-B14F-4D97-AF65-F5344CB8AC3E}">
        <p14:creationId xmlns:p14="http://schemas.microsoft.com/office/powerpoint/2010/main" val="4138108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a:solidFill>
                  <a:schemeClr val="tx1"/>
                </a:solidFill>
                <a:latin typeface="Times New Roman" pitchFamily="18" charset="0"/>
              </a:defRPr>
            </a:lvl1pPr>
            <a:lvl2pPr marL="742950" indent="-285750" defTabSz="933450">
              <a:defRPr>
                <a:solidFill>
                  <a:schemeClr val="tx1"/>
                </a:solidFill>
                <a:latin typeface="Times New Roman" pitchFamily="18" charset="0"/>
              </a:defRPr>
            </a:lvl2pPr>
            <a:lvl3pPr marL="1143000" indent="-228600" defTabSz="933450">
              <a:defRPr>
                <a:solidFill>
                  <a:schemeClr val="tx1"/>
                </a:solidFill>
                <a:latin typeface="Times New Roman" pitchFamily="18" charset="0"/>
              </a:defRPr>
            </a:lvl3pPr>
            <a:lvl4pPr marL="1600200" indent="-228600" defTabSz="933450">
              <a:defRPr>
                <a:solidFill>
                  <a:schemeClr val="tx1"/>
                </a:solidFill>
                <a:latin typeface="Times New Roman" pitchFamily="18" charset="0"/>
              </a:defRPr>
            </a:lvl4pPr>
            <a:lvl5pPr marL="2057400" indent="-228600" defTabSz="933450">
              <a:defRPr>
                <a:solidFill>
                  <a:schemeClr val="tx1"/>
                </a:solidFill>
                <a:latin typeface="Times New Roman" pitchFamily="18" charset="0"/>
              </a:defRPr>
            </a:lvl5pPr>
            <a:lvl6pPr marL="2514600" indent="-228600" defTabSz="933450" eaLnBrk="0" fontAlgn="base" hangingPunct="0">
              <a:spcBef>
                <a:spcPct val="0"/>
              </a:spcBef>
              <a:spcAft>
                <a:spcPct val="0"/>
              </a:spcAft>
              <a:defRPr>
                <a:solidFill>
                  <a:schemeClr val="tx1"/>
                </a:solidFill>
                <a:latin typeface="Times New Roman" pitchFamily="18" charset="0"/>
              </a:defRPr>
            </a:lvl6pPr>
            <a:lvl7pPr marL="2971800" indent="-228600" defTabSz="933450" eaLnBrk="0" fontAlgn="base" hangingPunct="0">
              <a:spcBef>
                <a:spcPct val="0"/>
              </a:spcBef>
              <a:spcAft>
                <a:spcPct val="0"/>
              </a:spcAft>
              <a:defRPr>
                <a:solidFill>
                  <a:schemeClr val="tx1"/>
                </a:solidFill>
                <a:latin typeface="Times New Roman" pitchFamily="18" charset="0"/>
              </a:defRPr>
            </a:lvl7pPr>
            <a:lvl8pPr marL="3429000" indent="-228600" defTabSz="933450" eaLnBrk="0" fontAlgn="base" hangingPunct="0">
              <a:spcBef>
                <a:spcPct val="0"/>
              </a:spcBef>
              <a:spcAft>
                <a:spcPct val="0"/>
              </a:spcAft>
              <a:defRPr>
                <a:solidFill>
                  <a:schemeClr val="tx1"/>
                </a:solidFill>
                <a:latin typeface="Times New Roman" pitchFamily="18" charset="0"/>
              </a:defRPr>
            </a:lvl8pPr>
            <a:lvl9pPr marL="3886200" indent="-228600" defTabSz="933450" eaLnBrk="0" fontAlgn="base" hangingPunct="0">
              <a:spcBef>
                <a:spcPct val="0"/>
              </a:spcBef>
              <a:spcAft>
                <a:spcPct val="0"/>
              </a:spcAft>
              <a:defRPr>
                <a:solidFill>
                  <a:schemeClr val="tx1"/>
                </a:solidFill>
                <a:latin typeface="Times New Roman" pitchFamily="18" charset="0"/>
              </a:defRPr>
            </a:lvl9pPr>
          </a:lstStyle>
          <a:p>
            <a:fld id="{C7245864-160F-466B-B3A4-C7BCEAD701A5}" type="slidenum">
              <a:rPr lang="ar-SA" smtClean="0"/>
              <a:pPr/>
              <a:t>8</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smtClean="0">
                <a:latin typeface="New York"/>
              </a:rPr>
              <a:t>Safety is determined by the amount of energy applied to the lasing medium and the subsequent amount of energy released in the form of light—in other words, the power of the laser. The greater the power of the laser, the greater the potential danger </a:t>
            </a:r>
          </a:p>
          <a:p>
            <a:pPr algn="just"/>
            <a:r>
              <a:rPr lang="en-US" altLang="en-US" dirty="0" smtClean="0">
                <a:latin typeface="New York"/>
              </a:rPr>
              <a:t>Laser equipment is grouped into four FDA classes with simplified and well-differentiated safety procedures for each</a:t>
            </a:r>
          </a:p>
          <a:p>
            <a:r>
              <a:rPr lang="en-US" altLang="en-US" dirty="0" smtClean="0">
                <a:latin typeface="New York"/>
              </a:rPr>
              <a:t>Low power lasers used</a:t>
            </a:r>
            <a:r>
              <a:rPr lang="en-US" altLang="en-US" baseline="0" dirty="0" smtClean="0">
                <a:latin typeface="New York"/>
              </a:rPr>
              <a:t> in PT</a:t>
            </a:r>
            <a:r>
              <a:rPr lang="en-US" altLang="en-US" dirty="0" smtClean="0">
                <a:latin typeface="New York"/>
              </a:rPr>
              <a:t> are categorized as Class II and III laser devices</a:t>
            </a:r>
          </a:p>
          <a:p>
            <a:pPr eaLnBrk="1" hangingPunct="1"/>
            <a:endParaRPr lang="en-US" dirty="0" smtClean="0"/>
          </a:p>
        </p:txBody>
      </p:sp>
    </p:spTree>
    <p:extLst>
      <p:ext uri="{BB962C8B-B14F-4D97-AF65-F5344CB8AC3E}">
        <p14:creationId xmlns:p14="http://schemas.microsoft.com/office/powerpoint/2010/main" val="434196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a:solidFill>
                  <a:schemeClr val="tx1"/>
                </a:solidFill>
                <a:latin typeface="Times New Roman" pitchFamily="18" charset="0"/>
              </a:defRPr>
            </a:lvl1pPr>
            <a:lvl2pPr marL="742950" indent="-285750" defTabSz="933450">
              <a:defRPr>
                <a:solidFill>
                  <a:schemeClr val="tx1"/>
                </a:solidFill>
                <a:latin typeface="Times New Roman" pitchFamily="18" charset="0"/>
              </a:defRPr>
            </a:lvl2pPr>
            <a:lvl3pPr marL="1143000" indent="-228600" defTabSz="933450">
              <a:defRPr>
                <a:solidFill>
                  <a:schemeClr val="tx1"/>
                </a:solidFill>
                <a:latin typeface="Times New Roman" pitchFamily="18" charset="0"/>
              </a:defRPr>
            </a:lvl3pPr>
            <a:lvl4pPr marL="1600200" indent="-228600" defTabSz="933450">
              <a:defRPr>
                <a:solidFill>
                  <a:schemeClr val="tx1"/>
                </a:solidFill>
                <a:latin typeface="Times New Roman" pitchFamily="18" charset="0"/>
              </a:defRPr>
            </a:lvl4pPr>
            <a:lvl5pPr marL="2057400" indent="-228600" defTabSz="933450">
              <a:defRPr>
                <a:solidFill>
                  <a:schemeClr val="tx1"/>
                </a:solidFill>
                <a:latin typeface="Times New Roman" pitchFamily="18" charset="0"/>
              </a:defRPr>
            </a:lvl5pPr>
            <a:lvl6pPr marL="2514600" indent="-228600" defTabSz="933450" eaLnBrk="0" fontAlgn="base" hangingPunct="0">
              <a:spcBef>
                <a:spcPct val="0"/>
              </a:spcBef>
              <a:spcAft>
                <a:spcPct val="0"/>
              </a:spcAft>
              <a:defRPr>
                <a:solidFill>
                  <a:schemeClr val="tx1"/>
                </a:solidFill>
                <a:latin typeface="Times New Roman" pitchFamily="18" charset="0"/>
              </a:defRPr>
            </a:lvl6pPr>
            <a:lvl7pPr marL="2971800" indent="-228600" defTabSz="933450" eaLnBrk="0" fontAlgn="base" hangingPunct="0">
              <a:spcBef>
                <a:spcPct val="0"/>
              </a:spcBef>
              <a:spcAft>
                <a:spcPct val="0"/>
              </a:spcAft>
              <a:defRPr>
                <a:solidFill>
                  <a:schemeClr val="tx1"/>
                </a:solidFill>
                <a:latin typeface="Times New Roman" pitchFamily="18" charset="0"/>
              </a:defRPr>
            </a:lvl7pPr>
            <a:lvl8pPr marL="3429000" indent="-228600" defTabSz="933450" eaLnBrk="0" fontAlgn="base" hangingPunct="0">
              <a:spcBef>
                <a:spcPct val="0"/>
              </a:spcBef>
              <a:spcAft>
                <a:spcPct val="0"/>
              </a:spcAft>
              <a:defRPr>
                <a:solidFill>
                  <a:schemeClr val="tx1"/>
                </a:solidFill>
                <a:latin typeface="Times New Roman" pitchFamily="18" charset="0"/>
              </a:defRPr>
            </a:lvl8pPr>
            <a:lvl9pPr marL="3886200" indent="-228600" defTabSz="933450" eaLnBrk="0" fontAlgn="base" hangingPunct="0">
              <a:spcBef>
                <a:spcPct val="0"/>
              </a:spcBef>
              <a:spcAft>
                <a:spcPct val="0"/>
              </a:spcAft>
              <a:defRPr>
                <a:solidFill>
                  <a:schemeClr val="tx1"/>
                </a:solidFill>
                <a:latin typeface="Times New Roman" pitchFamily="18" charset="0"/>
              </a:defRPr>
            </a:lvl9pPr>
          </a:lstStyle>
          <a:p>
            <a:fld id="{C7245864-160F-466B-B3A4-C7BCEAD701A5}" type="slidenum">
              <a:rPr lang="ar-SA" smtClean="0"/>
              <a:pPr/>
              <a:t>9</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smtClean="0">
                <a:latin typeface="New York"/>
              </a:rPr>
              <a:t>Gas lasers: Use gas as a lasing medium. Helium and helium-neon (He-Ne) are the most common gas lasers.• </a:t>
            </a:r>
          </a:p>
          <a:p>
            <a:pPr algn="just"/>
            <a:r>
              <a:rPr lang="en-US" altLang="en-US" dirty="0" smtClean="0">
                <a:latin typeface="New York"/>
              </a:rPr>
              <a:t>Diode or semiconductor lasers: Use semiconductors as the lasing medium. They can be either small and low-powered or large and high-powered. </a:t>
            </a:r>
          </a:p>
          <a:p>
            <a:pPr algn="just"/>
            <a:r>
              <a:rPr lang="en-US" altLang="en-US" dirty="0" smtClean="0">
                <a:latin typeface="New York"/>
              </a:rPr>
              <a:t>Low-powered semiconductor lasers are those used in laser pointers, laser printers, and compact disc players. In fact, the 780-nm aluminum gallium arsenide (</a:t>
            </a:r>
            <a:r>
              <a:rPr lang="en-US" altLang="en-US" dirty="0" err="1" smtClean="0">
                <a:latin typeface="New York"/>
              </a:rPr>
              <a:t>AlGaAs</a:t>
            </a:r>
            <a:r>
              <a:rPr lang="en-US" altLang="en-US" dirty="0" smtClean="0">
                <a:latin typeface="New York"/>
              </a:rPr>
              <a:t>) laser diode, used in CD players, is the most common type of laser in the world. Large industrial diode lasers are capable of generating great amounts of heat and are used for cutting and welding.</a:t>
            </a:r>
          </a:p>
          <a:p>
            <a:pPr algn="just"/>
            <a:r>
              <a:rPr lang="en-US" altLang="en-US" dirty="0" smtClean="0">
                <a:latin typeface="New York"/>
              </a:rPr>
              <a:t>Excimer lasers: Use a dimer as the lasing medium. (A dimer is a pseudo-molecule created by electrically stimulating a mixture of reactive gases, such as chlorine</a:t>
            </a:r>
            <a:endParaRPr lang="en-US" dirty="0" smtClean="0"/>
          </a:p>
        </p:txBody>
      </p:sp>
    </p:spTree>
    <p:extLst>
      <p:ext uri="{BB962C8B-B14F-4D97-AF65-F5344CB8AC3E}">
        <p14:creationId xmlns:p14="http://schemas.microsoft.com/office/powerpoint/2010/main" val="2866336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latin typeface="Times New Roman" pitchFamily="18" charset="0"/>
                <a:ea typeface="+mn-ea"/>
                <a:cs typeface="+mn-cs"/>
              </a:rPr>
              <a:t>These devices have at least one true laser diode and, therefore have the capacity to emit a monochromatic, collimated, and coherent light beam.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latin typeface="Times New Roman" pitchFamily="18" charset="0"/>
                <a:ea typeface="+mn-ea"/>
                <a:cs typeface="+mn-cs"/>
              </a:rPr>
              <a:t>The laser beam is highly focused and typically higher powered than the SLD or LED. The depth of penetration into tissue is greater (up to 5 cm), than the SLD and LED. Clinically, it is believed to be the light source of choice to treat deeper lying tissue. The laser property of collimation allows the laser beam to maintain a small spot size (less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latin typeface="Times New Roman" pitchFamily="18" charset="0"/>
                <a:ea typeface="+mn-ea"/>
                <a:cs typeface="+mn-cs"/>
              </a:rPr>
              <a:t>Super luminous diodes are not true lasers. They emit a beam of light that is fairly monochromatic and moderately collimated. However, the SLD can not be referred to as a laser because it does not meet the third criteria of being coherent. The clinical significance of coherence is still being investigated and is a current area of debate in the literature. The super luminous diode emits light which is </a:t>
            </a:r>
            <a:r>
              <a:rPr lang="en-US" sz="1200" b="1" kern="1200" baseline="0" dirty="0" smtClean="0">
                <a:solidFill>
                  <a:schemeClr val="tx1"/>
                </a:solidFill>
                <a:latin typeface="Times New Roman" pitchFamily="18" charset="0"/>
                <a:ea typeface="+mn-ea"/>
                <a:cs typeface="+mn-cs"/>
              </a:rPr>
              <a:t>non-coherent. </a:t>
            </a:r>
            <a:r>
              <a:rPr lang="en-US" sz="1200" kern="1200" baseline="0" dirty="0" smtClean="0">
                <a:solidFill>
                  <a:schemeClr val="tx1"/>
                </a:solidFill>
                <a:latin typeface="Times New Roman" pitchFamily="18" charset="0"/>
                <a:ea typeface="+mn-ea"/>
                <a:cs typeface="+mn-cs"/>
              </a:rPr>
              <a:t>The SLD light beam is less focused than the laser diode, but more focused than the LED. Super luminous diodes typically have lower power levels (</a:t>
            </a:r>
            <a:r>
              <a:rPr lang="en-US" sz="1200" kern="1200" baseline="0" dirty="0" err="1" smtClean="0">
                <a:solidFill>
                  <a:schemeClr val="tx1"/>
                </a:solidFill>
                <a:latin typeface="Times New Roman" pitchFamily="18" charset="0"/>
                <a:ea typeface="+mn-ea"/>
                <a:cs typeface="+mn-cs"/>
              </a:rPr>
              <a:t>mW</a:t>
            </a:r>
            <a:r>
              <a:rPr lang="en-US" sz="1200" kern="1200" baseline="0" dirty="0" smtClean="0">
                <a:solidFill>
                  <a:schemeClr val="tx1"/>
                </a:solidFill>
                <a:latin typeface="Times New Roman" pitchFamily="18" charset="0"/>
                <a:ea typeface="+mn-ea"/>
                <a:cs typeface="+mn-cs"/>
              </a:rPr>
              <a:t>) than laser diodes. The SLD depth of penetration (up to 1 cm) is less than the laser diode, but greater than the LED. Hence, in clinical practice it is best suited for the treatment of superficial tissue</a:t>
            </a:r>
            <a:r>
              <a:rPr lang="en-US" sz="1200" b="1" kern="1200" baseline="0" dirty="0" smtClean="0">
                <a:solidFill>
                  <a:schemeClr val="tx1"/>
                </a:solidFill>
                <a:latin typeface="Times New Roman" pitchFamily="18" charset="0"/>
                <a:ea typeface="+mn-ea"/>
                <a:cs typeface="+mn-cs"/>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latin typeface="Times New Roman" pitchFamily="18" charset="0"/>
                <a:ea typeface="+mn-ea"/>
                <a:cs typeface="+mn-cs"/>
              </a:rPr>
              <a:t>Light emitting diodes, like SLDs are not true lasers. They emit a beam of light that is </a:t>
            </a:r>
            <a:r>
              <a:rPr lang="en-US" sz="1200" b="1" kern="1200" baseline="0" dirty="0" smtClean="0">
                <a:solidFill>
                  <a:schemeClr val="tx1"/>
                </a:solidFill>
                <a:latin typeface="Times New Roman" pitchFamily="18" charset="0"/>
                <a:ea typeface="+mn-ea"/>
                <a:cs typeface="+mn-cs"/>
              </a:rPr>
              <a:t>non-collimated (less focused) and non-coherent. Light emitting diodes have lower power levels (</a:t>
            </a:r>
            <a:r>
              <a:rPr lang="en-US" sz="1200" b="1" kern="1200" baseline="0" dirty="0" err="1" smtClean="0">
                <a:solidFill>
                  <a:schemeClr val="tx1"/>
                </a:solidFill>
                <a:latin typeface="Times New Roman" pitchFamily="18" charset="0"/>
                <a:ea typeface="+mn-ea"/>
                <a:cs typeface="+mn-cs"/>
              </a:rPr>
              <a:t>mW</a:t>
            </a:r>
            <a:r>
              <a:rPr lang="en-US" sz="1200" b="1" kern="1200" baseline="0" dirty="0" smtClean="0">
                <a:solidFill>
                  <a:schemeClr val="tx1"/>
                </a:solidFill>
                <a:latin typeface="Times New Roman" pitchFamily="18" charset="0"/>
                <a:ea typeface="+mn-ea"/>
                <a:cs typeface="+mn-cs"/>
              </a:rPr>
              <a:t>) than laser diodes. The LED depth of penetration (up to several mm) is the least of the three light sources. In clinical practice it is indicated for the treatment of very superficial tissue.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10</a:t>
            </a:fld>
            <a:endParaRPr lang="en-US"/>
          </a:p>
        </p:txBody>
      </p:sp>
    </p:spTree>
    <p:extLst>
      <p:ext uri="{BB962C8B-B14F-4D97-AF65-F5344CB8AC3E}">
        <p14:creationId xmlns:p14="http://schemas.microsoft.com/office/powerpoint/2010/main" val="418951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5B1F0CD-F27A-4297-BEA4-FC3A82AF4B3D}" type="slidenum">
              <a:rPr lang="ar-SA" smtClean="0"/>
              <a:pPr>
                <a:defRPr/>
              </a:pPr>
              <a:t>11</a:t>
            </a:fld>
            <a:endParaRPr lang="en-US"/>
          </a:p>
        </p:txBody>
      </p:sp>
    </p:spTree>
    <p:extLst>
      <p:ext uri="{BB962C8B-B14F-4D97-AF65-F5344CB8AC3E}">
        <p14:creationId xmlns:p14="http://schemas.microsoft.com/office/powerpoint/2010/main" val="4093968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246F345-23D0-49E3-B157-B23235391631}" type="slidenum">
              <a:rPr lang="ar-SA" smtClean="0"/>
              <a:pPr>
                <a:defRPr/>
              </a:pPr>
              <a:t>‹#›</a:t>
            </a:fld>
            <a:endParaRPr lang="en-US"/>
          </a:p>
        </p:txBody>
      </p:sp>
    </p:spTree>
    <p:extLst>
      <p:ext uri="{BB962C8B-B14F-4D97-AF65-F5344CB8AC3E}">
        <p14:creationId xmlns:p14="http://schemas.microsoft.com/office/powerpoint/2010/main" val="2836665023"/>
      </p:ext>
    </p:extLst>
  </p:cSld>
  <p:clrMapOvr>
    <a:masterClrMapping/>
  </p:clrMapOvr>
  <p:transition spd="slow">
    <p:cover dir="r"/>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4D4D500-F048-4154-BDC9-6142A0FD19B0}" type="slidenum">
              <a:rPr lang="ar-SA" smtClean="0"/>
              <a:pPr>
                <a:defRPr/>
              </a:pPr>
              <a:t>‹#›</a:t>
            </a:fld>
            <a:endParaRPr lang="en-US"/>
          </a:p>
        </p:txBody>
      </p:sp>
    </p:spTree>
    <p:extLst>
      <p:ext uri="{BB962C8B-B14F-4D97-AF65-F5344CB8AC3E}">
        <p14:creationId xmlns:p14="http://schemas.microsoft.com/office/powerpoint/2010/main" val="35875739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4D4D500-F048-4154-BDC9-6142A0FD19B0}" type="slidenum">
              <a:rPr lang="ar-SA" smtClean="0"/>
              <a:pPr>
                <a:defRPr/>
              </a:pPr>
              <a:t>‹#›</a:t>
            </a:fld>
            <a:endParaRPr lang="en-US"/>
          </a:p>
        </p:txBody>
      </p:sp>
    </p:spTree>
    <p:extLst>
      <p:ext uri="{BB962C8B-B14F-4D97-AF65-F5344CB8AC3E}">
        <p14:creationId xmlns:p14="http://schemas.microsoft.com/office/powerpoint/2010/main" val="367420325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4D4D500-F048-4154-BDC9-6142A0FD19B0}" type="slidenum">
              <a:rPr lang="ar-SA" smtClean="0"/>
              <a:pPr>
                <a:defRPr/>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68561438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4D4D500-F048-4154-BDC9-6142A0FD19B0}" type="slidenum">
              <a:rPr lang="ar-SA" smtClean="0"/>
              <a:pPr>
                <a:defRPr/>
              </a:pPr>
              <a:t>‹#›</a:t>
            </a:fld>
            <a:endParaRPr lang="en-US"/>
          </a:p>
        </p:txBody>
      </p:sp>
    </p:spTree>
    <p:extLst>
      <p:ext uri="{BB962C8B-B14F-4D97-AF65-F5344CB8AC3E}">
        <p14:creationId xmlns:p14="http://schemas.microsoft.com/office/powerpoint/2010/main" val="68999951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4D4D500-F048-4154-BDC9-6142A0FD19B0}" type="slidenum">
              <a:rPr lang="ar-SA" smtClean="0"/>
              <a:pPr>
                <a:defRPr/>
              </a:pPr>
              <a:t>‹#›</a:t>
            </a:fld>
            <a:endParaRPr lang="en-US"/>
          </a:p>
        </p:txBody>
      </p:sp>
    </p:spTree>
    <p:extLst>
      <p:ext uri="{BB962C8B-B14F-4D97-AF65-F5344CB8AC3E}">
        <p14:creationId xmlns:p14="http://schemas.microsoft.com/office/powerpoint/2010/main" val="112174995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4D4D500-F048-4154-BDC9-6142A0FD19B0}" type="slidenum">
              <a:rPr lang="ar-SA" smtClean="0"/>
              <a:pPr>
                <a:defRPr/>
              </a:pPr>
              <a:t>‹#›</a:t>
            </a:fld>
            <a:endParaRPr lang="en-US"/>
          </a:p>
        </p:txBody>
      </p:sp>
    </p:spTree>
    <p:extLst>
      <p:ext uri="{BB962C8B-B14F-4D97-AF65-F5344CB8AC3E}">
        <p14:creationId xmlns:p14="http://schemas.microsoft.com/office/powerpoint/2010/main" val="106383706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FD360E-3AA6-4CA6-953D-53C08AA16A9A}" type="slidenum">
              <a:rPr lang="ar-SA" smtClean="0"/>
              <a:pPr>
                <a:defRPr/>
              </a:pPr>
              <a:t>‹#›</a:t>
            </a:fld>
            <a:endParaRPr lang="en-US"/>
          </a:p>
        </p:txBody>
      </p:sp>
    </p:spTree>
    <p:extLst>
      <p:ext uri="{BB962C8B-B14F-4D97-AF65-F5344CB8AC3E}">
        <p14:creationId xmlns:p14="http://schemas.microsoft.com/office/powerpoint/2010/main" val="2913700128"/>
      </p:ext>
    </p:extLst>
  </p:cSld>
  <p:clrMapOvr>
    <a:masterClrMapping/>
  </p:clrMapOvr>
  <p:transition spd="slow">
    <p:cover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AD011AC-D556-4BEF-A463-AD148D87E3AD}" type="slidenum">
              <a:rPr lang="ar-SA" smtClean="0"/>
              <a:pPr>
                <a:defRPr/>
              </a:pPr>
              <a:t>‹#›</a:t>
            </a:fld>
            <a:endParaRPr lang="en-US"/>
          </a:p>
        </p:txBody>
      </p:sp>
    </p:spTree>
    <p:extLst>
      <p:ext uri="{BB962C8B-B14F-4D97-AF65-F5344CB8AC3E}">
        <p14:creationId xmlns:p14="http://schemas.microsoft.com/office/powerpoint/2010/main" val="745515969"/>
      </p:ext>
    </p:extLst>
  </p:cSld>
  <p:clrMapOvr>
    <a:masterClrMapping/>
  </p:clrMapOvr>
  <p:transition spd="slow">
    <p:cover dir="r"/>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BA824B2-5192-4812-B691-1AD9702E5F6C}" type="slidenum">
              <a:rPr lang="ar-SA" smtClean="0"/>
              <a:pPr>
                <a:defRPr/>
              </a:pPr>
              <a:t>‹#›</a:t>
            </a:fld>
            <a:endParaRPr lang="en-US"/>
          </a:p>
        </p:txBody>
      </p:sp>
    </p:spTree>
    <p:extLst>
      <p:ext uri="{BB962C8B-B14F-4D97-AF65-F5344CB8AC3E}">
        <p14:creationId xmlns:p14="http://schemas.microsoft.com/office/powerpoint/2010/main" val="1847224592"/>
      </p:ext>
    </p:extLst>
  </p:cSld>
  <p:clrMapOvr>
    <a:masterClrMapping/>
  </p:clrMapOvr>
  <p:transition spd="slow">
    <p:cover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F2B9BC8-C495-489C-B7CA-6C1EE5B495EC}" type="slidenum">
              <a:rPr lang="ar-SA" smtClean="0"/>
              <a:pPr>
                <a:defRPr/>
              </a:pPr>
              <a:t>‹#›</a:t>
            </a:fld>
            <a:endParaRPr lang="en-US"/>
          </a:p>
        </p:txBody>
      </p:sp>
    </p:spTree>
    <p:extLst>
      <p:ext uri="{BB962C8B-B14F-4D97-AF65-F5344CB8AC3E}">
        <p14:creationId xmlns:p14="http://schemas.microsoft.com/office/powerpoint/2010/main" val="2179525519"/>
      </p:ext>
    </p:extLst>
  </p:cSld>
  <p:clrMapOvr>
    <a:masterClrMapping/>
  </p:clrMapOvr>
  <p:transition spd="slow">
    <p:cover dir="r"/>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0BB4460-BB28-4EEE-BC13-1D8C096D0DD4}" type="slidenum">
              <a:rPr lang="ar-SA" smtClean="0"/>
              <a:pPr>
                <a:defRPr/>
              </a:pPr>
              <a:t>‹#›</a:t>
            </a:fld>
            <a:endParaRPr lang="en-US"/>
          </a:p>
        </p:txBody>
      </p:sp>
    </p:spTree>
    <p:extLst>
      <p:ext uri="{BB962C8B-B14F-4D97-AF65-F5344CB8AC3E}">
        <p14:creationId xmlns:p14="http://schemas.microsoft.com/office/powerpoint/2010/main" val="2837461153"/>
      </p:ext>
    </p:extLst>
  </p:cSld>
  <p:clrMapOvr>
    <a:masterClrMapping/>
  </p:clrMapOvr>
  <p:transition spd="slow">
    <p:cover dir="r"/>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4FB00E82-5ECB-4F4A-B60B-06D7069349A7}" type="slidenum">
              <a:rPr lang="ar-SA" smtClean="0"/>
              <a:pPr>
                <a:defRPr/>
              </a:pPr>
              <a:t>‹#›</a:t>
            </a:fld>
            <a:endParaRPr lang="en-US"/>
          </a:p>
        </p:txBody>
      </p:sp>
    </p:spTree>
    <p:extLst>
      <p:ext uri="{BB962C8B-B14F-4D97-AF65-F5344CB8AC3E}">
        <p14:creationId xmlns:p14="http://schemas.microsoft.com/office/powerpoint/2010/main" val="1139295557"/>
      </p:ext>
    </p:extLst>
  </p:cSld>
  <p:clrMapOvr>
    <a:masterClrMapping/>
  </p:clrMapOvr>
  <p:transition spd="slow">
    <p:cover dir="r"/>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pPr>
              <a:defRPr/>
            </a:pPr>
            <a:endParaRPr lang="en-US"/>
          </a:p>
        </p:txBody>
      </p:sp>
      <p:sp>
        <p:nvSpPr>
          <p:cNvPr id="5" name="Footer Placeholder 3"/>
          <p:cNvSpPr>
            <a:spLocks noGrp="1"/>
          </p:cNvSpPr>
          <p:nvPr>
            <p:ph type="ftr" sz="quarter" idx="11"/>
          </p:nvPr>
        </p:nvSpPr>
        <p:spPr/>
        <p:txBody>
          <a:bodyPr/>
          <a:lstStyle/>
          <a:p>
            <a:pPr>
              <a:defRPr/>
            </a:pPr>
            <a:endParaRPr lang="en-US"/>
          </a:p>
        </p:txBody>
      </p:sp>
      <p:sp>
        <p:nvSpPr>
          <p:cNvPr id="6" name="Slide Number Placeholder 4"/>
          <p:cNvSpPr>
            <a:spLocks noGrp="1"/>
          </p:cNvSpPr>
          <p:nvPr>
            <p:ph type="sldNum" sz="quarter" idx="12"/>
          </p:nvPr>
        </p:nvSpPr>
        <p:spPr/>
        <p:txBody>
          <a:bodyPr/>
          <a:lstStyle/>
          <a:p>
            <a:pPr>
              <a:defRPr/>
            </a:pPr>
            <a:fld id="{C9A74FEC-BC38-4351-8703-3B1570C86F69}" type="slidenum">
              <a:rPr lang="ar-SA" smtClean="0"/>
              <a:pPr>
                <a:defRPr/>
              </a:pPr>
              <a:t>‹#›</a:t>
            </a:fld>
            <a:endParaRPr lang="en-US"/>
          </a:p>
        </p:txBody>
      </p:sp>
    </p:spTree>
    <p:extLst>
      <p:ext uri="{BB962C8B-B14F-4D97-AF65-F5344CB8AC3E}">
        <p14:creationId xmlns:p14="http://schemas.microsoft.com/office/powerpoint/2010/main" val="3617098869"/>
      </p:ext>
    </p:extLst>
  </p:cSld>
  <p:clrMapOvr>
    <a:masterClrMapping/>
  </p:clrMapOvr>
  <p:transition spd="slow">
    <p:cover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endParaRPr lang="en-US"/>
          </a:p>
        </p:txBody>
      </p:sp>
      <p:sp>
        <p:nvSpPr>
          <p:cNvPr id="5" name="Footer Placeholder 2"/>
          <p:cNvSpPr>
            <a:spLocks noGrp="1"/>
          </p:cNvSpPr>
          <p:nvPr>
            <p:ph type="ftr" sz="quarter" idx="11"/>
          </p:nvPr>
        </p:nvSpPr>
        <p:spPr/>
        <p:txBody>
          <a:bodyPr/>
          <a:lstStyle/>
          <a:p>
            <a:pPr>
              <a:defRPr/>
            </a:pPr>
            <a:endParaRPr lang="en-US"/>
          </a:p>
        </p:txBody>
      </p:sp>
      <p:sp>
        <p:nvSpPr>
          <p:cNvPr id="6" name="Slide Number Placeholder 3"/>
          <p:cNvSpPr>
            <a:spLocks noGrp="1"/>
          </p:cNvSpPr>
          <p:nvPr>
            <p:ph type="sldNum" sz="quarter" idx="12"/>
          </p:nvPr>
        </p:nvSpPr>
        <p:spPr/>
        <p:txBody>
          <a:bodyPr/>
          <a:lstStyle/>
          <a:p>
            <a:pPr>
              <a:defRPr/>
            </a:pPr>
            <a:fld id="{9D108ED9-2AB5-44E3-8CDC-B0F911537BBA}" type="slidenum">
              <a:rPr lang="ar-SA" smtClean="0"/>
              <a:pPr>
                <a:defRPr/>
              </a:pPr>
              <a:t>‹#›</a:t>
            </a:fld>
            <a:endParaRPr lang="en-US"/>
          </a:p>
        </p:txBody>
      </p:sp>
    </p:spTree>
    <p:extLst>
      <p:ext uri="{BB962C8B-B14F-4D97-AF65-F5344CB8AC3E}">
        <p14:creationId xmlns:p14="http://schemas.microsoft.com/office/powerpoint/2010/main" val="1178781766"/>
      </p:ext>
    </p:extLst>
  </p:cSld>
  <p:clrMapOvr>
    <a:masterClrMapping/>
  </p:clrMapOvr>
  <p:transition spd="slow">
    <p:cover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pPr>
              <a:defRPr/>
            </a:pPr>
            <a:endParaRPr lang="en-US"/>
          </a:p>
        </p:txBody>
      </p:sp>
      <p:sp>
        <p:nvSpPr>
          <p:cNvPr id="5" name="Footer Placeholder 5"/>
          <p:cNvSpPr>
            <a:spLocks noGrp="1"/>
          </p:cNvSpPr>
          <p:nvPr>
            <p:ph type="ftr" sz="quarter" idx="11"/>
          </p:nvPr>
        </p:nvSpPr>
        <p:spPr/>
        <p:txBody>
          <a:bodyPr/>
          <a:lstStyle/>
          <a:p>
            <a:pPr>
              <a:defRPr/>
            </a:pPr>
            <a:endParaRPr lang="en-US"/>
          </a:p>
        </p:txBody>
      </p:sp>
      <p:sp>
        <p:nvSpPr>
          <p:cNvPr id="6" name="Slide Number Placeholder 6"/>
          <p:cNvSpPr>
            <a:spLocks noGrp="1"/>
          </p:cNvSpPr>
          <p:nvPr>
            <p:ph type="sldNum" sz="quarter" idx="12"/>
          </p:nvPr>
        </p:nvSpPr>
        <p:spPr/>
        <p:txBody>
          <a:bodyPr/>
          <a:lstStyle/>
          <a:p>
            <a:pPr>
              <a:defRPr/>
            </a:pPr>
            <a:fld id="{B2360294-5E26-498D-8D22-CB2427740574}" type="slidenum">
              <a:rPr lang="ar-SA" smtClean="0"/>
              <a:pPr>
                <a:defRPr/>
              </a:pPr>
              <a:t>‹#›</a:t>
            </a:fld>
            <a:endParaRPr lang="en-US"/>
          </a:p>
        </p:txBody>
      </p:sp>
    </p:spTree>
    <p:extLst>
      <p:ext uri="{BB962C8B-B14F-4D97-AF65-F5344CB8AC3E}">
        <p14:creationId xmlns:p14="http://schemas.microsoft.com/office/powerpoint/2010/main" val="3921942991"/>
      </p:ext>
    </p:extLst>
  </p:cSld>
  <p:clrMapOvr>
    <a:masterClrMapping/>
  </p:clrMapOvr>
  <p:transition spd="slow">
    <p:cover dir="r"/>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007D710-4B5E-4506-AD4D-EEB3F1C7F4FF}" type="slidenum">
              <a:rPr lang="ar-SA" smtClean="0"/>
              <a:pPr>
                <a:defRPr/>
              </a:pPr>
              <a:t>‹#›</a:t>
            </a:fld>
            <a:endParaRPr lang="en-US"/>
          </a:p>
        </p:txBody>
      </p:sp>
    </p:spTree>
    <p:extLst>
      <p:ext uri="{BB962C8B-B14F-4D97-AF65-F5344CB8AC3E}">
        <p14:creationId xmlns:p14="http://schemas.microsoft.com/office/powerpoint/2010/main" val="2024985752"/>
      </p:ext>
    </p:extLst>
  </p:cSld>
  <p:clrMapOvr>
    <a:masterClrMapping/>
  </p:clrMapOvr>
  <p:transition spd="slow">
    <p:cover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endParaRPr lang="en-US"/>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a:defRPr/>
            </a:pPr>
            <a:fld id="{B4D4D500-F048-4154-BDC9-6142A0FD19B0}" type="slidenum">
              <a:rPr lang="ar-SA" smtClean="0"/>
              <a:pPr>
                <a:defRPr/>
              </a:pPr>
              <a:t>‹#›</a:t>
            </a:fld>
            <a:endParaRPr lang="en-US"/>
          </a:p>
        </p:txBody>
      </p:sp>
    </p:spTree>
    <p:extLst>
      <p:ext uri="{BB962C8B-B14F-4D97-AF65-F5344CB8AC3E}">
        <p14:creationId xmlns:p14="http://schemas.microsoft.com/office/powerpoint/2010/main" val="3724079724"/>
      </p:ext>
    </p:extLst>
  </p:cSld>
  <p:clrMap bg1="dk1" tx1="lt1" bg2="dk2" tx2="lt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86" r:id="rId5"/>
    <p:sldLayoutId id="2147483987" r:id="rId6"/>
    <p:sldLayoutId id="2147483988" r:id="rId7"/>
    <p:sldLayoutId id="2147483989" r:id="rId8"/>
    <p:sldLayoutId id="2147483990" r:id="rId9"/>
    <p:sldLayoutId id="2147483991" r:id="rId10"/>
    <p:sldLayoutId id="2147483992" r:id="rId11"/>
    <p:sldLayoutId id="2147483993" r:id="rId12"/>
    <p:sldLayoutId id="2147483994" r:id="rId13"/>
    <p:sldLayoutId id="2147483995" r:id="rId14"/>
    <p:sldLayoutId id="2147483996" r:id="rId15"/>
    <p:sldLayoutId id="2147483997" r:id="rId16"/>
    <p:sldLayoutId id="2147483998" r:id="rId17"/>
  </p:sldLayoutIdLst>
  <p:transition spd="slow">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02733" y="1600200"/>
            <a:ext cx="7772400" cy="1295400"/>
          </a:xfrm>
        </p:spPr>
        <p:txBody>
          <a:bodyPr>
            <a:noAutofit/>
          </a:bodyPr>
          <a:lstStyle/>
          <a:p>
            <a:pPr algn="ctr" eaLnBrk="1" fontAlgn="auto" hangingPunct="1">
              <a:spcAft>
                <a:spcPts val="0"/>
              </a:spcAft>
              <a:defRPr/>
            </a:pPr>
            <a:r>
              <a:rPr lang="en-US" sz="4400" b="1" dirty="0" smtClean="0">
                <a:solidFill>
                  <a:srgbClr val="FF0000"/>
                </a:solidFill>
              </a:rPr>
              <a:t>Low Level Laser Therapy</a:t>
            </a:r>
            <a:br>
              <a:rPr lang="en-US" sz="4400" b="1" dirty="0" smtClean="0">
                <a:solidFill>
                  <a:srgbClr val="FF0000"/>
                </a:solidFill>
              </a:rPr>
            </a:br>
            <a:r>
              <a:rPr lang="en-US" sz="4400" b="1" dirty="0" smtClean="0">
                <a:solidFill>
                  <a:srgbClr val="FF0000"/>
                </a:solidFill>
              </a:rPr>
              <a:t>(LLLT)</a:t>
            </a:r>
            <a:endParaRPr lang="en-US" sz="4400" b="1" dirty="0" smtClean="0">
              <a:solidFill>
                <a:srgbClr val="FF0000"/>
              </a:solidFill>
            </a:endParaRPr>
          </a:p>
        </p:txBody>
      </p:sp>
      <p:sp>
        <p:nvSpPr>
          <p:cNvPr id="2" name="Subtitle 1"/>
          <p:cNvSpPr>
            <a:spLocks noGrp="1"/>
          </p:cNvSpPr>
          <p:nvPr>
            <p:ph type="subTitle" idx="1"/>
          </p:nvPr>
        </p:nvSpPr>
        <p:spPr>
          <a:xfrm>
            <a:off x="1295400" y="3505200"/>
            <a:ext cx="6827704" cy="742279"/>
          </a:xfrm>
        </p:spPr>
        <p:txBody>
          <a:bodyPr>
            <a:noAutofit/>
          </a:bodyPr>
          <a:lstStyle/>
          <a:p>
            <a:pPr algn="ctr"/>
            <a:r>
              <a:rPr lang="en-US" sz="2400" cap="none" dirty="0" smtClean="0">
                <a:solidFill>
                  <a:schemeClr val="tx1"/>
                </a:solidFill>
              </a:rPr>
              <a:t>Mohammed TA Omar Ph.D. PT</a:t>
            </a:r>
            <a:endParaRPr lang="en-US" sz="2400" cap="none" dirty="0">
              <a:solidFill>
                <a:schemeClr val="tx1"/>
              </a:solidFill>
            </a:endParaRPr>
          </a:p>
        </p:txBody>
      </p:sp>
      <p:pic>
        <p:nvPicPr>
          <p:cNvPr id="7172" name="Picture 5" descr="https://encrypted-tbn3.gstatic.com/images?q=tbn:ANd9GcTH4OriQHZcGb6X2gx69qvqY3OQgrNZhM7OjKIAayvm7Ar5Fpd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733" y="4572000"/>
            <a:ext cx="7772400"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28600"/>
            <a:ext cx="7696200" cy="847724"/>
          </a:xfrm>
        </p:spPr>
        <p:txBody>
          <a:bodyPr>
            <a:normAutofit fontScale="90000"/>
          </a:bodyPr>
          <a:lstStyle/>
          <a:p>
            <a:pPr algn="ctr"/>
            <a:r>
              <a:rPr lang="en-US" sz="3200" b="1" cap="none" dirty="0">
                <a:solidFill>
                  <a:srgbClr val="FF0000"/>
                </a:solidFill>
                <a:latin typeface="Aparajita"/>
              </a:rPr>
              <a:t>Characteristics </a:t>
            </a:r>
            <a:r>
              <a:rPr lang="en-US" sz="3200" b="1" cap="none" dirty="0" smtClean="0">
                <a:solidFill>
                  <a:srgbClr val="FF0000"/>
                </a:solidFill>
                <a:latin typeface="Aparajita"/>
              </a:rPr>
              <a:t>of </a:t>
            </a:r>
            <a:r>
              <a:rPr lang="en-US" sz="3200" b="1" cap="none" dirty="0">
                <a:solidFill>
                  <a:srgbClr val="FF0000"/>
                </a:solidFill>
                <a:latin typeface="Aparajita"/>
              </a:rPr>
              <a:t>LASER, LED, &amp; </a:t>
            </a:r>
            <a:r>
              <a:rPr lang="en-US" sz="3200" b="1" cap="none" dirty="0" smtClean="0">
                <a:solidFill>
                  <a:srgbClr val="FF0000"/>
                </a:solidFill>
                <a:latin typeface="Aparajita"/>
              </a:rPr>
              <a:t>SLDs</a:t>
            </a:r>
            <a:r>
              <a:rPr lang="en-US" sz="3200" b="1" dirty="0" smtClean="0"/>
              <a:t>	</a:t>
            </a:r>
            <a:endParaRPr lang="en-US" sz="3200" b="1" dirty="0"/>
          </a:p>
        </p:txBody>
      </p:sp>
      <p:graphicFrame>
        <p:nvGraphicFramePr>
          <p:cNvPr id="5" name="Table 4"/>
          <p:cNvGraphicFramePr>
            <a:graphicFrameLocks noGrp="1"/>
          </p:cNvGraphicFramePr>
          <p:nvPr>
            <p:extLst>
              <p:ext uri="{D42A27DB-BD31-4B8C-83A1-F6EECF244321}">
                <p14:modId xmlns:p14="http://schemas.microsoft.com/office/powerpoint/2010/main" val="1871412379"/>
              </p:ext>
            </p:extLst>
          </p:nvPr>
        </p:nvGraphicFramePr>
        <p:xfrm>
          <a:off x="131377" y="2057400"/>
          <a:ext cx="9057457" cy="4539139"/>
        </p:xfrm>
        <a:graphic>
          <a:graphicData uri="http://schemas.openxmlformats.org/drawingml/2006/table">
            <a:tbl>
              <a:tblPr firstRow="1" bandRow="1">
                <a:tableStyleId>{7E9639D4-E3E2-4D34-9284-5A2195B3D0D7}</a:tableStyleId>
              </a:tblPr>
              <a:tblGrid>
                <a:gridCol w="1926023"/>
                <a:gridCol w="1955865"/>
                <a:gridCol w="3041968"/>
                <a:gridCol w="2133601"/>
              </a:tblGrid>
              <a:tr h="897617">
                <a:tc>
                  <a:txBody>
                    <a:bodyPr/>
                    <a:lstStyle/>
                    <a:p>
                      <a:pPr algn="just" rtl="0"/>
                      <a:endParaRPr lang="en-US" sz="2800" dirty="0"/>
                    </a:p>
                  </a:txBody>
                  <a:tcPr/>
                </a:tc>
                <a:tc>
                  <a:txBody>
                    <a:bodyPr/>
                    <a:lstStyle/>
                    <a:p>
                      <a:pPr algn="ctr" rtl="0"/>
                      <a:r>
                        <a:rPr lang="en-US" sz="4400" dirty="0" smtClean="0"/>
                        <a:t>LLLT</a:t>
                      </a:r>
                      <a:endParaRPr lang="en-US" sz="4400" dirty="0"/>
                    </a:p>
                  </a:txBody>
                  <a:tcPr/>
                </a:tc>
                <a:tc>
                  <a:txBody>
                    <a:bodyPr/>
                    <a:lstStyle/>
                    <a:p>
                      <a:pPr algn="ctr" rtl="0"/>
                      <a:r>
                        <a:rPr lang="en-US" sz="4400" dirty="0" smtClean="0"/>
                        <a:t>SLD</a:t>
                      </a:r>
                      <a:endParaRPr lang="en-US" sz="4400" dirty="0"/>
                    </a:p>
                  </a:txBody>
                  <a:tcPr/>
                </a:tc>
                <a:tc>
                  <a:txBody>
                    <a:bodyPr/>
                    <a:lstStyle/>
                    <a:p>
                      <a:pPr algn="ctr" rtl="0"/>
                      <a:r>
                        <a:rPr lang="en-US" sz="4400" dirty="0" smtClean="0"/>
                        <a:t>LED </a:t>
                      </a:r>
                      <a:endParaRPr lang="en-US" sz="4400" dirty="0"/>
                    </a:p>
                  </a:txBody>
                  <a:tcPr/>
                </a:tc>
              </a:tr>
              <a:tr h="912765">
                <a:tc>
                  <a:txBody>
                    <a:bodyPr/>
                    <a:lstStyle/>
                    <a:p>
                      <a:pPr algn="ctr" rtl="0"/>
                      <a:r>
                        <a:rPr lang="en-US" sz="2000" dirty="0" smtClean="0"/>
                        <a:t>Power </a:t>
                      </a:r>
                      <a:endParaRPr lang="en-US" sz="2000" dirty="0"/>
                    </a:p>
                  </a:txBody>
                  <a:tcPr/>
                </a:tc>
                <a:tc>
                  <a:txBody>
                    <a:bodyPr/>
                    <a:lstStyle/>
                    <a:p>
                      <a:pPr algn="ctr" rtl="0"/>
                      <a:r>
                        <a:rPr lang="en-US" sz="2000" dirty="0" smtClean="0"/>
                        <a:t> High</a:t>
                      </a:r>
                      <a:r>
                        <a:rPr lang="en-US" sz="2000" baseline="0" dirty="0" smtClean="0"/>
                        <a:t> </a:t>
                      </a:r>
                      <a:endParaRPr lang="en-US" sz="2000" dirty="0"/>
                    </a:p>
                  </a:txBody>
                  <a:tcPr/>
                </a:tc>
                <a:tc>
                  <a:txBody>
                    <a:bodyPr/>
                    <a:lstStyle/>
                    <a:p>
                      <a:pPr algn="ctr" rtl="0"/>
                      <a:r>
                        <a:rPr lang="en-US" sz="2000" dirty="0" smtClean="0"/>
                        <a:t>        Medium </a:t>
                      </a:r>
                      <a:endParaRPr lang="en-US" sz="2000" dirty="0"/>
                    </a:p>
                  </a:txBody>
                  <a:tcPr/>
                </a:tc>
                <a:tc>
                  <a:txBody>
                    <a:bodyPr/>
                    <a:lstStyle/>
                    <a:p>
                      <a:pPr algn="ctr" rtl="0"/>
                      <a:r>
                        <a:rPr lang="en-US" sz="2000" dirty="0" smtClean="0"/>
                        <a:t>       Low </a:t>
                      </a:r>
                      <a:endParaRPr lang="en-US" sz="2000" dirty="0"/>
                    </a:p>
                  </a:txBody>
                  <a:tcPr/>
                </a:tc>
              </a:tr>
              <a:tr h="1615711">
                <a:tc>
                  <a:txBody>
                    <a:bodyPr/>
                    <a:lstStyle/>
                    <a:p>
                      <a:pPr algn="ctr" rtl="0"/>
                      <a:r>
                        <a:rPr lang="en-US" sz="2000" dirty="0" smtClean="0"/>
                        <a:t>Focus of light beam </a:t>
                      </a:r>
                      <a:endParaRPr lang="en-US" sz="2000" dirty="0"/>
                    </a:p>
                  </a:txBody>
                  <a:tcPr/>
                </a:tc>
                <a:tc>
                  <a:txBody>
                    <a:bodyPr/>
                    <a:lstStyle/>
                    <a:p>
                      <a:pPr algn="ctr" rtl="0"/>
                      <a:r>
                        <a:rPr lang="en-US" sz="2000" dirty="0" smtClean="0"/>
                        <a:t> Very focus</a:t>
                      </a:r>
                      <a:endParaRPr lang="en-US" sz="2000" dirty="0"/>
                    </a:p>
                  </a:txBody>
                  <a:tcPr/>
                </a:tc>
                <a:tc>
                  <a:txBody>
                    <a:bodyPr/>
                    <a:lstStyle/>
                    <a:p>
                      <a:pPr algn="ctr" rtl="0"/>
                      <a:r>
                        <a:rPr lang="en-US" sz="2000" dirty="0" smtClean="0"/>
                        <a:t>        Moderately focus </a:t>
                      </a:r>
                      <a:endParaRPr lang="en-US" sz="2000" dirty="0"/>
                    </a:p>
                  </a:txBody>
                  <a:tcPr/>
                </a:tc>
                <a:tc>
                  <a:txBody>
                    <a:bodyPr/>
                    <a:lstStyle/>
                    <a:p>
                      <a:pPr algn="ctr" rtl="0"/>
                      <a:r>
                        <a:rPr lang="en-US" sz="2000" dirty="0" smtClean="0"/>
                        <a:t>   Scattered </a:t>
                      </a:r>
                      <a:endParaRPr lang="en-US" sz="2000" dirty="0"/>
                    </a:p>
                  </a:txBody>
                  <a:tcPr/>
                </a:tc>
              </a:tr>
              <a:tr h="1113046">
                <a:tc>
                  <a:txBody>
                    <a:bodyPr/>
                    <a:lstStyle/>
                    <a:p>
                      <a:pPr algn="ctr" rtl="0"/>
                      <a:r>
                        <a:rPr lang="en-US" sz="2000" dirty="0" smtClean="0"/>
                        <a:t>Penetration </a:t>
                      </a:r>
                      <a:endParaRPr lang="en-US" sz="2000" dirty="0"/>
                    </a:p>
                  </a:txBody>
                  <a:tcPr/>
                </a:tc>
                <a:tc>
                  <a:txBody>
                    <a:bodyPr/>
                    <a:lstStyle/>
                    <a:p>
                      <a:pPr algn="ctr" rtl="0"/>
                      <a:r>
                        <a:rPr lang="en-US" sz="2000" dirty="0" smtClean="0"/>
                        <a:t> Up to 5cm </a:t>
                      </a:r>
                      <a:endParaRPr lang="en-US" sz="2000" dirty="0"/>
                    </a:p>
                  </a:txBody>
                  <a:tcPr/>
                </a:tc>
                <a:tc>
                  <a:txBody>
                    <a:bodyPr/>
                    <a:lstStyle/>
                    <a:p>
                      <a:pPr algn="ctr" rtl="0"/>
                      <a:r>
                        <a:rPr lang="en-US" sz="2000" dirty="0" smtClean="0"/>
                        <a:t>        Up to 1mm</a:t>
                      </a:r>
                      <a:endParaRPr lang="en-US" sz="2000" dirty="0"/>
                    </a:p>
                  </a:txBody>
                  <a:tcPr/>
                </a:tc>
                <a:tc>
                  <a:txBody>
                    <a:bodyPr/>
                    <a:lstStyle/>
                    <a:p>
                      <a:pPr algn="ctr" rtl="0"/>
                      <a:r>
                        <a:rPr lang="en-US" sz="2000" dirty="0" smtClean="0"/>
                        <a:t>  </a:t>
                      </a:r>
                      <a:r>
                        <a:rPr lang="en-US" sz="1800" dirty="0" smtClean="0"/>
                        <a:t>Several</a:t>
                      </a:r>
                      <a:r>
                        <a:rPr lang="en-US" sz="1800" baseline="0" dirty="0" smtClean="0"/>
                        <a:t> mm</a:t>
                      </a:r>
                      <a:endParaRPr lang="en-US" sz="2000" dirty="0"/>
                    </a:p>
                  </a:txBody>
                  <a:tcPr/>
                </a:tc>
              </a:tr>
            </a:tbl>
          </a:graphicData>
        </a:graphic>
      </p:graphicFrame>
    </p:spTree>
  </p:cSld>
  <p:clrMapOvr>
    <a:masterClrMapping/>
  </p:clrMapOvr>
  <p:transition spd="slow">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28600"/>
            <a:ext cx="7772400" cy="533400"/>
          </a:xfrm>
        </p:spPr>
        <p:txBody>
          <a:bodyPr>
            <a:noAutofit/>
          </a:bodyPr>
          <a:lstStyle/>
          <a:p>
            <a:pPr algn="ctr" eaLnBrk="1" fontAlgn="auto" hangingPunct="1">
              <a:spcAft>
                <a:spcPts val="0"/>
              </a:spcAft>
              <a:defRPr/>
            </a:pPr>
            <a:r>
              <a:rPr lang="en-US" sz="4400" b="1" cap="none" dirty="0">
                <a:solidFill>
                  <a:schemeClr val="tx1"/>
                </a:solidFill>
                <a:latin typeface="Aparajita"/>
              </a:rPr>
              <a:t>High vs. Low Level Lasers</a:t>
            </a:r>
          </a:p>
        </p:txBody>
      </p:sp>
      <p:sp>
        <p:nvSpPr>
          <p:cNvPr id="16387" name="Rectangle 3"/>
          <p:cNvSpPr>
            <a:spLocks noGrp="1" noChangeArrowheads="1"/>
          </p:cNvSpPr>
          <p:nvPr>
            <p:ph sz="half" idx="1"/>
          </p:nvPr>
        </p:nvSpPr>
        <p:spPr>
          <a:xfrm>
            <a:off x="0" y="1468916"/>
            <a:ext cx="3619500" cy="3733800"/>
          </a:xfrm>
        </p:spPr>
        <p:txBody>
          <a:bodyPr>
            <a:noAutofit/>
          </a:bodyPr>
          <a:lstStyle/>
          <a:p>
            <a:pPr marL="342900" lvl="1" indent="-342900" algn="l" rtl="0" eaLnBrk="1" fontAlgn="auto" hangingPunct="1">
              <a:spcBef>
                <a:spcPts val="324"/>
              </a:spcBef>
              <a:spcAft>
                <a:spcPts val="0"/>
              </a:spcAft>
              <a:buFontTx/>
              <a:buChar char="•"/>
              <a:defRPr/>
            </a:pPr>
            <a:r>
              <a:rPr lang="en-US" sz="2400" b="1" dirty="0" smtClean="0">
                <a:solidFill>
                  <a:srgbClr val="FF0000"/>
                </a:solidFill>
                <a:latin typeface="Aparajita" pitchFamily="34" charset="0"/>
                <a:cs typeface="Aparajita" pitchFamily="34" charset="0"/>
              </a:rPr>
              <a:t>High (500-10000mW)</a:t>
            </a:r>
          </a:p>
          <a:p>
            <a:pPr marL="621792" lvl="1" algn="l" rtl="0" eaLnBrk="1" fontAlgn="auto" hangingPunct="1">
              <a:spcBef>
                <a:spcPts val="324"/>
              </a:spcBef>
              <a:spcAft>
                <a:spcPts val="0"/>
              </a:spcAft>
              <a:buFont typeface="Verdana"/>
              <a:buChar char="◦"/>
              <a:defRPr/>
            </a:pPr>
            <a:r>
              <a:rPr lang="en-US" sz="2400" dirty="0" smtClean="0">
                <a:latin typeface="Aparajita" pitchFamily="34" charset="0"/>
                <a:cs typeface="Aparajita" pitchFamily="34" charset="0"/>
              </a:rPr>
              <a:t>Surgical Lasers</a:t>
            </a:r>
          </a:p>
          <a:p>
            <a:pPr marL="621792" lvl="1" algn="l" rtl="0" eaLnBrk="1" fontAlgn="auto" hangingPunct="1">
              <a:spcBef>
                <a:spcPts val="324"/>
              </a:spcBef>
              <a:spcAft>
                <a:spcPts val="0"/>
              </a:spcAft>
              <a:buFont typeface="Verdana"/>
              <a:buChar char="◦"/>
              <a:defRPr/>
            </a:pPr>
            <a:r>
              <a:rPr lang="en-US" sz="2400" dirty="0" smtClean="0">
                <a:latin typeface="Aparajita" pitchFamily="34" charset="0"/>
                <a:cs typeface="Aparajita" pitchFamily="34" charset="0"/>
              </a:rPr>
              <a:t>Hard Lasers</a:t>
            </a:r>
          </a:p>
          <a:p>
            <a:pPr marL="621792" lvl="1" algn="l" rtl="0" eaLnBrk="1" fontAlgn="auto" hangingPunct="1">
              <a:spcBef>
                <a:spcPts val="324"/>
              </a:spcBef>
              <a:spcAft>
                <a:spcPts val="0"/>
              </a:spcAft>
              <a:buFont typeface="Verdana"/>
              <a:buChar char="◦"/>
              <a:defRPr/>
            </a:pPr>
            <a:r>
              <a:rPr lang="en-US" sz="2400" dirty="0" smtClean="0">
                <a:latin typeface="Aparajita" pitchFamily="34" charset="0"/>
                <a:cs typeface="Aparajita" pitchFamily="34" charset="0"/>
              </a:rPr>
              <a:t>Thermal</a:t>
            </a:r>
          </a:p>
          <a:p>
            <a:pPr marL="621792" lvl="1" algn="l" rtl="0" eaLnBrk="1" fontAlgn="auto" hangingPunct="1">
              <a:spcBef>
                <a:spcPts val="324"/>
              </a:spcBef>
              <a:spcAft>
                <a:spcPts val="0"/>
              </a:spcAft>
              <a:buFontTx/>
              <a:buNone/>
              <a:defRPr/>
            </a:pPr>
            <a:r>
              <a:rPr lang="en-US" sz="2400" dirty="0" smtClean="0">
                <a:solidFill>
                  <a:srgbClr val="FF0000"/>
                </a:solidFill>
                <a:latin typeface="Aparajita" pitchFamily="34" charset="0"/>
                <a:cs typeface="Aparajita" pitchFamily="34" charset="0"/>
              </a:rPr>
              <a:t>Used for </a:t>
            </a:r>
            <a:endParaRPr lang="en-US" sz="2400" dirty="0">
              <a:solidFill>
                <a:srgbClr val="FF0000"/>
              </a:solidFill>
              <a:latin typeface="Aparajita" pitchFamily="34" charset="0"/>
              <a:cs typeface="Aparajita" pitchFamily="34" charset="0"/>
            </a:endParaRPr>
          </a:p>
          <a:p>
            <a:pPr marL="621792" lvl="1" algn="l" rtl="0" eaLnBrk="1" fontAlgn="auto" hangingPunct="1">
              <a:spcBef>
                <a:spcPts val="324"/>
              </a:spcBef>
              <a:spcAft>
                <a:spcPts val="0"/>
              </a:spcAft>
              <a:buFontTx/>
              <a:buNone/>
              <a:defRPr/>
            </a:pPr>
            <a:r>
              <a:rPr lang="en-US" sz="2400" dirty="0" smtClean="0">
                <a:latin typeface="Aparajita" pitchFamily="34" charset="0"/>
                <a:cs typeface="Aparajita" pitchFamily="34" charset="0"/>
              </a:rPr>
              <a:t>	-</a:t>
            </a:r>
            <a:r>
              <a:rPr lang="en-US" sz="2400" b="1" dirty="0" smtClean="0">
                <a:solidFill>
                  <a:schemeClr val="tx1"/>
                </a:solidFill>
                <a:latin typeface="Times New Roman" panose="02020603050405020304" pitchFamily="18" charset="0"/>
                <a:cs typeface="Times New Roman" panose="02020603050405020304" pitchFamily="18" charset="0"/>
              </a:rPr>
              <a:t>Ophthalmology</a:t>
            </a:r>
          </a:p>
          <a:p>
            <a:pPr marL="109728" indent="0" algn="just" rtl="0" eaLnBrk="1" fontAlgn="auto" hangingPunct="1">
              <a:spcAft>
                <a:spcPts val="0"/>
              </a:spcAft>
              <a:buNone/>
              <a:defRPr/>
            </a:pP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-Dermatology</a:t>
            </a:r>
          </a:p>
          <a:p>
            <a:pPr marL="109728" indent="0" algn="just" rtl="0" eaLnBrk="1" fontAlgn="auto" hangingPunct="1">
              <a:spcAft>
                <a:spcPts val="0"/>
              </a:spcAft>
              <a:buNone/>
              <a:defRPr/>
            </a:pP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-Oncology</a:t>
            </a:r>
          </a:p>
          <a:p>
            <a:pPr marL="109728" indent="0" algn="just" rtl="0" eaLnBrk="1" fontAlgn="auto" hangingPunct="1">
              <a:spcAft>
                <a:spcPts val="0"/>
              </a:spcAft>
              <a:buNone/>
              <a:defRPr/>
            </a:pP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-Vascular specialties</a:t>
            </a:r>
          </a:p>
        </p:txBody>
      </p:sp>
      <p:sp>
        <p:nvSpPr>
          <p:cNvPr id="16388" name="Rectangle 4"/>
          <p:cNvSpPr>
            <a:spLocks noGrp="1" noChangeArrowheads="1"/>
          </p:cNvSpPr>
          <p:nvPr>
            <p:ph sz="half" idx="2"/>
          </p:nvPr>
        </p:nvSpPr>
        <p:spPr>
          <a:xfrm>
            <a:off x="4106917" y="1468916"/>
            <a:ext cx="4808483" cy="4142509"/>
          </a:xfrm>
        </p:spPr>
        <p:txBody>
          <a:bodyPr>
            <a:normAutofit/>
          </a:bodyPr>
          <a:lstStyle/>
          <a:p>
            <a:pPr marL="365760" indent="-256032" algn="l" rtl="0" eaLnBrk="1" fontAlgn="auto" hangingPunct="1">
              <a:spcAft>
                <a:spcPts val="0"/>
              </a:spcAft>
              <a:buFont typeface="Wingdings 3"/>
              <a:buChar char=""/>
              <a:defRPr/>
            </a:pPr>
            <a:r>
              <a:rPr lang="en-US" sz="2800" b="1" dirty="0" smtClean="0">
                <a:solidFill>
                  <a:srgbClr val="FF0000"/>
                </a:solidFill>
                <a:latin typeface="Aparajita" pitchFamily="34" charset="0"/>
                <a:cs typeface="Aparajita" pitchFamily="34" charset="0"/>
              </a:rPr>
              <a:t>Low (1-500mW</a:t>
            </a:r>
            <a:r>
              <a:rPr lang="en-US" sz="2800" b="1" dirty="0" smtClean="0">
                <a:solidFill>
                  <a:srgbClr val="FF0000"/>
                </a:solidFill>
              </a:rPr>
              <a:t>)</a:t>
            </a:r>
          </a:p>
          <a:p>
            <a:pPr marL="621792" lvl="1" algn="l" rtl="0" eaLnBrk="1" fontAlgn="auto" hangingPunct="1">
              <a:spcBef>
                <a:spcPts val="324"/>
              </a:spcBef>
              <a:spcAft>
                <a:spcPts val="0"/>
              </a:spcAft>
              <a:buFont typeface="Verdana"/>
              <a:buChar char="◦"/>
              <a:defRPr/>
            </a:pPr>
            <a:r>
              <a:rPr lang="en-US" sz="2400" dirty="0">
                <a:latin typeface="Aparajita" pitchFamily="34" charset="0"/>
                <a:cs typeface="Aparajita" pitchFamily="34" charset="0"/>
              </a:rPr>
              <a:t>Medical</a:t>
            </a:r>
            <a:r>
              <a:rPr lang="en-US" sz="2400" dirty="0" smtClean="0">
                <a:latin typeface="Aparajita" pitchFamily="34" charset="0"/>
                <a:cs typeface="Aparajita" pitchFamily="34" charset="0"/>
              </a:rPr>
              <a:t> Lasers</a:t>
            </a:r>
          </a:p>
          <a:p>
            <a:pPr marL="621792" lvl="1" algn="l" rtl="0" eaLnBrk="1" fontAlgn="auto" hangingPunct="1">
              <a:spcBef>
                <a:spcPts val="324"/>
              </a:spcBef>
              <a:spcAft>
                <a:spcPts val="0"/>
              </a:spcAft>
              <a:buFont typeface="Verdana"/>
              <a:buChar char="◦"/>
              <a:defRPr/>
            </a:pPr>
            <a:r>
              <a:rPr lang="en-US" sz="2400" dirty="0" smtClean="0">
                <a:latin typeface="Aparajita" pitchFamily="34" charset="0"/>
                <a:cs typeface="Aparajita" pitchFamily="34" charset="0"/>
              </a:rPr>
              <a:t>Soft/ cold Lasers</a:t>
            </a:r>
          </a:p>
          <a:p>
            <a:pPr marL="621792" lvl="1" algn="l" rtl="0" eaLnBrk="1" fontAlgn="auto" hangingPunct="1">
              <a:spcBef>
                <a:spcPts val="324"/>
              </a:spcBef>
              <a:spcAft>
                <a:spcPts val="0"/>
              </a:spcAft>
              <a:buFont typeface="Verdana"/>
              <a:buChar char="◦"/>
              <a:defRPr/>
            </a:pPr>
            <a:r>
              <a:rPr lang="en-US" sz="2400" dirty="0" smtClean="0">
                <a:latin typeface="Aparajita" pitchFamily="34" charset="0"/>
                <a:cs typeface="Aparajita" pitchFamily="34" charset="0"/>
              </a:rPr>
              <a:t>Sub-thermal</a:t>
            </a:r>
          </a:p>
          <a:p>
            <a:pPr marL="621792" lvl="1">
              <a:spcBef>
                <a:spcPts val="324"/>
              </a:spcBef>
              <a:buNone/>
              <a:defRPr/>
            </a:pPr>
            <a:r>
              <a:rPr lang="en-US" sz="2400" dirty="0">
                <a:solidFill>
                  <a:srgbClr val="FF0000"/>
                </a:solidFill>
                <a:latin typeface="Aparajita" pitchFamily="34" charset="0"/>
                <a:cs typeface="Aparajita" pitchFamily="34" charset="0"/>
              </a:rPr>
              <a:t>Used for;</a:t>
            </a:r>
          </a:p>
          <a:p>
            <a:pPr marL="365760" indent="-256032" algn="just">
              <a:lnSpc>
                <a:spcPct val="120000"/>
              </a:lnSpc>
              <a:buFontTx/>
              <a:buNone/>
              <a:defRPr/>
            </a:pPr>
            <a:r>
              <a:rPr lang="en-US" sz="2800" b="1" dirty="0">
                <a:solidFill>
                  <a:schemeClr val="tx1"/>
                </a:solidFill>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Pain relieve </a:t>
            </a:r>
          </a:p>
          <a:p>
            <a:pPr marL="365760" indent="-256032" algn="just">
              <a:lnSpc>
                <a:spcPct val="120000"/>
              </a:lnSpc>
              <a:buFontTx/>
              <a:buNone/>
              <a:defRPr/>
            </a:pP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Wound healing</a:t>
            </a:r>
          </a:p>
          <a:p>
            <a:pPr marL="365760" indent="-256032" algn="just">
              <a:lnSpc>
                <a:spcPct val="120000"/>
              </a:lnSpc>
              <a:buFontTx/>
              <a:buNone/>
              <a:defRPr/>
            </a:pP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Anti/ or pro-inflammatory</a:t>
            </a:r>
          </a:p>
          <a:p>
            <a:pPr marL="365760" indent="-256032" algn="just" eaLnBrk="1" fontAlgn="auto" hangingPunct="1">
              <a:spcAft>
                <a:spcPts val="0"/>
              </a:spcAft>
              <a:buFont typeface="Wingdings 3"/>
              <a:buChar char=""/>
              <a:defRPr/>
            </a:pPr>
            <a:endParaRPr lang="en-US" sz="2000" dirty="0" smtClean="0"/>
          </a:p>
          <a:p>
            <a:pPr marL="365760" indent="-256032" algn="just" eaLnBrk="1" fontAlgn="auto" hangingPunct="1">
              <a:spcAft>
                <a:spcPts val="0"/>
              </a:spcAft>
              <a:buFont typeface="Wingdings 3"/>
              <a:buChar char=""/>
              <a:defRPr/>
            </a:pPr>
            <a:endParaRPr lang="en-US" sz="2000" dirty="0" smtClean="0"/>
          </a:p>
        </p:txBody>
      </p:sp>
      <p:sp>
        <p:nvSpPr>
          <p:cNvPr id="2" name="Rectangle 1"/>
          <p:cNvSpPr/>
          <p:nvPr/>
        </p:nvSpPr>
        <p:spPr>
          <a:xfrm>
            <a:off x="3689838" y="5410200"/>
            <a:ext cx="5454162" cy="1277273"/>
          </a:xfrm>
          <a:prstGeom prst="rect">
            <a:avLst/>
          </a:prstGeom>
        </p:spPr>
        <p:txBody>
          <a:bodyPr wrap="square">
            <a:spAutoFit/>
          </a:bodyPr>
          <a:lstStyle/>
          <a:p>
            <a:pPr marL="621792" lvl="1" eaLnBrk="1" fontAlgn="auto" hangingPunct="1">
              <a:spcBef>
                <a:spcPts val="324"/>
              </a:spcBef>
              <a:spcAft>
                <a:spcPts val="0"/>
              </a:spcAft>
              <a:defRPr/>
            </a:pPr>
            <a:r>
              <a:rPr lang="en-US" sz="2400" dirty="0">
                <a:solidFill>
                  <a:srgbClr val="C00000"/>
                </a:solidFill>
              </a:rPr>
              <a:t>Maximum output of  (90mW or less)</a:t>
            </a:r>
          </a:p>
          <a:p>
            <a:pPr marL="621792" lvl="1" eaLnBrk="1" fontAlgn="auto" hangingPunct="1">
              <a:spcBef>
                <a:spcPts val="324"/>
              </a:spcBef>
              <a:spcAft>
                <a:spcPts val="0"/>
              </a:spcAft>
              <a:defRPr/>
            </a:pPr>
            <a:r>
              <a:rPr lang="en-US" sz="2400" dirty="0">
                <a:solidFill>
                  <a:srgbClr val="C00000"/>
                </a:solidFill>
              </a:rPr>
              <a:t>Wavelength (600-1000nm )</a:t>
            </a:r>
          </a:p>
          <a:p>
            <a:pPr marL="621792" lvl="1" eaLnBrk="1" fontAlgn="auto" hangingPunct="1">
              <a:spcBef>
                <a:spcPts val="324"/>
              </a:spcBef>
              <a:spcAft>
                <a:spcPts val="0"/>
              </a:spcAft>
              <a:defRPr/>
            </a:pPr>
            <a:r>
              <a:rPr lang="en-US" sz="2400" dirty="0">
                <a:solidFill>
                  <a:srgbClr val="C00000"/>
                </a:solidFill>
              </a:rPr>
              <a:t>Penetration of  (3-4mm</a:t>
            </a:r>
            <a:r>
              <a:rPr lang="en-US" sz="2400" dirty="0" smtClean="0">
                <a:solidFill>
                  <a:srgbClr val="C00000"/>
                </a:solidFill>
              </a:rPr>
              <a:t>). </a:t>
            </a:r>
            <a:endParaRPr lang="en-US" sz="2400" dirty="0">
              <a:solidFill>
                <a:srgbClr val="C00000"/>
              </a:solidFill>
            </a:endParaRPr>
          </a:p>
        </p:txBody>
      </p:sp>
    </p:spTree>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5169" y="304800"/>
            <a:ext cx="8229600" cy="487362"/>
          </a:xfrm>
        </p:spPr>
        <p:txBody>
          <a:bodyPr>
            <a:noAutofit/>
          </a:bodyPr>
          <a:lstStyle/>
          <a:p>
            <a:pPr eaLnBrk="1" fontAlgn="auto" hangingPunct="1">
              <a:spcAft>
                <a:spcPts val="0"/>
              </a:spcAft>
              <a:defRPr/>
            </a:pPr>
            <a:r>
              <a:rPr lang="en-US" sz="4800" b="1" cap="none" dirty="0">
                <a:solidFill>
                  <a:srgbClr val="FF0000"/>
                </a:solidFill>
                <a:latin typeface="Aparajita"/>
              </a:rPr>
              <a:t>What’s in a Name?</a:t>
            </a:r>
          </a:p>
        </p:txBody>
      </p:sp>
      <p:sp>
        <p:nvSpPr>
          <p:cNvPr id="23554" name="Rectangle 3"/>
          <p:cNvSpPr>
            <a:spLocks noGrp="1" noChangeArrowheads="1"/>
          </p:cNvSpPr>
          <p:nvPr>
            <p:ph sz="half" idx="1"/>
          </p:nvPr>
        </p:nvSpPr>
        <p:spPr>
          <a:xfrm>
            <a:off x="35169" y="1981200"/>
            <a:ext cx="4308231" cy="2819400"/>
          </a:xfrm>
        </p:spPr>
        <p:txBody>
          <a:bodyPr>
            <a:noAutofit/>
          </a:bodyPr>
          <a:lstStyle/>
          <a:p>
            <a:pPr algn="l" rtl="0" eaLnBrk="1" hangingPunct="1"/>
            <a:r>
              <a:rPr lang="en-US" sz="2400" b="1" dirty="0">
                <a:latin typeface="Times New Roman" panose="02020603050405020304" pitchFamily="18" charset="0"/>
                <a:cs typeface="Times New Roman" panose="02020603050405020304" pitchFamily="18" charset="0"/>
              </a:rPr>
              <a:t>Therapeutic Laser</a:t>
            </a:r>
          </a:p>
          <a:p>
            <a:pPr algn="l" rtl="0" eaLnBrk="1" hangingPunct="1"/>
            <a:r>
              <a:rPr lang="en-US" sz="2400" b="1" dirty="0">
                <a:latin typeface="Times New Roman" panose="02020603050405020304" pitchFamily="18" charset="0"/>
                <a:cs typeface="Times New Roman" panose="02020603050405020304" pitchFamily="18" charset="0"/>
              </a:rPr>
              <a:t>Low Level Laser Therapy</a:t>
            </a:r>
          </a:p>
          <a:p>
            <a:pPr algn="l" rtl="0" eaLnBrk="1" hangingPunct="1"/>
            <a:r>
              <a:rPr lang="en-US" sz="2400" b="1" dirty="0">
                <a:latin typeface="Times New Roman" panose="02020603050405020304" pitchFamily="18" charset="0"/>
                <a:cs typeface="Times New Roman" panose="02020603050405020304" pitchFamily="18" charset="0"/>
              </a:rPr>
              <a:t>Low Power Laser Therapy</a:t>
            </a:r>
          </a:p>
          <a:p>
            <a:pPr algn="l" rtl="0" eaLnBrk="1" hangingPunct="1"/>
            <a:r>
              <a:rPr lang="en-US" sz="2400" b="1" dirty="0">
                <a:latin typeface="Times New Roman" panose="02020603050405020304" pitchFamily="18" charset="0"/>
                <a:cs typeface="Times New Roman" panose="02020603050405020304" pitchFamily="18" charset="0"/>
              </a:rPr>
              <a:t>Low-energy Laser</a:t>
            </a:r>
          </a:p>
          <a:p>
            <a:pPr algn="l" rtl="0" eaLnBrk="1" hangingPunct="1"/>
            <a:r>
              <a:rPr lang="en-US" sz="2400" b="1" dirty="0">
                <a:latin typeface="Times New Roman" panose="02020603050405020304" pitchFamily="18" charset="0"/>
                <a:cs typeface="Times New Roman" panose="02020603050405020304" pitchFamily="18" charset="0"/>
              </a:rPr>
              <a:t>Soft Laser</a:t>
            </a:r>
          </a:p>
          <a:p>
            <a:pPr algn="l" rtl="0" eaLnBrk="1" hangingPunct="1"/>
            <a:r>
              <a:rPr lang="en-US" sz="2400" b="1" dirty="0">
                <a:latin typeface="Times New Roman" panose="02020603050405020304" pitchFamily="18" charset="0"/>
                <a:cs typeface="Times New Roman" panose="02020603050405020304" pitchFamily="18" charset="0"/>
              </a:rPr>
              <a:t>Low-reactive-level Laser </a:t>
            </a:r>
          </a:p>
        </p:txBody>
      </p:sp>
      <p:sp>
        <p:nvSpPr>
          <p:cNvPr id="23555" name="Rectangle 4"/>
          <p:cNvSpPr>
            <a:spLocks noGrp="1" noChangeArrowheads="1"/>
          </p:cNvSpPr>
          <p:nvPr>
            <p:ph sz="half" idx="2"/>
          </p:nvPr>
        </p:nvSpPr>
        <p:spPr>
          <a:xfrm>
            <a:off x="4824046" y="1981200"/>
            <a:ext cx="4319954" cy="3505200"/>
          </a:xfrm>
        </p:spPr>
        <p:txBody>
          <a:bodyPr>
            <a:noAutofit/>
          </a:bodyPr>
          <a:lstStyle/>
          <a:p>
            <a:pPr algn="l" rtl="0" eaLnBrk="1" hangingPunct="1"/>
            <a:r>
              <a:rPr lang="en-US" sz="2400" b="1" dirty="0" smtClean="0">
                <a:solidFill>
                  <a:schemeClr val="tx1"/>
                </a:solidFill>
                <a:latin typeface="Times New Roman" panose="02020603050405020304" pitchFamily="18" charset="0"/>
                <a:cs typeface="Times New Roman" panose="02020603050405020304" pitchFamily="18" charset="0"/>
              </a:rPr>
              <a:t>Low-intensity-level Laser</a:t>
            </a:r>
          </a:p>
          <a:p>
            <a:pPr algn="l" rtl="0" eaLnBrk="1" hangingPunct="1"/>
            <a:r>
              <a:rPr lang="en-US" sz="2400" b="1" dirty="0" smtClean="0">
                <a:solidFill>
                  <a:schemeClr val="tx1"/>
                </a:solidFill>
                <a:latin typeface="Times New Roman" panose="02020603050405020304" pitchFamily="18" charset="0"/>
                <a:cs typeface="Times New Roman" panose="02020603050405020304" pitchFamily="18" charset="0"/>
              </a:rPr>
              <a:t>Photo-bio-stimulation Laser</a:t>
            </a:r>
          </a:p>
          <a:p>
            <a:pPr algn="l" rtl="0" eaLnBrk="1" hangingPunct="1"/>
            <a:r>
              <a:rPr lang="en-US" sz="2400" b="1" dirty="0" smtClean="0">
                <a:solidFill>
                  <a:schemeClr val="tx1"/>
                </a:solidFill>
                <a:latin typeface="Times New Roman" panose="02020603050405020304" pitchFamily="18" charset="0"/>
                <a:cs typeface="Times New Roman" panose="02020603050405020304" pitchFamily="18" charset="0"/>
              </a:rPr>
              <a:t>Photo-</a:t>
            </a:r>
            <a:r>
              <a:rPr lang="en-US" sz="2400" b="1" dirty="0" err="1" smtClean="0">
                <a:solidFill>
                  <a:schemeClr val="tx1"/>
                </a:solidFill>
                <a:latin typeface="Times New Roman" panose="02020603050405020304" pitchFamily="18" charset="0"/>
                <a:cs typeface="Times New Roman" panose="02020603050405020304" pitchFamily="18" charset="0"/>
              </a:rPr>
              <a:t>biomodulation</a:t>
            </a:r>
            <a:r>
              <a:rPr lang="en-US" sz="2400" b="1" dirty="0" smtClean="0">
                <a:solidFill>
                  <a:schemeClr val="tx1"/>
                </a:solidFill>
                <a:latin typeface="Times New Roman" panose="02020603050405020304" pitchFamily="18" charset="0"/>
                <a:cs typeface="Times New Roman" panose="02020603050405020304" pitchFamily="18" charset="0"/>
              </a:rPr>
              <a:t> Laser</a:t>
            </a:r>
          </a:p>
          <a:p>
            <a:pPr algn="l" rtl="0" eaLnBrk="1" hangingPunct="1"/>
            <a:r>
              <a:rPr lang="en-US" sz="2400" b="1" dirty="0" smtClean="0">
                <a:solidFill>
                  <a:schemeClr val="tx1"/>
                </a:solidFill>
                <a:latin typeface="Times New Roman" panose="02020603050405020304" pitchFamily="18" charset="0"/>
                <a:cs typeface="Times New Roman" panose="02020603050405020304" pitchFamily="18" charset="0"/>
              </a:rPr>
              <a:t>Mid-Laser</a:t>
            </a:r>
          </a:p>
          <a:p>
            <a:pPr algn="l" rtl="0" eaLnBrk="1" hangingPunct="1"/>
            <a:r>
              <a:rPr lang="en-US" sz="2400" b="1" dirty="0" smtClean="0">
                <a:solidFill>
                  <a:schemeClr val="tx1"/>
                </a:solidFill>
                <a:latin typeface="Times New Roman" panose="02020603050405020304" pitchFamily="18" charset="0"/>
                <a:cs typeface="Times New Roman" panose="02020603050405020304" pitchFamily="18" charset="0"/>
              </a:rPr>
              <a:t>Medical Laser</a:t>
            </a:r>
          </a:p>
          <a:p>
            <a:pPr algn="l" rtl="0" eaLnBrk="1" hangingPunct="1"/>
            <a:r>
              <a:rPr lang="en-US" sz="2400" b="1" dirty="0" smtClean="0">
                <a:solidFill>
                  <a:schemeClr val="tx1"/>
                </a:solidFill>
                <a:latin typeface="Times New Roman" panose="02020603050405020304" pitchFamily="18" charset="0"/>
                <a:cs typeface="Times New Roman" panose="02020603050405020304" pitchFamily="18" charset="0"/>
              </a:rPr>
              <a:t>Bio-stimulating Laser</a:t>
            </a:r>
          </a:p>
          <a:p>
            <a:pPr algn="l" rtl="0" eaLnBrk="1" hangingPunct="1"/>
            <a:r>
              <a:rPr lang="en-US" sz="2400" b="1" dirty="0" smtClean="0">
                <a:solidFill>
                  <a:schemeClr val="tx1"/>
                </a:solidFill>
                <a:latin typeface="Times New Roman" panose="02020603050405020304" pitchFamily="18" charset="0"/>
                <a:cs typeface="Times New Roman" panose="02020603050405020304" pitchFamily="18" charset="0"/>
              </a:rPr>
              <a:t>Bio-regulating Laser</a:t>
            </a:r>
          </a:p>
        </p:txBody>
      </p:sp>
    </p:spTree>
  </p:cSld>
  <p:clrMapOvr>
    <a:masterClrMapping/>
  </p:clrMapOvr>
  <p:transition spd="slow">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36133"/>
            <a:ext cx="7505700" cy="762000"/>
          </a:xfrm>
        </p:spPr>
        <p:txBody>
          <a:bodyPr>
            <a:noAutofit/>
          </a:bodyPr>
          <a:lstStyle/>
          <a:p>
            <a:pPr algn="ctr" eaLnBrk="1" fontAlgn="auto" hangingPunct="1">
              <a:spcAft>
                <a:spcPts val="0"/>
              </a:spcAft>
              <a:defRPr/>
            </a:pPr>
            <a:r>
              <a:rPr lang="en-US" sz="4000" b="1" cap="none" dirty="0">
                <a:solidFill>
                  <a:srgbClr val="FF0000"/>
                </a:solidFill>
                <a:latin typeface="Aparajita"/>
              </a:rPr>
              <a:t>LLLT  Treatment </a:t>
            </a:r>
            <a:r>
              <a:rPr lang="en-US" sz="4000" b="1" cap="none" dirty="0" smtClean="0">
                <a:solidFill>
                  <a:srgbClr val="FF0000"/>
                </a:solidFill>
                <a:latin typeface="Aparajita"/>
              </a:rPr>
              <a:t>Parameters</a:t>
            </a:r>
            <a:endParaRPr lang="en-US" sz="4000" b="1" cap="none" dirty="0">
              <a:solidFill>
                <a:srgbClr val="FF0000"/>
              </a:solidFill>
              <a:latin typeface="Aparajita"/>
            </a:endParaRPr>
          </a:p>
        </p:txBody>
      </p:sp>
      <p:graphicFrame>
        <p:nvGraphicFramePr>
          <p:cNvPr id="2" name="Diagram 1"/>
          <p:cNvGraphicFramePr/>
          <p:nvPr>
            <p:extLst>
              <p:ext uri="{D42A27DB-BD31-4B8C-83A1-F6EECF244321}">
                <p14:modId xmlns:p14="http://schemas.microsoft.com/office/powerpoint/2010/main" val="898876704"/>
              </p:ext>
            </p:extLst>
          </p:nvPr>
        </p:nvGraphicFramePr>
        <p:xfrm>
          <a:off x="228600" y="1295400"/>
          <a:ext cx="8534400" cy="111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5029200" y="2413000"/>
            <a:ext cx="3886200" cy="2308324"/>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defRPr/>
            </a:pPr>
            <a:r>
              <a:rPr lang="en-US" sz="2400" dirty="0">
                <a:latin typeface="Times New Roman" pitchFamily="18" charset="0"/>
                <a:cs typeface="Times New Roman" pitchFamily="18" charset="0"/>
              </a:rPr>
              <a:t>Wavelength </a:t>
            </a:r>
            <a:r>
              <a:rPr lang="en-US" sz="2400" dirty="0" smtClean="0">
                <a:latin typeface="Times New Roman" pitchFamily="18" charset="0"/>
                <a:cs typeface="Times New Roman" pitchFamily="18" charset="0"/>
              </a:rPr>
              <a:t>(nm)</a:t>
            </a:r>
            <a:endParaRPr lang="en-US" sz="2400" dirty="0">
              <a:latin typeface="Times New Roman" pitchFamily="18" charset="0"/>
              <a:cs typeface="Times New Roman" pitchFamily="18" charset="0"/>
            </a:endParaRPr>
          </a:p>
          <a:p>
            <a:pPr>
              <a:defRPr/>
            </a:pPr>
            <a:r>
              <a:rPr lang="en-US" sz="2400" dirty="0" smtClean="0">
                <a:latin typeface="Times New Roman" pitchFamily="18" charset="0"/>
                <a:cs typeface="Times New Roman" pitchFamily="18" charset="0"/>
              </a:rPr>
              <a:t>Power  (mw)</a:t>
            </a:r>
          </a:p>
          <a:p>
            <a:pPr>
              <a:defRPr/>
            </a:pPr>
            <a:r>
              <a:rPr lang="en-US" sz="2400" dirty="0" smtClean="0">
                <a:latin typeface="Times New Roman" pitchFamily="18" charset="0"/>
                <a:cs typeface="Times New Roman" pitchFamily="18" charset="0"/>
              </a:rPr>
              <a:t>Mode (continuous/pulsed)</a:t>
            </a:r>
            <a:endParaRPr lang="en-US" sz="2400" dirty="0">
              <a:latin typeface="Times New Roman" pitchFamily="18" charset="0"/>
              <a:cs typeface="Times New Roman" pitchFamily="18" charset="0"/>
            </a:endParaRPr>
          </a:p>
          <a:p>
            <a:pPr>
              <a:defRPr/>
            </a:pPr>
            <a:r>
              <a:rPr lang="en-US" sz="2400" dirty="0">
                <a:latin typeface="Times New Roman" pitchFamily="18" charset="0"/>
                <a:cs typeface="Times New Roman" pitchFamily="18" charset="0"/>
              </a:rPr>
              <a:t>Energy </a:t>
            </a:r>
            <a:r>
              <a:rPr lang="en-US" sz="2400" dirty="0" smtClean="0">
                <a:latin typeface="Times New Roman" pitchFamily="18" charset="0"/>
                <a:cs typeface="Times New Roman" pitchFamily="18" charset="0"/>
              </a:rPr>
              <a:t>density(J/cm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a:t>
            </a:r>
          </a:p>
          <a:p>
            <a:pPr>
              <a:defRPr/>
            </a:pPr>
            <a:r>
              <a:rPr lang="en-US" sz="2400" dirty="0" smtClean="0">
                <a:latin typeface="Times New Roman" pitchFamily="18" charset="0"/>
                <a:cs typeface="Times New Roman" pitchFamily="18" charset="0"/>
              </a:rPr>
              <a:t>Treatment duration </a:t>
            </a:r>
            <a:endParaRPr lang="en-US" sz="2400" dirty="0">
              <a:latin typeface="Times New Roman" pitchFamily="18" charset="0"/>
              <a:cs typeface="Times New Roman" pitchFamily="18" charset="0"/>
            </a:endParaRPr>
          </a:p>
          <a:p>
            <a:pPr>
              <a:defRPr/>
            </a:pPr>
            <a:r>
              <a:rPr lang="en-US" sz="2400" dirty="0">
                <a:latin typeface="Times New Roman" pitchFamily="18" charset="0"/>
                <a:cs typeface="Times New Roman" pitchFamily="18" charset="0"/>
              </a:rPr>
              <a:t>Treatment </a:t>
            </a:r>
            <a:r>
              <a:rPr lang="en-US" sz="2400" dirty="0" smtClean="0">
                <a:latin typeface="Times New Roman" pitchFamily="18" charset="0"/>
                <a:cs typeface="Times New Roman" pitchFamily="18" charset="0"/>
              </a:rPr>
              <a:t>frequency</a:t>
            </a:r>
            <a:endParaRPr lang="en-US" sz="2400" dirty="0">
              <a:latin typeface="Times New Roman" pitchFamily="18" charset="0"/>
              <a:cs typeface="Times New Roman" pitchFamily="18" charset="0"/>
            </a:endParaRPr>
          </a:p>
        </p:txBody>
      </p:sp>
      <p:sp>
        <p:nvSpPr>
          <p:cNvPr id="7" name="Rectangle 6"/>
          <p:cNvSpPr/>
          <p:nvPr/>
        </p:nvSpPr>
        <p:spPr>
          <a:xfrm>
            <a:off x="228600" y="2482938"/>
            <a:ext cx="3943350" cy="230832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defRPr/>
            </a:pPr>
            <a:r>
              <a:rPr lang="en-US" sz="2400" dirty="0">
                <a:latin typeface="Times New Roman" pitchFamily="18" charset="0"/>
                <a:cs typeface="Times New Roman" pitchFamily="18" charset="0"/>
              </a:rPr>
              <a:t>Medical history and diagnosis</a:t>
            </a:r>
          </a:p>
          <a:p>
            <a:pPr>
              <a:defRPr/>
            </a:pPr>
            <a:r>
              <a:rPr lang="en-US" sz="2400" dirty="0">
                <a:latin typeface="Times New Roman" pitchFamily="18" charset="0"/>
                <a:cs typeface="Times New Roman" pitchFamily="18" charset="0"/>
              </a:rPr>
              <a:t>Vascularity of target tissues</a:t>
            </a:r>
          </a:p>
          <a:p>
            <a:pPr>
              <a:defRPr/>
            </a:pPr>
            <a:r>
              <a:rPr lang="en-US" sz="2400" dirty="0">
                <a:latin typeface="Times New Roman" pitchFamily="18" charset="0"/>
                <a:cs typeface="Times New Roman" pitchFamily="18" charset="0"/>
              </a:rPr>
              <a:t>Stage of injury (acute/chronic0</a:t>
            </a:r>
          </a:p>
          <a:p>
            <a:pPr>
              <a:defRPr/>
            </a:pPr>
            <a:r>
              <a:rPr lang="en-US" sz="2400" dirty="0">
                <a:latin typeface="Times New Roman" pitchFamily="18" charset="0"/>
                <a:cs typeface="Times New Roman" pitchFamily="18" charset="0"/>
              </a:rPr>
              <a:t>Skin type and pigmentation</a:t>
            </a:r>
          </a:p>
          <a:p>
            <a:pPr>
              <a:defRPr/>
            </a:pPr>
            <a:r>
              <a:rPr lang="en-US" sz="2400" dirty="0">
                <a:latin typeface="Times New Roman" pitchFamily="18" charset="0"/>
                <a:cs typeface="Times New Roman" pitchFamily="18" charset="0"/>
              </a:rPr>
              <a:t>Medications</a:t>
            </a:r>
          </a:p>
        </p:txBody>
      </p:sp>
      <p:sp>
        <p:nvSpPr>
          <p:cNvPr id="8" name="Rectangle 7"/>
          <p:cNvSpPr/>
          <p:nvPr/>
        </p:nvSpPr>
        <p:spPr>
          <a:xfrm>
            <a:off x="1714500" y="5410200"/>
            <a:ext cx="5791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Applications Techniques </a:t>
            </a:r>
            <a:endParaRPr lang="en-US" sz="3200" dirty="0">
              <a:solidFill>
                <a:schemeClr val="tx1"/>
              </a:solidFill>
            </a:endParaRPr>
          </a:p>
        </p:txBody>
      </p:sp>
    </p:spTree>
  </p:cSld>
  <p:clrMapOvr>
    <a:masterClrMapping/>
  </p:clrMapOvr>
  <p:transition spd="slow">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04800" y="235564"/>
            <a:ext cx="7099690" cy="583407"/>
          </a:xfrm>
        </p:spPr>
        <p:txBody>
          <a:bodyPr>
            <a:noAutofit/>
          </a:bodyPr>
          <a:lstStyle/>
          <a:p>
            <a:pPr algn="ctr" eaLnBrk="1" fontAlgn="auto" hangingPunct="1">
              <a:spcAft>
                <a:spcPts val="0"/>
              </a:spcAft>
              <a:defRPr/>
            </a:pPr>
            <a:r>
              <a:rPr lang="en-US" sz="3600" b="1" cap="none" dirty="0">
                <a:solidFill>
                  <a:srgbClr val="FF0000"/>
                </a:solidFill>
                <a:latin typeface="Aparajita"/>
              </a:rPr>
              <a:t>Laser Parameters: </a:t>
            </a:r>
            <a:r>
              <a:rPr lang="en-US" sz="3600" b="1" cap="none" dirty="0">
                <a:solidFill>
                  <a:schemeClr val="tx1"/>
                </a:solidFill>
                <a:latin typeface="Aparajita"/>
              </a:rPr>
              <a:t>Wavelength</a:t>
            </a:r>
            <a:r>
              <a:rPr lang="en-US" sz="3600" b="1" cap="none" dirty="0">
                <a:solidFill>
                  <a:srgbClr val="FF0000"/>
                </a:solidFill>
                <a:latin typeface="Aparajita"/>
              </a:rPr>
              <a:t> </a:t>
            </a:r>
          </a:p>
        </p:txBody>
      </p:sp>
      <p:sp>
        <p:nvSpPr>
          <p:cNvPr id="31746" name="Rectangle 3"/>
          <p:cNvSpPr>
            <a:spLocks noGrp="1" noChangeArrowheads="1"/>
          </p:cNvSpPr>
          <p:nvPr>
            <p:ph sz="half" idx="1"/>
          </p:nvPr>
        </p:nvSpPr>
        <p:spPr>
          <a:xfrm>
            <a:off x="38099" y="1160776"/>
            <a:ext cx="7696200" cy="609600"/>
          </a:xfrm>
        </p:spPr>
        <p:txBody>
          <a:bodyPr>
            <a:normAutofit/>
          </a:bodyPr>
          <a:lstStyle/>
          <a:p>
            <a:pPr algn="l" rtl="0" eaLnBrk="1" hangingPunct="1">
              <a:buFontTx/>
              <a:buNone/>
            </a:pPr>
            <a:r>
              <a:rPr lang="en-US" sz="2800" b="1" dirty="0" smtClean="0">
                <a:latin typeface="Aparajita" pitchFamily="34" charset="0"/>
                <a:cs typeface="Aparajita" pitchFamily="34" charset="0"/>
              </a:rPr>
              <a:t>Longer wavelength deeper penetration</a:t>
            </a:r>
            <a:endParaRPr lang="en-US" sz="1600" b="1" dirty="0" smtClean="0">
              <a:latin typeface="Aparajita" pitchFamily="34" charset="0"/>
              <a:cs typeface="Aparajita" pitchFamily="34" charset="0"/>
            </a:endParaRPr>
          </a:p>
        </p:txBody>
      </p:sp>
      <p:sp>
        <p:nvSpPr>
          <p:cNvPr id="24580" name="Rectangle 3"/>
          <p:cNvSpPr>
            <a:spLocks noChangeArrowheads="1"/>
          </p:cNvSpPr>
          <p:nvPr/>
        </p:nvSpPr>
        <p:spPr bwMode="auto">
          <a:xfrm>
            <a:off x="-152400" y="1962514"/>
            <a:ext cx="7556890" cy="2308324"/>
          </a:xfrm>
          <a:prstGeom prst="rect">
            <a:avLst/>
          </a:prstGeom>
          <a:noFill/>
          <a:ln w="9525">
            <a:noFill/>
            <a:miter lim="800000"/>
            <a:headEnd/>
            <a:tailEnd/>
          </a:ln>
        </p:spPr>
        <p:txBody>
          <a:bodyPr wrap="square">
            <a:spAutoFit/>
          </a:bodyPr>
          <a:lstStyle/>
          <a:p>
            <a:pPr lvl="1" algn="just">
              <a:defRPr/>
            </a:pPr>
            <a:r>
              <a:rPr lang="en-US" sz="2400" b="1" dirty="0" smtClean="0">
                <a:solidFill>
                  <a:srgbClr val="C00000"/>
                </a:solidFill>
                <a:latin typeface="Aparajita" pitchFamily="34" charset="0"/>
                <a:cs typeface="Aparajita" pitchFamily="34" charset="0"/>
              </a:rPr>
              <a:t>Red visible laser Superficial conditions</a:t>
            </a:r>
            <a:endParaRPr lang="en-US" sz="2000" dirty="0" smtClean="0">
              <a:latin typeface="Aparajita" pitchFamily="34" charset="0"/>
              <a:cs typeface="Aparajita" pitchFamily="34" charset="0"/>
            </a:endParaRPr>
          </a:p>
          <a:p>
            <a:pPr lvl="1" algn="just">
              <a:defRPr/>
            </a:pPr>
            <a:r>
              <a:rPr lang="en-US" sz="2000" dirty="0" smtClean="0">
                <a:latin typeface="Aparajita" pitchFamily="34" charset="0"/>
                <a:cs typeface="Aparajita" pitchFamily="34" charset="0"/>
              </a:rPr>
              <a:t>     He-Ne (wavelength=632nm)  </a:t>
            </a:r>
            <a:endParaRPr lang="en-US" sz="2000" dirty="0" smtClean="0">
              <a:latin typeface="Aparajita" pitchFamily="34" charset="0"/>
              <a:cs typeface="Aparajita" pitchFamily="34" charset="0"/>
            </a:endParaRPr>
          </a:p>
          <a:p>
            <a:pPr lvl="1" algn="just">
              <a:defRPr/>
            </a:pPr>
            <a:r>
              <a:rPr lang="en-US" sz="2000" dirty="0">
                <a:latin typeface="Aparajita" pitchFamily="34" charset="0"/>
                <a:cs typeface="Aparajita" pitchFamily="34" charset="0"/>
              </a:rPr>
              <a:t> </a:t>
            </a:r>
            <a:r>
              <a:rPr lang="en-US" sz="2000" dirty="0" smtClean="0">
                <a:latin typeface="Aparajita" pitchFamily="34" charset="0"/>
                <a:cs typeface="Aparajita" pitchFamily="34" charset="0"/>
              </a:rPr>
              <a:t>    </a:t>
            </a:r>
            <a:r>
              <a:rPr lang="en-US" sz="2000" dirty="0">
                <a:latin typeface="Aparajita" pitchFamily="34" charset="0"/>
                <a:cs typeface="Aparajita" pitchFamily="34" charset="0"/>
              </a:rPr>
              <a:t>U</a:t>
            </a:r>
            <a:r>
              <a:rPr lang="en-US" sz="2000" dirty="0" smtClean="0">
                <a:latin typeface="Aparajita" pitchFamily="34" charset="0"/>
                <a:cs typeface="Aparajita" pitchFamily="34" charset="0"/>
              </a:rPr>
              <a:t>sed </a:t>
            </a:r>
            <a:r>
              <a:rPr lang="en-US" sz="2000" dirty="0" smtClean="0">
                <a:latin typeface="Aparajita" pitchFamily="34" charset="0"/>
                <a:cs typeface="Aparajita" pitchFamily="34" charset="0"/>
              </a:rPr>
              <a:t>for </a:t>
            </a:r>
            <a:r>
              <a:rPr lang="en-US" sz="2000" dirty="0" smtClean="0">
                <a:latin typeface="Aparajita" pitchFamily="34" charset="0"/>
                <a:cs typeface="Aparajita" pitchFamily="34" charset="0"/>
              </a:rPr>
              <a:t>   Superficial </a:t>
            </a:r>
            <a:r>
              <a:rPr lang="en-US" sz="2000" dirty="0">
                <a:latin typeface="Aparajita" pitchFamily="34" charset="0"/>
                <a:cs typeface="Aparajita" pitchFamily="34" charset="0"/>
              </a:rPr>
              <a:t>wound, ulcer </a:t>
            </a:r>
            <a:r>
              <a:rPr lang="en-US" sz="2000" dirty="0" smtClean="0">
                <a:latin typeface="Aparajita" pitchFamily="34" charset="0"/>
                <a:cs typeface="Aparajita" pitchFamily="34" charset="0"/>
              </a:rPr>
              <a:t> </a:t>
            </a:r>
          </a:p>
          <a:p>
            <a:pPr lvl="1" algn="just">
              <a:defRPr/>
            </a:pPr>
            <a:r>
              <a:rPr lang="en-US" sz="2000" dirty="0">
                <a:latin typeface="Aparajita" pitchFamily="34" charset="0"/>
                <a:cs typeface="Aparajita" pitchFamily="34" charset="0"/>
              </a:rPr>
              <a:t> </a:t>
            </a:r>
            <a:r>
              <a:rPr lang="en-US" sz="2000" dirty="0" smtClean="0">
                <a:latin typeface="Aparajita" pitchFamily="34" charset="0"/>
                <a:cs typeface="Aparajita" pitchFamily="34" charset="0"/>
              </a:rPr>
              <a:t>                      S</a:t>
            </a:r>
            <a:r>
              <a:rPr lang="en-US" sz="2000" dirty="0" smtClean="0">
                <a:latin typeface="Aparajita" pitchFamily="34" charset="0"/>
                <a:cs typeface="Aparajita" pitchFamily="34" charset="0"/>
              </a:rPr>
              <a:t>uperficial </a:t>
            </a:r>
            <a:r>
              <a:rPr lang="en-US" sz="2000" dirty="0">
                <a:latin typeface="Aparajita" pitchFamily="34" charset="0"/>
                <a:cs typeface="Aparajita" pitchFamily="34" charset="0"/>
              </a:rPr>
              <a:t>trigger </a:t>
            </a:r>
            <a:r>
              <a:rPr lang="en-US" sz="2000" dirty="0" smtClean="0">
                <a:latin typeface="Aparajita" pitchFamily="34" charset="0"/>
                <a:cs typeface="Aparajita" pitchFamily="34" charset="0"/>
              </a:rPr>
              <a:t>point</a:t>
            </a:r>
          </a:p>
          <a:p>
            <a:pPr lvl="1" algn="just">
              <a:defRPr/>
            </a:pPr>
            <a:r>
              <a:rPr lang="en-US" altLang="en-US" sz="2000" dirty="0">
                <a:latin typeface="New York"/>
              </a:rPr>
              <a:t>Absorption of He-Ne occurs within first 2-5 mm of soft  tissue with an indirect effect  of up to 8-10 mm  </a:t>
            </a:r>
          </a:p>
          <a:p>
            <a:pPr lvl="1" algn="just">
              <a:defRPr/>
            </a:pPr>
            <a:endParaRPr lang="en-US" sz="2000" dirty="0">
              <a:latin typeface="Aparajita" pitchFamily="34" charset="0"/>
              <a:cs typeface="Aparajita" pitchFamily="34" charset="0"/>
            </a:endParaRPr>
          </a:p>
        </p:txBody>
      </p:sp>
      <p:sp>
        <p:nvSpPr>
          <p:cNvPr id="24581" name="Rectangle 4"/>
          <p:cNvSpPr>
            <a:spLocks noChangeArrowheads="1"/>
          </p:cNvSpPr>
          <p:nvPr/>
        </p:nvSpPr>
        <p:spPr bwMode="auto">
          <a:xfrm>
            <a:off x="1382110" y="4155200"/>
            <a:ext cx="7761890" cy="2308324"/>
          </a:xfrm>
          <a:prstGeom prst="rect">
            <a:avLst/>
          </a:prstGeom>
          <a:noFill/>
          <a:ln w="9525">
            <a:noFill/>
            <a:miter lim="800000"/>
            <a:headEnd/>
            <a:tailEnd/>
          </a:ln>
        </p:spPr>
        <p:txBody>
          <a:bodyPr wrap="square">
            <a:spAutoFit/>
          </a:bodyPr>
          <a:lstStyle/>
          <a:p>
            <a:pPr lvl="1" algn="just">
              <a:defRPr/>
            </a:pPr>
            <a:r>
              <a:rPr lang="en-US" sz="2400" b="1" dirty="0" smtClean="0">
                <a:solidFill>
                  <a:srgbClr val="C00000"/>
                </a:solidFill>
                <a:latin typeface="Aparajita" pitchFamily="34" charset="0"/>
                <a:cs typeface="Aparajita" pitchFamily="34" charset="0"/>
              </a:rPr>
              <a:t>IR Laser “Deep </a:t>
            </a:r>
            <a:r>
              <a:rPr lang="en-US" sz="2400" b="1" dirty="0">
                <a:solidFill>
                  <a:srgbClr val="C00000"/>
                </a:solidFill>
                <a:latin typeface="Aparajita" pitchFamily="34" charset="0"/>
                <a:cs typeface="Aparajita" pitchFamily="34" charset="0"/>
              </a:rPr>
              <a:t>conditions; </a:t>
            </a:r>
            <a:endParaRPr lang="en-US" sz="2400" b="1" dirty="0" smtClean="0">
              <a:solidFill>
                <a:srgbClr val="C00000"/>
              </a:solidFill>
              <a:latin typeface="Aparajita" pitchFamily="34" charset="0"/>
              <a:cs typeface="Aparajita" pitchFamily="34" charset="0"/>
            </a:endParaRPr>
          </a:p>
          <a:p>
            <a:pPr lvl="1" algn="just">
              <a:defRPr/>
            </a:pPr>
            <a:r>
              <a:rPr lang="en-US" sz="2000" dirty="0" smtClean="0">
                <a:latin typeface="Aparajita" pitchFamily="34" charset="0"/>
                <a:cs typeface="Aparajita" pitchFamily="34" charset="0"/>
              </a:rPr>
              <a:t>Ga-As (wavelength=904nm) and </a:t>
            </a:r>
          </a:p>
          <a:p>
            <a:pPr lvl="1" algn="just">
              <a:defRPr/>
            </a:pPr>
            <a:r>
              <a:rPr lang="es-ES" sz="2000" dirty="0" smtClean="0"/>
              <a:t>(</a:t>
            </a:r>
            <a:r>
              <a:rPr lang="es-ES" sz="2000" dirty="0" smtClean="0">
                <a:latin typeface="Aparajita" pitchFamily="34" charset="0"/>
                <a:cs typeface="Aparajita" pitchFamily="34" charset="0"/>
              </a:rPr>
              <a:t>Ga-Al-As (</a:t>
            </a:r>
            <a:r>
              <a:rPr lang="es-ES" sz="2000" dirty="0" err="1" smtClean="0">
                <a:latin typeface="Aparajita" pitchFamily="34" charset="0"/>
                <a:cs typeface="Aparajita" pitchFamily="34" charset="0"/>
              </a:rPr>
              <a:t>wavelength</a:t>
            </a:r>
            <a:r>
              <a:rPr lang="es-ES" sz="2000" dirty="0" smtClean="0">
                <a:latin typeface="Aparajita" pitchFamily="34" charset="0"/>
                <a:cs typeface="Aparajita" pitchFamily="34" charset="0"/>
              </a:rPr>
              <a:t>=780-890nm) </a:t>
            </a:r>
          </a:p>
          <a:p>
            <a:pPr lvl="1" algn="just">
              <a:defRPr/>
            </a:pPr>
            <a:r>
              <a:rPr lang="es-ES" sz="2000" dirty="0">
                <a:latin typeface="Aparajita" pitchFamily="34" charset="0"/>
                <a:cs typeface="Aparajita" pitchFamily="34" charset="0"/>
              </a:rPr>
              <a:t> U</a:t>
            </a:r>
            <a:r>
              <a:rPr lang="es-ES" sz="2000" dirty="0" smtClean="0">
                <a:latin typeface="Aparajita" pitchFamily="34" charset="0"/>
                <a:cs typeface="Aparajita" pitchFamily="34" charset="0"/>
              </a:rPr>
              <a:t>se </a:t>
            </a:r>
            <a:r>
              <a:rPr lang="en-US" sz="2000" dirty="0" smtClean="0">
                <a:latin typeface="Aparajita" pitchFamily="34" charset="0"/>
                <a:cs typeface="Aparajita" pitchFamily="34" charset="0"/>
              </a:rPr>
              <a:t>for </a:t>
            </a:r>
            <a:r>
              <a:rPr lang="en-US" sz="2000" dirty="0" smtClean="0">
                <a:latin typeface="Aparajita" pitchFamily="34" charset="0"/>
                <a:cs typeface="Aparajita" pitchFamily="34" charset="0"/>
              </a:rPr>
              <a:t> Deep </a:t>
            </a:r>
            <a:r>
              <a:rPr lang="en-US" sz="2000" dirty="0">
                <a:latin typeface="Aparajita" pitchFamily="34" charset="0"/>
                <a:cs typeface="Aparajita" pitchFamily="34" charset="0"/>
              </a:rPr>
              <a:t>wound, edema (acute &amp;chronic), </a:t>
            </a:r>
            <a:endParaRPr lang="en-US" sz="2000" dirty="0" smtClean="0">
              <a:latin typeface="Aparajita" pitchFamily="34" charset="0"/>
              <a:cs typeface="Aparajita" pitchFamily="34" charset="0"/>
            </a:endParaRPr>
          </a:p>
          <a:p>
            <a:pPr lvl="1" algn="just">
              <a:defRPr/>
            </a:pPr>
            <a:r>
              <a:rPr lang="en-US" sz="2000" dirty="0">
                <a:latin typeface="Aparajita" pitchFamily="34" charset="0"/>
                <a:cs typeface="Aparajita" pitchFamily="34" charset="0"/>
              </a:rPr>
              <a:t> </a:t>
            </a:r>
            <a:r>
              <a:rPr lang="en-US" sz="2000" dirty="0" smtClean="0">
                <a:latin typeface="Aparajita" pitchFamily="34" charset="0"/>
                <a:cs typeface="Aparajita" pitchFamily="34" charset="0"/>
              </a:rPr>
              <a:t>              </a:t>
            </a:r>
            <a:r>
              <a:rPr lang="en-US" sz="2000" dirty="0">
                <a:latin typeface="Aparajita" pitchFamily="34" charset="0"/>
                <a:cs typeface="Aparajita" pitchFamily="34" charset="0"/>
              </a:rPr>
              <a:t>D</a:t>
            </a:r>
            <a:r>
              <a:rPr lang="en-US" sz="2000" dirty="0" smtClean="0">
                <a:latin typeface="Aparajita" pitchFamily="34" charset="0"/>
                <a:cs typeface="Aparajita" pitchFamily="34" charset="0"/>
              </a:rPr>
              <a:t>eep </a:t>
            </a:r>
            <a:r>
              <a:rPr lang="en-US" sz="2000" dirty="0">
                <a:latin typeface="Aparajita" pitchFamily="34" charset="0"/>
                <a:cs typeface="Aparajita" pitchFamily="34" charset="0"/>
              </a:rPr>
              <a:t>trigger point, &amp; scar tissue </a:t>
            </a:r>
            <a:endParaRPr lang="en-US" sz="2000" dirty="0" smtClean="0">
              <a:latin typeface="Aparajita" pitchFamily="34" charset="0"/>
              <a:cs typeface="Aparajita" pitchFamily="34" charset="0"/>
            </a:endParaRPr>
          </a:p>
          <a:p>
            <a:pPr lvl="1" algn="just">
              <a:defRPr/>
            </a:pPr>
            <a:r>
              <a:rPr lang="en-US" altLang="en-US" sz="2000" dirty="0" smtClean="0">
                <a:latin typeface="New York"/>
              </a:rPr>
              <a:t>IR laser  has a longer wavelength directly absorbed  at depths of 2-4 cm and has indirect effect up to 5 cm.</a:t>
            </a:r>
            <a:endParaRPr lang="en-US" sz="2000" dirty="0">
              <a:latin typeface="Aparajita" pitchFamily="34" charset="0"/>
              <a:cs typeface="Aparajita" pitchFamily="34" charset="0"/>
            </a:endParaRPr>
          </a:p>
        </p:txBody>
      </p:sp>
      <p:pic>
        <p:nvPicPr>
          <p:cNvPr id="31750" name="Picture 5" descr="http://www.vodderschool.com/img/cart/product/5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309237"/>
            <a:ext cx="107731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7" descr="http://www.aesthetic-solutions.org/wp-content/uploads/2012/08/Low-Level-Laser-Therapy-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4299" y="2278775"/>
            <a:ext cx="1166552"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97837" y="179576"/>
            <a:ext cx="7345963" cy="685800"/>
          </a:xfrm>
        </p:spPr>
        <p:txBody>
          <a:bodyPr>
            <a:noAutofit/>
          </a:bodyPr>
          <a:lstStyle/>
          <a:p>
            <a:pPr algn="ctr" eaLnBrk="1" fontAlgn="auto" hangingPunct="1">
              <a:spcAft>
                <a:spcPts val="0"/>
              </a:spcAft>
              <a:defRPr/>
            </a:pPr>
            <a:r>
              <a:rPr lang="en-US" sz="4000" b="1" cap="none" dirty="0">
                <a:solidFill>
                  <a:srgbClr val="FF0000"/>
                </a:solidFill>
                <a:latin typeface="Aparajita"/>
              </a:rPr>
              <a:t>Laser </a:t>
            </a:r>
            <a:r>
              <a:rPr lang="en-US" sz="4000" b="1" cap="none" dirty="0" smtClean="0">
                <a:solidFill>
                  <a:srgbClr val="FF0000"/>
                </a:solidFill>
                <a:latin typeface="Aparajita"/>
              </a:rPr>
              <a:t>Parameters: </a:t>
            </a:r>
            <a:r>
              <a:rPr lang="en-US" sz="4000" b="1" cap="none" dirty="0" smtClean="0">
                <a:solidFill>
                  <a:schemeClr val="tx1"/>
                </a:solidFill>
                <a:latin typeface="Aparajita"/>
              </a:rPr>
              <a:t>Power</a:t>
            </a:r>
            <a:r>
              <a:rPr lang="en-US" sz="4000" b="1" cap="none" dirty="0" smtClean="0">
                <a:solidFill>
                  <a:srgbClr val="FF0000"/>
                </a:solidFill>
                <a:latin typeface="Aparajita"/>
              </a:rPr>
              <a:t> </a:t>
            </a:r>
            <a:r>
              <a:rPr lang="en-US" sz="4000" b="1" cap="none" dirty="0" smtClean="0">
                <a:solidFill>
                  <a:srgbClr val="FF0000"/>
                </a:solidFill>
                <a:latin typeface="Aparajita"/>
              </a:rPr>
              <a:t/>
            </a:r>
            <a:br>
              <a:rPr lang="en-US" sz="4000" b="1" cap="none" dirty="0" smtClean="0">
                <a:solidFill>
                  <a:srgbClr val="FF0000"/>
                </a:solidFill>
                <a:latin typeface="Aparajita"/>
              </a:rPr>
            </a:br>
            <a:endParaRPr lang="en-US" sz="4000" b="1" cap="none" dirty="0">
              <a:solidFill>
                <a:schemeClr val="tx1"/>
              </a:solidFill>
              <a:latin typeface="Aparajita"/>
            </a:endParaRPr>
          </a:p>
        </p:txBody>
      </p:sp>
      <p:sp>
        <p:nvSpPr>
          <p:cNvPr id="25603" name="Rectangle 3"/>
          <p:cNvSpPr>
            <a:spLocks noGrp="1" noChangeArrowheads="1"/>
          </p:cNvSpPr>
          <p:nvPr>
            <p:ph sz="half" idx="1"/>
          </p:nvPr>
        </p:nvSpPr>
        <p:spPr>
          <a:xfrm>
            <a:off x="0" y="1396112"/>
            <a:ext cx="9144000" cy="2667000"/>
          </a:xfrm>
        </p:spPr>
        <p:txBody>
          <a:bodyPr>
            <a:noAutofit/>
          </a:bodyPr>
          <a:lstStyle/>
          <a:p>
            <a:pPr marL="365760" indent="-256032" algn="just" rtl="0" eaLnBrk="1" fontAlgn="auto" hangingPunct="1">
              <a:spcAft>
                <a:spcPts val="0"/>
              </a:spcAft>
              <a:buNone/>
              <a:defRPr/>
            </a:pPr>
            <a:r>
              <a:rPr lang="en-US" sz="3200" dirty="0" smtClean="0">
                <a:solidFill>
                  <a:srgbClr val="FF0000"/>
                </a:solidFill>
                <a:latin typeface="Times New Roman" panose="02020603050405020304" pitchFamily="18" charset="0"/>
                <a:cs typeface="Times New Roman" panose="02020603050405020304" pitchFamily="18" charset="0"/>
              </a:rPr>
              <a:t>Power</a:t>
            </a:r>
            <a:r>
              <a:rPr lang="en-US" sz="3200" dirty="0" smtClean="0"/>
              <a:t> </a:t>
            </a:r>
            <a:r>
              <a:rPr lang="en-US" sz="2800" dirty="0" smtClean="0">
                <a:solidFill>
                  <a:schemeClr val="tx1"/>
                </a:solidFill>
                <a:latin typeface="Times New Roman" panose="02020603050405020304" pitchFamily="18" charset="0"/>
                <a:cs typeface="Times New Roman" panose="02020603050405020304" pitchFamily="18" charset="0"/>
              </a:rPr>
              <a:t>is defined as the </a:t>
            </a:r>
            <a:r>
              <a:rPr lang="en-US" sz="2800" u="sng" dirty="0" smtClean="0">
                <a:solidFill>
                  <a:srgbClr val="FF0000"/>
                </a:solidFill>
                <a:latin typeface="Times New Roman" panose="02020603050405020304" pitchFamily="18" charset="0"/>
                <a:cs typeface="Times New Roman" panose="02020603050405020304" pitchFamily="18" charset="0"/>
              </a:rPr>
              <a:t>rate of energy flow</a:t>
            </a:r>
            <a:r>
              <a:rPr lang="en-US" sz="2800" dirty="0" smtClean="0">
                <a:solidFill>
                  <a:schemeClr val="tx1"/>
                </a:solidFill>
                <a:latin typeface="Times New Roman" panose="02020603050405020304" pitchFamily="18" charset="0"/>
                <a:cs typeface="Times New Roman" panose="02020603050405020304" pitchFamily="18" charset="0"/>
              </a:rPr>
              <a:t> and measured in watts (</a:t>
            </a:r>
            <a:r>
              <a:rPr lang="en-US" sz="2800" dirty="0" err="1" smtClean="0">
                <a:solidFill>
                  <a:schemeClr val="tx1"/>
                </a:solidFill>
                <a:latin typeface="Times New Roman" panose="02020603050405020304" pitchFamily="18" charset="0"/>
                <a:cs typeface="Times New Roman" panose="02020603050405020304" pitchFamily="18" charset="0"/>
              </a:rPr>
              <a:t>mW</a:t>
            </a:r>
            <a:r>
              <a:rPr lang="en-US" sz="2800" dirty="0" smtClean="0">
                <a:solidFill>
                  <a:schemeClr val="tx1"/>
                </a:solidFill>
                <a:latin typeface="Times New Roman" panose="02020603050405020304" pitchFamily="18" charset="0"/>
                <a:cs typeface="Times New Roman" panose="02020603050405020304" pitchFamily="18" charset="0"/>
              </a:rPr>
              <a:t>) where  (1watt=1J/second)</a:t>
            </a:r>
          </a:p>
          <a:p>
            <a:pPr marL="859536" lvl="2" algn="just" rtl="0" eaLnBrk="1" fontAlgn="auto" hangingPunct="1">
              <a:spcAft>
                <a:spcPts val="0"/>
              </a:spcAft>
              <a:buFont typeface="Wingdings 2"/>
              <a:buChar char=""/>
              <a:defRPr/>
            </a:pPr>
            <a:r>
              <a:rPr lang="en-US" sz="2800" dirty="0" smtClean="0">
                <a:solidFill>
                  <a:schemeClr val="tx1"/>
                </a:solidFill>
                <a:latin typeface="Times New Roman" panose="02020603050405020304" pitchFamily="18" charset="0"/>
                <a:cs typeface="Times New Roman" panose="02020603050405020304" pitchFamily="18" charset="0"/>
              </a:rPr>
              <a:t>Low-power lasers (1-5mW)</a:t>
            </a:r>
          </a:p>
          <a:p>
            <a:pPr marL="859536" lvl="2" algn="just" rtl="0" eaLnBrk="1" fontAlgn="auto" hangingPunct="1">
              <a:spcAft>
                <a:spcPts val="0"/>
              </a:spcAft>
              <a:buFont typeface="Wingdings 2"/>
              <a:buChar char=""/>
              <a:defRPr/>
            </a:pPr>
            <a:r>
              <a:rPr lang="en-US" sz="2800" dirty="0" smtClean="0">
                <a:solidFill>
                  <a:srgbClr val="FF0000"/>
                </a:solidFill>
                <a:latin typeface="Times New Roman" panose="02020603050405020304" pitchFamily="18" charset="0"/>
                <a:cs typeface="Times New Roman" panose="02020603050405020304" pitchFamily="18" charset="0"/>
              </a:rPr>
              <a:t>Medium-power (5-500mW)</a:t>
            </a:r>
          </a:p>
          <a:p>
            <a:pPr marL="859536" lvl="2" algn="just" rtl="0" eaLnBrk="1" fontAlgn="auto" hangingPunct="1">
              <a:spcAft>
                <a:spcPts val="0"/>
              </a:spcAft>
              <a:buFont typeface="Wingdings 2"/>
              <a:buChar char=""/>
              <a:defRPr/>
            </a:pPr>
            <a:r>
              <a:rPr lang="en-US" sz="2800" dirty="0" smtClean="0">
                <a:solidFill>
                  <a:schemeClr val="tx1"/>
                </a:solidFill>
                <a:latin typeface="Times New Roman" panose="02020603050405020304" pitchFamily="18" charset="0"/>
                <a:cs typeface="Times New Roman" panose="02020603050405020304" pitchFamily="18" charset="0"/>
              </a:rPr>
              <a:t>High-power lasers (&gt; 500mW) </a:t>
            </a:r>
          </a:p>
        </p:txBody>
      </p:sp>
      <p:sp>
        <p:nvSpPr>
          <p:cNvPr id="2" name="Rectangle 1"/>
          <p:cNvSpPr/>
          <p:nvPr/>
        </p:nvSpPr>
        <p:spPr>
          <a:xfrm>
            <a:off x="0" y="4240024"/>
            <a:ext cx="9144000" cy="1446550"/>
          </a:xfrm>
          <a:prstGeom prst="rect">
            <a:avLst/>
          </a:prstGeom>
        </p:spPr>
        <p:txBody>
          <a:bodyPr wrap="square">
            <a:spAutoFit/>
          </a:bodyPr>
          <a:lstStyle/>
          <a:p>
            <a:pPr marL="365760" indent="-256032" algn="just" eaLnBrk="1" fontAlgn="auto" hangingPunct="1">
              <a:spcAft>
                <a:spcPts val="0"/>
              </a:spcAft>
              <a:defRPr/>
            </a:pPr>
            <a:r>
              <a:rPr lang="en-US" sz="3200" dirty="0">
                <a:solidFill>
                  <a:srgbClr val="FF0000"/>
                </a:solidFill>
                <a:cs typeface="Times New Roman" panose="02020603050405020304" pitchFamily="18" charset="0"/>
              </a:rPr>
              <a:t>Power Density </a:t>
            </a:r>
            <a:r>
              <a:rPr lang="en-US" sz="3200" dirty="0" smtClean="0">
                <a:solidFill>
                  <a:srgbClr val="FF0000"/>
                </a:solidFill>
                <a:cs typeface="Times New Roman" panose="02020603050405020304" pitchFamily="18" charset="0"/>
              </a:rPr>
              <a:t>(PD) </a:t>
            </a:r>
            <a:r>
              <a:rPr lang="en-US" sz="2800" dirty="0">
                <a:cs typeface="Times New Roman" panose="02020603050405020304" pitchFamily="18" charset="0"/>
              </a:rPr>
              <a:t>is the amount of power per unit area of the beam (spot size), and measured by W/cm</a:t>
            </a:r>
            <a:r>
              <a:rPr lang="en-US" sz="2800" baseline="30000" dirty="0">
                <a:cs typeface="Times New Roman" panose="02020603050405020304" pitchFamily="18" charset="0"/>
              </a:rPr>
              <a:t>2</a:t>
            </a:r>
            <a:r>
              <a:rPr lang="en-US" sz="2800" dirty="0">
                <a:cs typeface="Times New Roman" panose="02020603050405020304" pitchFamily="18" charset="0"/>
              </a:rPr>
              <a:t> or </a:t>
            </a:r>
            <a:r>
              <a:rPr lang="en-US" sz="2800" dirty="0" err="1">
                <a:cs typeface="Times New Roman" panose="02020603050405020304" pitchFamily="18" charset="0"/>
              </a:rPr>
              <a:t>mW</a:t>
            </a:r>
            <a:r>
              <a:rPr lang="en-US" sz="2800" dirty="0">
                <a:cs typeface="Times New Roman" panose="02020603050405020304" pitchFamily="18" charset="0"/>
              </a:rPr>
              <a:t>/cm</a:t>
            </a:r>
            <a:r>
              <a:rPr lang="en-US" sz="2800" baseline="30000" dirty="0">
                <a:cs typeface="Times New Roman" panose="02020603050405020304" pitchFamily="18" charset="0"/>
              </a:rPr>
              <a:t>2</a:t>
            </a:r>
            <a:r>
              <a:rPr lang="en-US" sz="2800" dirty="0">
                <a:cs typeface="Times New Roman" panose="02020603050405020304" pitchFamily="18" charset="0"/>
              </a:rPr>
              <a:t>. </a:t>
            </a:r>
          </a:p>
        </p:txBody>
      </p:sp>
      <mc:AlternateContent xmlns:mc="http://schemas.openxmlformats.org/markup-compatibility/2006">
        <mc:Choice xmlns:a14="http://schemas.microsoft.com/office/drawing/2010/main" Requires="a14">
          <p:sp>
            <p:nvSpPr>
              <p:cNvPr id="6" name="TextBox 5"/>
              <p:cNvSpPr txBox="1"/>
              <p:nvPr/>
            </p:nvSpPr>
            <p:spPr>
              <a:xfrm>
                <a:off x="2057400" y="5670808"/>
                <a:ext cx="6485558" cy="882486"/>
              </a:xfrm>
              <a:prstGeom prst="rect">
                <a:avLst/>
              </a:prstGeom>
              <a:noFill/>
            </p:spPr>
            <p:txBody>
              <a:bodyPr wrap="none" lIns="0" tIns="0" rIns="0" bIns="0" rtlCol="0">
                <a:spAutoFit/>
              </a:bodyPr>
              <a:lstStyle/>
              <a:p>
                <a14:m>
                  <m:oMath xmlns:m="http://schemas.openxmlformats.org/officeDocument/2006/math">
                    <m:r>
                      <a:rPr lang="en-US" sz="3600" b="0" i="1" smtClean="0">
                        <a:latin typeface="Cambria Math" panose="02040503050406030204" pitchFamily="18" charset="0"/>
                      </a:rPr>
                      <m:t>𝑃𝐷</m:t>
                    </m:r>
                    <m:r>
                      <a:rPr lang="en-US" sz="3600" i="1" smtClean="0">
                        <a:latin typeface="Cambria Math" panose="02040503050406030204" pitchFamily="18" charset="0"/>
                      </a:rPr>
                      <m:t>=</m:t>
                    </m:r>
                    <m:f>
                      <m:fPr>
                        <m:ctrlPr>
                          <a:rPr lang="en-US" sz="3600" i="1" smtClean="0">
                            <a:latin typeface="Cambria Math" panose="02040503050406030204" pitchFamily="18" charset="0"/>
                          </a:rPr>
                        </m:ctrlPr>
                      </m:fPr>
                      <m:num>
                        <m:r>
                          <a:rPr lang="en-US" sz="3600" b="0" i="1" smtClean="0">
                            <a:latin typeface="Cambria Math" panose="02040503050406030204" pitchFamily="18" charset="0"/>
                          </a:rPr>
                          <m:t>𝑃𝑜𝑤𝑒𝑟</m:t>
                        </m:r>
                        <m:r>
                          <a:rPr lang="en-US" sz="3600" b="0" i="1" smtClean="0">
                            <a:latin typeface="Cambria Math" panose="02040503050406030204" pitchFamily="18" charset="0"/>
                          </a:rPr>
                          <m:t> </m:t>
                        </m:r>
                        <m:r>
                          <a:rPr lang="en-US" sz="3600" b="0" i="1" smtClean="0">
                            <a:latin typeface="Cambria Math" panose="02040503050406030204" pitchFamily="18" charset="0"/>
                          </a:rPr>
                          <m:t>𝑜𝑢𝑡𝑝𝑢𝑡</m:t>
                        </m:r>
                        <m:r>
                          <a:rPr lang="en-US" sz="3600" b="0" i="1" smtClean="0">
                            <a:latin typeface="Cambria Math" panose="02040503050406030204" pitchFamily="18" charset="0"/>
                          </a:rPr>
                          <m:t> (</m:t>
                        </m:r>
                        <m:r>
                          <a:rPr lang="en-US" sz="3600" b="0" i="1" smtClean="0">
                            <a:latin typeface="Cambria Math" panose="02040503050406030204" pitchFamily="18" charset="0"/>
                          </a:rPr>
                          <m:t>𝑚𝑊</m:t>
                        </m:r>
                        <m:r>
                          <a:rPr lang="en-US" sz="3600" b="0" i="1" smtClean="0">
                            <a:latin typeface="Cambria Math" panose="02040503050406030204" pitchFamily="18" charset="0"/>
                          </a:rPr>
                          <m:t>)</m:t>
                        </m:r>
                      </m:num>
                      <m:den>
                        <m:r>
                          <a:rPr lang="en-US" sz="3600" b="0" i="1" smtClean="0">
                            <a:latin typeface="Cambria Math" panose="02040503050406030204" pitchFamily="18" charset="0"/>
                          </a:rPr>
                          <m:t>𝑆𝑝𝑜𝑡</m:t>
                        </m:r>
                        <m:r>
                          <a:rPr lang="en-US" sz="3600" b="0" i="1" smtClean="0">
                            <a:latin typeface="Cambria Math" panose="02040503050406030204" pitchFamily="18" charset="0"/>
                          </a:rPr>
                          <m:t> </m:t>
                        </m:r>
                        <m:r>
                          <a:rPr lang="en-US" sz="3600" b="0" i="1" smtClean="0">
                            <a:latin typeface="Cambria Math" panose="02040503050406030204" pitchFamily="18" charset="0"/>
                          </a:rPr>
                          <m:t>𝑠𝑖𝑧𝑒</m:t>
                        </m:r>
                        <m:r>
                          <a:rPr lang="en-US" sz="3600" b="0" i="1" smtClean="0">
                            <a:latin typeface="Cambria Math" panose="02040503050406030204" pitchFamily="18" charset="0"/>
                          </a:rPr>
                          <m:t> (</m:t>
                        </m:r>
                        <m:r>
                          <a:rPr lang="en-US" sz="3600" b="0" i="1" smtClean="0">
                            <a:latin typeface="Cambria Math" panose="02040503050406030204" pitchFamily="18" charset="0"/>
                          </a:rPr>
                          <m:t>𝑐𝑚</m:t>
                        </m:r>
                        <m:r>
                          <a:rPr lang="en-US" sz="3600" b="0" i="1" baseline="30000" smtClean="0">
                            <a:latin typeface="Cambria Math" panose="02040503050406030204" pitchFamily="18" charset="0"/>
                          </a:rPr>
                          <m:t>2</m:t>
                        </m:r>
                        <m:r>
                          <a:rPr lang="en-US" sz="3600" b="0" i="1" smtClean="0">
                            <a:latin typeface="Cambria Math" panose="02040503050406030204" pitchFamily="18" charset="0"/>
                          </a:rPr>
                          <m:t>)</m:t>
                        </m:r>
                      </m:den>
                    </m:f>
                  </m:oMath>
                </a14:m>
                <a:r>
                  <a:rPr lang="en-US" sz="3600" dirty="0" smtClean="0"/>
                  <a:t>= </a:t>
                </a:r>
                <a:r>
                  <a:rPr lang="en-US" sz="3600" dirty="0" err="1" smtClean="0"/>
                  <a:t>mW</a:t>
                </a:r>
                <a:r>
                  <a:rPr lang="en-US" sz="3600" dirty="0" smtClean="0"/>
                  <a:t>/cm</a:t>
                </a:r>
                <a:r>
                  <a:rPr lang="en-US" sz="2800" baseline="30000" dirty="0" smtClean="0"/>
                  <a:t>2</a:t>
                </a:r>
                <a:endParaRPr lang="en-US" sz="2800" baseline="30000" dirty="0"/>
              </a:p>
            </p:txBody>
          </p:sp>
        </mc:Choice>
        <mc:Fallback>
          <p:sp>
            <p:nvSpPr>
              <p:cNvPr id="6" name="TextBox 5"/>
              <p:cNvSpPr txBox="1">
                <a:spLocks noRot="1" noChangeAspect="1" noMove="1" noResize="1" noEditPoints="1" noAdjustHandles="1" noChangeArrowheads="1" noChangeShapeType="1" noTextEdit="1"/>
              </p:cNvSpPr>
              <p:nvPr/>
            </p:nvSpPr>
            <p:spPr>
              <a:xfrm>
                <a:off x="2057400" y="5670808"/>
                <a:ext cx="6485558" cy="882486"/>
              </a:xfrm>
              <a:prstGeom prst="rect">
                <a:avLst/>
              </a:prstGeom>
              <a:blipFill rotWithShape="0">
                <a:blip r:embed="rId3"/>
                <a:stretch>
                  <a:fillRect t="-1379" r="-1411" b="-8276"/>
                </a:stretch>
              </a:blipFill>
            </p:spPr>
            <p:txBody>
              <a:bodyPr/>
              <a:lstStyle/>
              <a:p>
                <a:r>
                  <a:rPr lang="en-US">
                    <a:noFill/>
                  </a:rPr>
                  <a:t> </a:t>
                </a:r>
              </a:p>
            </p:txBody>
          </p:sp>
        </mc:Fallback>
      </mc:AlternateContent>
    </p:spTree>
  </p:cSld>
  <p:clrMapOvr>
    <a:masterClrMapping/>
  </p:clrMapOvr>
  <p:transition spd="slow">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198812" y="1651631"/>
            <a:ext cx="8945187" cy="1524000"/>
          </a:xfrm>
          <a:prstGeom prst="rect">
            <a:avLst/>
          </a:prstGeom>
          <a:noFill/>
          <a:ln w="9525">
            <a:noFill/>
            <a:miter lim="800000"/>
            <a:headEnd/>
            <a:tailEnd/>
          </a:ln>
          <a:effectLst/>
        </p:spPr>
        <p:txBody>
          <a:bodyPr lIns="92075" tIns="46038" rIns="92075" bIns="46038"/>
          <a:lstStyle/>
          <a:p>
            <a:pPr marL="342900" indent="-342900">
              <a:lnSpc>
                <a:spcPct val="90000"/>
              </a:lnSpc>
              <a:spcBef>
                <a:spcPct val="20000"/>
              </a:spcBef>
              <a:buClr>
                <a:schemeClr val="tx2"/>
              </a:buClr>
              <a:defRPr/>
            </a:pPr>
            <a:r>
              <a:rPr lang="en-US" sz="3200" kern="0" dirty="0" smtClean="0">
                <a:solidFill>
                  <a:srgbClr val="FF0000"/>
                </a:solidFill>
                <a:cs typeface="Times New Roman" panose="02020603050405020304" pitchFamily="18" charset="0"/>
              </a:rPr>
              <a:t>Energy</a:t>
            </a:r>
            <a:r>
              <a:rPr lang="en-US" sz="4000" kern="0" dirty="0" smtClean="0">
                <a:solidFill>
                  <a:srgbClr val="FF0000"/>
                </a:solidFill>
                <a:latin typeface="+mn-lt"/>
              </a:rPr>
              <a:t> </a:t>
            </a:r>
            <a:r>
              <a:rPr lang="en-US" sz="3200" kern="0" dirty="0" smtClean="0">
                <a:solidFill>
                  <a:srgbClr val="FF0000"/>
                </a:solidFill>
                <a:latin typeface="+mn-lt"/>
              </a:rPr>
              <a:t>(joules): </a:t>
            </a:r>
            <a:r>
              <a:rPr lang="en-US" sz="2800" dirty="0" smtClean="0">
                <a:cs typeface="Times New Roman" panose="02020603050405020304" pitchFamily="18" charset="0"/>
              </a:rPr>
              <a:t>Energy is the power multiplied by the treatment time, and is measured by Joule </a:t>
            </a:r>
            <a:r>
              <a:rPr lang="en-US" sz="2800" dirty="0">
                <a:cs typeface="Times New Roman" panose="02020603050405020304" pitchFamily="18" charset="0"/>
              </a:rPr>
              <a:t>(</a:t>
            </a:r>
            <a:r>
              <a:rPr lang="en-US" sz="2800" dirty="0" smtClean="0">
                <a:cs typeface="Times New Roman" panose="02020603050405020304" pitchFamily="18" charset="0"/>
              </a:rPr>
              <a:t>J or </a:t>
            </a:r>
            <a:r>
              <a:rPr lang="en-US" sz="2800" dirty="0" err="1" smtClean="0">
                <a:cs typeface="Times New Roman" panose="02020603050405020304" pitchFamily="18" charset="0"/>
              </a:rPr>
              <a:t>mJ</a:t>
            </a:r>
            <a:r>
              <a:rPr lang="en-US" sz="2800" dirty="0" smtClean="0">
                <a:cs typeface="Times New Roman" panose="02020603050405020304" pitchFamily="18" charset="0"/>
              </a:rPr>
              <a:t>)</a:t>
            </a:r>
          </a:p>
          <a:p>
            <a:pPr lvl="1" algn="ctr">
              <a:lnSpc>
                <a:spcPct val="80000"/>
              </a:lnSpc>
              <a:spcBef>
                <a:spcPct val="20000"/>
              </a:spcBef>
              <a:buClr>
                <a:schemeClr val="tx2"/>
              </a:buClr>
              <a:defRPr/>
            </a:pPr>
            <a:r>
              <a:rPr lang="en-US" sz="2800" dirty="0">
                <a:cs typeface="Times New Roman" panose="02020603050405020304" pitchFamily="18" charset="0"/>
              </a:rPr>
              <a:t> </a:t>
            </a:r>
            <a:r>
              <a:rPr lang="en-US" sz="2400" dirty="0" smtClean="0">
                <a:solidFill>
                  <a:srgbClr val="C00000"/>
                </a:solidFill>
                <a:latin typeface="Aparajita" pitchFamily="34" charset="0"/>
                <a:cs typeface="Aparajita" pitchFamily="34" charset="0"/>
              </a:rPr>
              <a:t>Energy (J) =Power output (W) </a:t>
            </a:r>
            <a:r>
              <a:rPr lang="en-US" sz="2400" dirty="0">
                <a:solidFill>
                  <a:srgbClr val="C00000"/>
                </a:solidFill>
                <a:latin typeface="Aparajita" pitchFamily="34" charset="0"/>
                <a:cs typeface="Aparajita" pitchFamily="34" charset="0"/>
              </a:rPr>
              <a:t>X </a:t>
            </a:r>
            <a:r>
              <a:rPr lang="en-US" sz="2400" dirty="0" smtClean="0">
                <a:solidFill>
                  <a:srgbClr val="C00000"/>
                </a:solidFill>
                <a:latin typeface="Aparajita" pitchFamily="34" charset="0"/>
                <a:cs typeface="Aparajita" pitchFamily="34" charset="0"/>
              </a:rPr>
              <a:t> Treatment Time (s)</a:t>
            </a:r>
          </a:p>
        </p:txBody>
      </p:sp>
      <p:sp>
        <p:nvSpPr>
          <p:cNvPr id="7" name="Rectangle 2"/>
          <p:cNvSpPr>
            <a:spLocks noGrp="1" noChangeArrowheads="1"/>
          </p:cNvSpPr>
          <p:nvPr>
            <p:ph type="title"/>
          </p:nvPr>
        </p:nvSpPr>
        <p:spPr>
          <a:xfrm>
            <a:off x="164654" y="304800"/>
            <a:ext cx="7772400" cy="685800"/>
          </a:xfrm>
        </p:spPr>
        <p:txBody>
          <a:bodyPr>
            <a:noAutofit/>
          </a:bodyPr>
          <a:lstStyle/>
          <a:p>
            <a:pPr algn="ctr" eaLnBrk="1" fontAlgn="auto" hangingPunct="1">
              <a:spcAft>
                <a:spcPts val="0"/>
              </a:spcAft>
              <a:defRPr/>
            </a:pPr>
            <a:r>
              <a:rPr lang="en-US" sz="4000" b="1" cap="none" dirty="0">
                <a:solidFill>
                  <a:srgbClr val="FF0000"/>
                </a:solidFill>
                <a:latin typeface="Aparajita"/>
              </a:rPr>
              <a:t>Laser </a:t>
            </a:r>
            <a:r>
              <a:rPr lang="en-US" sz="4000" b="1" cap="none" dirty="0" smtClean="0">
                <a:solidFill>
                  <a:srgbClr val="FF0000"/>
                </a:solidFill>
                <a:latin typeface="Aparajita"/>
              </a:rPr>
              <a:t>Parameters: </a:t>
            </a:r>
            <a:r>
              <a:rPr lang="en-US" sz="4000" b="1" cap="none" dirty="0" smtClean="0">
                <a:solidFill>
                  <a:schemeClr val="tx1"/>
                </a:solidFill>
                <a:latin typeface="Aparajita"/>
              </a:rPr>
              <a:t>Energy</a:t>
            </a:r>
            <a:r>
              <a:rPr lang="en-US" sz="4000" b="1" cap="none" dirty="0" smtClean="0">
                <a:solidFill>
                  <a:srgbClr val="FF0000"/>
                </a:solidFill>
                <a:latin typeface="Aparajita"/>
              </a:rPr>
              <a:t>  </a:t>
            </a:r>
            <a:r>
              <a:rPr lang="en-US" sz="4000" b="1" cap="none" dirty="0" smtClean="0">
                <a:solidFill>
                  <a:srgbClr val="FF0000"/>
                </a:solidFill>
                <a:latin typeface="Aparajita"/>
              </a:rPr>
              <a:t/>
            </a:r>
            <a:br>
              <a:rPr lang="en-US" sz="4000" b="1" cap="none" dirty="0" smtClean="0">
                <a:solidFill>
                  <a:srgbClr val="FF0000"/>
                </a:solidFill>
                <a:latin typeface="Aparajita"/>
              </a:rPr>
            </a:br>
            <a:endParaRPr lang="en-US" sz="4000" b="1" cap="none" dirty="0">
              <a:solidFill>
                <a:schemeClr val="tx1"/>
              </a:solidFill>
              <a:latin typeface="Aparajita"/>
            </a:endParaRPr>
          </a:p>
        </p:txBody>
      </p:sp>
      <p:sp>
        <p:nvSpPr>
          <p:cNvPr id="2" name="Rectangle 1"/>
          <p:cNvSpPr/>
          <p:nvPr/>
        </p:nvSpPr>
        <p:spPr>
          <a:xfrm>
            <a:off x="-1" y="3802503"/>
            <a:ext cx="9143999" cy="867930"/>
          </a:xfrm>
          <a:prstGeom prst="rect">
            <a:avLst/>
          </a:prstGeom>
        </p:spPr>
        <p:txBody>
          <a:bodyPr wrap="square">
            <a:spAutoFit/>
          </a:bodyPr>
          <a:lstStyle/>
          <a:p>
            <a:pPr marL="365760" indent="-256032" algn="just" eaLnBrk="1" fontAlgn="auto" hangingPunct="1">
              <a:lnSpc>
                <a:spcPct val="90000"/>
              </a:lnSpc>
              <a:spcAft>
                <a:spcPts val="0"/>
              </a:spcAft>
              <a:defRPr/>
            </a:pPr>
            <a:r>
              <a:rPr lang="en-US" sz="2800" dirty="0">
                <a:solidFill>
                  <a:srgbClr val="FF0000"/>
                </a:solidFill>
                <a:cs typeface="Times New Roman" panose="02020603050405020304" pitchFamily="18" charset="0"/>
              </a:rPr>
              <a:t>Energy </a:t>
            </a:r>
            <a:r>
              <a:rPr lang="en-US" sz="2800" dirty="0" smtClean="0">
                <a:solidFill>
                  <a:srgbClr val="FF0000"/>
                </a:solidFill>
                <a:cs typeface="Times New Roman" panose="02020603050405020304" pitchFamily="18" charset="0"/>
              </a:rPr>
              <a:t>Density </a:t>
            </a:r>
            <a:r>
              <a:rPr lang="en-US" sz="2800" dirty="0">
                <a:solidFill>
                  <a:srgbClr val="FF0000"/>
                </a:solidFill>
                <a:cs typeface="Times New Roman" panose="02020603050405020304" pitchFamily="18" charset="0"/>
              </a:rPr>
              <a:t>(</a:t>
            </a:r>
            <a:r>
              <a:rPr lang="en-US" sz="2800" dirty="0" smtClean="0">
                <a:solidFill>
                  <a:srgbClr val="FF0000"/>
                </a:solidFill>
                <a:cs typeface="Times New Roman" panose="02020603050405020304" pitchFamily="18" charset="0"/>
              </a:rPr>
              <a:t>dosage)</a:t>
            </a:r>
            <a:r>
              <a:rPr lang="en-US" sz="2800" dirty="0" smtClean="0">
                <a:cs typeface="Times New Roman" panose="02020603050405020304" pitchFamily="18" charset="0"/>
              </a:rPr>
              <a:t> </a:t>
            </a:r>
            <a:r>
              <a:rPr lang="en-US" sz="2800" dirty="0">
                <a:cs typeface="Times New Roman" panose="02020603050405020304" pitchFamily="18" charset="0"/>
              </a:rPr>
              <a:t>is </a:t>
            </a:r>
            <a:r>
              <a:rPr lang="en-US" sz="2800" dirty="0" smtClean="0">
                <a:cs typeface="Times New Roman" panose="02020603050405020304" pitchFamily="18" charset="0"/>
              </a:rPr>
              <a:t>the </a:t>
            </a:r>
            <a:r>
              <a:rPr lang="en-US" sz="2800" dirty="0">
                <a:cs typeface="Times New Roman" panose="02020603050405020304" pitchFamily="18" charset="0"/>
              </a:rPr>
              <a:t>amount of energy </a:t>
            </a:r>
            <a:r>
              <a:rPr lang="en-US" sz="2800" dirty="0" smtClean="0">
                <a:cs typeface="Times New Roman" panose="02020603050405020304" pitchFamily="18" charset="0"/>
              </a:rPr>
              <a:t>per </a:t>
            </a:r>
            <a:r>
              <a:rPr lang="en-US" sz="2800" dirty="0">
                <a:cs typeface="Times New Roman" panose="02020603050405020304" pitchFamily="18" charset="0"/>
              </a:rPr>
              <a:t>unit </a:t>
            </a:r>
            <a:r>
              <a:rPr lang="en-US" sz="2800" dirty="0" smtClean="0">
                <a:cs typeface="Times New Roman" panose="02020603050405020304" pitchFamily="18" charset="0"/>
              </a:rPr>
              <a:t>of </a:t>
            </a:r>
            <a:r>
              <a:rPr lang="en-US" sz="2800" dirty="0" smtClean="0">
                <a:cs typeface="Times New Roman" panose="02020603050405020304" pitchFamily="18" charset="0"/>
              </a:rPr>
              <a:t>area, and </a:t>
            </a:r>
            <a:r>
              <a:rPr lang="en-US" sz="2800" dirty="0" smtClean="0">
                <a:cs typeface="Times New Roman" panose="02020603050405020304" pitchFamily="18" charset="0"/>
              </a:rPr>
              <a:t>is </a:t>
            </a:r>
            <a:r>
              <a:rPr lang="en-US" sz="2800" dirty="0">
                <a:cs typeface="Times New Roman" panose="02020603050405020304" pitchFamily="18" charset="0"/>
              </a:rPr>
              <a:t>measured in Joules/cm</a:t>
            </a:r>
            <a:r>
              <a:rPr lang="en-US" sz="2800" b="1" baseline="30000" dirty="0">
                <a:cs typeface="Times New Roman" panose="02020603050405020304" pitchFamily="18" charset="0"/>
              </a:rPr>
              <a:t>2 </a:t>
            </a:r>
            <a:r>
              <a:rPr lang="en-US" sz="2800" dirty="0" smtClean="0">
                <a:cs typeface="Times New Roman" panose="02020603050405020304" pitchFamily="18" charset="0"/>
              </a:rPr>
              <a:t>. </a:t>
            </a:r>
            <a:endParaRPr lang="en-US" sz="2800" dirty="0">
              <a:solidFill>
                <a:srgbClr val="C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8" name="TextBox 7"/>
              <p:cNvSpPr txBox="1"/>
              <p:nvPr/>
            </p:nvSpPr>
            <p:spPr>
              <a:xfrm>
                <a:off x="1741915" y="5029200"/>
                <a:ext cx="5333896" cy="882486"/>
              </a:xfrm>
              <a:prstGeom prst="rect">
                <a:avLst/>
              </a:prstGeom>
              <a:noFill/>
            </p:spPr>
            <p:txBody>
              <a:bodyPr wrap="none" lIns="0" tIns="0" rIns="0" bIns="0" rtlCol="0">
                <a:spAutoFit/>
              </a:bodyPr>
              <a:lstStyle/>
              <a:p>
                <a14:m>
                  <m:oMath xmlns:m="http://schemas.openxmlformats.org/officeDocument/2006/math">
                    <m:r>
                      <a:rPr lang="en-US" sz="3600" b="0" i="1" smtClean="0">
                        <a:latin typeface="Cambria Math" panose="02040503050406030204" pitchFamily="18" charset="0"/>
                      </a:rPr>
                      <m:t>𝐸𝐷</m:t>
                    </m:r>
                    <m:r>
                      <a:rPr lang="en-US" sz="3600" i="1" smtClean="0">
                        <a:latin typeface="Cambria Math" panose="02040503050406030204" pitchFamily="18" charset="0"/>
                      </a:rPr>
                      <m:t>=</m:t>
                    </m:r>
                    <m:f>
                      <m:fPr>
                        <m:ctrlPr>
                          <a:rPr lang="en-US" sz="3600" i="1" smtClean="0">
                            <a:latin typeface="Cambria Math" panose="02040503050406030204" pitchFamily="18" charset="0"/>
                          </a:rPr>
                        </m:ctrlPr>
                      </m:fPr>
                      <m:num>
                        <m:r>
                          <a:rPr lang="en-US" sz="3600" b="0" i="1" smtClean="0">
                            <a:latin typeface="Cambria Math" panose="02040503050406030204" pitchFamily="18" charset="0"/>
                          </a:rPr>
                          <m:t>𝐸𝑛𝑒𝑟𝑔𝑦</m:t>
                        </m:r>
                        <m:r>
                          <a:rPr lang="en-US" sz="3600" b="0" i="1" smtClean="0">
                            <a:latin typeface="Cambria Math" panose="02040503050406030204" pitchFamily="18" charset="0"/>
                          </a:rPr>
                          <m:t> (</m:t>
                        </m:r>
                        <m:r>
                          <a:rPr lang="en-US" sz="3600" b="0" i="1" smtClean="0">
                            <a:latin typeface="Cambria Math" panose="02040503050406030204" pitchFamily="18" charset="0"/>
                          </a:rPr>
                          <m:t>𝐽</m:t>
                        </m:r>
                        <m:r>
                          <a:rPr lang="en-US" sz="3600" b="0" i="1" smtClean="0">
                            <a:latin typeface="Cambria Math" panose="02040503050406030204" pitchFamily="18" charset="0"/>
                          </a:rPr>
                          <m:t>)</m:t>
                        </m:r>
                      </m:num>
                      <m:den>
                        <m:r>
                          <a:rPr lang="en-US" sz="3600" b="0" i="1" smtClean="0">
                            <a:latin typeface="Cambria Math" panose="02040503050406030204" pitchFamily="18" charset="0"/>
                          </a:rPr>
                          <m:t>𝑆𝑝𝑜𝑡</m:t>
                        </m:r>
                        <m:r>
                          <a:rPr lang="en-US" sz="3600" b="0" i="1" smtClean="0">
                            <a:latin typeface="Cambria Math" panose="02040503050406030204" pitchFamily="18" charset="0"/>
                          </a:rPr>
                          <m:t> </m:t>
                        </m:r>
                        <m:r>
                          <a:rPr lang="en-US" sz="3600" b="0" i="1" smtClean="0">
                            <a:latin typeface="Cambria Math" panose="02040503050406030204" pitchFamily="18" charset="0"/>
                          </a:rPr>
                          <m:t>𝑠𝑖𝑧𝑒</m:t>
                        </m:r>
                        <m:r>
                          <a:rPr lang="en-US" sz="3600" b="0" i="1" smtClean="0">
                            <a:latin typeface="Cambria Math" panose="02040503050406030204" pitchFamily="18" charset="0"/>
                          </a:rPr>
                          <m:t> (</m:t>
                        </m:r>
                        <m:r>
                          <a:rPr lang="en-US" sz="3600" b="0" i="1" smtClean="0">
                            <a:latin typeface="Cambria Math" panose="02040503050406030204" pitchFamily="18" charset="0"/>
                          </a:rPr>
                          <m:t>𝑐𝑚</m:t>
                        </m:r>
                        <m:r>
                          <a:rPr lang="en-US" sz="3600" b="0" i="1" baseline="30000" smtClean="0">
                            <a:latin typeface="Cambria Math" panose="02040503050406030204" pitchFamily="18" charset="0"/>
                          </a:rPr>
                          <m:t>2</m:t>
                        </m:r>
                        <m:r>
                          <a:rPr lang="en-US" sz="3600" b="0" i="1" smtClean="0">
                            <a:latin typeface="Cambria Math" panose="02040503050406030204" pitchFamily="18" charset="0"/>
                          </a:rPr>
                          <m:t>)</m:t>
                        </m:r>
                      </m:den>
                    </m:f>
                  </m:oMath>
                </a14:m>
                <a:r>
                  <a:rPr lang="en-US" sz="4400" dirty="0" smtClean="0"/>
                  <a:t>= J/cm</a:t>
                </a:r>
                <a:r>
                  <a:rPr lang="en-US" sz="3600" baseline="30000" dirty="0" smtClean="0"/>
                  <a:t>2</a:t>
                </a:r>
                <a:endParaRPr lang="en-US" sz="3600" baseline="30000" dirty="0"/>
              </a:p>
            </p:txBody>
          </p:sp>
        </mc:Choice>
        <mc:Fallback>
          <p:sp>
            <p:nvSpPr>
              <p:cNvPr id="8" name="TextBox 7"/>
              <p:cNvSpPr txBox="1">
                <a:spLocks noRot="1" noChangeAspect="1" noMove="1" noResize="1" noEditPoints="1" noAdjustHandles="1" noChangeArrowheads="1" noChangeShapeType="1" noTextEdit="1"/>
              </p:cNvSpPr>
              <p:nvPr/>
            </p:nvSpPr>
            <p:spPr>
              <a:xfrm>
                <a:off x="1741915" y="5029200"/>
                <a:ext cx="5333896" cy="882486"/>
              </a:xfrm>
              <a:prstGeom prst="rect">
                <a:avLst/>
              </a:prstGeom>
              <a:blipFill rotWithShape="0">
                <a:blip r:embed="rId2"/>
                <a:stretch>
                  <a:fillRect t="-15172" r="-2857" b="-17931"/>
                </a:stretch>
              </a:blipFill>
            </p:spPr>
            <p:txBody>
              <a:bodyPr/>
              <a:lstStyle/>
              <a:p>
                <a:r>
                  <a:rPr lang="en-US">
                    <a:noFill/>
                  </a:rPr>
                  <a:t> </a:t>
                </a:r>
              </a:p>
            </p:txBody>
          </p:sp>
        </mc:Fallback>
      </mc:AlternateContent>
    </p:spTree>
    <p:extLst>
      <p:ext uri="{BB962C8B-B14F-4D97-AF65-F5344CB8AC3E}">
        <p14:creationId xmlns:p14="http://schemas.microsoft.com/office/powerpoint/2010/main" val="2053688712"/>
      </p:ext>
    </p:extLst>
  </p:cSld>
  <p:clrMapOvr>
    <a:masterClrMapping/>
  </p:clrMapOvr>
  <p:transition spd="slow">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6554" y="1828800"/>
            <a:ext cx="8865046" cy="2763834"/>
          </a:xfrm>
          <a:prstGeom prst="rect">
            <a:avLst/>
          </a:prstGeom>
        </p:spPr>
        <p:txBody>
          <a:bodyPr wrap="square">
            <a:spAutoFit/>
          </a:bodyPr>
          <a:lstStyle/>
          <a:p>
            <a:pPr marL="342900" indent="-342900">
              <a:spcBef>
                <a:spcPct val="20000"/>
              </a:spcBef>
              <a:buClr>
                <a:schemeClr val="tx2"/>
              </a:buClr>
              <a:defRPr/>
            </a:pPr>
            <a:r>
              <a:rPr lang="en-US" sz="3600" kern="0" dirty="0">
                <a:solidFill>
                  <a:srgbClr val="FF0000"/>
                </a:solidFill>
              </a:rPr>
              <a:t>Recommended Dosage Range</a:t>
            </a:r>
          </a:p>
          <a:p>
            <a:pPr lvl="1">
              <a:spcBef>
                <a:spcPct val="20000"/>
              </a:spcBef>
              <a:buClr>
                <a:schemeClr val="tx2"/>
              </a:buClr>
              <a:defRPr/>
            </a:pPr>
            <a:r>
              <a:rPr lang="en-US" sz="2400" dirty="0">
                <a:latin typeface="Aparajita" pitchFamily="34" charset="0"/>
                <a:cs typeface="Aparajita" pitchFamily="34" charset="0"/>
              </a:rPr>
              <a:t>Therapeutic response = </a:t>
            </a:r>
            <a:r>
              <a:rPr lang="en-US" sz="2400" dirty="0" smtClean="0">
                <a:latin typeface="Aparajita" pitchFamily="34" charset="0"/>
                <a:cs typeface="Aparajita" pitchFamily="34" charset="0"/>
              </a:rPr>
              <a:t>0.01-10 </a:t>
            </a:r>
            <a:r>
              <a:rPr lang="en-US" sz="2400" dirty="0">
                <a:latin typeface="Aparajita" pitchFamily="34" charset="0"/>
                <a:cs typeface="Aparajita" pitchFamily="34" charset="0"/>
              </a:rPr>
              <a:t>J/cm</a:t>
            </a:r>
            <a:r>
              <a:rPr lang="en-US" sz="2400" baseline="30000" dirty="0">
                <a:latin typeface="Aparajita" pitchFamily="34" charset="0"/>
                <a:cs typeface="Aparajita" pitchFamily="34" charset="0"/>
              </a:rPr>
              <a:t>2</a:t>
            </a:r>
            <a:r>
              <a:rPr lang="en-US" sz="2400" dirty="0">
                <a:latin typeface="Aparajita" pitchFamily="34" charset="0"/>
                <a:cs typeface="Aparajita" pitchFamily="34" charset="0"/>
              </a:rPr>
              <a:t> </a:t>
            </a:r>
            <a:r>
              <a:rPr lang="en-US" sz="2400" dirty="0" smtClean="0">
                <a:latin typeface="Aparajita" pitchFamily="34" charset="0"/>
                <a:cs typeface="Aparajita" pitchFamily="34" charset="0"/>
              </a:rPr>
              <a:t> (</a:t>
            </a:r>
            <a:r>
              <a:rPr lang="en-US" sz="2400" dirty="0" smtClean="0">
                <a:solidFill>
                  <a:srgbClr val="FF0000"/>
                </a:solidFill>
                <a:latin typeface="Aparajita" pitchFamily="34" charset="0"/>
                <a:cs typeface="Aparajita" pitchFamily="34" charset="0"/>
              </a:rPr>
              <a:t>average 6J/cm</a:t>
            </a:r>
            <a:r>
              <a:rPr lang="en-US" sz="2400" baseline="30000" dirty="0" smtClean="0">
                <a:solidFill>
                  <a:srgbClr val="FF0000"/>
                </a:solidFill>
                <a:latin typeface="Aparajita" pitchFamily="34" charset="0"/>
                <a:cs typeface="Aparajita" pitchFamily="34" charset="0"/>
              </a:rPr>
              <a:t>2</a:t>
            </a:r>
            <a:r>
              <a:rPr lang="en-US" sz="2400" dirty="0" smtClean="0">
                <a:solidFill>
                  <a:srgbClr val="FF0000"/>
                </a:solidFill>
                <a:latin typeface="Aparajita" pitchFamily="34" charset="0"/>
                <a:cs typeface="Aparajita" pitchFamily="34" charset="0"/>
              </a:rPr>
              <a:t>)</a:t>
            </a:r>
            <a:endParaRPr lang="en-US" sz="2400" dirty="0">
              <a:solidFill>
                <a:srgbClr val="FF0000"/>
              </a:solidFill>
              <a:latin typeface="Aparajita" pitchFamily="34" charset="0"/>
              <a:cs typeface="Aparajita" pitchFamily="34" charset="0"/>
            </a:endParaRPr>
          </a:p>
          <a:p>
            <a:pPr marL="1200150" lvl="2" indent="-285750">
              <a:spcBef>
                <a:spcPct val="20000"/>
              </a:spcBef>
              <a:buClr>
                <a:schemeClr val="tx2"/>
              </a:buClr>
              <a:buFontTx/>
              <a:buChar char="–"/>
              <a:defRPr/>
            </a:pPr>
            <a:r>
              <a:rPr lang="en-US" sz="2400" dirty="0" smtClean="0">
                <a:latin typeface="Aparajita" pitchFamily="34" charset="0"/>
                <a:cs typeface="Aparajita" pitchFamily="34" charset="0"/>
              </a:rPr>
              <a:t>Open </a:t>
            </a:r>
            <a:r>
              <a:rPr lang="en-US" sz="2400" dirty="0">
                <a:latin typeface="Aparajita" pitchFamily="34" charset="0"/>
                <a:cs typeface="Aparajita" pitchFamily="34" charset="0"/>
              </a:rPr>
              <a:t>wounds – 0.5-1.0 J/cm</a:t>
            </a:r>
            <a:r>
              <a:rPr lang="en-US" sz="2400" baseline="30000" dirty="0">
                <a:latin typeface="Aparajita" pitchFamily="34" charset="0"/>
                <a:cs typeface="Aparajita" pitchFamily="34" charset="0"/>
              </a:rPr>
              <a:t>2</a:t>
            </a:r>
            <a:r>
              <a:rPr lang="en-US" sz="2400" dirty="0">
                <a:latin typeface="Aparajita" pitchFamily="34" charset="0"/>
                <a:cs typeface="Aparajita" pitchFamily="34" charset="0"/>
              </a:rPr>
              <a:t> </a:t>
            </a:r>
          </a:p>
          <a:p>
            <a:pPr marL="1200150" lvl="2" indent="-285750">
              <a:spcBef>
                <a:spcPct val="20000"/>
              </a:spcBef>
              <a:buClr>
                <a:schemeClr val="tx2"/>
              </a:buClr>
              <a:buFontTx/>
              <a:buChar char="–"/>
              <a:defRPr/>
            </a:pPr>
            <a:r>
              <a:rPr lang="en-US" sz="2400" dirty="0">
                <a:latin typeface="Aparajita" pitchFamily="34" charset="0"/>
                <a:cs typeface="Aparajita" pitchFamily="34" charset="0"/>
              </a:rPr>
              <a:t>Intact skin – 2.0-4.0 J/cm</a:t>
            </a:r>
            <a:r>
              <a:rPr lang="en-US" sz="2400" baseline="30000" dirty="0">
                <a:latin typeface="Aparajita" pitchFamily="34" charset="0"/>
                <a:cs typeface="Aparajita" pitchFamily="34" charset="0"/>
              </a:rPr>
              <a:t>2</a:t>
            </a:r>
            <a:r>
              <a:rPr lang="en-US" sz="2400" dirty="0">
                <a:latin typeface="Aparajita" pitchFamily="34" charset="0"/>
                <a:cs typeface="Aparajita" pitchFamily="34" charset="0"/>
              </a:rPr>
              <a:t> </a:t>
            </a:r>
          </a:p>
          <a:p>
            <a:pPr lvl="1">
              <a:spcBef>
                <a:spcPct val="20000"/>
              </a:spcBef>
              <a:buClr>
                <a:schemeClr val="tx2"/>
              </a:buClr>
              <a:defRPr/>
            </a:pPr>
            <a:r>
              <a:rPr lang="en-US" sz="2400" dirty="0">
                <a:latin typeface="Aparajita" pitchFamily="34" charset="0"/>
                <a:cs typeface="Aparajita" pitchFamily="34" charset="0"/>
              </a:rPr>
              <a:t>Too much – suppressive effect &gt;10 J/cm</a:t>
            </a:r>
            <a:r>
              <a:rPr lang="en-US" sz="2400" baseline="30000" dirty="0">
                <a:latin typeface="Aparajita" pitchFamily="34" charset="0"/>
                <a:cs typeface="Aparajita" pitchFamily="34" charset="0"/>
              </a:rPr>
              <a:t>2</a:t>
            </a:r>
            <a:r>
              <a:rPr lang="en-US" sz="2400" dirty="0">
                <a:latin typeface="Aparajita" pitchFamily="34" charset="0"/>
                <a:cs typeface="Aparajita" pitchFamily="34" charset="0"/>
              </a:rPr>
              <a:t> </a:t>
            </a:r>
          </a:p>
          <a:p>
            <a:pPr lvl="1">
              <a:spcBef>
                <a:spcPct val="20000"/>
              </a:spcBef>
              <a:buClr>
                <a:schemeClr val="tx2"/>
              </a:buClr>
              <a:defRPr/>
            </a:pPr>
            <a:endParaRPr lang="en-US" sz="2800" baseline="30000" dirty="0">
              <a:latin typeface="Aparajita" pitchFamily="34" charset="0"/>
              <a:cs typeface="Aparajita" pitchFamily="34" charset="0"/>
            </a:endParaRPr>
          </a:p>
        </p:txBody>
      </p:sp>
      <p:sp>
        <p:nvSpPr>
          <p:cNvPr id="5" name="Rectangle 2"/>
          <p:cNvSpPr>
            <a:spLocks noGrp="1" noChangeArrowheads="1"/>
          </p:cNvSpPr>
          <p:nvPr>
            <p:ph type="title"/>
          </p:nvPr>
        </p:nvSpPr>
        <p:spPr>
          <a:xfrm>
            <a:off x="164654" y="304800"/>
            <a:ext cx="7772400" cy="685800"/>
          </a:xfrm>
        </p:spPr>
        <p:txBody>
          <a:bodyPr>
            <a:noAutofit/>
          </a:bodyPr>
          <a:lstStyle/>
          <a:p>
            <a:pPr algn="ctr" eaLnBrk="1" fontAlgn="auto" hangingPunct="1">
              <a:spcAft>
                <a:spcPts val="0"/>
              </a:spcAft>
              <a:defRPr/>
            </a:pPr>
            <a:r>
              <a:rPr lang="en-US" sz="4000" b="1" cap="none" dirty="0">
                <a:solidFill>
                  <a:srgbClr val="FF0000"/>
                </a:solidFill>
                <a:latin typeface="Aparajita"/>
              </a:rPr>
              <a:t>Laser </a:t>
            </a:r>
            <a:r>
              <a:rPr lang="en-US" sz="4000" b="1" cap="none" dirty="0" smtClean="0">
                <a:solidFill>
                  <a:srgbClr val="FF0000"/>
                </a:solidFill>
                <a:latin typeface="Aparajita"/>
              </a:rPr>
              <a:t>Parameters: </a:t>
            </a:r>
            <a:r>
              <a:rPr lang="en-US" sz="4000" b="1" cap="none" dirty="0" smtClean="0">
                <a:solidFill>
                  <a:schemeClr val="tx1"/>
                </a:solidFill>
                <a:latin typeface="Aparajita"/>
              </a:rPr>
              <a:t>Energy</a:t>
            </a:r>
            <a:r>
              <a:rPr lang="en-US" sz="4000" b="1" cap="none" dirty="0" smtClean="0">
                <a:solidFill>
                  <a:srgbClr val="FF0000"/>
                </a:solidFill>
                <a:latin typeface="Aparajita"/>
              </a:rPr>
              <a:t>  </a:t>
            </a:r>
            <a:r>
              <a:rPr lang="en-US" sz="4000" b="1" cap="none" dirty="0" smtClean="0">
                <a:solidFill>
                  <a:srgbClr val="FF0000"/>
                </a:solidFill>
                <a:latin typeface="Aparajita"/>
              </a:rPr>
              <a:t/>
            </a:r>
            <a:br>
              <a:rPr lang="en-US" sz="4000" b="1" cap="none" dirty="0" smtClean="0">
                <a:solidFill>
                  <a:srgbClr val="FF0000"/>
                </a:solidFill>
                <a:latin typeface="Aparajita"/>
              </a:rPr>
            </a:br>
            <a:endParaRPr lang="en-US" sz="4000" b="1" cap="none" dirty="0">
              <a:solidFill>
                <a:schemeClr val="tx1"/>
              </a:solidFill>
              <a:latin typeface="Aparajita"/>
            </a:endParaRPr>
          </a:p>
        </p:txBody>
      </p:sp>
    </p:spTree>
    <p:extLst>
      <p:ext uri="{BB962C8B-B14F-4D97-AF65-F5344CB8AC3E}">
        <p14:creationId xmlns:p14="http://schemas.microsoft.com/office/powerpoint/2010/main" val="3612764748"/>
      </p:ext>
    </p:extLst>
  </p:cSld>
  <p:clrMapOvr>
    <a:masterClrMapping/>
  </p:clrMapOvr>
  <p:transition spd="slow">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7055380" cy="842682"/>
          </a:xfrm>
        </p:spPr>
        <p:txBody>
          <a:bodyPr/>
          <a:lstStyle/>
          <a:p>
            <a:r>
              <a:rPr lang="en-US" sz="4400" b="1" dirty="0" smtClean="0"/>
              <a:t>Exercises </a:t>
            </a:r>
            <a:endParaRPr lang="en-US" sz="4400" b="1" dirty="0"/>
          </a:p>
        </p:txBody>
      </p:sp>
      <p:pic>
        <p:nvPicPr>
          <p:cNvPr id="5" name="Picture 4"/>
          <p:cNvPicPr>
            <a:picLocks noChangeAspect="1"/>
          </p:cNvPicPr>
          <p:nvPr/>
        </p:nvPicPr>
        <p:blipFill rotWithShape="1">
          <a:blip r:embed="rId2"/>
          <a:srcRect l="8339" t="12227" r="3340" b="14450"/>
          <a:stretch/>
        </p:blipFill>
        <p:spPr>
          <a:xfrm>
            <a:off x="0" y="1295400"/>
            <a:ext cx="9067800" cy="5562600"/>
          </a:xfrm>
          <a:prstGeom prst="rect">
            <a:avLst/>
          </a:prstGeom>
        </p:spPr>
      </p:pic>
    </p:spTree>
    <p:extLst>
      <p:ext uri="{BB962C8B-B14F-4D97-AF65-F5344CB8AC3E}">
        <p14:creationId xmlns:p14="http://schemas.microsoft.com/office/powerpoint/2010/main" val="3725083563"/>
      </p:ext>
    </p:extLst>
  </p:cSld>
  <p:clrMapOvr>
    <a:masterClrMapping/>
  </p:clrMapOvr>
  <p:transition spd="slow">
    <p:cover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7055380" cy="842682"/>
          </a:xfrm>
        </p:spPr>
        <p:txBody>
          <a:bodyPr/>
          <a:lstStyle/>
          <a:p>
            <a:r>
              <a:rPr lang="en-US" sz="4400" b="1" dirty="0" smtClean="0"/>
              <a:t>Exercises </a:t>
            </a:r>
            <a:endParaRPr lang="en-US" sz="4400" b="1" dirty="0"/>
          </a:p>
        </p:txBody>
      </p:sp>
      <p:pic>
        <p:nvPicPr>
          <p:cNvPr id="3" name="Picture 2"/>
          <p:cNvPicPr>
            <a:picLocks noChangeAspect="1"/>
          </p:cNvPicPr>
          <p:nvPr/>
        </p:nvPicPr>
        <p:blipFill rotWithShape="1">
          <a:blip r:embed="rId2"/>
          <a:srcRect l="9999" t="15554" r="3347" b="6679"/>
          <a:stretch/>
        </p:blipFill>
        <p:spPr>
          <a:xfrm>
            <a:off x="0" y="1295400"/>
            <a:ext cx="9144000" cy="5562600"/>
          </a:xfrm>
          <a:prstGeom prst="rect">
            <a:avLst/>
          </a:prstGeom>
        </p:spPr>
      </p:pic>
    </p:spTree>
    <p:extLst>
      <p:ext uri="{BB962C8B-B14F-4D97-AF65-F5344CB8AC3E}">
        <p14:creationId xmlns:p14="http://schemas.microsoft.com/office/powerpoint/2010/main" val="839666102"/>
      </p:ext>
    </p:extLst>
  </p:cSld>
  <p:clrMapOvr>
    <a:masterClrMapping/>
  </p:clrMapOvr>
  <p:transition spd="slow">
    <p:cover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 y="152400"/>
            <a:ext cx="7772400" cy="685800"/>
          </a:xfrm>
        </p:spPr>
        <p:txBody>
          <a:bodyPr>
            <a:normAutofit fontScale="90000"/>
          </a:bodyPr>
          <a:lstStyle/>
          <a:p>
            <a:pPr eaLnBrk="1" fontAlgn="auto" hangingPunct="1">
              <a:spcAft>
                <a:spcPts val="0"/>
              </a:spcAft>
              <a:defRPr/>
            </a:pPr>
            <a:r>
              <a:rPr lang="en-US" dirty="0" smtClean="0">
                <a:solidFill>
                  <a:srgbClr val="FF0000"/>
                </a:solidFill>
              </a:rPr>
              <a:t>Objectives of lecture</a:t>
            </a:r>
            <a:r>
              <a:rPr lang="en-US" sz="4000" dirty="0" smtClean="0"/>
              <a:t> </a:t>
            </a:r>
          </a:p>
        </p:txBody>
      </p:sp>
      <p:sp>
        <p:nvSpPr>
          <p:cNvPr id="4099" name="Rectangle 3"/>
          <p:cNvSpPr>
            <a:spLocks noGrp="1" noChangeArrowheads="1"/>
          </p:cNvSpPr>
          <p:nvPr>
            <p:ph idx="1"/>
          </p:nvPr>
        </p:nvSpPr>
        <p:spPr>
          <a:xfrm>
            <a:off x="228600" y="1600200"/>
            <a:ext cx="8610600" cy="4724400"/>
          </a:xfrm>
        </p:spPr>
        <p:txBody>
          <a:bodyPr>
            <a:normAutofit fontScale="92500" lnSpcReduction="20000"/>
          </a:bodyPr>
          <a:lstStyle/>
          <a:p>
            <a:pPr marL="365760" indent="-256032" algn="just" rtl="0" eaLnBrk="1" fontAlgn="auto" hangingPunct="1">
              <a:spcAft>
                <a:spcPts val="0"/>
              </a:spcAft>
              <a:buFont typeface="Wingdings 3"/>
              <a:buChar char=""/>
              <a:defRPr/>
            </a:pPr>
            <a:r>
              <a:rPr lang="en-US" sz="2800" dirty="0" smtClean="0">
                <a:solidFill>
                  <a:schemeClr val="tx1"/>
                </a:solidFill>
                <a:latin typeface="Arial" panose="020B0604020202020204" pitchFamily="34" charset="0"/>
                <a:cs typeface="Arial" panose="020B0604020202020204" pitchFamily="34" charset="0"/>
              </a:rPr>
              <a:t>Define laser and explain its physical principle of laser.</a:t>
            </a:r>
          </a:p>
          <a:p>
            <a:pPr marL="365760" indent="-256032" algn="just" rtl="0" eaLnBrk="1" fontAlgn="auto" hangingPunct="1">
              <a:spcAft>
                <a:spcPts val="0"/>
              </a:spcAft>
              <a:buFont typeface="Wingdings 3"/>
              <a:buChar char=""/>
              <a:defRPr/>
            </a:pPr>
            <a:r>
              <a:rPr lang="en-US" sz="2800" dirty="0" smtClean="0">
                <a:solidFill>
                  <a:schemeClr val="tx1"/>
                </a:solidFill>
                <a:latin typeface="Arial" panose="020B0604020202020204" pitchFamily="34" charset="0"/>
                <a:cs typeface="Arial" panose="020B0604020202020204" pitchFamily="34" charset="0"/>
              </a:rPr>
              <a:t>Explain the physical characteristics  of laser. </a:t>
            </a:r>
          </a:p>
          <a:p>
            <a:pPr marL="365760" indent="-256032" algn="just" rtl="0" eaLnBrk="1" fontAlgn="auto" hangingPunct="1">
              <a:spcAft>
                <a:spcPts val="0"/>
              </a:spcAft>
              <a:buFont typeface="Wingdings 3"/>
              <a:buChar char=""/>
              <a:defRPr/>
            </a:pPr>
            <a:r>
              <a:rPr lang="en-US" sz="2800" dirty="0" smtClean="0">
                <a:solidFill>
                  <a:schemeClr val="tx1"/>
                </a:solidFill>
                <a:latin typeface="Arial" panose="020B0604020202020204" pitchFamily="34" charset="0"/>
                <a:cs typeface="Arial" panose="020B0604020202020204" pitchFamily="34" charset="0"/>
              </a:rPr>
              <a:t>Describe the classifications of laser.</a:t>
            </a:r>
          </a:p>
          <a:p>
            <a:pPr marL="365760" indent="-256032" algn="just" rtl="0" eaLnBrk="1" fontAlgn="auto" hangingPunct="1">
              <a:spcAft>
                <a:spcPts val="0"/>
              </a:spcAft>
              <a:buFont typeface="Wingdings 3"/>
              <a:buChar char=""/>
              <a:defRPr/>
            </a:pPr>
            <a:r>
              <a:rPr lang="en-US" sz="2800" dirty="0" smtClean="0">
                <a:solidFill>
                  <a:schemeClr val="tx1"/>
                </a:solidFill>
                <a:latin typeface="Arial" panose="020B0604020202020204" pitchFamily="34" charset="0"/>
                <a:cs typeface="Arial" panose="020B0604020202020204" pitchFamily="34" charset="0"/>
              </a:rPr>
              <a:t>Contrast the characteristics of helium neon and gallium arsenide low power laser. </a:t>
            </a:r>
          </a:p>
          <a:p>
            <a:pPr marL="365760" indent="-256032" algn="just" rtl="0" eaLnBrk="1" fontAlgn="auto" hangingPunct="1">
              <a:spcAft>
                <a:spcPts val="0"/>
              </a:spcAft>
              <a:buFont typeface="Wingdings 3"/>
              <a:buChar char=""/>
              <a:defRPr/>
            </a:pPr>
            <a:r>
              <a:rPr lang="en-US" sz="2800" dirty="0" smtClean="0">
                <a:solidFill>
                  <a:schemeClr val="tx1"/>
                </a:solidFill>
                <a:latin typeface="Arial" panose="020B0604020202020204" pitchFamily="34" charset="0"/>
                <a:cs typeface="Arial" panose="020B0604020202020204" pitchFamily="34" charset="0"/>
              </a:rPr>
              <a:t>Analysis the therapeutic application of laser in different conditions.</a:t>
            </a:r>
          </a:p>
          <a:p>
            <a:pPr marL="365760" indent="-256032" algn="just" rtl="0" eaLnBrk="1" fontAlgn="auto" hangingPunct="1">
              <a:spcAft>
                <a:spcPts val="0"/>
              </a:spcAft>
              <a:buFont typeface="Wingdings 3"/>
              <a:buChar char=""/>
              <a:defRPr/>
            </a:pPr>
            <a:r>
              <a:rPr lang="en-US" sz="2800" dirty="0" smtClean="0">
                <a:solidFill>
                  <a:schemeClr val="tx1"/>
                </a:solidFill>
                <a:latin typeface="Arial" panose="020B0604020202020204" pitchFamily="34" charset="0"/>
                <a:cs typeface="Arial" panose="020B0604020202020204" pitchFamily="34" charset="0"/>
              </a:rPr>
              <a:t>Demonstrate the application techniques of low power laser.</a:t>
            </a:r>
          </a:p>
          <a:p>
            <a:pPr marL="365760" indent="-256032" algn="just" rtl="0" eaLnBrk="1" fontAlgn="auto" hangingPunct="1">
              <a:spcAft>
                <a:spcPts val="0"/>
              </a:spcAft>
              <a:buFont typeface="Wingdings 3"/>
              <a:buChar char=""/>
              <a:defRPr/>
            </a:pPr>
            <a:r>
              <a:rPr lang="en-US" sz="2800" dirty="0" smtClean="0">
                <a:solidFill>
                  <a:schemeClr val="tx1"/>
                </a:solidFill>
                <a:latin typeface="Arial" panose="020B0604020202020204" pitchFamily="34" charset="0"/>
                <a:cs typeface="Arial" panose="020B0604020202020204" pitchFamily="34" charset="0"/>
              </a:rPr>
              <a:t>Describe the precautions and contraindications for low power laser. </a:t>
            </a:r>
          </a:p>
        </p:txBody>
      </p:sp>
    </p:spTree>
  </p:cSld>
  <p:clrMapOvr>
    <a:masterClrMapping/>
  </p:clrMapOvr>
  <p:transition spd="slow">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a:xfrm>
            <a:off x="152400" y="144053"/>
            <a:ext cx="7239000" cy="685800"/>
          </a:xfrm>
        </p:spPr>
        <p:txBody>
          <a:bodyPr>
            <a:noAutofit/>
          </a:bodyPr>
          <a:lstStyle/>
          <a:p>
            <a:pPr eaLnBrk="1" fontAlgn="auto" hangingPunct="1">
              <a:spcAft>
                <a:spcPts val="0"/>
              </a:spcAft>
              <a:defRPr/>
            </a:pPr>
            <a:r>
              <a:rPr lang="en-US" sz="4000" b="1" cap="none" dirty="0">
                <a:solidFill>
                  <a:srgbClr val="FF0000"/>
                </a:solidFill>
                <a:latin typeface="Aparajita"/>
              </a:rPr>
              <a:t>Laser Parameters: </a:t>
            </a:r>
            <a:r>
              <a:rPr lang="en-US" sz="4000" b="1" cap="none" dirty="0">
                <a:solidFill>
                  <a:schemeClr val="tx1"/>
                </a:solidFill>
                <a:latin typeface="Aparajita"/>
              </a:rPr>
              <a:t>Mode </a:t>
            </a:r>
          </a:p>
        </p:txBody>
      </p:sp>
      <p:sp>
        <p:nvSpPr>
          <p:cNvPr id="6" name="Rectangle 5"/>
          <p:cNvSpPr/>
          <p:nvPr/>
        </p:nvSpPr>
        <p:spPr>
          <a:xfrm>
            <a:off x="152400" y="1179665"/>
            <a:ext cx="8991599" cy="2985433"/>
          </a:xfrm>
          <a:prstGeom prst="rect">
            <a:avLst/>
          </a:prstGeom>
        </p:spPr>
        <p:txBody>
          <a:bodyPr wrap="square">
            <a:spAutoFit/>
          </a:bodyPr>
          <a:lstStyle/>
          <a:p>
            <a:pPr algn="just"/>
            <a:r>
              <a:rPr lang="en-US" sz="2800" dirty="0" smtClean="0"/>
              <a:t>The power on most LLLT devices can be periodically interrupted for a very brief period on time. This is called “pulsing”. </a:t>
            </a:r>
          </a:p>
          <a:p>
            <a:pPr algn="just"/>
            <a:endParaRPr lang="en-US" sz="2800" dirty="0"/>
          </a:p>
          <a:p>
            <a:pPr algn="just"/>
            <a:r>
              <a:rPr lang="en-US" sz="2800" dirty="0" smtClean="0"/>
              <a:t>When pulsed mode is used the average power delivered will decrease proportional to the pulse frequency that is selected</a:t>
            </a:r>
            <a:r>
              <a:rPr lang="en-US" sz="2000" dirty="0" smtClean="0"/>
              <a:t>. 	</a:t>
            </a:r>
          </a:p>
        </p:txBody>
      </p:sp>
      <p:sp>
        <p:nvSpPr>
          <p:cNvPr id="8" name="Rectangle 1"/>
          <p:cNvSpPr>
            <a:spLocks noChangeArrowheads="1"/>
          </p:cNvSpPr>
          <p:nvPr/>
        </p:nvSpPr>
        <p:spPr bwMode="auto">
          <a:xfrm>
            <a:off x="152400" y="4114800"/>
            <a:ext cx="8991599"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800" dirty="0" smtClean="0">
                <a:solidFill>
                  <a:srgbClr val="FF0000"/>
                </a:solidFill>
              </a:rPr>
              <a:t>In </a:t>
            </a:r>
            <a:r>
              <a:rPr lang="en-US" sz="2800" dirty="0">
                <a:solidFill>
                  <a:srgbClr val="FF0000"/>
                </a:solidFill>
              </a:rPr>
              <a:t>continuous </a:t>
            </a:r>
            <a:r>
              <a:rPr lang="en-US" sz="2800" dirty="0" smtClean="0">
                <a:solidFill>
                  <a:srgbClr val="FF0000"/>
                </a:solidFill>
              </a:rPr>
              <a:t>mode: Average </a:t>
            </a:r>
            <a:r>
              <a:rPr lang="en-US" sz="2800" dirty="0">
                <a:solidFill>
                  <a:srgbClr val="FF0000"/>
                </a:solidFill>
              </a:rPr>
              <a:t>power= </a:t>
            </a:r>
            <a:r>
              <a:rPr lang="en-US" sz="2800" dirty="0" smtClean="0">
                <a:solidFill>
                  <a:srgbClr val="FF0000"/>
                </a:solidFill>
              </a:rPr>
              <a:t>Peak power</a:t>
            </a:r>
          </a:p>
          <a:p>
            <a:pPr algn="ctr"/>
            <a:r>
              <a:rPr lang="en-US" sz="2800" dirty="0" smtClean="0">
                <a:solidFill>
                  <a:srgbClr val="FF0000"/>
                </a:solidFill>
              </a:rPr>
              <a:t>In </a:t>
            </a:r>
            <a:r>
              <a:rPr lang="en-US" sz="2800" dirty="0">
                <a:solidFill>
                  <a:srgbClr val="FF0000"/>
                </a:solidFill>
              </a:rPr>
              <a:t>pulsed mode the </a:t>
            </a:r>
            <a:r>
              <a:rPr lang="en-US" sz="2800" dirty="0" smtClean="0">
                <a:solidFill>
                  <a:srgbClr val="FF0000"/>
                </a:solidFill>
              </a:rPr>
              <a:t>Average power calculated as:</a:t>
            </a:r>
            <a:endParaRPr lang="en-US" sz="2000" dirty="0">
              <a:solidFill>
                <a:srgbClr val="FF0000"/>
              </a:solidFill>
            </a:endParaRPr>
          </a:p>
          <a:p>
            <a:endParaRPr lang="en-US" sz="2400" b="1" dirty="0" smtClean="0">
              <a:solidFill>
                <a:srgbClr val="FF0000"/>
              </a:solidFill>
            </a:endParaRPr>
          </a:p>
          <a:p>
            <a:r>
              <a:rPr lang="en-US" sz="2400" b="1" dirty="0" smtClean="0">
                <a:solidFill>
                  <a:srgbClr val="FF0000"/>
                </a:solidFill>
              </a:rPr>
              <a:t>Average </a:t>
            </a:r>
            <a:r>
              <a:rPr lang="en-US" sz="2400" b="1" dirty="0">
                <a:solidFill>
                  <a:srgbClr val="FF0000"/>
                </a:solidFill>
              </a:rPr>
              <a:t>power </a:t>
            </a:r>
            <a:r>
              <a:rPr lang="en-US" sz="2400" dirty="0"/>
              <a:t>= Pulse rate X Peak power X Pulse width</a:t>
            </a:r>
          </a:p>
          <a:p>
            <a:r>
              <a:rPr lang="en-US" sz="2400" dirty="0"/>
              <a:t>                           =100Hz X 2WX (2x10</a:t>
            </a:r>
            <a:r>
              <a:rPr lang="en-US" sz="2400" baseline="30000" dirty="0"/>
              <a:t>-7</a:t>
            </a:r>
            <a:r>
              <a:rPr lang="en-US" sz="2400" dirty="0"/>
              <a:t> seconds)=0.04mW</a:t>
            </a:r>
          </a:p>
          <a:p>
            <a:r>
              <a:rPr lang="en-US" sz="2400" dirty="0"/>
              <a:t> </a:t>
            </a:r>
          </a:p>
        </p:txBody>
      </p:sp>
    </p:spTree>
  </p:cSld>
  <p:clrMapOvr>
    <a:masterClrMapping/>
  </p:clrMapOvr>
  <p:transition spd="slow">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a:xfrm>
            <a:off x="228600" y="152400"/>
            <a:ext cx="8804564" cy="1143000"/>
          </a:xfrm>
        </p:spPr>
        <p:txBody>
          <a:bodyPr>
            <a:noAutofit/>
          </a:bodyPr>
          <a:lstStyle/>
          <a:p>
            <a:pPr algn="ctr" eaLnBrk="1" fontAlgn="auto" hangingPunct="1">
              <a:spcAft>
                <a:spcPts val="0"/>
              </a:spcAft>
              <a:defRPr/>
            </a:pPr>
            <a:r>
              <a:rPr lang="en-US" sz="3600" b="1" cap="none" dirty="0">
                <a:solidFill>
                  <a:srgbClr val="FF0000"/>
                </a:solidFill>
                <a:latin typeface="Aparajita"/>
              </a:rPr>
              <a:t>Laser </a:t>
            </a:r>
            <a:r>
              <a:rPr lang="en-US" sz="3600" b="1" cap="none" dirty="0" smtClean="0">
                <a:solidFill>
                  <a:srgbClr val="FF0000"/>
                </a:solidFill>
                <a:latin typeface="Aparajita"/>
              </a:rPr>
              <a:t>Parameters</a:t>
            </a:r>
            <a:br>
              <a:rPr lang="en-US" sz="3600" b="1" cap="none" dirty="0" smtClean="0">
                <a:solidFill>
                  <a:srgbClr val="FF0000"/>
                </a:solidFill>
                <a:latin typeface="Aparajita"/>
              </a:rPr>
            </a:br>
            <a:r>
              <a:rPr lang="en-US" sz="3600" b="1" cap="none" dirty="0" smtClean="0">
                <a:solidFill>
                  <a:schemeClr val="tx1"/>
                </a:solidFill>
                <a:latin typeface="Aparajita"/>
              </a:rPr>
              <a:t>Treatment </a:t>
            </a:r>
            <a:r>
              <a:rPr lang="en-US" sz="3600" b="1" cap="none" dirty="0">
                <a:solidFill>
                  <a:schemeClr val="tx1"/>
                </a:solidFill>
                <a:latin typeface="Aparajita"/>
              </a:rPr>
              <a:t>frequency</a:t>
            </a:r>
          </a:p>
        </p:txBody>
      </p:sp>
      <p:sp>
        <p:nvSpPr>
          <p:cNvPr id="7" name="Rectangle 3"/>
          <p:cNvSpPr txBox="1">
            <a:spLocks noChangeArrowheads="1"/>
          </p:cNvSpPr>
          <p:nvPr/>
        </p:nvSpPr>
        <p:spPr bwMode="auto">
          <a:xfrm>
            <a:off x="1" y="1828800"/>
            <a:ext cx="9144000" cy="3200400"/>
          </a:xfrm>
          <a:prstGeom prst="rect">
            <a:avLst/>
          </a:prstGeom>
          <a:noFill/>
          <a:ln w="9525">
            <a:noFill/>
            <a:miter lim="800000"/>
            <a:headEnd/>
            <a:tailEnd/>
          </a:ln>
          <a:effectLst/>
        </p:spPr>
        <p:txBody>
          <a:bodyPr lIns="92075" tIns="46038" rIns="92075" bIns="46038"/>
          <a:lstStyle/>
          <a:p>
            <a:pPr marL="342900" indent="-342900" algn="just">
              <a:spcBef>
                <a:spcPct val="20000"/>
              </a:spcBef>
              <a:buClr>
                <a:schemeClr val="tx2"/>
              </a:buClr>
              <a:defRPr/>
            </a:pPr>
            <a:r>
              <a:rPr lang="en-US" sz="3200" kern="0" dirty="0" smtClean="0">
                <a:solidFill>
                  <a:srgbClr val="FF0000"/>
                </a:solidFill>
                <a:latin typeface="+mn-lt"/>
              </a:rPr>
              <a:t>Evidence  </a:t>
            </a:r>
            <a:r>
              <a:rPr lang="en-US" sz="3200" kern="0" dirty="0">
                <a:solidFill>
                  <a:srgbClr val="FF0000"/>
                </a:solidFill>
                <a:latin typeface="+mn-lt"/>
              </a:rPr>
              <a:t>Recommended the followings;</a:t>
            </a:r>
          </a:p>
          <a:p>
            <a:pPr marL="742950" lvl="1" indent="-285750" algn="just">
              <a:spcBef>
                <a:spcPct val="20000"/>
              </a:spcBef>
              <a:buClr>
                <a:schemeClr val="tx2"/>
              </a:buClr>
              <a:buFontTx/>
              <a:buChar char="–"/>
              <a:defRPr/>
            </a:pPr>
            <a:r>
              <a:rPr lang="en-US" sz="2800" dirty="0">
                <a:latin typeface="Aparajita" pitchFamily="34" charset="0"/>
                <a:cs typeface="Aparajita" pitchFamily="34" charset="0"/>
              </a:rPr>
              <a:t>Treatment should be individualized </a:t>
            </a:r>
          </a:p>
          <a:p>
            <a:pPr marL="742950" lvl="1" indent="-285750" algn="just">
              <a:spcBef>
                <a:spcPct val="20000"/>
              </a:spcBef>
              <a:buClr>
                <a:schemeClr val="tx2"/>
              </a:buClr>
              <a:buFontTx/>
              <a:buChar char="–"/>
              <a:defRPr/>
            </a:pPr>
            <a:r>
              <a:rPr lang="en-US" sz="2800" dirty="0" smtClean="0">
                <a:latin typeface="Aparajita" pitchFamily="34" charset="0"/>
                <a:cs typeface="Aparajita" pitchFamily="34" charset="0"/>
              </a:rPr>
              <a:t>3-4 times/week </a:t>
            </a:r>
            <a:r>
              <a:rPr lang="en-US" sz="2800" dirty="0">
                <a:latin typeface="Aparajita" pitchFamily="34" charset="0"/>
                <a:cs typeface="Aparajita" pitchFamily="34" charset="0"/>
              </a:rPr>
              <a:t>with moderate dose are more effective than higher dose for fewer time per week </a:t>
            </a:r>
          </a:p>
          <a:p>
            <a:pPr marL="742950" lvl="1" indent="-285750" algn="just">
              <a:spcBef>
                <a:spcPct val="20000"/>
              </a:spcBef>
              <a:buClr>
                <a:schemeClr val="tx2"/>
              </a:buClr>
              <a:buFontTx/>
              <a:buChar char="–"/>
              <a:defRPr/>
            </a:pPr>
            <a:r>
              <a:rPr lang="en-US" sz="2800" dirty="0">
                <a:latin typeface="Aparajita" pitchFamily="34" charset="0"/>
                <a:cs typeface="Aparajita" pitchFamily="34" charset="0"/>
              </a:rPr>
              <a:t>Acute conditions should be treated more frequently than chronic</a:t>
            </a:r>
          </a:p>
          <a:p>
            <a:pPr marL="742950" lvl="1" indent="-285750" algn="just">
              <a:spcBef>
                <a:spcPct val="20000"/>
              </a:spcBef>
              <a:buClr>
                <a:schemeClr val="tx2"/>
              </a:buClr>
              <a:buFontTx/>
              <a:buChar char="–"/>
              <a:defRPr/>
            </a:pPr>
            <a:r>
              <a:rPr lang="en-US" sz="2800" dirty="0">
                <a:latin typeface="Aparajita" pitchFamily="34" charset="0"/>
                <a:cs typeface="Aparajita" pitchFamily="34" charset="0"/>
              </a:rPr>
              <a:t>Laser therapy has accumulative effect </a:t>
            </a:r>
          </a:p>
        </p:txBody>
      </p:sp>
    </p:spTree>
  </p:cSld>
  <p:clrMapOvr>
    <a:masterClrMapping/>
  </p:clrMapOvr>
  <p:transition spd="slow">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610235367"/>
              </p:ext>
            </p:extLst>
          </p:nvPr>
        </p:nvGraphicFramePr>
        <p:xfrm>
          <a:off x="152400" y="1027118"/>
          <a:ext cx="8991599" cy="5659438"/>
        </p:xfrm>
        <a:graphic>
          <a:graphicData uri="http://schemas.openxmlformats.org/drawingml/2006/table">
            <a:tbl>
              <a:tblPr firstRow="1" bandRow="1">
                <a:tableStyleId>{D27102A9-8310-4765-A935-A1911B00CA55}</a:tableStyleId>
              </a:tblPr>
              <a:tblGrid>
                <a:gridCol w="3049324"/>
                <a:gridCol w="3143003"/>
                <a:gridCol w="2799272"/>
              </a:tblGrid>
              <a:tr h="471581">
                <a:tc>
                  <a:txBody>
                    <a:bodyPr/>
                    <a:lstStyle/>
                    <a:p>
                      <a:pPr marL="365760" indent="-256032" algn="l" rtl="0" eaLnBrk="1" latinLnBrk="0" hangingPunct="1">
                        <a:spcBef>
                          <a:spcPts val="400"/>
                        </a:spcBef>
                        <a:spcAft>
                          <a:spcPts val="0"/>
                        </a:spcAft>
                        <a:buClr>
                          <a:schemeClr val="accent1"/>
                        </a:buClr>
                        <a:buSzPct val="68000"/>
                        <a:buFont typeface="Wingdings 3"/>
                        <a:buChar char=""/>
                        <a:defRPr/>
                      </a:pPr>
                      <a:r>
                        <a:rPr kumimoji="0" lang="en-US" sz="2000" kern="1200" dirty="0" smtClean="0">
                          <a:solidFill>
                            <a:srgbClr val="FF0000"/>
                          </a:solidFill>
                          <a:latin typeface="Aparajita" pitchFamily="34" charset="0"/>
                          <a:ea typeface="+mn-ea"/>
                          <a:cs typeface="Aparajita" pitchFamily="34" charset="0"/>
                        </a:rPr>
                        <a:t>Parameters </a:t>
                      </a:r>
                      <a:endParaRPr kumimoji="0" lang="en-US" sz="2000" kern="1200" dirty="0">
                        <a:solidFill>
                          <a:srgbClr val="FF0000"/>
                        </a:solidFill>
                        <a:latin typeface="Aparajita" pitchFamily="34" charset="0"/>
                        <a:ea typeface="+mn-ea"/>
                        <a:cs typeface="Aparajita" pitchFamily="34" charset="0"/>
                      </a:endParaRPr>
                    </a:p>
                  </a:txBody>
                  <a:tcPr/>
                </a:tc>
                <a:tc>
                  <a:txBody>
                    <a:bodyPr/>
                    <a:lstStyle/>
                    <a:p>
                      <a:pPr marL="365760" marR="0" indent="-256032" algn="ctr"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000" kern="1200" dirty="0" smtClean="0">
                          <a:solidFill>
                            <a:srgbClr val="FF0000"/>
                          </a:solidFill>
                          <a:latin typeface="Aparajita" pitchFamily="34" charset="0"/>
                          <a:ea typeface="+mn-ea"/>
                          <a:cs typeface="Aparajita" pitchFamily="34" charset="0"/>
                        </a:rPr>
                        <a:t>Helium Neon Lasers</a:t>
                      </a:r>
                    </a:p>
                  </a:txBody>
                  <a:tcPr/>
                </a:tc>
                <a:tc>
                  <a:txBody>
                    <a:bodyPr/>
                    <a:lstStyle/>
                    <a:p>
                      <a:pPr marL="365760" marR="0" indent="-256032" algn="ctr"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000" kern="1200" dirty="0" smtClean="0">
                          <a:solidFill>
                            <a:srgbClr val="FF0000"/>
                          </a:solidFill>
                          <a:latin typeface="Aparajita" pitchFamily="34" charset="0"/>
                          <a:ea typeface="+mn-ea"/>
                          <a:cs typeface="Aparajita" pitchFamily="34" charset="0"/>
                        </a:rPr>
                        <a:t>Gallium Arsenide</a:t>
                      </a:r>
                    </a:p>
                  </a:txBody>
                  <a:tcPr/>
                </a:tc>
              </a:tr>
              <a:tr h="492810">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Laser type </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Gas </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Semiconductor</a:t>
                      </a:r>
                      <a:endParaRPr kumimoji="0" lang="en-US" sz="2000" b="1" kern="1200" dirty="0">
                        <a:solidFill>
                          <a:schemeClr val="tx1"/>
                        </a:solidFill>
                        <a:latin typeface="Aparajita" pitchFamily="34" charset="0"/>
                        <a:ea typeface="+mn-ea"/>
                        <a:cs typeface="Aparajita" pitchFamily="34" charset="0"/>
                      </a:endParaRPr>
                    </a:p>
                  </a:txBody>
                  <a:tcPr/>
                </a:tc>
              </a:tr>
              <a:tr h="492810">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Emitting radiation</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Red (visible) light</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IR (invisible) laser</a:t>
                      </a:r>
                      <a:endParaRPr kumimoji="0" lang="en-US" sz="2000" b="1" kern="1200" dirty="0">
                        <a:solidFill>
                          <a:schemeClr val="tx1"/>
                        </a:solidFill>
                        <a:latin typeface="Aparajita" pitchFamily="34" charset="0"/>
                        <a:ea typeface="+mn-ea"/>
                        <a:cs typeface="Aparajita" pitchFamily="34" charset="0"/>
                      </a:endParaRPr>
                    </a:p>
                  </a:txBody>
                  <a:tcPr/>
                </a:tc>
              </a:tr>
              <a:tr h="492810">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Wavelength </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632.8 nm</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904–910 nm </a:t>
                      </a:r>
                      <a:endParaRPr kumimoji="0" lang="en-US" sz="2000" b="1" kern="1200" dirty="0">
                        <a:solidFill>
                          <a:schemeClr val="tx1"/>
                        </a:solidFill>
                        <a:latin typeface="Aparajita" pitchFamily="34" charset="0"/>
                        <a:ea typeface="+mn-ea"/>
                        <a:cs typeface="Aparajita" pitchFamily="34" charset="0"/>
                      </a:endParaRPr>
                    </a:p>
                  </a:txBody>
                  <a:tcPr/>
                </a:tc>
              </a:tr>
              <a:tr h="752567">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Pulse rate (frequency)</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continuous</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1-1000Hz </a:t>
                      </a:r>
                      <a:endParaRPr kumimoji="0" lang="en-US" sz="2000" b="1" kern="1200" dirty="0">
                        <a:solidFill>
                          <a:schemeClr val="tx1"/>
                        </a:solidFill>
                        <a:latin typeface="Aparajita" pitchFamily="34" charset="0"/>
                        <a:ea typeface="+mn-ea"/>
                        <a:cs typeface="Aparajita" pitchFamily="34" charset="0"/>
                      </a:endParaRPr>
                    </a:p>
                  </a:txBody>
                  <a:tcPr/>
                </a:tc>
              </a:tr>
              <a:tr h="492810">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Pulse width </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continuous </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200nsec</a:t>
                      </a:r>
                      <a:endParaRPr kumimoji="0" lang="en-US" sz="2000" b="1" kern="1200" dirty="0">
                        <a:solidFill>
                          <a:schemeClr val="tx1"/>
                        </a:solidFill>
                        <a:latin typeface="Aparajita" pitchFamily="34" charset="0"/>
                        <a:ea typeface="+mn-ea"/>
                        <a:cs typeface="Aparajita" pitchFamily="34" charset="0"/>
                      </a:endParaRPr>
                    </a:p>
                  </a:txBody>
                  <a:tcPr/>
                </a:tc>
              </a:tr>
              <a:tr h="492810">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Peak power </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1-2mW  (25mW)</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1-5mW</a:t>
                      </a:r>
                      <a:endParaRPr kumimoji="0" lang="en-US" sz="2000" b="1" kern="1200" dirty="0">
                        <a:solidFill>
                          <a:schemeClr val="tx1"/>
                        </a:solidFill>
                        <a:latin typeface="Aparajita" pitchFamily="34" charset="0"/>
                        <a:ea typeface="+mn-ea"/>
                        <a:cs typeface="Aparajita" pitchFamily="34" charset="0"/>
                      </a:endParaRPr>
                    </a:p>
                  </a:txBody>
                  <a:tcPr/>
                </a:tc>
              </a:tr>
              <a:tr h="492810">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Average power</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1.0mW</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0.04-0.4mW</a:t>
                      </a:r>
                      <a:endParaRPr kumimoji="0" lang="en-US" sz="2000" b="1" kern="1200" dirty="0">
                        <a:solidFill>
                          <a:schemeClr val="tx1"/>
                        </a:solidFill>
                        <a:latin typeface="Aparajita" pitchFamily="34" charset="0"/>
                        <a:ea typeface="+mn-ea"/>
                        <a:cs typeface="Aparajita" pitchFamily="34" charset="0"/>
                      </a:endParaRPr>
                    </a:p>
                  </a:txBody>
                  <a:tcPr/>
                </a:tc>
              </a:tr>
              <a:tr h="492810">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Beam area</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0.01cm</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0.07cm</a:t>
                      </a:r>
                      <a:endParaRPr kumimoji="0" lang="en-US" sz="2000" b="1" kern="1200" dirty="0">
                        <a:solidFill>
                          <a:schemeClr val="tx1"/>
                        </a:solidFill>
                        <a:latin typeface="Aparajita" pitchFamily="34" charset="0"/>
                        <a:ea typeface="+mn-ea"/>
                        <a:cs typeface="Aparajita" pitchFamily="34" charset="0"/>
                      </a:endParaRPr>
                    </a:p>
                  </a:txBody>
                  <a:tcPr/>
                </a:tc>
              </a:tr>
              <a:tr h="492810">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Depth of penetration </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0.5-1 cm</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2cm</a:t>
                      </a:r>
                      <a:r>
                        <a:rPr kumimoji="0" lang="en-US" sz="2000" b="1" kern="1200" baseline="0" dirty="0" smtClean="0">
                          <a:solidFill>
                            <a:schemeClr val="tx1"/>
                          </a:solidFill>
                          <a:latin typeface="Aparajita" pitchFamily="34" charset="0"/>
                          <a:ea typeface="+mn-ea"/>
                          <a:cs typeface="Aparajita" pitchFamily="34" charset="0"/>
                        </a:rPr>
                        <a:t> up to </a:t>
                      </a:r>
                      <a:r>
                        <a:rPr kumimoji="0" lang="en-US" sz="2000" b="1" kern="1200" dirty="0" smtClean="0">
                          <a:solidFill>
                            <a:schemeClr val="tx1"/>
                          </a:solidFill>
                          <a:latin typeface="Aparajita" pitchFamily="34" charset="0"/>
                          <a:ea typeface="+mn-ea"/>
                          <a:cs typeface="Aparajita" pitchFamily="34" charset="0"/>
                        </a:rPr>
                        <a:t>5 cm</a:t>
                      </a:r>
                      <a:endParaRPr kumimoji="0" lang="en-US" sz="2000" b="1" kern="1200" dirty="0">
                        <a:solidFill>
                          <a:schemeClr val="tx1"/>
                        </a:solidFill>
                        <a:latin typeface="Aparajita" pitchFamily="34" charset="0"/>
                        <a:ea typeface="+mn-ea"/>
                        <a:cs typeface="Aparajita" pitchFamily="34" charset="0"/>
                      </a:endParaRPr>
                    </a:p>
                  </a:txBody>
                  <a:tcPr/>
                </a:tc>
              </a:tr>
              <a:tr h="492810">
                <a:tc>
                  <a:txBody>
                    <a:bodyPr/>
                    <a:lstStyle/>
                    <a:p>
                      <a:pPr marL="365760" indent="-256032" algn="l" defTabSz="914400" rtl="0" eaLnBrk="1" latinLnBrk="0" hangingPunct="1">
                        <a:spcBef>
                          <a:spcPts val="400"/>
                        </a:spcBef>
                        <a:spcAft>
                          <a:spcPts val="0"/>
                        </a:spcAft>
                        <a:buClr>
                          <a:schemeClr val="accent1"/>
                        </a:buClr>
                        <a:buSzPct val="68000"/>
                        <a:buFont typeface="Wingdings 3"/>
                        <a:buChar char=""/>
                        <a:defRPr/>
                      </a:pPr>
                      <a:r>
                        <a:rPr kumimoji="0" lang="en-US" sz="2000" b="1" kern="1200" dirty="0" smtClean="0">
                          <a:solidFill>
                            <a:srgbClr val="C00000"/>
                          </a:solidFill>
                          <a:latin typeface="Aparajita" pitchFamily="34" charset="0"/>
                          <a:ea typeface="+mn-ea"/>
                          <a:cs typeface="Aparajita" pitchFamily="34" charset="0"/>
                        </a:rPr>
                        <a:t>Used </a:t>
                      </a:r>
                    </a:p>
                  </a:txBody>
                  <a:tcPr/>
                </a:tc>
                <a:tc>
                  <a:txBody>
                    <a:bodyPr/>
                    <a:lstStyle/>
                    <a:p>
                      <a:pPr marL="365760" indent="-256032" algn="ctr" rtl="0" eaLnBrk="1" latinLnBrk="0" hangingPunct="1">
                        <a:spcBef>
                          <a:spcPts val="400"/>
                        </a:spcBef>
                        <a:spcAft>
                          <a:spcPts val="0"/>
                        </a:spcAft>
                        <a:buClr>
                          <a:schemeClr val="accent1"/>
                        </a:buClr>
                        <a:buSzPct val="68000"/>
                        <a:buFontTx/>
                        <a:buNone/>
                        <a:defRPr/>
                      </a:pPr>
                      <a:r>
                        <a:rPr kumimoji="0" lang="en-US" sz="2000" b="1" kern="1200" dirty="0" smtClean="0">
                          <a:solidFill>
                            <a:schemeClr val="tx1"/>
                          </a:solidFill>
                          <a:latin typeface="Aparajita" pitchFamily="34" charset="0"/>
                          <a:ea typeface="+mn-ea"/>
                          <a:cs typeface="Aparajita" pitchFamily="34" charset="0"/>
                        </a:rPr>
                        <a:t>Superficial wound </a:t>
                      </a:r>
                      <a:endParaRPr kumimoji="0" lang="en-US" sz="2000" b="1" kern="1200" dirty="0">
                        <a:solidFill>
                          <a:schemeClr val="tx1"/>
                        </a:solidFill>
                        <a:latin typeface="Aparajita" pitchFamily="34" charset="0"/>
                        <a:ea typeface="+mn-ea"/>
                        <a:cs typeface="Aparajita" pitchFamily="34" charset="0"/>
                      </a:endParaRPr>
                    </a:p>
                  </a:txBody>
                  <a:tcPr/>
                </a:tc>
                <a:tc>
                  <a:txBody>
                    <a:bodyPr/>
                    <a:lstStyle/>
                    <a:p>
                      <a:pPr marL="365760" indent="-256032" algn="ctr" rtl="0" eaLnBrk="1" latinLnBrk="0" hangingPunct="1">
                        <a:spcBef>
                          <a:spcPts val="400"/>
                        </a:spcBef>
                        <a:spcAft>
                          <a:spcPts val="0"/>
                        </a:spcAft>
                        <a:buClr>
                          <a:schemeClr val="accent1"/>
                        </a:buClr>
                        <a:buSzPct val="68000"/>
                        <a:buFont typeface="Wingdings 3"/>
                        <a:buNone/>
                        <a:defRPr/>
                      </a:pPr>
                      <a:r>
                        <a:rPr kumimoji="0" lang="en-US" sz="2000" b="1" kern="1200" dirty="0" smtClean="0">
                          <a:solidFill>
                            <a:schemeClr val="tx1"/>
                          </a:solidFill>
                          <a:latin typeface="Aparajita" pitchFamily="34" charset="0"/>
                          <a:ea typeface="+mn-ea"/>
                          <a:cs typeface="Aparajita" pitchFamily="34" charset="0"/>
                        </a:rPr>
                        <a:t>Deeper tissue</a:t>
                      </a:r>
                      <a:endParaRPr kumimoji="0" lang="en-US" sz="2000" b="1" kern="1200" dirty="0">
                        <a:solidFill>
                          <a:schemeClr val="tx1"/>
                        </a:solidFill>
                        <a:latin typeface="Aparajita" pitchFamily="34" charset="0"/>
                        <a:ea typeface="+mn-ea"/>
                        <a:cs typeface="Aparajita" pitchFamily="34" charset="0"/>
                      </a:endParaRPr>
                    </a:p>
                  </a:txBody>
                  <a:tcPr/>
                </a:tc>
              </a:tr>
            </a:tbl>
          </a:graphicData>
        </a:graphic>
      </p:graphicFrame>
    </p:spTree>
  </p:cSld>
  <p:clrMapOvr>
    <a:masterClrMapping/>
  </p:clrMapOvr>
  <p:transition spd="slow">
    <p:cover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304800"/>
            <a:ext cx="8058150" cy="715963"/>
          </a:xfrm>
        </p:spPr>
        <p:txBody>
          <a:bodyPr>
            <a:noAutofit/>
          </a:bodyPr>
          <a:lstStyle/>
          <a:p>
            <a:pPr algn="ctr" eaLnBrk="1" fontAlgn="auto" hangingPunct="1">
              <a:spcAft>
                <a:spcPts val="0"/>
              </a:spcAft>
              <a:defRPr/>
            </a:pPr>
            <a:r>
              <a:rPr lang="en-US" sz="4000" b="1" dirty="0" smtClean="0">
                <a:solidFill>
                  <a:schemeClr val="tx1"/>
                </a:solidFill>
                <a:latin typeface="Times New Roman" panose="02020603050405020304" pitchFamily="18" charset="0"/>
                <a:cs typeface="Times New Roman" panose="02020603050405020304" pitchFamily="18" charset="0"/>
              </a:rPr>
              <a:t>Physiological effects </a:t>
            </a:r>
            <a:r>
              <a:rPr lang="en-US" sz="4000" b="1" dirty="0">
                <a:solidFill>
                  <a:schemeClr val="tx1"/>
                </a:solidFill>
                <a:latin typeface="Times New Roman" panose="02020603050405020304" pitchFamily="18" charset="0"/>
                <a:cs typeface="Times New Roman" panose="02020603050405020304" pitchFamily="18" charset="0"/>
              </a:rPr>
              <a:t>o</a:t>
            </a:r>
            <a:r>
              <a:rPr lang="en-US" sz="4000" b="1" dirty="0" smtClean="0">
                <a:solidFill>
                  <a:schemeClr val="tx1"/>
                </a:solidFill>
                <a:latin typeface="Times New Roman" panose="02020603050405020304" pitchFamily="18" charset="0"/>
                <a:cs typeface="Times New Roman" panose="02020603050405020304" pitchFamily="18" charset="0"/>
              </a:rPr>
              <a:t>f LASER  </a:t>
            </a:r>
          </a:p>
        </p:txBody>
      </p:sp>
      <p:sp>
        <p:nvSpPr>
          <p:cNvPr id="24580" name="Rectangle 1"/>
          <p:cNvSpPr>
            <a:spLocks noChangeArrowheads="1"/>
          </p:cNvSpPr>
          <p:nvPr/>
        </p:nvSpPr>
        <p:spPr bwMode="auto">
          <a:xfrm>
            <a:off x="223345" y="1905000"/>
            <a:ext cx="8692055"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800" dirty="0"/>
              <a:t>Therapeutic laser-tissue interaction is essentially </a:t>
            </a:r>
            <a:r>
              <a:rPr lang="en-US" sz="2800" b="1" dirty="0">
                <a:solidFill>
                  <a:srgbClr val="FF0000"/>
                </a:solidFill>
              </a:rPr>
              <a:t>ATHERMIC. </a:t>
            </a:r>
          </a:p>
          <a:p>
            <a:pPr algn="just"/>
            <a:endParaRPr lang="en-US" sz="2800" dirty="0"/>
          </a:p>
          <a:p>
            <a:pPr algn="just"/>
            <a:r>
              <a:rPr lang="en-US" sz="2800" dirty="0"/>
              <a:t>The main type of reaction with tissue during laser therapy would appear to be </a:t>
            </a:r>
            <a:r>
              <a:rPr lang="en-US" sz="2800" b="1" dirty="0"/>
              <a:t>P</a:t>
            </a:r>
            <a:r>
              <a:rPr lang="en-US" sz="2800" b="1" dirty="0">
                <a:solidFill>
                  <a:srgbClr val="FF0000"/>
                </a:solidFill>
              </a:rPr>
              <a:t>HOTOCHEMICAL</a:t>
            </a:r>
            <a:r>
              <a:rPr lang="en-US" sz="2800" dirty="0">
                <a:solidFill>
                  <a:srgbClr val="FF0000"/>
                </a:solidFill>
              </a:rPr>
              <a:t>. </a:t>
            </a:r>
          </a:p>
          <a:p>
            <a:pPr algn="just"/>
            <a:endParaRPr lang="en-US" sz="2800" dirty="0"/>
          </a:p>
          <a:p>
            <a:pPr algn="just"/>
            <a:r>
              <a:rPr lang="en-US" sz="2800" dirty="0"/>
              <a:t>So, Laser light absorbed by irradiated tissue produce chemical rather than thermal energy.</a:t>
            </a:r>
          </a:p>
        </p:txBody>
      </p:sp>
    </p:spTree>
  </p:cSld>
  <p:clrMapOvr>
    <a:masterClrMapping/>
  </p:clrMapOvr>
  <p:transition spd="slow">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3138" y="34159"/>
            <a:ext cx="7302062" cy="715963"/>
          </a:xfrm>
        </p:spPr>
        <p:txBody>
          <a:bodyPr>
            <a:normAutofit/>
          </a:bodyPr>
          <a:lstStyle/>
          <a:p>
            <a:pPr algn="ctr" eaLnBrk="1" fontAlgn="auto" hangingPunct="1">
              <a:spcAft>
                <a:spcPts val="0"/>
              </a:spcAft>
              <a:defRPr/>
            </a:pPr>
            <a:r>
              <a:rPr lang="en-US" sz="4000" b="1" dirty="0" smtClean="0">
                <a:solidFill>
                  <a:srgbClr val="C00000"/>
                </a:solidFill>
                <a:latin typeface="Times New Roman" panose="02020603050405020304" pitchFamily="18" charset="0"/>
                <a:cs typeface="Times New Roman" panose="02020603050405020304" pitchFamily="18" charset="0"/>
              </a:rPr>
              <a:t>What LASER do?</a:t>
            </a:r>
            <a:endParaRPr lang="en-US" sz="4000" b="1" dirty="0">
              <a:solidFill>
                <a:srgbClr val="C00000"/>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0" y="1066800"/>
            <a:ext cx="9144000" cy="5791200"/>
          </a:xfrm>
          <a:prstGeom prst="rect">
            <a:avLst/>
          </a:prstGeom>
        </p:spPr>
      </p:pic>
    </p:spTree>
    <p:extLst>
      <p:ext uri="{BB962C8B-B14F-4D97-AF65-F5344CB8AC3E}">
        <p14:creationId xmlns:p14="http://schemas.microsoft.com/office/powerpoint/2010/main" val="1377615067"/>
      </p:ext>
    </p:extLst>
  </p:cSld>
  <p:clrMapOvr>
    <a:masterClrMapping/>
  </p:clrMapOvr>
  <p:transition spd="slow">
    <p:cover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1530" y="152400"/>
            <a:ext cx="7512270" cy="715963"/>
          </a:xfrm>
        </p:spPr>
        <p:txBody>
          <a:bodyPr>
            <a:normAutofit fontScale="90000"/>
          </a:bodyPr>
          <a:lstStyle/>
          <a:p>
            <a:pPr algn="ctr" eaLnBrk="1" fontAlgn="auto" hangingPunct="1">
              <a:spcAft>
                <a:spcPts val="0"/>
              </a:spcAft>
              <a:defRPr/>
            </a:pPr>
            <a:r>
              <a:rPr lang="en-US" sz="4000" b="1" dirty="0" smtClean="0">
                <a:solidFill>
                  <a:srgbClr val="C00000"/>
                </a:solidFill>
                <a:latin typeface="Times New Roman" panose="02020603050405020304" pitchFamily="18" charset="0"/>
                <a:cs typeface="Times New Roman" panose="02020603050405020304" pitchFamily="18" charset="0"/>
              </a:rPr>
              <a:t>Main area of </a:t>
            </a:r>
            <a:r>
              <a:rPr lang="en-US" sz="4000" b="1" dirty="0" smtClean="0">
                <a:solidFill>
                  <a:srgbClr val="C00000"/>
                </a:solidFill>
                <a:latin typeface="Times New Roman" panose="02020603050405020304" pitchFamily="18" charset="0"/>
                <a:cs typeface="Times New Roman" panose="02020603050405020304" pitchFamily="18" charset="0"/>
              </a:rPr>
              <a:t>  LASER Application </a:t>
            </a:r>
            <a:endParaRPr lang="en-US" sz="4000" b="1" dirty="0">
              <a:solidFill>
                <a:srgbClr val="C00000"/>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31530" y="1066800"/>
            <a:ext cx="9112469" cy="5791200"/>
          </a:xfrm>
          <a:prstGeom prst="rect">
            <a:avLst/>
          </a:prstGeom>
        </p:spPr>
      </p:pic>
    </p:spTree>
    <p:extLst>
      <p:ext uri="{BB962C8B-B14F-4D97-AF65-F5344CB8AC3E}">
        <p14:creationId xmlns:p14="http://schemas.microsoft.com/office/powerpoint/2010/main" val="2818964308"/>
      </p:ext>
    </p:extLst>
  </p:cSld>
  <p:clrMapOvr>
    <a:masterClrMapping/>
  </p:clrMapOvr>
  <p:transition spd="slow">
    <p:cover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19100" y="206613"/>
            <a:ext cx="8458200" cy="715963"/>
          </a:xfrm>
        </p:spPr>
        <p:txBody>
          <a:bodyPr>
            <a:noAutofit/>
          </a:bodyPr>
          <a:lstStyle/>
          <a:p>
            <a:pPr algn="ctr" eaLnBrk="1" fontAlgn="auto" hangingPunct="1">
              <a:spcAft>
                <a:spcPts val="0"/>
              </a:spcAft>
              <a:defRPr/>
            </a:pPr>
            <a:r>
              <a:rPr lang="en-US" sz="3200" b="1" dirty="0">
                <a:solidFill>
                  <a:srgbClr val="C00000"/>
                </a:solidFill>
                <a:latin typeface="Times New Roman" panose="02020603050405020304" pitchFamily="18" charset="0"/>
                <a:cs typeface="Times New Roman" panose="02020603050405020304" pitchFamily="18" charset="0"/>
              </a:rPr>
              <a:t>Physiological effects of LLLT </a:t>
            </a:r>
          </a:p>
        </p:txBody>
      </p:sp>
      <p:sp>
        <p:nvSpPr>
          <p:cNvPr id="25604" name="Rectangle 2"/>
          <p:cNvSpPr>
            <a:spLocks noChangeArrowheads="1"/>
          </p:cNvSpPr>
          <p:nvPr/>
        </p:nvSpPr>
        <p:spPr bwMode="auto">
          <a:xfrm>
            <a:off x="685800" y="2438400"/>
            <a:ext cx="78486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400" dirty="0" smtClean="0"/>
              <a:t>These </a:t>
            </a:r>
            <a:r>
              <a:rPr lang="en-US" sz="2400" dirty="0"/>
              <a:t>chromophores may be:</a:t>
            </a:r>
          </a:p>
          <a:p>
            <a:pPr marL="1371600" lvl="2" indent="-457200" algn="just">
              <a:buFont typeface="Wingdings" pitchFamily="2" charset="2"/>
              <a:buChar char="q"/>
            </a:pPr>
            <a:r>
              <a:rPr lang="en-US" sz="2400" dirty="0">
                <a:solidFill>
                  <a:srgbClr val="FF0000"/>
                </a:solidFill>
              </a:rPr>
              <a:t>Enzymes</a:t>
            </a:r>
          </a:p>
          <a:p>
            <a:pPr marL="1371600" lvl="2" indent="-457200" algn="just">
              <a:buFont typeface="Wingdings" pitchFamily="2" charset="2"/>
              <a:buChar char="q"/>
            </a:pPr>
            <a:r>
              <a:rPr lang="en-US" sz="2400" dirty="0">
                <a:solidFill>
                  <a:srgbClr val="FF0000"/>
                </a:solidFill>
              </a:rPr>
              <a:t>Membrane molecule</a:t>
            </a:r>
          </a:p>
          <a:p>
            <a:pPr marL="1371600" lvl="2" indent="-457200" algn="just">
              <a:buFont typeface="Wingdings" pitchFamily="2" charset="2"/>
              <a:buChar char="q"/>
            </a:pPr>
            <a:r>
              <a:rPr lang="en-US" sz="2400" dirty="0">
                <a:solidFill>
                  <a:srgbClr val="FF0000"/>
                </a:solidFill>
              </a:rPr>
              <a:t>Cellular or extracellular substances, </a:t>
            </a:r>
          </a:p>
          <a:p>
            <a:pPr algn="just"/>
            <a:endParaRPr lang="en-US" sz="2400" dirty="0"/>
          </a:p>
          <a:p>
            <a:pPr algn="just"/>
            <a:r>
              <a:rPr lang="en-US" sz="2400" dirty="0"/>
              <a:t>Activation of these chromophores by laser light is thought to be responsible for laser </a:t>
            </a:r>
            <a:r>
              <a:rPr lang="en-US" sz="2400" dirty="0" smtClean="0"/>
              <a:t>bio-stimulation </a:t>
            </a:r>
            <a:r>
              <a:rPr lang="en-US" sz="2400" dirty="0"/>
              <a:t>effect.</a:t>
            </a:r>
          </a:p>
        </p:txBody>
      </p:sp>
      <p:sp>
        <p:nvSpPr>
          <p:cNvPr id="7" name="Rectangle 6"/>
          <p:cNvSpPr/>
          <p:nvPr/>
        </p:nvSpPr>
        <p:spPr>
          <a:xfrm>
            <a:off x="419100" y="1217886"/>
            <a:ext cx="7924800" cy="954107"/>
          </a:xfrm>
          <a:prstGeom prst="rect">
            <a:avLst/>
          </a:prstGeom>
        </p:spPr>
        <p:txBody>
          <a:bodyPr wrap="square">
            <a:spAutoFit/>
          </a:bodyPr>
          <a:lstStyle/>
          <a:p>
            <a:pPr algn="just"/>
            <a:r>
              <a:rPr lang="en-US" sz="2800" dirty="0" smtClean="0"/>
              <a:t>The absorption of laser light take place in tissues photoreceptors known as </a:t>
            </a:r>
            <a:r>
              <a:rPr lang="en-US" sz="2800" dirty="0" err="1" smtClean="0"/>
              <a:t>chromophores</a:t>
            </a:r>
            <a:r>
              <a:rPr lang="en-US" sz="2800" dirty="0" smtClean="0"/>
              <a:t> . </a:t>
            </a:r>
            <a:endParaRPr lang="en-US" sz="2800" dirty="0"/>
          </a:p>
        </p:txBody>
      </p:sp>
    </p:spTree>
    <p:extLst>
      <p:ext uri="{BB962C8B-B14F-4D97-AF65-F5344CB8AC3E}">
        <p14:creationId xmlns:p14="http://schemas.microsoft.com/office/powerpoint/2010/main" val="1775622663"/>
      </p:ext>
    </p:extLst>
  </p:cSld>
  <p:clrMapOvr>
    <a:masterClrMapping/>
  </p:clrMapOvr>
  <p:transition spd="slow">
    <p:cover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052925"/>
            <a:ext cx="8763000" cy="4195481"/>
          </a:xfrm>
        </p:spPr>
        <p:txBody>
          <a:bodyPr>
            <a:normAutofit/>
          </a:bodyPr>
          <a:lstStyle/>
          <a:p>
            <a:pPr marL="0" indent="0">
              <a:buNone/>
            </a:pPr>
            <a:r>
              <a:rPr lang="en-US" b="1" dirty="0" smtClean="0"/>
              <a:t>Bio-stimulation </a:t>
            </a:r>
            <a:r>
              <a:rPr lang="en-US" b="1" dirty="0"/>
              <a:t>– improved metabolism, increase of </a:t>
            </a:r>
            <a:r>
              <a:rPr lang="en-US" b="1" dirty="0" smtClean="0"/>
              <a:t>cell metabolism</a:t>
            </a:r>
            <a:endParaRPr lang="en-US" b="1" dirty="0"/>
          </a:p>
          <a:p>
            <a:pPr marL="0" indent="0">
              <a:buNone/>
            </a:pPr>
            <a:r>
              <a:rPr lang="en-US" dirty="0" smtClean="0"/>
              <a:t>           • </a:t>
            </a:r>
            <a:r>
              <a:rPr lang="en-US" dirty="0"/>
              <a:t>Increases speed, quality &amp; tensile strength of tissue repair</a:t>
            </a:r>
          </a:p>
          <a:p>
            <a:pPr marL="0" indent="0">
              <a:buNone/>
            </a:pPr>
            <a:r>
              <a:rPr lang="en-US" dirty="0" smtClean="0"/>
              <a:t> </a:t>
            </a:r>
            <a:r>
              <a:rPr lang="en-US" b="1" dirty="0"/>
              <a:t>Improved blood circulation &amp; vasodilation</a:t>
            </a:r>
          </a:p>
          <a:p>
            <a:pPr marL="0" indent="0">
              <a:buNone/>
            </a:pPr>
            <a:r>
              <a:rPr lang="en-US" dirty="0" smtClean="0"/>
              <a:t>          • </a:t>
            </a:r>
            <a:r>
              <a:rPr lang="en-US" dirty="0"/>
              <a:t>Increases blood supply</a:t>
            </a:r>
          </a:p>
          <a:p>
            <a:pPr marL="0" indent="0">
              <a:buNone/>
            </a:pPr>
            <a:r>
              <a:rPr lang="en-US" dirty="0" smtClean="0"/>
              <a:t> </a:t>
            </a:r>
            <a:r>
              <a:rPr lang="en-US" b="1" dirty="0"/>
              <a:t>Increases ATP production</a:t>
            </a:r>
          </a:p>
          <a:p>
            <a:pPr marL="0" indent="0">
              <a:buNone/>
            </a:pPr>
            <a:r>
              <a:rPr lang="en-US" b="1" dirty="0" smtClean="0"/>
              <a:t>Analgesic </a:t>
            </a:r>
            <a:r>
              <a:rPr lang="en-US" b="1" dirty="0"/>
              <a:t>effect</a:t>
            </a:r>
          </a:p>
          <a:p>
            <a:pPr marL="0" indent="0">
              <a:buNone/>
            </a:pPr>
            <a:r>
              <a:rPr lang="en-US" dirty="0" smtClean="0"/>
              <a:t>        • </a:t>
            </a:r>
            <a:r>
              <a:rPr lang="en-US" dirty="0"/>
              <a:t>Relieves acute/chronic </a:t>
            </a:r>
            <a:r>
              <a:rPr lang="en-US" dirty="0" smtClean="0"/>
              <a:t>pain</a:t>
            </a:r>
          </a:p>
          <a:p>
            <a:pPr marL="0" indent="0">
              <a:buNone/>
            </a:pPr>
            <a:r>
              <a:rPr lang="en-US" b="1" dirty="0" smtClean="0"/>
              <a:t>Anti-inflammatory </a:t>
            </a:r>
            <a:r>
              <a:rPr lang="en-US" b="1" dirty="0"/>
              <a:t>&amp; anti-edematous effects</a:t>
            </a:r>
          </a:p>
          <a:p>
            <a:pPr marL="0" indent="0">
              <a:buNone/>
            </a:pPr>
            <a:r>
              <a:rPr lang="en-US" dirty="0" smtClean="0"/>
              <a:t>       • </a:t>
            </a:r>
            <a:r>
              <a:rPr lang="en-US" dirty="0"/>
              <a:t>Reduces inflammation</a:t>
            </a:r>
            <a:endParaRPr lang="en-US" dirty="0"/>
          </a:p>
        </p:txBody>
      </p:sp>
      <p:sp>
        <p:nvSpPr>
          <p:cNvPr id="4" name="Title 2"/>
          <p:cNvSpPr>
            <a:spLocks noGrp="1"/>
          </p:cNvSpPr>
          <p:nvPr>
            <p:ph type="title"/>
          </p:nvPr>
        </p:nvSpPr>
        <p:spPr>
          <a:xfrm>
            <a:off x="484710" y="452718"/>
            <a:ext cx="7055380" cy="766482"/>
          </a:xfrm>
        </p:spPr>
        <p:txBody>
          <a:bodyPr>
            <a:normAutofit/>
          </a:bodyPr>
          <a:lstStyle/>
          <a:p>
            <a:pPr algn="ctr"/>
            <a:r>
              <a:rPr lang="en-US" sz="3600" b="1" dirty="0">
                <a:solidFill>
                  <a:srgbClr val="C00000"/>
                </a:solidFill>
                <a:latin typeface="Times New Roman" panose="02020603050405020304" pitchFamily="18" charset="0"/>
                <a:cs typeface="Times New Roman" panose="02020603050405020304" pitchFamily="18" charset="0"/>
              </a:rPr>
              <a:t>Physiological effects of </a:t>
            </a:r>
            <a:r>
              <a:rPr lang="en-US" sz="3600" b="1" dirty="0" smtClean="0">
                <a:solidFill>
                  <a:srgbClr val="C00000"/>
                </a:solidFill>
                <a:latin typeface="Times New Roman" panose="02020603050405020304" pitchFamily="18" charset="0"/>
                <a:cs typeface="Times New Roman" panose="02020603050405020304" pitchFamily="18" charset="0"/>
              </a:rPr>
              <a:t>Laser</a:t>
            </a:r>
            <a:endParaRPr lang="en-US" sz="36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5783292"/>
      </p:ext>
    </p:extLst>
  </p:cSld>
  <p:clrMapOvr>
    <a:masterClrMapping/>
  </p:clrMapOvr>
  <p:transition spd="slow">
    <p:cover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2834" y="1676400"/>
            <a:ext cx="8915400" cy="4195481"/>
          </a:xfrm>
        </p:spPr>
        <p:txBody>
          <a:bodyPr>
            <a:normAutofit/>
          </a:bodyPr>
          <a:lstStyle/>
          <a:p>
            <a:pPr marL="0" indent="0">
              <a:buNone/>
            </a:pPr>
            <a:r>
              <a:rPr lang="en-US" b="1" dirty="0"/>
              <a:t>Stimulation of wound healing</a:t>
            </a:r>
          </a:p>
          <a:p>
            <a:pPr marL="0" indent="0">
              <a:buNone/>
            </a:pPr>
            <a:r>
              <a:rPr lang="en-US" dirty="0" smtClean="0"/>
              <a:t>     • </a:t>
            </a:r>
            <a:r>
              <a:rPr lang="en-US" dirty="0"/>
              <a:t>Promotes faster wound healing/clot formation</a:t>
            </a:r>
          </a:p>
          <a:p>
            <a:pPr marL="0" indent="0">
              <a:buNone/>
            </a:pPr>
            <a:r>
              <a:rPr lang="en-US" dirty="0" smtClean="0"/>
              <a:t>     • </a:t>
            </a:r>
            <a:r>
              <a:rPr lang="en-US" dirty="0"/>
              <a:t>Helps generate new &amp; healthy cells &amp; </a:t>
            </a:r>
            <a:r>
              <a:rPr lang="en-US" dirty="0" smtClean="0"/>
              <a:t>tissue</a:t>
            </a:r>
          </a:p>
          <a:p>
            <a:pPr marL="0" indent="0">
              <a:buNone/>
            </a:pPr>
            <a:r>
              <a:rPr lang="en-US" b="1" dirty="0" smtClean="0"/>
              <a:t>Increase </a:t>
            </a:r>
            <a:r>
              <a:rPr lang="en-US" b="1" dirty="0"/>
              <a:t>collagen production</a:t>
            </a:r>
          </a:p>
          <a:p>
            <a:pPr marL="0" indent="0">
              <a:buNone/>
            </a:pPr>
            <a:r>
              <a:rPr lang="en-US" dirty="0" smtClean="0"/>
              <a:t>     • </a:t>
            </a:r>
            <a:r>
              <a:rPr lang="en-US" dirty="0"/>
              <a:t>Develops collagen &amp; muscle </a:t>
            </a:r>
            <a:r>
              <a:rPr lang="en-US" dirty="0" smtClean="0"/>
              <a:t>tissue</a:t>
            </a:r>
          </a:p>
          <a:p>
            <a:pPr marL="0" indent="0">
              <a:buNone/>
            </a:pPr>
            <a:r>
              <a:rPr lang="en-US" b="1" dirty="0" smtClean="0"/>
              <a:t>Increase </a:t>
            </a:r>
            <a:r>
              <a:rPr lang="en-US" b="1" dirty="0"/>
              <a:t>macrophage activity</a:t>
            </a:r>
          </a:p>
          <a:p>
            <a:pPr marL="0" indent="0">
              <a:buNone/>
            </a:pPr>
            <a:r>
              <a:rPr lang="en-US" dirty="0" smtClean="0"/>
              <a:t>    • </a:t>
            </a:r>
            <a:r>
              <a:rPr lang="en-US" dirty="0"/>
              <a:t>Stimulates immune system</a:t>
            </a:r>
          </a:p>
          <a:p>
            <a:pPr marL="0" indent="0">
              <a:buNone/>
            </a:pPr>
            <a:r>
              <a:rPr lang="en-US" b="1" dirty="0" smtClean="0"/>
              <a:t>Alter </a:t>
            </a:r>
            <a:r>
              <a:rPr lang="en-US" b="1" dirty="0"/>
              <a:t>nerve conduction velocity</a:t>
            </a:r>
          </a:p>
          <a:p>
            <a:pPr marL="0" indent="0">
              <a:buNone/>
            </a:pPr>
            <a:r>
              <a:rPr lang="en-US" dirty="0" smtClean="0"/>
              <a:t>    • </a:t>
            </a:r>
            <a:r>
              <a:rPr lang="en-US" dirty="0"/>
              <a:t>Stimulates nerve function</a:t>
            </a:r>
            <a:endParaRPr lang="en-US" dirty="0"/>
          </a:p>
        </p:txBody>
      </p:sp>
      <p:sp>
        <p:nvSpPr>
          <p:cNvPr id="4" name="Title 2"/>
          <p:cNvSpPr>
            <a:spLocks noGrp="1"/>
          </p:cNvSpPr>
          <p:nvPr>
            <p:ph type="title"/>
          </p:nvPr>
        </p:nvSpPr>
        <p:spPr>
          <a:xfrm>
            <a:off x="484710" y="452718"/>
            <a:ext cx="7055380" cy="766482"/>
          </a:xfrm>
        </p:spPr>
        <p:txBody>
          <a:bodyPr>
            <a:normAutofit/>
          </a:bodyPr>
          <a:lstStyle/>
          <a:p>
            <a:pPr algn="ctr"/>
            <a:r>
              <a:rPr lang="en-US" sz="3600" b="1" dirty="0">
                <a:solidFill>
                  <a:srgbClr val="C00000"/>
                </a:solidFill>
                <a:latin typeface="Times New Roman" panose="02020603050405020304" pitchFamily="18" charset="0"/>
                <a:cs typeface="Times New Roman" panose="02020603050405020304" pitchFamily="18" charset="0"/>
              </a:rPr>
              <a:t>Physiological effects of </a:t>
            </a:r>
            <a:r>
              <a:rPr lang="en-US" sz="3600" b="1" dirty="0" smtClean="0">
                <a:solidFill>
                  <a:srgbClr val="C00000"/>
                </a:solidFill>
                <a:latin typeface="Times New Roman" panose="02020603050405020304" pitchFamily="18" charset="0"/>
                <a:cs typeface="Times New Roman" panose="02020603050405020304" pitchFamily="18" charset="0"/>
              </a:rPr>
              <a:t>Laser</a:t>
            </a:r>
            <a:endParaRPr lang="en-US" sz="36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0976588"/>
      </p:ext>
    </p:extLst>
  </p:cSld>
  <p:clrMapOvr>
    <a:masterClrMapping/>
  </p:clrMapOvr>
  <p:transition spd="slow">
    <p:cover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021" y="26276"/>
            <a:ext cx="8179676" cy="715962"/>
          </a:xfrm>
        </p:spPr>
        <p:txBody>
          <a:bodyPr>
            <a:normAutofit/>
          </a:bodyPr>
          <a:lstStyle/>
          <a:p>
            <a:pPr algn="ctr"/>
            <a:r>
              <a:rPr lang="en-US" sz="3600" b="1" dirty="0">
                <a:solidFill>
                  <a:srgbClr val="FF0000"/>
                </a:solidFill>
              </a:rPr>
              <a:t>Tissue &amp; Cellular Response</a:t>
            </a:r>
            <a:endParaRPr lang="en-US" sz="3600" b="1" dirty="0">
              <a:solidFill>
                <a:srgbClr val="FF0000"/>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4400" y="1143000"/>
            <a:ext cx="4419600" cy="5715000"/>
          </a:xfrm>
          <a:prstGeom prst="rect">
            <a:avLst/>
          </a:prstGeom>
        </p:spPr>
      </p:pic>
      <p:pic>
        <p:nvPicPr>
          <p:cNvPr id="2" name="Picture 1"/>
          <p:cNvPicPr>
            <a:picLocks noChangeAspect="1"/>
          </p:cNvPicPr>
          <p:nvPr/>
        </p:nvPicPr>
        <p:blipFill>
          <a:blip r:embed="rId4"/>
          <a:stretch>
            <a:fillRect/>
          </a:stretch>
        </p:blipFill>
        <p:spPr>
          <a:xfrm>
            <a:off x="0" y="1143000"/>
            <a:ext cx="4724400" cy="5715000"/>
          </a:xfrm>
          <a:prstGeom prst="rect">
            <a:avLst/>
          </a:prstGeom>
        </p:spPr>
      </p:pic>
    </p:spTree>
    <p:extLst>
      <p:ext uri="{BB962C8B-B14F-4D97-AF65-F5344CB8AC3E}">
        <p14:creationId xmlns:p14="http://schemas.microsoft.com/office/powerpoint/2010/main" val="917826442"/>
      </p:ext>
    </p:extLst>
  </p:cSld>
  <p:clrMapOvr>
    <a:masterClrMapping/>
  </p:clrMapOvr>
  <p:transition spd="slow">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21021"/>
            <a:ext cx="7772400" cy="609600"/>
          </a:xfrm>
        </p:spPr>
        <p:txBody>
          <a:bodyPr>
            <a:noAutofit/>
          </a:bodyPr>
          <a:lstStyle/>
          <a:p>
            <a:pPr algn="ctr" eaLnBrk="1" fontAlgn="auto" hangingPunct="1">
              <a:spcAft>
                <a:spcPts val="0"/>
              </a:spcAft>
              <a:defRPr/>
            </a:pPr>
            <a:r>
              <a:rPr lang="en-US" sz="4400" b="1" cap="none" dirty="0">
                <a:solidFill>
                  <a:srgbClr val="FF0000"/>
                </a:solidFill>
                <a:latin typeface="Aparajita"/>
              </a:rPr>
              <a:t>What Is Light Therapy</a:t>
            </a:r>
            <a:r>
              <a:rPr lang="en-US" sz="4800" b="1" cap="none" dirty="0" smtClean="0">
                <a:solidFill>
                  <a:srgbClr val="FF0000"/>
                </a:solidFill>
              </a:rPr>
              <a:t>?</a:t>
            </a:r>
          </a:p>
        </p:txBody>
      </p:sp>
      <p:sp>
        <p:nvSpPr>
          <p:cNvPr id="9218" name="Rectangle 3"/>
          <p:cNvSpPr>
            <a:spLocks noGrp="1" noChangeArrowheads="1"/>
          </p:cNvSpPr>
          <p:nvPr>
            <p:ph idx="1"/>
          </p:nvPr>
        </p:nvSpPr>
        <p:spPr>
          <a:xfrm>
            <a:off x="152400" y="1371600"/>
            <a:ext cx="8960069" cy="3810000"/>
          </a:xfrm>
        </p:spPr>
        <p:txBody>
          <a:bodyPr>
            <a:noAutofit/>
          </a:bodyPr>
          <a:lstStyle/>
          <a:p>
            <a:pPr marL="0" indent="0" algn="just">
              <a:lnSpc>
                <a:spcPct val="160000"/>
              </a:lnSpc>
              <a:buNone/>
              <a:defRPr/>
            </a:pPr>
            <a:r>
              <a:rPr lang="en-US" sz="2400" b="1" dirty="0">
                <a:solidFill>
                  <a:srgbClr val="FF0000"/>
                </a:solidFill>
                <a:latin typeface="Times New Roman" panose="02020603050405020304" pitchFamily="18" charset="0"/>
                <a:cs typeface="Times New Roman" panose="02020603050405020304" pitchFamily="18" charset="0"/>
              </a:rPr>
              <a:t>*</a:t>
            </a:r>
            <a:r>
              <a:rPr lang="en-US" sz="2400" b="1" dirty="0" smtClean="0">
                <a:solidFill>
                  <a:srgbClr val="FF0000"/>
                </a:solidFill>
                <a:latin typeface="Times New Roman" panose="02020603050405020304" pitchFamily="18" charset="0"/>
                <a:cs typeface="Times New Roman" panose="02020603050405020304" pitchFamily="18" charset="0"/>
              </a:rPr>
              <a:t>Light </a:t>
            </a:r>
            <a:r>
              <a:rPr lang="en-US" sz="2400" b="1" dirty="0">
                <a:solidFill>
                  <a:srgbClr val="FF0000"/>
                </a:solidFill>
                <a:latin typeface="Times New Roman" panose="02020603050405020304" pitchFamily="18" charset="0"/>
                <a:cs typeface="Times New Roman" panose="02020603050405020304" pitchFamily="18" charset="0"/>
              </a:rPr>
              <a:t>energy </a:t>
            </a:r>
            <a:r>
              <a:rPr lang="en-US" sz="2400" dirty="0">
                <a:solidFill>
                  <a:schemeClr val="tx1"/>
                </a:solidFill>
                <a:latin typeface="Times New Roman" panose="02020603050405020304" pitchFamily="18" charset="0"/>
                <a:cs typeface="Times New Roman" panose="02020603050405020304" pitchFamily="18" charset="0"/>
              </a:rPr>
              <a:t>is a form of </a:t>
            </a:r>
            <a:r>
              <a:rPr lang="en-US" sz="2400" b="1" u="sng" dirty="0">
                <a:solidFill>
                  <a:schemeClr val="tx1"/>
                </a:solidFill>
                <a:latin typeface="Times New Roman" panose="02020603050405020304" pitchFamily="18" charset="0"/>
                <a:cs typeface="Times New Roman" panose="02020603050405020304" pitchFamily="18" charset="0"/>
              </a:rPr>
              <a:t>electromagnetic energy </a:t>
            </a:r>
            <a:r>
              <a:rPr lang="en-US" sz="2400" dirty="0">
                <a:solidFill>
                  <a:schemeClr val="tx1"/>
                </a:solidFill>
                <a:latin typeface="Times New Roman" panose="02020603050405020304" pitchFamily="18" charset="0"/>
                <a:cs typeface="Times New Roman" panose="02020603050405020304" pitchFamily="18" charset="0"/>
              </a:rPr>
              <a:t>that has wavelength between </a:t>
            </a:r>
            <a:r>
              <a:rPr lang="en-US" sz="2400" b="1" dirty="0">
                <a:solidFill>
                  <a:schemeClr val="tx1"/>
                </a:solidFill>
                <a:latin typeface="Times New Roman" panose="02020603050405020304" pitchFamily="18" charset="0"/>
                <a:cs typeface="Times New Roman" panose="02020603050405020304" pitchFamily="18" charset="0"/>
              </a:rPr>
              <a:t>100-10.000nm, </a:t>
            </a:r>
            <a:r>
              <a:rPr lang="en-US" sz="2400" dirty="0">
                <a:solidFill>
                  <a:schemeClr val="tx1"/>
                </a:solidFill>
                <a:latin typeface="Times New Roman" panose="02020603050405020304" pitchFamily="18" charset="0"/>
                <a:cs typeface="Times New Roman" panose="02020603050405020304" pitchFamily="18" charset="0"/>
              </a:rPr>
              <a:t>and</a:t>
            </a: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contain tiny “</a:t>
            </a:r>
            <a:r>
              <a:rPr lang="en-US" sz="2400" b="1" dirty="0">
                <a:solidFill>
                  <a:schemeClr val="tx1"/>
                </a:solidFill>
                <a:latin typeface="Times New Roman" panose="02020603050405020304" pitchFamily="18" charset="0"/>
                <a:cs typeface="Times New Roman" panose="02020603050405020304" pitchFamily="18" charset="0"/>
              </a:rPr>
              <a:t>Energy packets</a:t>
            </a:r>
            <a:r>
              <a:rPr lang="en-US" sz="2400" dirty="0">
                <a:solidFill>
                  <a:schemeClr val="tx1"/>
                </a:solidFill>
                <a:latin typeface="Times New Roman" panose="02020603050405020304" pitchFamily="18" charset="0"/>
                <a:cs typeface="Times New Roman" panose="02020603050405020304" pitchFamily="18" charset="0"/>
              </a:rPr>
              <a:t>” called photons. </a:t>
            </a:r>
          </a:p>
          <a:p>
            <a:pPr algn="just">
              <a:lnSpc>
                <a:spcPct val="80000"/>
              </a:lnSpc>
              <a:defRPr/>
            </a:pP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lgn="just">
              <a:lnSpc>
                <a:spcPct val="80000"/>
              </a:lnSpc>
              <a:buNone/>
              <a:defRPr/>
            </a:pPr>
            <a:r>
              <a:rPr lang="en-US" sz="2400" dirty="0" smtClean="0">
                <a:solidFill>
                  <a:schemeClr val="tx1"/>
                </a:solidFill>
                <a:latin typeface="Times New Roman" panose="02020603050405020304" pitchFamily="18" charset="0"/>
                <a:cs typeface="Times New Roman" panose="02020603050405020304" pitchFamily="18" charset="0"/>
              </a:rPr>
              <a:t>Each photons cantinas definite amount  of energy depending on its </a:t>
            </a:r>
            <a:r>
              <a:rPr lang="en-US" sz="2400" b="1" dirty="0" smtClean="0">
                <a:solidFill>
                  <a:schemeClr val="tx1"/>
                </a:solidFill>
                <a:latin typeface="Times New Roman" panose="02020603050405020304" pitchFamily="18" charset="0"/>
                <a:cs typeface="Times New Roman" panose="02020603050405020304" pitchFamily="18" charset="0"/>
              </a:rPr>
              <a:t>wavelength </a:t>
            </a:r>
            <a:r>
              <a:rPr lang="en-US" sz="2400" dirty="0" smtClean="0">
                <a:solidFill>
                  <a:schemeClr val="tx1"/>
                </a:solidFill>
                <a:latin typeface="Times New Roman" panose="02020603050405020304" pitchFamily="18" charset="0"/>
                <a:cs typeface="Times New Roman" panose="02020603050405020304" pitchFamily="18" charset="0"/>
              </a:rPr>
              <a:t>and</a:t>
            </a:r>
            <a:r>
              <a:rPr lang="en-US" sz="2400" dirty="0" smtClean="0">
                <a:solidFill>
                  <a:schemeClr val="tx1"/>
                </a:solidFill>
                <a:latin typeface="Times New Roman" panose="02020603050405020304" pitchFamily="18" charset="0"/>
                <a:cs typeface="Times New Roman" panose="02020603050405020304" pitchFamily="18" charset="0"/>
              </a:rPr>
              <a:t> may be one of the following </a:t>
            </a:r>
            <a:endParaRPr lang="en-US" sz="2400" dirty="0" smtClean="0">
              <a:solidFill>
                <a:schemeClr val="tx1"/>
              </a:solidFill>
              <a:latin typeface="Times New Roman" panose="02020603050405020304" pitchFamily="18" charset="0"/>
              <a:cs typeface="Times New Roman" panose="02020603050405020304" pitchFamily="18" charset="0"/>
            </a:endParaRPr>
          </a:p>
          <a:p>
            <a:pPr lvl="1" algn="just">
              <a:lnSpc>
                <a:spcPct val="80000"/>
              </a:lnSpc>
              <a:buClrTx/>
              <a:buSzPct val="100000"/>
              <a:buFont typeface="Wingdings" panose="05000000000000000000" pitchFamily="2" charset="2"/>
              <a:buChar char="v"/>
              <a:defRPr/>
            </a:pPr>
            <a:r>
              <a:rPr lang="en-US" sz="2000" b="1" dirty="0" smtClean="0">
                <a:solidFill>
                  <a:srgbClr val="FF0000"/>
                </a:solidFill>
                <a:latin typeface="Times New Roman" panose="02020603050405020304" pitchFamily="18" charset="0"/>
                <a:cs typeface="Times New Roman" panose="02020603050405020304" pitchFamily="18" charset="0"/>
              </a:rPr>
              <a:t>Laser</a:t>
            </a:r>
          </a:p>
          <a:p>
            <a:pPr lvl="1" algn="just">
              <a:lnSpc>
                <a:spcPct val="80000"/>
              </a:lnSpc>
              <a:buClrTx/>
              <a:buSzPct val="100000"/>
              <a:buFont typeface="Wingdings" panose="05000000000000000000" pitchFamily="2" charset="2"/>
              <a:buChar char="v"/>
              <a:defRPr/>
            </a:pPr>
            <a:r>
              <a:rPr lang="en-US" b="1" dirty="0" smtClean="0">
                <a:solidFill>
                  <a:srgbClr val="FF0000"/>
                </a:solidFill>
                <a:latin typeface="Times New Roman" panose="02020603050405020304" pitchFamily="18" charset="0"/>
                <a:cs typeface="Times New Roman" panose="02020603050405020304" pitchFamily="18" charset="0"/>
              </a:rPr>
              <a:t>Light </a:t>
            </a:r>
            <a:r>
              <a:rPr lang="en-US" b="1" dirty="0" smtClean="0">
                <a:solidFill>
                  <a:srgbClr val="FF0000"/>
                </a:solidFill>
                <a:latin typeface="Times New Roman" panose="02020603050405020304" pitchFamily="18" charset="0"/>
                <a:cs typeface="Times New Roman" panose="02020603050405020304" pitchFamily="18" charset="0"/>
              </a:rPr>
              <a:t>emitting diodes (LED)</a:t>
            </a:r>
          </a:p>
          <a:p>
            <a:pPr lvl="1" algn="just">
              <a:lnSpc>
                <a:spcPct val="80000"/>
              </a:lnSpc>
              <a:buClrTx/>
              <a:buSzPct val="100000"/>
              <a:buFont typeface="Wingdings" panose="05000000000000000000" pitchFamily="2" charset="2"/>
              <a:buChar char="v"/>
              <a:defRPr/>
            </a:pPr>
            <a:r>
              <a:rPr lang="en-US" b="1" dirty="0" smtClean="0">
                <a:solidFill>
                  <a:srgbClr val="FF0000"/>
                </a:solidFill>
                <a:latin typeface="Times New Roman" panose="02020603050405020304" pitchFamily="18" charset="0"/>
                <a:cs typeface="Times New Roman" panose="02020603050405020304" pitchFamily="18" charset="0"/>
              </a:rPr>
              <a:t>Super-luminous diodes (SLD)</a:t>
            </a:r>
          </a:p>
          <a:p>
            <a:pPr lvl="1" algn="just">
              <a:lnSpc>
                <a:spcPct val="80000"/>
              </a:lnSpc>
              <a:buClrTx/>
              <a:buSzPct val="100000"/>
              <a:buFont typeface="Wingdings" panose="05000000000000000000" pitchFamily="2" charset="2"/>
              <a:buChar char="v"/>
              <a:defRPr/>
            </a:pPr>
            <a:r>
              <a:rPr lang="en-US" b="1" dirty="0" smtClean="0">
                <a:solidFill>
                  <a:srgbClr val="FF0000"/>
                </a:solidFill>
                <a:latin typeface="Times New Roman" panose="02020603050405020304" pitchFamily="18" charset="0"/>
                <a:cs typeface="Times New Roman" panose="02020603050405020304" pitchFamily="18" charset="0"/>
              </a:rPr>
              <a:t>Infrared</a:t>
            </a:r>
          </a:p>
          <a:p>
            <a:pPr lvl="1" algn="just">
              <a:lnSpc>
                <a:spcPct val="80000"/>
              </a:lnSpc>
              <a:buClrTx/>
              <a:buSzPct val="100000"/>
              <a:buFont typeface="Wingdings" panose="05000000000000000000" pitchFamily="2" charset="2"/>
              <a:buChar char="v"/>
              <a:defRPr/>
            </a:pPr>
            <a:r>
              <a:rPr lang="en-US" b="1" dirty="0" smtClean="0">
                <a:solidFill>
                  <a:srgbClr val="FF0000"/>
                </a:solidFill>
                <a:latin typeface="Times New Roman" panose="02020603050405020304" pitchFamily="18" charset="0"/>
                <a:cs typeface="Times New Roman" panose="02020603050405020304" pitchFamily="18" charset="0"/>
              </a:rPr>
              <a:t>Ultraviolet </a:t>
            </a:r>
            <a:endParaRPr lang="en-US" dirty="0" smtClean="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cstate="print"/>
          <a:stretch>
            <a:fillRect/>
          </a:stretch>
        </p:blipFill>
        <p:spPr>
          <a:xfrm>
            <a:off x="2971799" y="5391807"/>
            <a:ext cx="5943601" cy="1351473"/>
          </a:xfrm>
          <a:prstGeom prst="rect">
            <a:avLst/>
          </a:prstGeom>
        </p:spPr>
      </p:pic>
    </p:spTree>
  </p:cSld>
  <p:clrMapOvr>
    <a:masterClrMapping/>
  </p:clrMapOvr>
  <p:transition spd="slow">
    <p:cover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021" y="26276"/>
            <a:ext cx="8179676" cy="715962"/>
          </a:xfrm>
        </p:spPr>
        <p:txBody>
          <a:bodyPr>
            <a:normAutofit/>
          </a:bodyPr>
          <a:lstStyle/>
          <a:p>
            <a:pPr algn="ctr"/>
            <a:r>
              <a:rPr lang="en-US" sz="3600" b="1" dirty="0">
                <a:solidFill>
                  <a:srgbClr val="FF0000"/>
                </a:solidFill>
              </a:rPr>
              <a:t>Tissue &amp; Cellular Response</a:t>
            </a:r>
            <a:endParaRPr lang="en-US" sz="3600" b="1" dirty="0">
              <a:solidFill>
                <a:srgbClr val="FF0000"/>
              </a:solidFill>
              <a:latin typeface="Times New Roman" panose="02020603050405020304" pitchFamily="18" charset="0"/>
              <a:cs typeface="Times New Roman" panose="02020603050405020304" pitchFamily="18" charset="0"/>
            </a:endParaRPr>
          </a:p>
        </p:txBody>
      </p:sp>
      <p:sp>
        <p:nvSpPr>
          <p:cNvPr id="4" name="Rectangle 3"/>
          <p:cNvSpPr/>
          <p:nvPr/>
        </p:nvSpPr>
        <p:spPr>
          <a:xfrm>
            <a:off x="152400" y="1219200"/>
            <a:ext cx="8991600" cy="4216539"/>
          </a:xfrm>
          <a:prstGeom prst="rect">
            <a:avLst/>
          </a:prstGeom>
        </p:spPr>
        <p:txBody>
          <a:bodyPr wrap="square">
            <a:spAutoFit/>
          </a:bodyPr>
          <a:lstStyle/>
          <a:p>
            <a:pPr algn="just"/>
            <a:r>
              <a:rPr lang="en-US" sz="2400" b="1" dirty="0">
                <a:latin typeface="Arial" panose="020B0604020202020204" pitchFamily="34" charset="0"/>
              </a:rPr>
              <a:t>Magnitude of tissue’s reaction are based on physical</a:t>
            </a:r>
          </a:p>
          <a:p>
            <a:pPr algn="just"/>
            <a:r>
              <a:rPr lang="en-US" sz="2400" b="1" dirty="0">
                <a:latin typeface="Arial" panose="020B0604020202020204" pitchFamily="34" charset="0"/>
              </a:rPr>
              <a:t>characteristics of:</a:t>
            </a:r>
          </a:p>
          <a:p>
            <a:pPr algn="just"/>
            <a:r>
              <a:rPr lang="en-US" sz="2400" dirty="0">
                <a:latin typeface="Arial" panose="020B0604020202020204" pitchFamily="34" charset="0"/>
              </a:rPr>
              <a:t>	</a:t>
            </a:r>
            <a:r>
              <a:rPr lang="en-US" sz="2400" dirty="0" smtClean="0">
                <a:solidFill>
                  <a:srgbClr val="FF0000"/>
                </a:solidFill>
                <a:latin typeface="Arial" panose="020B0604020202020204" pitchFamily="34" charset="0"/>
              </a:rPr>
              <a:t>Output </a:t>
            </a:r>
            <a:r>
              <a:rPr lang="en-US" sz="2400" dirty="0">
                <a:solidFill>
                  <a:srgbClr val="FF0000"/>
                </a:solidFill>
                <a:latin typeface="Arial" panose="020B0604020202020204" pitchFamily="34" charset="0"/>
              </a:rPr>
              <a:t>wavelength/frequency</a:t>
            </a:r>
          </a:p>
          <a:p>
            <a:pPr algn="just"/>
            <a:r>
              <a:rPr lang="en-US" sz="2400" dirty="0">
                <a:solidFill>
                  <a:srgbClr val="FF0000"/>
                </a:solidFill>
                <a:latin typeface="Arial" panose="020B0604020202020204" pitchFamily="34" charset="0"/>
              </a:rPr>
              <a:t>	</a:t>
            </a:r>
            <a:r>
              <a:rPr lang="en-US" sz="2400" dirty="0" smtClean="0">
                <a:solidFill>
                  <a:srgbClr val="FF0000"/>
                </a:solidFill>
                <a:latin typeface="Arial" panose="020B0604020202020204" pitchFamily="34" charset="0"/>
              </a:rPr>
              <a:t>Density </a:t>
            </a:r>
            <a:r>
              <a:rPr lang="en-US" sz="2400" dirty="0">
                <a:solidFill>
                  <a:srgbClr val="FF0000"/>
                </a:solidFill>
                <a:latin typeface="Arial" panose="020B0604020202020204" pitchFamily="34" charset="0"/>
              </a:rPr>
              <a:t>of power</a:t>
            </a:r>
          </a:p>
          <a:p>
            <a:pPr algn="just"/>
            <a:r>
              <a:rPr lang="en-US" sz="2400" dirty="0">
                <a:solidFill>
                  <a:srgbClr val="FF0000"/>
                </a:solidFill>
                <a:latin typeface="Arial" panose="020B0604020202020204" pitchFamily="34" charset="0"/>
              </a:rPr>
              <a:t>	</a:t>
            </a:r>
            <a:r>
              <a:rPr lang="en-US" sz="2400" dirty="0" smtClean="0">
                <a:solidFill>
                  <a:srgbClr val="FF0000"/>
                </a:solidFill>
                <a:latin typeface="Arial" panose="020B0604020202020204" pitchFamily="34" charset="0"/>
              </a:rPr>
              <a:t>Duration </a:t>
            </a:r>
            <a:r>
              <a:rPr lang="en-US" sz="2400" dirty="0">
                <a:solidFill>
                  <a:srgbClr val="FF0000"/>
                </a:solidFill>
                <a:latin typeface="Arial" panose="020B0604020202020204" pitchFamily="34" charset="0"/>
              </a:rPr>
              <a:t>of treatment</a:t>
            </a:r>
          </a:p>
          <a:p>
            <a:pPr algn="just"/>
            <a:r>
              <a:rPr lang="en-US" sz="2400" dirty="0">
                <a:solidFill>
                  <a:srgbClr val="FF0000"/>
                </a:solidFill>
                <a:latin typeface="Arial" panose="020B0604020202020204" pitchFamily="34" charset="0"/>
              </a:rPr>
              <a:t>	</a:t>
            </a:r>
            <a:r>
              <a:rPr lang="en-US" sz="2400" dirty="0" smtClean="0">
                <a:solidFill>
                  <a:srgbClr val="FF0000"/>
                </a:solidFill>
                <a:latin typeface="Arial" panose="020B0604020202020204" pitchFamily="34" charset="0"/>
              </a:rPr>
              <a:t>Vascularity </a:t>
            </a:r>
            <a:r>
              <a:rPr lang="en-US" sz="2400" dirty="0">
                <a:solidFill>
                  <a:srgbClr val="FF0000"/>
                </a:solidFill>
                <a:latin typeface="Arial" panose="020B0604020202020204" pitchFamily="34" charset="0"/>
              </a:rPr>
              <a:t>of target </a:t>
            </a:r>
            <a:r>
              <a:rPr lang="en-US" sz="2400" dirty="0" smtClean="0">
                <a:solidFill>
                  <a:srgbClr val="FF0000"/>
                </a:solidFill>
                <a:latin typeface="Arial" panose="020B0604020202020204" pitchFamily="34" charset="0"/>
              </a:rPr>
              <a:t>tissues</a:t>
            </a:r>
          </a:p>
          <a:p>
            <a:pPr algn="just"/>
            <a:endParaRPr lang="en-US" sz="2400" dirty="0">
              <a:solidFill>
                <a:srgbClr val="FF0000"/>
              </a:solidFill>
              <a:latin typeface="Arial" panose="020B0604020202020204" pitchFamily="34" charset="0"/>
            </a:endParaRPr>
          </a:p>
          <a:p>
            <a:pPr algn="just"/>
            <a:r>
              <a:rPr lang="en-US" sz="2800" dirty="0">
                <a:latin typeface="Arial" panose="020B0604020202020204" pitchFamily="34" charset="0"/>
              </a:rPr>
              <a:t>• </a:t>
            </a:r>
            <a:r>
              <a:rPr lang="en-US" sz="2400" b="1" dirty="0">
                <a:latin typeface="Arial" panose="020B0604020202020204" pitchFamily="34" charset="0"/>
              </a:rPr>
              <a:t>Direct effect - occurs from absorption of </a:t>
            </a:r>
            <a:r>
              <a:rPr lang="en-US" sz="2400" b="1" dirty="0" smtClean="0">
                <a:latin typeface="Arial" panose="020B0604020202020204" pitchFamily="34" charset="0"/>
              </a:rPr>
              <a:t>photons</a:t>
            </a:r>
          </a:p>
          <a:p>
            <a:pPr algn="just"/>
            <a:endParaRPr lang="en-US" sz="2400" b="1" dirty="0">
              <a:latin typeface="Arial" panose="020B0604020202020204" pitchFamily="34" charset="0"/>
            </a:endParaRPr>
          </a:p>
          <a:p>
            <a:pPr algn="just"/>
            <a:r>
              <a:rPr lang="en-US" sz="2400" b="1" dirty="0">
                <a:latin typeface="Arial" panose="020B0604020202020204" pitchFamily="34" charset="0"/>
              </a:rPr>
              <a:t>• Indirect effect – produced by chemical events caused by</a:t>
            </a:r>
          </a:p>
          <a:p>
            <a:pPr algn="just"/>
            <a:r>
              <a:rPr lang="en-US" sz="2400" b="1" dirty="0">
                <a:latin typeface="Arial" panose="020B0604020202020204" pitchFamily="34" charset="0"/>
              </a:rPr>
              <a:t>interaction of photons emitted from laser &amp; the tissues</a:t>
            </a:r>
          </a:p>
        </p:txBody>
      </p:sp>
    </p:spTree>
    <p:extLst>
      <p:ext uri="{BB962C8B-B14F-4D97-AF65-F5344CB8AC3E}">
        <p14:creationId xmlns:p14="http://schemas.microsoft.com/office/powerpoint/2010/main" val="1740458168"/>
      </p:ext>
    </p:extLst>
  </p:cSld>
  <p:clrMapOvr>
    <a:masterClrMapping/>
  </p:clrMapOvr>
  <p:transition spd="slow">
    <p:cover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374306"/>
            <a:ext cx="4229100" cy="692493"/>
          </a:xfrm>
        </p:spPr>
        <p:txBody>
          <a:bodyPr>
            <a:noAutofit/>
          </a:bodyPr>
          <a:lstStyle/>
          <a:p>
            <a:pPr algn="just" eaLnBrk="1" fontAlgn="auto" hangingPunct="1">
              <a:spcAft>
                <a:spcPts val="0"/>
              </a:spcAft>
              <a:defRPr/>
            </a:pPr>
            <a:r>
              <a:rPr lang="en-US" sz="4000" b="1" dirty="0" smtClean="0">
                <a:solidFill>
                  <a:schemeClr val="tx1"/>
                </a:solidFill>
                <a:latin typeface="Times New Roman" panose="02020603050405020304" pitchFamily="18" charset="0"/>
                <a:cs typeface="Times New Roman" panose="02020603050405020304" pitchFamily="18" charset="0"/>
              </a:rPr>
              <a:t>Indications</a:t>
            </a:r>
            <a:br>
              <a:rPr lang="en-US" sz="4000" b="1" dirty="0" smtClean="0">
                <a:solidFill>
                  <a:schemeClr val="tx1"/>
                </a:solidFill>
                <a:latin typeface="Times New Roman" panose="02020603050405020304" pitchFamily="18" charset="0"/>
                <a:cs typeface="Times New Roman" panose="02020603050405020304" pitchFamily="18" charset="0"/>
              </a:rPr>
            </a:br>
            <a:endParaRPr lang="en-US" sz="4000" b="1" dirty="0" smtClean="0">
              <a:solidFill>
                <a:schemeClr val="tx1"/>
              </a:solidFill>
              <a:latin typeface="Times New Roman" panose="02020603050405020304" pitchFamily="18" charset="0"/>
              <a:cs typeface="Times New Roman" panose="02020603050405020304" pitchFamily="18" charset="0"/>
            </a:endParaRPr>
          </a:p>
        </p:txBody>
      </p:sp>
      <p:sp>
        <p:nvSpPr>
          <p:cNvPr id="21507" name="Rectangle 3"/>
          <p:cNvSpPr>
            <a:spLocks noGrp="1" noChangeArrowheads="1"/>
          </p:cNvSpPr>
          <p:nvPr>
            <p:ph sz="half" idx="1"/>
          </p:nvPr>
        </p:nvSpPr>
        <p:spPr>
          <a:xfrm>
            <a:off x="685800" y="1371600"/>
            <a:ext cx="7848600" cy="1676400"/>
          </a:xfrm>
        </p:spPr>
        <p:txBody>
          <a:bodyPr>
            <a:noAutofit/>
          </a:bodyPr>
          <a:lstStyle/>
          <a:p>
            <a:pPr marL="365760" indent="-256032" algn="l" rtl="0" eaLnBrk="1" fontAlgn="auto" hangingPunct="1">
              <a:spcAft>
                <a:spcPts val="0"/>
              </a:spcAft>
              <a:buFontTx/>
              <a:buNone/>
              <a:defRPr/>
            </a:pPr>
            <a:r>
              <a:rPr lang="en-US" sz="2000" b="1" i="1" dirty="0" smtClean="0">
                <a:solidFill>
                  <a:srgbClr val="FF0000"/>
                </a:solidFill>
              </a:rPr>
              <a:t>Pain control ; (acute  &amp; chronic)</a:t>
            </a:r>
          </a:p>
          <a:p>
            <a:pPr marL="365760" lvl="1" indent="-256032" algn="l" rtl="0" eaLnBrk="1" fontAlgn="auto" hangingPunct="1">
              <a:spcBef>
                <a:spcPts val="400"/>
              </a:spcBef>
              <a:spcAft>
                <a:spcPts val="0"/>
              </a:spcAft>
              <a:buSzPct val="68000"/>
              <a:buFont typeface="Wingdings 3"/>
              <a:buChar char=""/>
              <a:defRPr/>
            </a:pPr>
            <a:r>
              <a:rPr lang="en-US" sz="1800" dirty="0" smtClean="0">
                <a:latin typeface="Aparajita" pitchFamily="34" charset="0"/>
                <a:cs typeface="Aparajita" pitchFamily="34" charset="0"/>
              </a:rPr>
              <a:t>Pain secondary to soft tissue injuries ( sprain. Strain, bursitis)</a:t>
            </a:r>
          </a:p>
          <a:p>
            <a:pPr marL="365760" lvl="1" indent="-256032" algn="l" rtl="0" eaLnBrk="1" fontAlgn="auto" hangingPunct="1">
              <a:spcBef>
                <a:spcPts val="400"/>
              </a:spcBef>
              <a:spcAft>
                <a:spcPts val="0"/>
              </a:spcAft>
              <a:buSzPct val="68000"/>
              <a:buFont typeface="Wingdings 3"/>
              <a:buChar char=""/>
              <a:defRPr/>
            </a:pPr>
            <a:r>
              <a:rPr lang="en-US" sz="1800" dirty="0" smtClean="0">
                <a:latin typeface="Aparajita" pitchFamily="34" charset="0"/>
                <a:cs typeface="Aparajita" pitchFamily="34" charset="0"/>
              </a:rPr>
              <a:t>Osteoarthritis, Rheumatoid Arthritis, &amp; low back pain</a:t>
            </a:r>
          </a:p>
          <a:p>
            <a:pPr marL="365760" lvl="1" indent="-256032" algn="l" rtl="0" eaLnBrk="1" fontAlgn="auto" hangingPunct="1">
              <a:spcBef>
                <a:spcPts val="400"/>
              </a:spcBef>
              <a:spcAft>
                <a:spcPts val="0"/>
              </a:spcAft>
              <a:buSzPct val="68000"/>
              <a:buFont typeface="Wingdings 3"/>
              <a:buChar char=""/>
              <a:defRPr/>
            </a:pPr>
            <a:r>
              <a:rPr lang="en-US" sz="1800" dirty="0" smtClean="0">
                <a:latin typeface="Aparajita" pitchFamily="34" charset="0"/>
                <a:cs typeface="Aparajita" pitchFamily="34" charset="0"/>
              </a:rPr>
              <a:t>Neurogenic Pain (trigeminal , post-herpetic, neuralgia)</a:t>
            </a:r>
          </a:p>
          <a:p>
            <a:pPr marL="365760" lvl="1" indent="-256032" algn="l" rtl="0" eaLnBrk="1" fontAlgn="auto" hangingPunct="1">
              <a:spcBef>
                <a:spcPts val="400"/>
              </a:spcBef>
              <a:spcAft>
                <a:spcPts val="0"/>
              </a:spcAft>
              <a:buSzPct val="68000"/>
              <a:buFont typeface="Wingdings 3"/>
              <a:buChar char=""/>
              <a:defRPr/>
            </a:pPr>
            <a:r>
              <a:rPr lang="en-US" sz="1800" dirty="0" smtClean="0">
                <a:latin typeface="Aparajita" pitchFamily="34" charset="0"/>
                <a:cs typeface="Aparajita" pitchFamily="34" charset="0"/>
              </a:rPr>
              <a:t>Acupuncture &amp; trigger point pain application</a:t>
            </a:r>
            <a:r>
              <a:rPr lang="en-US" sz="2400" dirty="0" smtClean="0">
                <a:latin typeface="Aparajita" pitchFamily="34" charset="0"/>
                <a:cs typeface="Aparajita" pitchFamily="34" charset="0"/>
              </a:rPr>
              <a:t>.</a:t>
            </a:r>
          </a:p>
        </p:txBody>
      </p:sp>
      <p:sp>
        <p:nvSpPr>
          <p:cNvPr id="28676" name="Rectangle 4"/>
          <p:cNvSpPr>
            <a:spLocks noChangeArrowheads="1"/>
          </p:cNvSpPr>
          <p:nvPr/>
        </p:nvSpPr>
        <p:spPr bwMode="auto">
          <a:xfrm>
            <a:off x="190500" y="3670986"/>
            <a:ext cx="6057900" cy="149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lnSpc>
                <a:spcPct val="90000"/>
              </a:lnSpc>
              <a:spcBef>
                <a:spcPct val="20000"/>
              </a:spcBef>
              <a:buClr>
                <a:schemeClr val="tx2"/>
              </a:buClr>
            </a:pPr>
            <a:r>
              <a:rPr lang="en-US" sz="2400" b="1" i="1" dirty="0">
                <a:solidFill>
                  <a:srgbClr val="FF0000"/>
                </a:solidFill>
              </a:rPr>
              <a:t>Soft tissue healing in following conditions;</a:t>
            </a:r>
          </a:p>
          <a:p>
            <a:pPr marL="365125" lvl="1" indent="-255588" eaLnBrk="1" hangingPunct="1">
              <a:lnSpc>
                <a:spcPct val="90000"/>
              </a:lnSpc>
              <a:spcBef>
                <a:spcPts val="400"/>
              </a:spcBef>
              <a:buClr>
                <a:schemeClr val="accent1"/>
              </a:buClr>
              <a:buSzPct val="68000"/>
              <a:buFont typeface="Wingdings 3" pitchFamily="18" charset="2"/>
              <a:buChar char=""/>
            </a:pPr>
            <a:r>
              <a:rPr lang="en-US" sz="2000" dirty="0">
                <a:latin typeface="Aparajita" pitchFamily="34" charset="0"/>
                <a:cs typeface="Aparajita" pitchFamily="34" charset="0"/>
              </a:rPr>
              <a:t>Pressure  Ulcers, Diabetic foot</a:t>
            </a:r>
          </a:p>
          <a:p>
            <a:pPr marL="365125" lvl="1" indent="-255588" eaLnBrk="1" hangingPunct="1">
              <a:lnSpc>
                <a:spcPct val="90000"/>
              </a:lnSpc>
              <a:spcBef>
                <a:spcPts val="400"/>
              </a:spcBef>
              <a:buClr>
                <a:schemeClr val="accent1"/>
              </a:buClr>
              <a:buSzPct val="68000"/>
              <a:buFont typeface="Wingdings 3" pitchFamily="18" charset="2"/>
              <a:buChar char=""/>
            </a:pPr>
            <a:r>
              <a:rPr lang="en-US" sz="2000" dirty="0">
                <a:latin typeface="Aparajita" pitchFamily="34" charset="0"/>
                <a:cs typeface="Aparajita" pitchFamily="34" charset="0"/>
              </a:rPr>
              <a:t>Burn wound</a:t>
            </a:r>
          </a:p>
          <a:p>
            <a:pPr marL="365125" lvl="1" indent="-255588" eaLnBrk="1" hangingPunct="1">
              <a:lnSpc>
                <a:spcPct val="90000"/>
              </a:lnSpc>
              <a:spcBef>
                <a:spcPts val="400"/>
              </a:spcBef>
              <a:buClr>
                <a:schemeClr val="accent1"/>
              </a:buClr>
              <a:buSzPct val="68000"/>
              <a:buFont typeface="Wingdings 3" pitchFamily="18" charset="2"/>
              <a:buChar char=""/>
            </a:pPr>
            <a:r>
              <a:rPr lang="en-US" sz="2000" dirty="0">
                <a:latin typeface="Aparajita" pitchFamily="34" charset="0"/>
                <a:cs typeface="Aparajita" pitchFamily="34" charset="0"/>
              </a:rPr>
              <a:t>Postoperative wound care.</a:t>
            </a:r>
          </a:p>
          <a:p>
            <a:pPr marL="365125" lvl="1" indent="-255588" eaLnBrk="1" hangingPunct="1">
              <a:lnSpc>
                <a:spcPct val="90000"/>
              </a:lnSpc>
              <a:spcBef>
                <a:spcPts val="400"/>
              </a:spcBef>
              <a:buClr>
                <a:schemeClr val="accent1"/>
              </a:buClr>
              <a:buSzPct val="68000"/>
              <a:buFont typeface="Wingdings 3" pitchFamily="18" charset="2"/>
              <a:buChar char=""/>
            </a:pPr>
            <a:r>
              <a:rPr lang="en-US" sz="2000" dirty="0">
                <a:latin typeface="Aparajita" pitchFamily="34" charset="0"/>
                <a:cs typeface="Aparajita" pitchFamily="34" charset="0"/>
              </a:rPr>
              <a:t>Fracture healing ?</a:t>
            </a:r>
          </a:p>
        </p:txBody>
      </p:sp>
      <p:sp>
        <p:nvSpPr>
          <p:cNvPr id="28677" name="Rectangle 5"/>
          <p:cNvSpPr>
            <a:spLocks noChangeArrowheads="1"/>
          </p:cNvSpPr>
          <p:nvPr/>
        </p:nvSpPr>
        <p:spPr bwMode="auto">
          <a:xfrm>
            <a:off x="4038600" y="5105399"/>
            <a:ext cx="4953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lnSpc>
                <a:spcPct val="90000"/>
              </a:lnSpc>
              <a:spcBef>
                <a:spcPct val="20000"/>
              </a:spcBef>
              <a:buClr>
                <a:schemeClr val="tx2"/>
              </a:buClr>
            </a:pPr>
            <a:r>
              <a:rPr lang="en-US" sz="2400" b="1" i="1" dirty="0">
                <a:solidFill>
                  <a:srgbClr val="FF0000"/>
                </a:solidFill>
              </a:rPr>
              <a:t>Inflammatory conditions</a:t>
            </a:r>
            <a:r>
              <a:rPr lang="en-US" sz="2400" b="1" i="1" dirty="0"/>
              <a:t>  </a:t>
            </a:r>
          </a:p>
          <a:p>
            <a:pPr marL="365125" lvl="1" indent="-255588" eaLnBrk="1" hangingPunct="1">
              <a:lnSpc>
                <a:spcPct val="90000"/>
              </a:lnSpc>
              <a:spcBef>
                <a:spcPts val="400"/>
              </a:spcBef>
              <a:buClr>
                <a:schemeClr val="accent1"/>
              </a:buClr>
              <a:buSzPct val="68000"/>
              <a:buFont typeface="Wingdings 3" pitchFamily="18" charset="2"/>
              <a:buChar char=""/>
            </a:pPr>
            <a:r>
              <a:rPr lang="en-US" sz="2000" dirty="0">
                <a:latin typeface="Aparajita" pitchFamily="34" charset="0"/>
                <a:cs typeface="Aparajita" pitchFamily="34" charset="0"/>
              </a:rPr>
              <a:t>Post traumatic peripheral nerve injury.</a:t>
            </a:r>
          </a:p>
          <a:p>
            <a:pPr marL="365125" lvl="1" indent="-255588" eaLnBrk="1" hangingPunct="1">
              <a:lnSpc>
                <a:spcPct val="90000"/>
              </a:lnSpc>
              <a:spcBef>
                <a:spcPts val="400"/>
              </a:spcBef>
              <a:buClr>
                <a:schemeClr val="accent1"/>
              </a:buClr>
              <a:buSzPct val="68000"/>
              <a:buFont typeface="Wingdings 3" pitchFamily="18" charset="2"/>
              <a:buChar char=""/>
            </a:pPr>
            <a:r>
              <a:rPr lang="en-US" sz="2000" dirty="0">
                <a:latin typeface="Aparajita" pitchFamily="34" charset="0"/>
                <a:cs typeface="Aparajita" pitchFamily="34" charset="0"/>
              </a:rPr>
              <a:t>Edema reduction </a:t>
            </a:r>
          </a:p>
          <a:p>
            <a:pPr marL="365125" lvl="1" indent="-255588" eaLnBrk="1" hangingPunct="1">
              <a:lnSpc>
                <a:spcPct val="90000"/>
              </a:lnSpc>
              <a:spcBef>
                <a:spcPts val="400"/>
              </a:spcBef>
              <a:buClr>
                <a:schemeClr val="accent1"/>
              </a:buClr>
              <a:buSzPct val="68000"/>
              <a:buFont typeface="Wingdings 3" pitchFamily="18" charset="2"/>
              <a:buChar char=""/>
            </a:pPr>
            <a:r>
              <a:rPr lang="en-US" sz="2000" dirty="0">
                <a:latin typeface="Aparajita" pitchFamily="34" charset="0"/>
                <a:cs typeface="Aparajita" pitchFamily="34" charset="0"/>
              </a:rPr>
              <a:t>Scar tissue remodeling </a:t>
            </a:r>
            <a:r>
              <a:rPr lang="en-US" dirty="0"/>
              <a:t>.</a:t>
            </a:r>
          </a:p>
        </p:txBody>
      </p:sp>
    </p:spTree>
  </p:cSld>
  <p:clrMapOvr>
    <a:masterClrMapping/>
  </p:clrMapOvr>
  <p:transition spd="slow">
    <p:cover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838200"/>
            <a:ext cx="8077200" cy="533400"/>
          </a:xfrm>
        </p:spPr>
        <p:txBody>
          <a:bodyPr>
            <a:noAutofit/>
          </a:bodyPr>
          <a:lstStyle/>
          <a:p>
            <a:pPr algn="just" rtl="0" eaLnBrk="1" fontAlgn="auto" hangingPunct="1">
              <a:spcAft>
                <a:spcPts val="0"/>
              </a:spcAft>
              <a:defRPr/>
            </a:pPr>
            <a:r>
              <a:rPr lang="en-US" sz="3200" b="1" dirty="0" smtClean="0">
                <a:solidFill>
                  <a:schemeClr val="tx1"/>
                </a:solidFill>
                <a:latin typeface="Times New Roman" panose="02020603050405020304" pitchFamily="18" charset="0"/>
                <a:cs typeface="Times New Roman" panose="02020603050405020304" pitchFamily="18" charset="0"/>
              </a:rPr>
              <a:t>Contraindications </a:t>
            </a:r>
            <a:r>
              <a:rPr lang="en-US" sz="3200" b="1" dirty="0" smtClean="0">
                <a:solidFill>
                  <a:schemeClr val="tx1"/>
                </a:solidFill>
                <a:latin typeface="Times New Roman" panose="02020603050405020304" pitchFamily="18" charset="0"/>
                <a:cs typeface="Times New Roman" panose="02020603050405020304" pitchFamily="18" charset="0"/>
              </a:rPr>
              <a:t>      &amp;  </a:t>
            </a:r>
            <a:r>
              <a:rPr lang="en-US" sz="3200" b="1" dirty="0" smtClean="0">
                <a:solidFill>
                  <a:srgbClr val="FF0000"/>
                </a:solidFill>
                <a:latin typeface="Times New Roman" panose="02020603050405020304" pitchFamily="18" charset="0"/>
                <a:cs typeface="Times New Roman" panose="02020603050405020304" pitchFamily="18" charset="0"/>
              </a:rPr>
              <a:t>Precautions</a:t>
            </a:r>
            <a:r>
              <a:rPr lang="en-US" sz="3200" b="1" dirty="0" smtClean="0">
                <a:solidFill>
                  <a:schemeClr val="tx1"/>
                </a:solidFill>
                <a:latin typeface="Times New Roman" panose="02020603050405020304" pitchFamily="18" charset="0"/>
                <a:cs typeface="Times New Roman" panose="02020603050405020304" pitchFamily="18" charset="0"/>
              </a:rPr>
              <a: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9698" name="Rectangle 3"/>
          <p:cNvSpPr>
            <a:spLocks noGrp="1" noChangeArrowheads="1"/>
          </p:cNvSpPr>
          <p:nvPr>
            <p:ph idx="1"/>
          </p:nvPr>
        </p:nvSpPr>
        <p:spPr>
          <a:xfrm>
            <a:off x="685800" y="2039007"/>
            <a:ext cx="4067503" cy="2971800"/>
          </a:xfrm>
        </p:spPr>
        <p:txBody>
          <a:bodyPr>
            <a:noAutofit/>
          </a:bodyPr>
          <a:lstStyle/>
          <a:p>
            <a:pPr marL="365125" lvl="1" indent="-255588" algn="just" rtl="0" eaLnBrk="1" hangingPunct="1">
              <a:lnSpc>
                <a:spcPct val="90000"/>
              </a:lnSpc>
              <a:spcBef>
                <a:spcPts val="400"/>
              </a:spcBef>
              <a:buSzPct val="68000"/>
              <a:buFont typeface="Wingdings 3" pitchFamily="18" charset="2"/>
              <a:buChar char=""/>
            </a:pPr>
            <a:r>
              <a:rPr lang="en-US" sz="2400" dirty="0" smtClean="0">
                <a:latin typeface="Times New Roman" panose="02020603050405020304" pitchFamily="18" charset="0"/>
                <a:cs typeface="Times New Roman" panose="02020603050405020304" pitchFamily="18" charset="0"/>
              </a:rPr>
              <a:t>Application over eyes</a:t>
            </a:r>
          </a:p>
          <a:p>
            <a:pPr marL="365125" lvl="1" indent="-255588" algn="just" rtl="0" eaLnBrk="1" hangingPunct="1">
              <a:lnSpc>
                <a:spcPct val="90000"/>
              </a:lnSpc>
              <a:spcBef>
                <a:spcPts val="400"/>
              </a:spcBef>
              <a:buSzPct val="68000"/>
              <a:buFont typeface="Wingdings 3" pitchFamily="18" charset="2"/>
              <a:buChar char=""/>
            </a:pPr>
            <a:r>
              <a:rPr lang="en-US" sz="2400" dirty="0" smtClean="0">
                <a:latin typeface="Times New Roman" panose="02020603050405020304" pitchFamily="18" charset="0"/>
                <a:cs typeface="Times New Roman" panose="02020603050405020304" pitchFamily="18" charset="0"/>
              </a:rPr>
              <a:t>Over or around Cancer</a:t>
            </a:r>
          </a:p>
          <a:p>
            <a:pPr marL="365125" lvl="1" indent="-255588" algn="just" rtl="0" eaLnBrk="1" hangingPunct="1">
              <a:lnSpc>
                <a:spcPct val="90000"/>
              </a:lnSpc>
              <a:spcBef>
                <a:spcPts val="400"/>
              </a:spcBef>
              <a:buSzPct val="68000"/>
              <a:buFont typeface="Wingdings 3" pitchFamily="18" charset="2"/>
              <a:buChar char=""/>
            </a:pPr>
            <a:r>
              <a:rPr lang="en-US" sz="2400" dirty="0" smtClean="0">
                <a:latin typeface="Times New Roman" panose="02020603050405020304" pitchFamily="18" charset="0"/>
                <a:cs typeface="Times New Roman" panose="02020603050405020304" pitchFamily="18" charset="0"/>
              </a:rPr>
              <a:t>Over pregnant uterus</a:t>
            </a:r>
          </a:p>
          <a:p>
            <a:pPr marL="365125" lvl="1" indent="-255588" algn="just" rtl="0" eaLnBrk="1" hangingPunct="1">
              <a:lnSpc>
                <a:spcPct val="90000"/>
              </a:lnSpc>
              <a:spcBef>
                <a:spcPts val="400"/>
              </a:spcBef>
              <a:buSzPct val="68000"/>
              <a:buFont typeface="Wingdings 3" pitchFamily="18" charset="2"/>
              <a:buChar char=""/>
            </a:pPr>
            <a:r>
              <a:rPr lang="en-US" sz="2400" dirty="0" smtClean="0">
                <a:latin typeface="Times New Roman" panose="02020603050405020304" pitchFamily="18" charset="0"/>
                <a:cs typeface="Times New Roman" panose="02020603050405020304" pitchFamily="18" charset="0"/>
              </a:rPr>
              <a:t>Over &amp; around thyroid gland &amp; endocrine glands</a:t>
            </a:r>
          </a:p>
          <a:p>
            <a:pPr marL="365125" lvl="1" indent="-255588" algn="just" rtl="0" eaLnBrk="1" hangingPunct="1">
              <a:lnSpc>
                <a:spcPct val="90000"/>
              </a:lnSpc>
              <a:spcBef>
                <a:spcPts val="400"/>
              </a:spcBef>
              <a:buSzPct val="68000"/>
              <a:buFont typeface="Wingdings 3" pitchFamily="18" charset="2"/>
              <a:buChar char=""/>
            </a:pPr>
            <a:r>
              <a:rPr lang="en-US" sz="2400" dirty="0" smtClean="0">
                <a:latin typeface="Times New Roman" panose="02020603050405020304" pitchFamily="18" charset="0"/>
                <a:cs typeface="Times New Roman" panose="02020603050405020304" pitchFamily="18" charset="0"/>
              </a:rPr>
              <a:t>Patients who pre-treated with photosensitizers drugs </a:t>
            </a:r>
          </a:p>
          <a:p>
            <a:pPr marL="365125" lvl="1" indent="-255588" algn="just" rtl="0" eaLnBrk="1" hangingPunct="1">
              <a:lnSpc>
                <a:spcPct val="90000"/>
              </a:lnSpc>
              <a:spcBef>
                <a:spcPts val="400"/>
              </a:spcBef>
              <a:buSzPct val="68000"/>
              <a:buFont typeface="Wingdings 3" pitchFamily="18" charset="2"/>
              <a:buChar char=""/>
            </a:pPr>
            <a:r>
              <a:rPr lang="en-US" sz="2400" dirty="0" smtClean="0">
                <a:latin typeface="Times New Roman" panose="02020603050405020304" pitchFamily="18" charset="0"/>
                <a:cs typeface="Times New Roman" panose="02020603050405020304" pitchFamily="18" charset="0"/>
              </a:rPr>
              <a:t>Over area or radiotherapy</a:t>
            </a:r>
          </a:p>
        </p:txBody>
      </p:sp>
      <p:sp>
        <p:nvSpPr>
          <p:cNvPr id="22532" name="Rectangle 4"/>
          <p:cNvSpPr>
            <a:spLocks noChangeArrowheads="1"/>
          </p:cNvSpPr>
          <p:nvPr/>
        </p:nvSpPr>
        <p:spPr bwMode="auto">
          <a:xfrm>
            <a:off x="4753303" y="1981200"/>
            <a:ext cx="4238297" cy="3200400"/>
          </a:xfrm>
          <a:prstGeom prst="rect">
            <a:avLst/>
          </a:prstGeom>
          <a:noFill/>
          <a:ln w="9525">
            <a:noFill/>
            <a:miter lim="800000"/>
            <a:headEnd/>
            <a:tailEnd/>
          </a:ln>
        </p:spPr>
        <p:txBody>
          <a:bodyPr lIns="92075" tIns="46038" rIns="92075" bIns="46038"/>
          <a:lstStyle/>
          <a:p>
            <a:pPr marL="365760" lvl="1" indent="-256032" algn="just" eaLnBrk="1" hangingPunct="1">
              <a:lnSpc>
                <a:spcPct val="90000"/>
              </a:lnSpc>
              <a:spcBef>
                <a:spcPts val="400"/>
              </a:spcBef>
              <a:buClr>
                <a:schemeClr val="accent1"/>
              </a:buClr>
              <a:buSzPct val="68000"/>
              <a:buFont typeface="Wingdings 3"/>
              <a:buChar char=""/>
              <a:defRPr/>
            </a:pPr>
            <a:r>
              <a:rPr lang="en-US" sz="2400" dirty="0">
                <a:solidFill>
                  <a:srgbClr val="FF0000"/>
                </a:solidFill>
                <a:cs typeface="Times New Roman" panose="02020603050405020304" pitchFamily="18" charset="0"/>
              </a:rPr>
              <a:t>Over cardiac region </a:t>
            </a:r>
          </a:p>
          <a:p>
            <a:pPr marL="365760" lvl="1" indent="-256032" algn="just" eaLnBrk="1" hangingPunct="1">
              <a:lnSpc>
                <a:spcPct val="90000"/>
              </a:lnSpc>
              <a:spcBef>
                <a:spcPts val="400"/>
              </a:spcBef>
              <a:buClr>
                <a:schemeClr val="accent1"/>
              </a:buClr>
              <a:buSzPct val="68000"/>
              <a:buFont typeface="Wingdings 3"/>
              <a:buChar char=""/>
              <a:defRPr/>
            </a:pPr>
            <a:r>
              <a:rPr lang="en-US" sz="2400" dirty="0" smtClean="0">
                <a:solidFill>
                  <a:srgbClr val="FF0000"/>
                </a:solidFill>
                <a:cs typeface="Times New Roman" panose="02020603050405020304" pitchFamily="18" charset="0"/>
              </a:rPr>
              <a:t>Vogues </a:t>
            </a:r>
            <a:r>
              <a:rPr lang="en-US" sz="2400" dirty="0">
                <a:solidFill>
                  <a:srgbClr val="FF0000"/>
                </a:solidFill>
                <a:cs typeface="Times New Roman" panose="02020603050405020304" pitchFamily="18" charset="0"/>
              </a:rPr>
              <a:t>nerve</a:t>
            </a:r>
          </a:p>
          <a:p>
            <a:pPr marL="365760" lvl="1" indent="-256032" algn="just" eaLnBrk="1" hangingPunct="1">
              <a:lnSpc>
                <a:spcPct val="90000"/>
              </a:lnSpc>
              <a:spcBef>
                <a:spcPts val="400"/>
              </a:spcBef>
              <a:buClr>
                <a:schemeClr val="accent1"/>
              </a:buClr>
              <a:buSzPct val="68000"/>
              <a:buFont typeface="Wingdings 3"/>
              <a:buChar char=""/>
              <a:defRPr/>
            </a:pPr>
            <a:r>
              <a:rPr lang="en-US" sz="2400" dirty="0">
                <a:solidFill>
                  <a:srgbClr val="FF0000"/>
                </a:solidFill>
                <a:cs typeface="Times New Roman" panose="02020603050405020304" pitchFamily="18" charset="0"/>
              </a:rPr>
              <a:t>Growth plates in children</a:t>
            </a:r>
          </a:p>
          <a:p>
            <a:pPr marL="365760" lvl="1" indent="-256032" algn="just" eaLnBrk="1" hangingPunct="1">
              <a:lnSpc>
                <a:spcPct val="90000"/>
              </a:lnSpc>
              <a:spcBef>
                <a:spcPts val="400"/>
              </a:spcBef>
              <a:buClr>
                <a:schemeClr val="accent1"/>
              </a:buClr>
              <a:buSzPct val="68000"/>
              <a:buFont typeface="Wingdings 3"/>
              <a:buChar char=""/>
              <a:defRPr/>
            </a:pPr>
            <a:r>
              <a:rPr lang="en-US" sz="2400" dirty="0">
                <a:solidFill>
                  <a:srgbClr val="FF0000"/>
                </a:solidFill>
                <a:cs typeface="Times New Roman" panose="02020603050405020304" pitchFamily="18" charset="0"/>
              </a:rPr>
              <a:t>Fever </a:t>
            </a:r>
          </a:p>
          <a:p>
            <a:pPr marL="365760" lvl="1" indent="-256032" algn="just" eaLnBrk="1" hangingPunct="1">
              <a:lnSpc>
                <a:spcPct val="90000"/>
              </a:lnSpc>
              <a:spcBef>
                <a:spcPts val="400"/>
              </a:spcBef>
              <a:buClr>
                <a:schemeClr val="accent1"/>
              </a:buClr>
              <a:buSzPct val="68000"/>
              <a:buFont typeface="Wingdings 3"/>
              <a:buChar char=""/>
              <a:defRPr/>
            </a:pPr>
            <a:r>
              <a:rPr lang="en-US" sz="2400" dirty="0">
                <a:solidFill>
                  <a:srgbClr val="FF0000"/>
                </a:solidFill>
                <a:cs typeface="Times New Roman" panose="02020603050405020304" pitchFamily="18" charset="0"/>
              </a:rPr>
              <a:t>Infected tissue</a:t>
            </a:r>
          </a:p>
          <a:p>
            <a:pPr marL="365760" lvl="1" indent="-256032" algn="just" eaLnBrk="1" hangingPunct="1">
              <a:lnSpc>
                <a:spcPct val="90000"/>
              </a:lnSpc>
              <a:spcBef>
                <a:spcPts val="400"/>
              </a:spcBef>
              <a:buClr>
                <a:schemeClr val="accent1"/>
              </a:buClr>
              <a:buSzPct val="68000"/>
              <a:buFont typeface="Wingdings 3"/>
              <a:buChar char=""/>
              <a:defRPr/>
            </a:pPr>
            <a:r>
              <a:rPr lang="en-US" sz="2400" dirty="0">
                <a:solidFill>
                  <a:srgbClr val="FF0000"/>
                </a:solidFill>
                <a:cs typeface="Times New Roman" panose="02020603050405020304" pitchFamily="18" charset="0"/>
              </a:rPr>
              <a:t>Epilepsy</a:t>
            </a:r>
          </a:p>
          <a:p>
            <a:pPr marL="365760" lvl="1" indent="-256032" algn="just" eaLnBrk="1" hangingPunct="1">
              <a:lnSpc>
                <a:spcPct val="90000"/>
              </a:lnSpc>
              <a:spcBef>
                <a:spcPts val="400"/>
              </a:spcBef>
              <a:buClr>
                <a:schemeClr val="accent1"/>
              </a:buClr>
              <a:buSzPct val="68000"/>
              <a:buFont typeface="Wingdings 3"/>
              <a:buChar char=""/>
              <a:defRPr/>
            </a:pPr>
            <a:r>
              <a:rPr lang="en-US" sz="2400" dirty="0" smtClean="0">
                <a:solidFill>
                  <a:srgbClr val="FF0000"/>
                </a:solidFill>
                <a:cs typeface="Times New Roman" panose="02020603050405020304" pitchFamily="18" charset="0"/>
              </a:rPr>
              <a:t>Confused/disoriented </a:t>
            </a:r>
            <a:r>
              <a:rPr lang="en-US" sz="2400" dirty="0">
                <a:solidFill>
                  <a:srgbClr val="FF0000"/>
                </a:solidFill>
                <a:cs typeface="Times New Roman" panose="02020603050405020304" pitchFamily="18" charset="0"/>
              </a:rPr>
              <a:t>patients</a:t>
            </a:r>
          </a:p>
          <a:p>
            <a:pPr marL="742950" lvl="1" indent="-285750" algn="just">
              <a:lnSpc>
                <a:spcPct val="90000"/>
              </a:lnSpc>
              <a:spcBef>
                <a:spcPct val="20000"/>
              </a:spcBef>
              <a:buClr>
                <a:schemeClr val="tx2"/>
              </a:buClr>
              <a:buFontTx/>
              <a:buChar char="–"/>
              <a:defRPr/>
            </a:pPr>
            <a:endParaRPr lang="en-US" sz="2000" dirty="0">
              <a:cs typeface="Times New Roman" panose="02020603050405020304" pitchFamily="18" charset="0"/>
            </a:endParaRPr>
          </a:p>
        </p:txBody>
      </p:sp>
    </p:spTree>
  </p:cSld>
  <p:clrMapOvr>
    <a:masterClrMapping/>
  </p:clrMapOvr>
  <p:transition spd="slow">
    <p:cover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9" name="Rectangle 6"/>
          <p:cNvSpPr>
            <a:spLocks noChangeArrowheads="1"/>
          </p:cNvSpPr>
          <p:nvPr/>
        </p:nvSpPr>
        <p:spPr bwMode="auto">
          <a:xfrm>
            <a:off x="152400" y="1685597"/>
            <a:ext cx="44958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800" dirty="0"/>
              <a:t>This technique is used in treatment of open wounds. </a:t>
            </a:r>
          </a:p>
          <a:p>
            <a:pPr algn="just"/>
            <a:endParaRPr lang="en-US" sz="2800" dirty="0"/>
          </a:p>
          <a:p>
            <a:pPr algn="just"/>
            <a:r>
              <a:rPr lang="en-US" sz="2800" dirty="0"/>
              <a:t>The distance between the laser probe and wound bed should be 0.5-1 cm. </a:t>
            </a:r>
          </a:p>
          <a:p>
            <a:pPr algn="just"/>
            <a:endParaRPr lang="en-US" sz="2800" dirty="0"/>
          </a:p>
          <a:p>
            <a:pPr algn="just"/>
            <a:r>
              <a:rPr lang="en-US" sz="2800" dirty="0"/>
              <a:t>The probe also should be held perpendicular to the site of radiation </a:t>
            </a:r>
          </a:p>
        </p:txBody>
      </p:sp>
      <p:sp>
        <p:nvSpPr>
          <p:cNvPr id="7" name="Rectangle 2"/>
          <p:cNvSpPr>
            <a:spLocks noGrp="1" noChangeArrowheads="1"/>
          </p:cNvSpPr>
          <p:nvPr>
            <p:ph type="title"/>
          </p:nvPr>
        </p:nvSpPr>
        <p:spPr>
          <a:xfrm>
            <a:off x="152400" y="114300"/>
            <a:ext cx="7696200" cy="685800"/>
          </a:xfrm>
        </p:spPr>
        <p:txBody>
          <a:bodyPr>
            <a:noAutofit/>
          </a:bodyPr>
          <a:lstStyle/>
          <a:p>
            <a:pPr algn="ctr" eaLnBrk="1" fontAlgn="auto" hangingPunct="1">
              <a:spcAft>
                <a:spcPts val="0"/>
              </a:spcAft>
              <a:defRPr/>
            </a:pPr>
            <a:r>
              <a:rPr lang="en-US" sz="3200" b="1" dirty="0">
                <a:solidFill>
                  <a:srgbClr val="FF0000"/>
                </a:solidFill>
                <a:latin typeface="Times New Roman" panose="02020603050405020304" pitchFamily="18" charset="0"/>
                <a:cs typeface="Times New Roman" panose="02020603050405020304" pitchFamily="18" charset="0"/>
              </a:rPr>
              <a:t>Application</a:t>
            </a:r>
            <a:r>
              <a:rPr lang="en-US" sz="3200" b="1" dirty="0">
                <a:latin typeface="Times New Roman" panose="02020603050405020304" pitchFamily="18" charset="0"/>
                <a:cs typeface="Times New Roman" panose="02020603050405020304" pitchFamily="18" charset="0"/>
              </a:rPr>
              <a:t>  </a:t>
            </a:r>
            <a:r>
              <a:rPr lang="en-US" sz="3200" b="1" dirty="0" smtClean="0">
                <a:solidFill>
                  <a:srgbClr val="FF0000"/>
                </a:solidFill>
                <a:latin typeface="Times New Roman" panose="02020603050405020304" pitchFamily="18" charset="0"/>
                <a:cs typeface="Times New Roman" panose="02020603050405020304" pitchFamily="18" charset="0"/>
              </a:rPr>
              <a:t>Techniques</a:t>
            </a:r>
            <a:r>
              <a:rPr lang="en-US" sz="3200" b="1"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In</a:t>
            </a:r>
            <a:r>
              <a:rPr lang="en-US" sz="3200" b="1" dirty="0">
                <a:latin typeface="Times New Roman" panose="02020603050405020304" pitchFamily="18" charset="0"/>
                <a:cs typeface="Times New Roman" panose="02020603050405020304" pitchFamily="18" charset="0"/>
              </a:rPr>
              <a:t>d</a:t>
            </a:r>
            <a:r>
              <a:rPr lang="en-US" sz="3200" b="1" dirty="0" smtClean="0">
                <a:latin typeface="Times New Roman" panose="02020603050405020304" pitchFamily="18" charset="0"/>
                <a:cs typeface="Times New Roman" panose="02020603050405020304" pitchFamily="18" charset="0"/>
              </a:rPr>
              <a:t>irect contact </a:t>
            </a:r>
            <a:endParaRPr lang="en-US" sz="32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rotWithShape="1">
          <a:blip r:embed="rId2"/>
          <a:srcRect l="6275" t="6096" r="17490" b="26141"/>
          <a:stretch/>
        </p:blipFill>
        <p:spPr>
          <a:xfrm>
            <a:off x="4800600" y="1905000"/>
            <a:ext cx="4114800" cy="2590800"/>
          </a:xfrm>
          <a:prstGeom prst="rect">
            <a:avLst/>
          </a:prstGeom>
        </p:spPr>
      </p:pic>
    </p:spTree>
  </p:cSld>
  <p:clrMapOvr>
    <a:masterClrMapping/>
  </p:clrMapOvr>
  <p:transition spd="slow">
    <p:cover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8" name="Rectangle 4"/>
          <p:cNvSpPr>
            <a:spLocks noChangeArrowheads="1"/>
          </p:cNvSpPr>
          <p:nvPr/>
        </p:nvSpPr>
        <p:spPr bwMode="auto">
          <a:xfrm>
            <a:off x="0" y="1295400"/>
            <a:ext cx="91440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800" dirty="0"/>
              <a:t>Clean area prior to </a:t>
            </a:r>
            <a:r>
              <a:rPr lang="en-US" sz="2800" dirty="0" smtClean="0"/>
              <a:t>treatment</a:t>
            </a:r>
          </a:p>
          <a:p>
            <a:pPr algn="just"/>
            <a:endParaRPr lang="en-US" sz="2800" dirty="0"/>
          </a:p>
          <a:p>
            <a:pPr algn="just"/>
            <a:r>
              <a:rPr lang="en-US" sz="2800" dirty="0" smtClean="0"/>
              <a:t>The </a:t>
            </a:r>
            <a:r>
              <a:rPr lang="en-US" sz="2800" dirty="0"/>
              <a:t>tip of the probe is held perpendicular in contact </a:t>
            </a:r>
            <a:r>
              <a:rPr lang="en-US" sz="2800" dirty="0" smtClean="0"/>
              <a:t>with skin</a:t>
            </a:r>
            <a:r>
              <a:rPr lang="en-US" sz="2800" dirty="0"/>
              <a:t>. </a:t>
            </a:r>
          </a:p>
          <a:p>
            <a:pPr algn="just"/>
            <a:endParaRPr lang="en-US" sz="2800" dirty="0" smtClean="0"/>
          </a:p>
          <a:p>
            <a:pPr algn="just"/>
            <a:r>
              <a:rPr lang="en-US" sz="2800" dirty="0" smtClean="0"/>
              <a:t>Allow  </a:t>
            </a:r>
            <a:r>
              <a:rPr lang="en-US" sz="2800" dirty="0"/>
              <a:t>deeper penetration and maximize the power density on the target tissues as reflection is minimized</a:t>
            </a:r>
          </a:p>
        </p:txBody>
      </p:sp>
      <p:pic>
        <p:nvPicPr>
          <p:cNvPr id="4" name="Picture 3"/>
          <p:cNvPicPr>
            <a:picLocks noChangeAspect="1"/>
          </p:cNvPicPr>
          <p:nvPr/>
        </p:nvPicPr>
        <p:blipFill rotWithShape="1">
          <a:blip r:embed="rId3"/>
          <a:srcRect t="6771" r="2430" b="4781"/>
          <a:stretch/>
        </p:blipFill>
        <p:spPr>
          <a:xfrm>
            <a:off x="176048" y="4267200"/>
            <a:ext cx="5513661" cy="2237712"/>
          </a:xfrm>
          <a:prstGeom prst="rect">
            <a:avLst/>
          </a:prstGeom>
        </p:spPr>
      </p:pic>
      <p:sp>
        <p:nvSpPr>
          <p:cNvPr id="8" name="Rectangle 2"/>
          <p:cNvSpPr>
            <a:spLocks noGrp="1" noChangeArrowheads="1"/>
          </p:cNvSpPr>
          <p:nvPr>
            <p:ph type="title"/>
          </p:nvPr>
        </p:nvSpPr>
        <p:spPr>
          <a:xfrm>
            <a:off x="152400" y="114300"/>
            <a:ext cx="7239000" cy="685800"/>
          </a:xfrm>
        </p:spPr>
        <p:txBody>
          <a:bodyPr>
            <a:noAutofit/>
          </a:bodyPr>
          <a:lstStyle/>
          <a:p>
            <a:pPr algn="ctr" eaLnBrk="1" fontAlgn="auto" hangingPunct="1">
              <a:spcAft>
                <a:spcPts val="0"/>
              </a:spcAft>
              <a:defRPr/>
            </a:pPr>
            <a:r>
              <a:rPr lang="en-US" sz="3200" b="1" dirty="0">
                <a:solidFill>
                  <a:srgbClr val="FF0000"/>
                </a:solidFill>
                <a:latin typeface="Times New Roman" panose="02020603050405020304" pitchFamily="18" charset="0"/>
                <a:cs typeface="Times New Roman" panose="02020603050405020304" pitchFamily="18" charset="0"/>
              </a:rPr>
              <a:t>Application</a:t>
            </a:r>
            <a:r>
              <a:rPr lang="en-US" sz="3200" b="1" dirty="0">
                <a:latin typeface="Times New Roman" panose="02020603050405020304" pitchFamily="18" charset="0"/>
                <a:cs typeface="Times New Roman" panose="02020603050405020304" pitchFamily="18" charset="0"/>
              </a:rPr>
              <a:t>  </a:t>
            </a:r>
            <a:r>
              <a:rPr lang="en-US" sz="3200" b="1" dirty="0" smtClean="0">
                <a:solidFill>
                  <a:srgbClr val="FF0000"/>
                </a:solidFill>
                <a:latin typeface="Times New Roman" panose="02020603050405020304" pitchFamily="18" charset="0"/>
                <a:cs typeface="Times New Roman" panose="02020603050405020304" pitchFamily="18" charset="0"/>
              </a:rPr>
              <a:t>Techniques</a:t>
            </a:r>
            <a:r>
              <a:rPr lang="en-US" sz="3200" b="1" dirty="0" smtClean="0">
                <a:latin typeface="Times New Roman" panose="02020603050405020304" pitchFamily="18" charset="0"/>
                <a:cs typeface="Times New Roman" panose="02020603050405020304" pitchFamily="18" charset="0"/>
              </a:rPr>
              <a:t>: Direct contact </a:t>
            </a:r>
            <a:endParaRPr lang="en-US" sz="3200"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4"/>
          <a:stretch>
            <a:fillRect/>
          </a:stretch>
        </p:blipFill>
        <p:spPr>
          <a:xfrm>
            <a:off x="5791061" y="4267199"/>
            <a:ext cx="3200677" cy="2237713"/>
          </a:xfrm>
          <a:prstGeom prst="rect">
            <a:avLst/>
          </a:prstGeom>
        </p:spPr>
      </p:pic>
    </p:spTree>
    <p:extLst>
      <p:ext uri="{BB962C8B-B14F-4D97-AF65-F5344CB8AC3E}">
        <p14:creationId xmlns:p14="http://schemas.microsoft.com/office/powerpoint/2010/main" val="1096393613"/>
      </p:ext>
    </p:extLst>
  </p:cSld>
  <p:clrMapOvr>
    <a:masterClrMapping/>
  </p:clrMapOvr>
  <p:transition spd="slow">
    <p:cover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50222" y="110358"/>
            <a:ext cx="6531578" cy="685800"/>
          </a:xfrm>
        </p:spPr>
        <p:txBody>
          <a:bodyPr>
            <a:noAutofit/>
          </a:bodyPr>
          <a:lstStyle/>
          <a:p>
            <a:pPr algn="ctr" eaLnBrk="1" fontAlgn="auto" hangingPunct="1">
              <a:spcAft>
                <a:spcPts val="0"/>
              </a:spcAft>
              <a:defRPr/>
            </a:pPr>
            <a:r>
              <a:rPr lang="en-US" sz="3200" b="1" dirty="0">
                <a:solidFill>
                  <a:srgbClr val="FF0000"/>
                </a:solidFill>
                <a:latin typeface="Times New Roman" panose="02020603050405020304" pitchFamily="18" charset="0"/>
                <a:cs typeface="Times New Roman" panose="02020603050405020304" pitchFamily="18" charset="0"/>
              </a:rPr>
              <a:t>Application  </a:t>
            </a:r>
            <a:r>
              <a:rPr lang="en-US" sz="3200" b="1" dirty="0" smtClean="0">
                <a:solidFill>
                  <a:srgbClr val="FF0000"/>
                </a:solidFill>
                <a:latin typeface="Times New Roman" panose="02020603050405020304" pitchFamily="18" charset="0"/>
                <a:cs typeface="Times New Roman" panose="02020603050405020304" pitchFamily="18" charset="0"/>
              </a:rPr>
              <a:t>Techniques</a:t>
            </a:r>
            <a:r>
              <a:rPr lang="en-US" sz="3200" b="1" dirty="0" smtClean="0">
                <a:latin typeface="Times New Roman" panose="02020603050405020304" pitchFamily="18" charset="0"/>
                <a:cs typeface="Times New Roman" panose="02020603050405020304" pitchFamily="18" charset="0"/>
              </a:rPr>
              <a:t>: </a:t>
            </a:r>
            <a:r>
              <a:rPr lang="en-US" sz="3200" b="1" dirty="0" smtClean="0">
                <a:solidFill>
                  <a:schemeClr val="tx1"/>
                </a:solidFill>
                <a:latin typeface="Times New Roman" panose="02020603050405020304" pitchFamily="18" charset="0"/>
                <a:cs typeface="Times New Roman" panose="02020603050405020304" pitchFamily="18" charset="0"/>
              </a:rPr>
              <a:t>Gridding</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30723" name="Rectangle 3"/>
          <p:cNvSpPr>
            <a:spLocks noGrp="1" noChangeArrowheads="1"/>
          </p:cNvSpPr>
          <p:nvPr>
            <p:ph idx="1"/>
          </p:nvPr>
        </p:nvSpPr>
        <p:spPr>
          <a:xfrm>
            <a:off x="181302" y="1141028"/>
            <a:ext cx="5000298" cy="4954971"/>
          </a:xfrm>
        </p:spPr>
        <p:txBody>
          <a:bodyPr>
            <a:noAutofit/>
          </a:bodyPr>
          <a:lstStyle/>
          <a:p>
            <a:pPr marL="621792" lvl="1" indent="-285750" algn="just" rtl="0">
              <a:lnSpc>
                <a:spcPct val="90000"/>
              </a:lnSpc>
              <a:spcBef>
                <a:spcPct val="20000"/>
              </a:spcBef>
              <a:buClr>
                <a:schemeClr val="tx2"/>
              </a:buClr>
              <a:buFont typeface="Verdana"/>
              <a:buChar char="◦"/>
              <a:defRPr/>
            </a:pPr>
            <a:r>
              <a:rPr lang="en-US" sz="2800" dirty="0" smtClean="0">
                <a:solidFill>
                  <a:schemeClr val="tx1"/>
                </a:solidFill>
                <a:latin typeface="Times New Roman" panose="02020603050405020304" pitchFamily="18" charset="0"/>
                <a:cs typeface="Times New Roman" panose="02020603050405020304" pitchFamily="18" charset="0"/>
              </a:rPr>
              <a:t>Divide </a:t>
            </a:r>
            <a:r>
              <a:rPr lang="en-US" sz="2800" dirty="0" smtClean="0">
                <a:solidFill>
                  <a:schemeClr val="tx1"/>
                </a:solidFill>
                <a:latin typeface="Times New Roman" panose="02020603050405020304" pitchFamily="18" charset="0"/>
                <a:cs typeface="Times New Roman" panose="02020603050405020304" pitchFamily="18" charset="0"/>
              </a:rPr>
              <a:t>treatment areas into grids of square </a:t>
            </a:r>
            <a:r>
              <a:rPr lang="en-US" sz="2800" dirty="0" smtClean="0">
                <a:solidFill>
                  <a:schemeClr val="tx1"/>
                </a:solidFill>
                <a:latin typeface="Times New Roman" panose="02020603050405020304" pitchFamily="18" charset="0"/>
                <a:cs typeface="Times New Roman" panose="02020603050405020304" pitchFamily="18" charset="0"/>
              </a:rPr>
              <a:t>centimeters</a:t>
            </a:r>
          </a:p>
          <a:p>
            <a:pPr marL="621792" lvl="1" indent="-285750" algn="just" rtl="0">
              <a:lnSpc>
                <a:spcPct val="90000"/>
              </a:lnSpc>
              <a:spcBef>
                <a:spcPct val="20000"/>
              </a:spcBef>
              <a:buClr>
                <a:schemeClr val="tx2"/>
              </a:buClr>
              <a:buFont typeface="Verdana"/>
              <a:buChar char="◦"/>
              <a:defRPr/>
            </a:pPr>
            <a:endParaRPr lang="en-US" sz="2800" dirty="0">
              <a:latin typeface="Times New Roman" panose="02020603050405020304" pitchFamily="18" charset="0"/>
              <a:cs typeface="Times New Roman" panose="02020603050405020304" pitchFamily="18" charset="0"/>
            </a:endParaRPr>
          </a:p>
          <a:p>
            <a:pPr marL="621792" lvl="1" indent="-285750" algn="just" rtl="0">
              <a:lnSpc>
                <a:spcPct val="90000"/>
              </a:lnSpc>
              <a:spcBef>
                <a:spcPct val="20000"/>
              </a:spcBef>
              <a:buClr>
                <a:schemeClr val="tx2"/>
              </a:buClr>
              <a:buFont typeface="Verdana"/>
              <a:buChar char="◦"/>
              <a:defRPr/>
            </a:pPr>
            <a:r>
              <a:rPr lang="en-US" sz="2800" dirty="0" smtClean="0">
                <a:solidFill>
                  <a:schemeClr val="tx1"/>
                </a:solidFill>
                <a:latin typeface="Times New Roman" panose="02020603050405020304" pitchFamily="18" charset="0"/>
                <a:cs typeface="Times New Roman" panose="02020603050405020304" pitchFamily="18" charset="0"/>
              </a:rPr>
              <a:t>Hand </a:t>
            </a:r>
            <a:r>
              <a:rPr lang="en-US" sz="2800" dirty="0" smtClean="0">
                <a:solidFill>
                  <a:schemeClr val="tx1"/>
                </a:solidFill>
                <a:latin typeface="Times New Roman" panose="02020603050405020304" pitchFamily="18" charset="0"/>
                <a:cs typeface="Times New Roman" panose="02020603050405020304" pitchFamily="18" charset="0"/>
              </a:rPr>
              <a:t>held applicator in light contact with treatment area</a:t>
            </a:r>
            <a:r>
              <a:rPr lang="en-US" sz="2800" dirty="0" smtClean="0">
                <a:solidFill>
                  <a:schemeClr val="tx1"/>
                </a:solidFill>
                <a:latin typeface="Times New Roman" panose="02020603050405020304" pitchFamily="18" charset="0"/>
                <a:cs typeface="Times New Roman" panose="02020603050405020304" pitchFamily="18" charset="0"/>
              </a:rPr>
              <a:t>.</a:t>
            </a:r>
          </a:p>
          <a:p>
            <a:pPr marL="621792" lvl="1" indent="-285750" algn="just" rtl="0">
              <a:lnSpc>
                <a:spcPct val="90000"/>
              </a:lnSpc>
              <a:spcBef>
                <a:spcPct val="20000"/>
              </a:spcBef>
              <a:buClr>
                <a:schemeClr val="tx2"/>
              </a:buClr>
              <a:buFont typeface="Verdana"/>
              <a:buChar char="◦"/>
              <a:defRPr/>
            </a:pPr>
            <a:endParaRPr lang="en-US" sz="2800" dirty="0" smtClean="0">
              <a:solidFill>
                <a:schemeClr val="tx1"/>
              </a:solidFill>
              <a:latin typeface="Times New Roman" panose="02020603050405020304" pitchFamily="18" charset="0"/>
              <a:cs typeface="Times New Roman" panose="02020603050405020304" pitchFamily="18" charset="0"/>
            </a:endParaRPr>
          </a:p>
          <a:p>
            <a:pPr marL="621792" lvl="1" indent="-285750" algn="just" rtl="0">
              <a:lnSpc>
                <a:spcPct val="90000"/>
              </a:lnSpc>
              <a:spcBef>
                <a:spcPct val="20000"/>
              </a:spcBef>
              <a:buClr>
                <a:schemeClr val="tx2"/>
              </a:buClr>
              <a:buFont typeface="Verdana"/>
              <a:buChar char="◦"/>
              <a:defRPr/>
            </a:pPr>
            <a:r>
              <a:rPr lang="en-US" sz="2800" dirty="0" smtClean="0">
                <a:solidFill>
                  <a:schemeClr val="tx1"/>
                </a:solidFill>
                <a:latin typeface="Times New Roman" panose="02020603050405020304" pitchFamily="18" charset="0"/>
                <a:cs typeface="Times New Roman" panose="02020603050405020304" pitchFamily="18" charset="0"/>
              </a:rPr>
              <a:t>Each square is stimulated for specific period of </a:t>
            </a:r>
            <a:r>
              <a:rPr lang="en-US" sz="2800" dirty="0" smtClean="0">
                <a:solidFill>
                  <a:schemeClr val="tx1"/>
                </a:solidFill>
                <a:latin typeface="Times New Roman" panose="02020603050405020304" pitchFamily="18" charset="0"/>
                <a:cs typeface="Times New Roman" panose="02020603050405020304" pitchFamily="18" charset="0"/>
              </a:rPr>
              <a:t>time </a:t>
            </a:r>
          </a:p>
          <a:p>
            <a:pPr marL="336042" lvl="1" indent="0" algn="just" rtl="0">
              <a:lnSpc>
                <a:spcPct val="90000"/>
              </a:lnSpc>
              <a:spcBef>
                <a:spcPct val="20000"/>
              </a:spcBef>
              <a:buClr>
                <a:schemeClr val="tx2"/>
              </a:buClr>
              <a:buNone/>
              <a:defRPr/>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a:t>
            </a:r>
            <a:r>
              <a:rPr lang="en-US" sz="2800" dirty="0" smtClean="0">
                <a:solidFill>
                  <a:schemeClr val="tx1"/>
                </a:solidFill>
                <a:latin typeface="Times New Roman" panose="02020603050405020304" pitchFamily="18" charset="0"/>
                <a:cs typeface="Times New Roman" panose="02020603050405020304" pitchFamily="18" charset="0"/>
              </a:rPr>
              <a:t>60-90seconds)</a:t>
            </a:r>
            <a:endParaRPr lang="en-US" sz="2800" dirty="0" smtClean="0">
              <a:solidFill>
                <a:schemeClr val="tx1"/>
              </a:solidFill>
              <a:latin typeface="Times New Roman" panose="02020603050405020304" pitchFamily="18" charset="0"/>
              <a:cs typeface="Times New Roman" panose="02020603050405020304" pitchFamily="18" charset="0"/>
            </a:endParaRPr>
          </a:p>
          <a:p>
            <a:pPr marL="336042" lvl="1" indent="0" algn="just" rtl="0">
              <a:lnSpc>
                <a:spcPct val="90000"/>
              </a:lnSpc>
              <a:spcBef>
                <a:spcPct val="20000"/>
              </a:spcBef>
              <a:buClr>
                <a:schemeClr val="tx2"/>
              </a:buClr>
              <a:buNone/>
              <a:defRPr/>
            </a:pPr>
            <a:r>
              <a:rPr lang="en-US" sz="2800" dirty="0">
                <a:solidFill>
                  <a:schemeClr val="tx1"/>
                </a:solidFill>
                <a:latin typeface="Times New Roman" panose="02020603050405020304" pitchFamily="18" charset="0"/>
                <a:cs typeface="Times New Roman" panose="02020603050405020304" pitchFamily="18" charset="0"/>
              </a:rPr>
              <a:t> </a:t>
            </a:r>
            <a:r>
              <a:rPr lang="en-US" sz="2800" dirty="0" smtClean="0">
                <a:solidFill>
                  <a:schemeClr val="tx1"/>
                </a:solidFill>
                <a:latin typeface="Times New Roman" panose="02020603050405020304" pitchFamily="18" charset="0"/>
                <a:cs typeface="Times New Roman" panose="02020603050405020304" pitchFamily="18" charset="0"/>
              </a:rPr>
              <a:t>                                                                   </a:t>
            </a:r>
            <a:endParaRPr lang="en-US" sz="2800" dirty="0" smtClean="0"/>
          </a:p>
        </p:txBody>
      </p:sp>
      <p:pic>
        <p:nvPicPr>
          <p:cNvPr id="2" name="Picture 1"/>
          <p:cNvPicPr>
            <a:picLocks noChangeAspect="1"/>
          </p:cNvPicPr>
          <p:nvPr/>
        </p:nvPicPr>
        <p:blipFill>
          <a:blip r:embed="rId3"/>
          <a:stretch>
            <a:fillRect/>
          </a:stretch>
        </p:blipFill>
        <p:spPr>
          <a:xfrm>
            <a:off x="5410200" y="1828800"/>
            <a:ext cx="3505200" cy="2895600"/>
          </a:xfrm>
          <a:prstGeom prst="rect">
            <a:avLst/>
          </a:prstGeom>
        </p:spPr>
      </p:pic>
    </p:spTree>
  </p:cSld>
  <p:clrMapOvr>
    <a:masterClrMapping/>
  </p:clrMapOvr>
  <p:transition spd="slow">
    <p:cover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50222" y="110358"/>
            <a:ext cx="7141178" cy="685800"/>
          </a:xfrm>
        </p:spPr>
        <p:txBody>
          <a:bodyPr>
            <a:noAutofit/>
          </a:bodyPr>
          <a:lstStyle/>
          <a:p>
            <a:pPr algn="ctr" eaLnBrk="1" fontAlgn="auto" hangingPunct="1">
              <a:spcAft>
                <a:spcPts val="0"/>
              </a:spcAft>
              <a:defRPr/>
            </a:pPr>
            <a:r>
              <a:rPr lang="en-US" sz="3600" b="1" dirty="0">
                <a:solidFill>
                  <a:srgbClr val="FF0000"/>
                </a:solidFill>
                <a:latin typeface="Times New Roman" panose="02020603050405020304" pitchFamily="18" charset="0"/>
                <a:cs typeface="Times New Roman" panose="02020603050405020304" pitchFamily="18" charset="0"/>
              </a:rPr>
              <a:t>Application  </a:t>
            </a:r>
            <a:r>
              <a:rPr lang="en-US" sz="3600" b="1" dirty="0" smtClean="0">
                <a:solidFill>
                  <a:srgbClr val="FF0000"/>
                </a:solidFill>
                <a:latin typeface="Times New Roman" panose="02020603050405020304" pitchFamily="18" charset="0"/>
                <a:cs typeface="Times New Roman" panose="02020603050405020304" pitchFamily="18" charset="0"/>
              </a:rPr>
              <a:t>Techniques</a:t>
            </a:r>
            <a:r>
              <a:rPr lang="en-US" sz="3600" b="1" dirty="0" smtClean="0">
                <a:latin typeface="Times New Roman" panose="02020603050405020304" pitchFamily="18" charset="0"/>
                <a:cs typeface="Times New Roman" panose="02020603050405020304" pitchFamily="18" charset="0"/>
              </a:rPr>
              <a:t>: Scanning  </a:t>
            </a:r>
            <a:endParaRPr lang="en-US" sz="3600" b="1" dirty="0">
              <a:latin typeface="Times New Roman" panose="02020603050405020304" pitchFamily="18" charset="0"/>
              <a:cs typeface="Times New Roman" panose="02020603050405020304" pitchFamily="18" charset="0"/>
            </a:endParaRPr>
          </a:p>
        </p:txBody>
      </p:sp>
      <p:sp>
        <p:nvSpPr>
          <p:cNvPr id="6" name="Rectangle 3"/>
          <p:cNvSpPr txBox="1">
            <a:spLocks noChangeArrowheads="1"/>
          </p:cNvSpPr>
          <p:nvPr/>
        </p:nvSpPr>
        <p:spPr>
          <a:xfrm>
            <a:off x="-13138" y="1030340"/>
            <a:ext cx="9144000" cy="2332641"/>
          </a:xfrm>
          <a:prstGeom prst="rect">
            <a:avLst/>
          </a:prstGeom>
        </p:spPr>
        <p:txBody>
          <a:bodyPr>
            <a:noAutofit/>
          </a:bodyPr>
          <a:lstStyle/>
          <a:p>
            <a:pPr marL="621792" lvl="1" indent="-285750" algn="just">
              <a:lnSpc>
                <a:spcPct val="110000"/>
              </a:lnSpc>
              <a:spcBef>
                <a:spcPct val="20000"/>
              </a:spcBef>
              <a:buClr>
                <a:schemeClr val="tx2"/>
              </a:buClr>
              <a:buFont typeface="Verdana"/>
              <a:buChar char="◦"/>
              <a:defRPr/>
            </a:pPr>
            <a:r>
              <a:rPr lang="en-US" sz="2000" dirty="0">
                <a:latin typeface="Aparajita" pitchFamily="34" charset="0"/>
                <a:cs typeface="Aparajita" pitchFamily="34" charset="0"/>
              </a:rPr>
              <a:t>Scanning or back and forth movement for the duration of the treatment </a:t>
            </a:r>
            <a:r>
              <a:rPr lang="en-US" sz="2000" dirty="0" smtClean="0">
                <a:latin typeface="Aparajita" pitchFamily="34" charset="0"/>
                <a:cs typeface="Aparajita" pitchFamily="34" charset="0"/>
              </a:rPr>
              <a:t>time</a:t>
            </a:r>
            <a:endParaRPr lang="en-US" sz="2000" dirty="0" smtClean="0">
              <a:latin typeface="Aparajita" pitchFamily="34" charset="0"/>
              <a:cs typeface="Aparajita" pitchFamily="34" charset="0"/>
            </a:endParaRPr>
          </a:p>
          <a:p>
            <a:pPr marL="621792" lvl="1" indent="-285750" algn="just">
              <a:lnSpc>
                <a:spcPct val="110000"/>
              </a:lnSpc>
              <a:spcBef>
                <a:spcPct val="20000"/>
              </a:spcBef>
              <a:buClr>
                <a:schemeClr val="tx2"/>
              </a:buClr>
              <a:buFont typeface="Verdana"/>
              <a:buChar char="◦"/>
              <a:defRPr/>
            </a:pPr>
            <a:r>
              <a:rPr lang="en-US" sz="2000" dirty="0" smtClean="0">
                <a:latin typeface="Aparajita" pitchFamily="34" charset="0"/>
                <a:cs typeface="Aparajita" pitchFamily="34" charset="0"/>
              </a:rPr>
              <a:t>No </a:t>
            </a:r>
            <a:r>
              <a:rPr lang="en-US" sz="2000" dirty="0">
                <a:latin typeface="Aparajita" pitchFamily="34" charset="0"/>
                <a:cs typeface="Aparajita" pitchFamily="34" charset="0"/>
              </a:rPr>
              <a:t>contact between laser tip </a:t>
            </a:r>
            <a:r>
              <a:rPr lang="en-US" sz="2000" dirty="0">
                <a:latin typeface="Aparajita" pitchFamily="34" charset="0"/>
                <a:cs typeface="Aparajita" pitchFamily="34" charset="0"/>
              </a:rPr>
              <a:t> </a:t>
            </a:r>
            <a:r>
              <a:rPr lang="en-US" sz="2000" dirty="0" smtClean="0">
                <a:latin typeface="Aparajita" pitchFamily="34" charset="0"/>
                <a:cs typeface="Aparajita" pitchFamily="34" charset="0"/>
              </a:rPr>
              <a:t>and </a:t>
            </a:r>
            <a:r>
              <a:rPr lang="en-US" sz="2000" dirty="0" smtClean="0">
                <a:latin typeface="Aparajita" pitchFamily="34" charset="0"/>
                <a:cs typeface="Aparajita" pitchFamily="34" charset="0"/>
              </a:rPr>
              <a:t> </a:t>
            </a:r>
            <a:r>
              <a:rPr lang="en-US" sz="2000" dirty="0">
                <a:latin typeface="Aparajita" pitchFamily="34" charset="0"/>
                <a:cs typeface="Aparajita" pitchFamily="34" charset="0"/>
              </a:rPr>
              <a:t>skin</a:t>
            </a:r>
            <a:r>
              <a:rPr lang="en-US" sz="2000" dirty="0" smtClean="0">
                <a:latin typeface="Aparajita" pitchFamily="34" charset="0"/>
                <a:cs typeface="Aparajita" pitchFamily="34" charset="0"/>
              </a:rPr>
              <a:t>.</a:t>
            </a:r>
            <a:endParaRPr lang="en-US" sz="2000" dirty="0">
              <a:latin typeface="Aparajita" pitchFamily="34" charset="0"/>
              <a:cs typeface="Aparajita" pitchFamily="34" charset="0"/>
            </a:endParaRPr>
          </a:p>
          <a:p>
            <a:pPr marL="621792" lvl="1" indent="-285750" algn="just">
              <a:lnSpc>
                <a:spcPct val="110000"/>
              </a:lnSpc>
              <a:spcBef>
                <a:spcPct val="20000"/>
              </a:spcBef>
              <a:buClr>
                <a:schemeClr val="tx2"/>
              </a:buClr>
              <a:buFont typeface="Verdana"/>
              <a:buChar char="◦"/>
              <a:defRPr/>
            </a:pPr>
            <a:r>
              <a:rPr lang="en-US" sz="2000" dirty="0">
                <a:latin typeface="Aparajita" pitchFamily="34" charset="0"/>
                <a:cs typeface="Aparajita" pitchFamily="34" charset="0"/>
              </a:rPr>
              <a:t>Tip is held at </a:t>
            </a:r>
            <a:r>
              <a:rPr lang="en-US" sz="2000" dirty="0" smtClean="0">
                <a:latin typeface="Aparajita" pitchFamily="34" charset="0"/>
                <a:cs typeface="Aparajita" pitchFamily="34" charset="0"/>
              </a:rPr>
              <a:t>variable distance 10-50 cm from treatment area </a:t>
            </a:r>
            <a:endParaRPr lang="en-US" sz="2000" dirty="0">
              <a:latin typeface="Aparajita" pitchFamily="34" charset="0"/>
              <a:cs typeface="Aparajita" pitchFamily="34" charset="0"/>
            </a:endParaRPr>
          </a:p>
          <a:p>
            <a:pPr marL="621792" lvl="1" indent="-285750" algn="just">
              <a:lnSpc>
                <a:spcPct val="110000"/>
              </a:lnSpc>
              <a:spcBef>
                <a:spcPct val="20000"/>
              </a:spcBef>
              <a:buClr>
                <a:schemeClr val="tx2"/>
              </a:buClr>
              <a:buFont typeface="Verdana"/>
              <a:buChar char="◦"/>
              <a:defRPr/>
            </a:pPr>
            <a:r>
              <a:rPr lang="en-US" sz="2000" dirty="0" smtClean="0">
                <a:latin typeface="Aparajita" pitchFamily="34" charset="0"/>
                <a:cs typeface="Aparajita" pitchFamily="34" charset="0"/>
              </a:rPr>
              <a:t>As </a:t>
            </a:r>
            <a:r>
              <a:rPr lang="en-US" sz="2000" dirty="0">
                <a:latin typeface="Aparajita" pitchFamily="34" charset="0"/>
                <a:cs typeface="Aparajita" pitchFamily="34" charset="0"/>
              </a:rPr>
              <a:t>distance from target i</a:t>
            </a:r>
            <a:r>
              <a:rPr lang="en-US" sz="2000" dirty="0" smtClean="0">
                <a:latin typeface="Aparajita" pitchFamily="34" charset="0"/>
                <a:cs typeface="Aparajita" pitchFamily="34" charset="0"/>
              </a:rPr>
              <a:t>ncreases </a:t>
            </a:r>
            <a:r>
              <a:rPr lang="en-US" sz="2000" dirty="0">
                <a:latin typeface="Aparajita" pitchFamily="34" charset="0"/>
                <a:cs typeface="Aparajita" pitchFamily="34" charset="0"/>
              </a:rPr>
              <a:t>amount of energy decreases  </a:t>
            </a:r>
            <a:endParaRPr lang="en-US" sz="2000" dirty="0">
              <a:latin typeface="Aparajita" pitchFamily="34" charset="0"/>
              <a:cs typeface="Aparajita" pitchFamily="34" charset="0"/>
            </a:endParaRPr>
          </a:p>
        </p:txBody>
      </p:sp>
      <p:pic>
        <p:nvPicPr>
          <p:cNvPr id="3" name="Picture 2"/>
          <p:cNvPicPr>
            <a:picLocks noChangeAspect="1"/>
          </p:cNvPicPr>
          <p:nvPr/>
        </p:nvPicPr>
        <p:blipFill>
          <a:blip r:embed="rId3"/>
          <a:stretch>
            <a:fillRect/>
          </a:stretch>
        </p:blipFill>
        <p:spPr>
          <a:xfrm>
            <a:off x="457200" y="3581400"/>
            <a:ext cx="1981200" cy="2971800"/>
          </a:xfrm>
          <a:prstGeom prst="rect">
            <a:avLst/>
          </a:prstGeom>
        </p:spPr>
      </p:pic>
      <p:pic>
        <p:nvPicPr>
          <p:cNvPr id="4" name="Picture 3"/>
          <p:cNvPicPr>
            <a:picLocks noChangeAspect="1"/>
          </p:cNvPicPr>
          <p:nvPr/>
        </p:nvPicPr>
        <p:blipFill>
          <a:blip r:embed="rId4"/>
          <a:stretch>
            <a:fillRect/>
          </a:stretch>
        </p:blipFill>
        <p:spPr>
          <a:xfrm>
            <a:off x="2667000" y="3581400"/>
            <a:ext cx="6248400" cy="2987894"/>
          </a:xfrm>
          <a:prstGeom prst="rect">
            <a:avLst/>
          </a:prstGeom>
        </p:spPr>
      </p:pic>
    </p:spTree>
    <p:extLst>
      <p:ext uri="{BB962C8B-B14F-4D97-AF65-F5344CB8AC3E}">
        <p14:creationId xmlns:p14="http://schemas.microsoft.com/office/powerpoint/2010/main" val="1006389675"/>
      </p:ext>
    </p:extLst>
  </p:cSld>
  <p:clrMapOvr>
    <a:masterClrMapping/>
  </p:clrMapOvr>
  <p:transition spd="slow">
    <p:cover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148779"/>
            <a:ext cx="7772400" cy="685800"/>
          </a:xfrm>
        </p:spPr>
        <p:txBody>
          <a:bodyPr>
            <a:normAutofit/>
          </a:bodyPr>
          <a:lstStyle/>
          <a:p>
            <a:pPr algn="ctr" eaLnBrk="1" fontAlgn="auto" hangingPunct="1">
              <a:spcAft>
                <a:spcPts val="0"/>
              </a:spcAft>
              <a:defRPr/>
            </a:pPr>
            <a:r>
              <a:rPr lang="en-US" sz="3200" b="1" dirty="0">
                <a:solidFill>
                  <a:srgbClr val="FF0000"/>
                </a:solidFill>
                <a:latin typeface="Times New Roman" panose="02020603050405020304" pitchFamily="18" charset="0"/>
                <a:cs typeface="Times New Roman" panose="02020603050405020304" pitchFamily="18" charset="0"/>
              </a:rPr>
              <a:t>Application </a:t>
            </a:r>
            <a:r>
              <a:rPr lang="en-US" sz="3200" b="1" dirty="0" smtClean="0">
                <a:solidFill>
                  <a:srgbClr val="FF0000"/>
                </a:solidFill>
                <a:latin typeface="Times New Roman" panose="02020603050405020304" pitchFamily="18" charset="0"/>
                <a:cs typeface="Times New Roman" panose="02020603050405020304" pitchFamily="18" charset="0"/>
              </a:rPr>
              <a:t>Techniques</a:t>
            </a:r>
            <a:r>
              <a:rPr lang="en-US" sz="3200" b="1" dirty="0" smtClean="0">
                <a:latin typeface="Times New Roman" panose="02020603050405020304" pitchFamily="18" charset="0"/>
                <a:cs typeface="Times New Roman" panose="02020603050405020304" pitchFamily="18" charset="0"/>
              </a:rPr>
              <a:t>: </a:t>
            </a:r>
            <a:r>
              <a:rPr lang="en-US" sz="3200" b="1" dirty="0" err="1" smtClean="0">
                <a:latin typeface="Times New Roman" panose="02020603050405020304" pitchFamily="18" charset="0"/>
                <a:cs typeface="Times New Roman" panose="02020603050405020304" pitchFamily="18" charset="0"/>
              </a:rPr>
              <a:t>Acupoint</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2" name="Rectangle 1"/>
          <p:cNvSpPr/>
          <p:nvPr/>
        </p:nvSpPr>
        <p:spPr>
          <a:xfrm>
            <a:off x="149772" y="834579"/>
            <a:ext cx="8991600" cy="2739211"/>
          </a:xfrm>
          <a:prstGeom prst="rect">
            <a:avLst/>
          </a:prstGeom>
        </p:spPr>
        <p:txBody>
          <a:bodyPr wrap="square">
            <a:spAutoFit/>
          </a:bodyPr>
          <a:lstStyle/>
          <a:p>
            <a:pPr marL="365125" indent="-255588" algn="just">
              <a:spcBef>
                <a:spcPts val="400"/>
              </a:spcBef>
              <a:buClr>
                <a:schemeClr val="accent1"/>
              </a:buClr>
              <a:buSzPct val="68000"/>
              <a:defRPr/>
            </a:pPr>
            <a:r>
              <a:rPr lang="en-US" sz="2400" dirty="0" smtClean="0">
                <a:cs typeface="Times New Roman" panose="02020603050405020304" pitchFamily="18" charset="0"/>
              </a:rPr>
              <a:t>It </a:t>
            </a:r>
            <a:r>
              <a:rPr lang="en-US" sz="2400" dirty="0">
                <a:cs typeface="Times New Roman" panose="02020603050405020304" pitchFamily="18" charset="0"/>
              </a:rPr>
              <a:t>is used to irradiate localized painful spot. </a:t>
            </a:r>
          </a:p>
          <a:p>
            <a:pPr algn="just">
              <a:defRPr/>
            </a:pPr>
            <a:endParaRPr lang="en-US" sz="2400" dirty="0">
              <a:cs typeface="Times New Roman" panose="02020603050405020304" pitchFamily="18" charset="0"/>
            </a:endParaRPr>
          </a:p>
          <a:p>
            <a:pPr algn="just">
              <a:defRPr/>
            </a:pPr>
            <a:r>
              <a:rPr lang="en-US" sz="2400" dirty="0">
                <a:cs typeface="Times New Roman" panose="02020603050405020304" pitchFamily="18" charset="0"/>
              </a:rPr>
              <a:t>Using hand held probe, one can use contact and non-contact technique. </a:t>
            </a:r>
          </a:p>
          <a:p>
            <a:pPr algn="just">
              <a:defRPr/>
            </a:pPr>
            <a:endParaRPr lang="en-US" sz="2400" dirty="0">
              <a:cs typeface="Times New Roman" panose="02020603050405020304" pitchFamily="18" charset="0"/>
            </a:endParaRPr>
          </a:p>
          <a:p>
            <a:pPr algn="just">
              <a:defRPr/>
            </a:pPr>
            <a:r>
              <a:rPr lang="en-US" sz="2400" dirty="0">
                <a:cs typeface="Times New Roman" panose="02020603050405020304" pitchFamily="18" charset="0"/>
              </a:rPr>
              <a:t>It is commonly used in treatment of localized painful site, trigger points, and acupuncture points.</a:t>
            </a:r>
          </a:p>
          <a:p>
            <a:pPr algn="just">
              <a:defRPr/>
            </a:pPr>
            <a:endParaRPr lang="en-US" sz="2400" dirty="0">
              <a:cs typeface="Times New Roman" panose="02020603050405020304" pitchFamily="18" charset="0"/>
            </a:endParaRPr>
          </a:p>
        </p:txBody>
      </p:sp>
      <p:pic>
        <p:nvPicPr>
          <p:cNvPr id="4" name="Picture 3"/>
          <p:cNvPicPr>
            <a:picLocks noChangeAspect="1"/>
          </p:cNvPicPr>
          <p:nvPr/>
        </p:nvPicPr>
        <p:blipFill rotWithShape="1">
          <a:blip r:embed="rId3"/>
          <a:srcRect l="3965" t="5370" r="2860" b="14089"/>
          <a:stretch/>
        </p:blipFill>
        <p:spPr>
          <a:xfrm>
            <a:off x="304799" y="3537004"/>
            <a:ext cx="4343401" cy="2787596"/>
          </a:xfrm>
          <a:prstGeom prst="rect">
            <a:avLst/>
          </a:prstGeom>
        </p:spPr>
      </p:pic>
      <p:pic>
        <p:nvPicPr>
          <p:cNvPr id="5" name="Picture 4"/>
          <p:cNvPicPr>
            <a:picLocks noChangeAspect="1"/>
          </p:cNvPicPr>
          <p:nvPr/>
        </p:nvPicPr>
        <p:blipFill rotWithShape="1">
          <a:blip r:embed="rId4"/>
          <a:srcRect l="6054" t="8408" r="4117"/>
          <a:stretch/>
        </p:blipFill>
        <p:spPr>
          <a:xfrm>
            <a:off x="4829502" y="3537004"/>
            <a:ext cx="4009697" cy="2787596"/>
          </a:xfrm>
          <a:prstGeom prst="rect">
            <a:avLst/>
          </a:prstGeom>
        </p:spPr>
      </p:pic>
    </p:spTree>
    <p:extLst>
      <p:ext uri="{BB962C8B-B14F-4D97-AF65-F5344CB8AC3E}">
        <p14:creationId xmlns:p14="http://schemas.microsoft.com/office/powerpoint/2010/main" val="1370058451"/>
      </p:ext>
    </p:extLst>
  </p:cSld>
  <p:clrMapOvr>
    <a:masterClrMapping/>
  </p:clrMapOvr>
  <p:transition spd="slow">
    <p:cover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sz="half" idx="1"/>
          </p:nvPr>
        </p:nvSpPr>
        <p:spPr>
          <a:xfrm>
            <a:off x="147145" y="921840"/>
            <a:ext cx="8986345" cy="5631359"/>
          </a:xfrm>
        </p:spPr>
        <p:txBody>
          <a:bodyPr>
            <a:noAutofit/>
          </a:bodyPr>
          <a:lstStyle/>
          <a:p>
            <a:r>
              <a:rPr lang="en-US" sz="2400" dirty="0">
                <a:latin typeface="Aparajita" pitchFamily="34" charset="0"/>
                <a:cs typeface="Aparajita" pitchFamily="34" charset="0"/>
              </a:rPr>
              <a:t>Better to underexpose than to </a:t>
            </a:r>
            <a:r>
              <a:rPr lang="en-US" sz="2400" dirty="0" smtClean="0">
                <a:latin typeface="Aparajita" pitchFamily="34" charset="0"/>
                <a:cs typeface="Aparajita" pitchFamily="34" charset="0"/>
              </a:rPr>
              <a:t>overexpose</a:t>
            </a:r>
          </a:p>
          <a:p>
            <a:r>
              <a:rPr lang="en-US" sz="2400" dirty="0">
                <a:latin typeface="Aparajita" pitchFamily="34" charset="0"/>
                <a:cs typeface="Aparajita" pitchFamily="34" charset="0"/>
              </a:rPr>
              <a:t>Begin </a:t>
            </a:r>
            <a:r>
              <a:rPr lang="en-US" sz="2400" dirty="0">
                <a:latin typeface="Aparajita" pitchFamily="34" charset="0"/>
                <a:cs typeface="Aparajita" pitchFamily="34" charset="0"/>
              </a:rPr>
              <a:t>treatment with </a:t>
            </a:r>
            <a:r>
              <a:rPr lang="en-US" sz="2400" dirty="0">
                <a:latin typeface="Aparajita" pitchFamily="34" charset="0"/>
                <a:cs typeface="Aparajita" pitchFamily="34" charset="0"/>
              </a:rPr>
              <a:t>minimal and gradually </a:t>
            </a:r>
            <a:r>
              <a:rPr lang="en-US" sz="2400" dirty="0">
                <a:latin typeface="Aparajita" pitchFamily="34" charset="0"/>
                <a:cs typeface="Aparajita" pitchFamily="34" charset="0"/>
              </a:rPr>
              <a:t>increase</a:t>
            </a:r>
            <a:endParaRPr lang="en-US" sz="2400" dirty="0">
              <a:latin typeface="Aparajita" pitchFamily="34" charset="0"/>
              <a:cs typeface="Aparajita" pitchFamily="34" charset="0"/>
            </a:endParaRPr>
          </a:p>
          <a:p>
            <a:r>
              <a:rPr lang="en-US" sz="2400" dirty="0">
                <a:latin typeface="Aparajita" pitchFamily="34" charset="0"/>
                <a:cs typeface="Aparajita" pitchFamily="34" charset="0"/>
              </a:rPr>
              <a:t>Avoid direct exposure into eyes (If lasing for extended </a:t>
            </a:r>
            <a:r>
              <a:rPr lang="en-US" sz="2400" dirty="0">
                <a:latin typeface="Aparajita" pitchFamily="34" charset="0"/>
                <a:cs typeface="Aparajita" pitchFamily="34" charset="0"/>
              </a:rPr>
              <a:t>periods of </a:t>
            </a:r>
            <a:r>
              <a:rPr lang="en-US" sz="2400" dirty="0">
                <a:latin typeface="Aparajita" pitchFamily="34" charset="0"/>
                <a:cs typeface="Aparajita" pitchFamily="34" charset="0"/>
              </a:rPr>
              <a:t>time, safety glasses are recommended</a:t>
            </a:r>
            <a:r>
              <a:rPr lang="en-US" sz="2400" dirty="0" smtClean="0">
                <a:latin typeface="Aparajita" pitchFamily="34" charset="0"/>
                <a:cs typeface="Aparajita" pitchFamily="34" charset="0"/>
              </a:rPr>
              <a:t>)</a:t>
            </a:r>
          </a:p>
          <a:p>
            <a:pPr marL="0" indent="0">
              <a:buNone/>
            </a:pPr>
            <a:endParaRPr lang="en-US" sz="2400" dirty="0">
              <a:latin typeface="Aparajita" pitchFamily="34" charset="0"/>
              <a:cs typeface="Aparajita" pitchFamily="34" charset="0"/>
            </a:endParaRPr>
          </a:p>
          <a:p>
            <a:r>
              <a:rPr lang="en-US" sz="2400" dirty="0">
                <a:latin typeface="Aparajita" pitchFamily="34" charset="0"/>
                <a:cs typeface="Aparajita" pitchFamily="34" charset="0"/>
              </a:rPr>
              <a:t> </a:t>
            </a:r>
            <a:r>
              <a:rPr lang="en-US" sz="2400" dirty="0">
                <a:latin typeface="Aparajita" pitchFamily="34" charset="0"/>
                <a:cs typeface="Aparajita" pitchFamily="34" charset="0"/>
              </a:rPr>
              <a:t>If icing – use BEFORE </a:t>
            </a:r>
            <a:r>
              <a:rPr lang="en-US" sz="2400" dirty="0">
                <a:latin typeface="Aparajita" pitchFamily="34" charset="0"/>
                <a:cs typeface="Aparajita" pitchFamily="34" charset="0"/>
              </a:rPr>
              <a:t>phototherapy     • </a:t>
            </a:r>
            <a:r>
              <a:rPr lang="en-US" dirty="0">
                <a:solidFill>
                  <a:srgbClr val="FF0000"/>
                </a:solidFill>
                <a:latin typeface="Aparajita" pitchFamily="34" charset="0"/>
                <a:cs typeface="Aparajita" pitchFamily="34" charset="0"/>
              </a:rPr>
              <a:t>Enhances light penetration</a:t>
            </a:r>
          </a:p>
          <a:p>
            <a:r>
              <a:rPr lang="en-US" sz="2400" dirty="0">
                <a:latin typeface="Aparajita" pitchFamily="34" charset="0"/>
                <a:cs typeface="Aparajita" pitchFamily="34" charset="0"/>
              </a:rPr>
              <a:t> </a:t>
            </a:r>
            <a:r>
              <a:rPr lang="en-US" sz="2400" dirty="0">
                <a:latin typeface="Aparajita" pitchFamily="34" charset="0"/>
                <a:cs typeface="Aparajita" pitchFamily="34" charset="0"/>
              </a:rPr>
              <a:t>If </a:t>
            </a:r>
            <a:r>
              <a:rPr lang="en-US" sz="2400" dirty="0" smtClean="0">
                <a:latin typeface="Aparajita" pitchFamily="34" charset="0"/>
                <a:cs typeface="Aparajita" pitchFamily="34" charset="0"/>
              </a:rPr>
              <a:t>heating – </a:t>
            </a:r>
            <a:r>
              <a:rPr lang="en-US" sz="2400" dirty="0">
                <a:latin typeface="Aparajita" pitchFamily="34" charset="0"/>
                <a:cs typeface="Aparajita" pitchFamily="34" charset="0"/>
              </a:rPr>
              <a:t>use AFTER </a:t>
            </a:r>
            <a:r>
              <a:rPr lang="en-US" sz="2400" dirty="0">
                <a:latin typeface="Aparajita" pitchFamily="34" charset="0"/>
                <a:cs typeface="Aparajita" pitchFamily="34" charset="0"/>
              </a:rPr>
              <a:t>phototherapy  </a:t>
            </a:r>
            <a:r>
              <a:rPr lang="en-US" sz="2400" dirty="0" smtClean="0">
                <a:latin typeface="Aparajita" pitchFamily="34" charset="0"/>
                <a:cs typeface="Aparajita" pitchFamily="34" charset="0"/>
              </a:rPr>
              <a:t>• </a:t>
            </a:r>
            <a:r>
              <a:rPr lang="en-US" dirty="0">
                <a:solidFill>
                  <a:srgbClr val="FF0000"/>
                </a:solidFill>
                <a:latin typeface="Aparajita" pitchFamily="34" charset="0"/>
                <a:cs typeface="Aparajita" pitchFamily="34" charset="0"/>
              </a:rPr>
              <a:t>Decreases light </a:t>
            </a:r>
            <a:r>
              <a:rPr lang="en-US" dirty="0" smtClean="0">
                <a:solidFill>
                  <a:srgbClr val="FF0000"/>
                </a:solidFill>
                <a:latin typeface="Aparajita" pitchFamily="34" charset="0"/>
                <a:cs typeface="Aparajita" pitchFamily="34" charset="0"/>
              </a:rPr>
              <a:t>penetration</a:t>
            </a:r>
          </a:p>
          <a:p>
            <a:endParaRPr lang="en-US" sz="2400" dirty="0" smtClean="0">
              <a:latin typeface="Aparajita" pitchFamily="34" charset="0"/>
              <a:cs typeface="Aparajita" pitchFamily="34" charset="0"/>
            </a:endParaRPr>
          </a:p>
          <a:p>
            <a:r>
              <a:rPr lang="en-US" sz="2400" dirty="0" smtClean="0">
                <a:latin typeface="Aparajita" pitchFamily="34" charset="0"/>
                <a:cs typeface="Aparajita" pitchFamily="34" charset="0"/>
              </a:rPr>
              <a:t>Not </a:t>
            </a:r>
            <a:r>
              <a:rPr lang="en-US" sz="2400" dirty="0">
                <a:latin typeface="Aparajita" pitchFamily="34" charset="0"/>
                <a:cs typeface="Aparajita" pitchFamily="34" charset="0"/>
              </a:rPr>
              <a:t>recommended to combined </a:t>
            </a:r>
            <a:r>
              <a:rPr lang="en-US" sz="2400" dirty="0">
                <a:latin typeface="Aparajita" pitchFamily="34" charset="0"/>
                <a:cs typeface="Aparajita" pitchFamily="34" charset="0"/>
              </a:rPr>
              <a:t> </a:t>
            </a:r>
            <a:r>
              <a:rPr lang="en-US" sz="2400" dirty="0" smtClean="0">
                <a:solidFill>
                  <a:schemeClr val="tx1"/>
                </a:solidFill>
                <a:latin typeface="Aparajita" pitchFamily="34" charset="0"/>
                <a:cs typeface="Aparajita" pitchFamily="34" charset="0"/>
              </a:rPr>
              <a:t>US and </a:t>
            </a:r>
            <a:r>
              <a:rPr lang="en-US" sz="2400" dirty="0">
                <a:solidFill>
                  <a:schemeClr val="tx1"/>
                </a:solidFill>
                <a:latin typeface="Aparajita" pitchFamily="34" charset="0"/>
                <a:cs typeface="Aparajita" pitchFamily="34" charset="0"/>
              </a:rPr>
              <a:t>L</a:t>
            </a:r>
            <a:r>
              <a:rPr lang="en-US" sz="2400" dirty="0" smtClean="0">
                <a:solidFill>
                  <a:schemeClr val="tx1"/>
                </a:solidFill>
                <a:latin typeface="Aparajita" pitchFamily="34" charset="0"/>
                <a:cs typeface="Aparajita" pitchFamily="34" charset="0"/>
              </a:rPr>
              <a:t>ASER in the same </a:t>
            </a:r>
            <a:r>
              <a:rPr lang="en-US" sz="2400" dirty="0" smtClean="0">
                <a:solidFill>
                  <a:schemeClr val="tx1"/>
                </a:solidFill>
                <a:latin typeface="Aparajita" pitchFamily="34" charset="0"/>
                <a:cs typeface="Aparajita" pitchFamily="34" charset="0"/>
              </a:rPr>
              <a:t>sessions</a:t>
            </a:r>
          </a:p>
          <a:p>
            <a:endParaRPr lang="en-US" sz="2400" dirty="0" smtClean="0">
              <a:solidFill>
                <a:schemeClr val="tx1"/>
              </a:solidFill>
              <a:latin typeface="Aparajita" pitchFamily="34" charset="0"/>
              <a:cs typeface="Aparajita" pitchFamily="34" charset="0"/>
            </a:endParaRPr>
          </a:p>
          <a:p>
            <a:r>
              <a:rPr lang="en-US" sz="2400" dirty="0" smtClean="0">
                <a:solidFill>
                  <a:schemeClr val="tx1"/>
                </a:solidFill>
                <a:latin typeface="Aparajita" pitchFamily="34" charset="0"/>
                <a:cs typeface="Aparajita" pitchFamily="34" charset="0"/>
              </a:rPr>
              <a:t>Medication </a:t>
            </a:r>
            <a:r>
              <a:rPr lang="en-US" sz="2400" dirty="0" smtClean="0">
                <a:solidFill>
                  <a:schemeClr val="tx1"/>
                </a:solidFill>
                <a:latin typeface="Aparajita" pitchFamily="34" charset="0"/>
                <a:cs typeface="Aparajita" pitchFamily="34" charset="0"/>
              </a:rPr>
              <a:t>should be considered </a:t>
            </a:r>
            <a:r>
              <a:rPr lang="en-US" sz="2400" dirty="0" smtClean="0">
                <a:solidFill>
                  <a:schemeClr val="tx1"/>
                </a:solidFill>
                <a:latin typeface="Aparajita" pitchFamily="34" charset="0"/>
                <a:cs typeface="Aparajita" pitchFamily="34" charset="0"/>
              </a:rPr>
              <a:t> e.g. </a:t>
            </a:r>
            <a:r>
              <a:rPr lang="en-US" dirty="0">
                <a:solidFill>
                  <a:srgbClr val="FF0000"/>
                </a:solidFill>
                <a:latin typeface="Aparajita" pitchFamily="34" charset="0"/>
                <a:cs typeface="Aparajita" pitchFamily="34" charset="0"/>
              </a:rPr>
              <a:t>photosensitizers</a:t>
            </a:r>
            <a:endParaRPr lang="en-US" dirty="0">
              <a:solidFill>
                <a:srgbClr val="FF0000"/>
              </a:solidFill>
              <a:latin typeface="Aparajita" pitchFamily="34" charset="0"/>
              <a:cs typeface="Aparajita" pitchFamily="34" charset="0"/>
            </a:endParaRPr>
          </a:p>
        </p:txBody>
      </p:sp>
      <p:sp>
        <p:nvSpPr>
          <p:cNvPr id="2" name="Rectangle 1"/>
          <p:cNvSpPr/>
          <p:nvPr/>
        </p:nvSpPr>
        <p:spPr>
          <a:xfrm>
            <a:off x="152400" y="152400"/>
            <a:ext cx="7467600" cy="769441"/>
          </a:xfrm>
          <a:prstGeom prst="rect">
            <a:avLst/>
          </a:prstGeom>
        </p:spPr>
        <p:txBody>
          <a:bodyPr wrap="square">
            <a:spAutoFit/>
          </a:bodyPr>
          <a:lstStyle/>
          <a:p>
            <a:r>
              <a:rPr lang="en-US" sz="4400" b="1" dirty="0" smtClean="0">
                <a:solidFill>
                  <a:srgbClr val="FF0000"/>
                </a:solidFill>
              </a:rPr>
              <a:t>Treatment consideration </a:t>
            </a:r>
            <a:endParaRPr lang="en-US" sz="4400" dirty="0"/>
          </a:p>
        </p:txBody>
      </p:sp>
    </p:spTree>
  </p:cSld>
  <p:clrMapOvr>
    <a:masterClrMapping/>
  </p:clrMapOvr>
  <p:transition spd="slow">
    <p:cover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6276" y="228600"/>
            <a:ext cx="7239000" cy="533400"/>
          </a:xfrm>
        </p:spPr>
        <p:txBody>
          <a:bodyPr>
            <a:noAutofit/>
          </a:bodyPr>
          <a:lstStyle/>
          <a:p>
            <a:pPr algn="ctr" eaLnBrk="1" fontAlgn="auto" hangingPunct="1">
              <a:spcAft>
                <a:spcPts val="0"/>
              </a:spcAft>
              <a:defRPr/>
            </a:pPr>
            <a:r>
              <a:rPr lang="en-US" sz="3200" b="1" dirty="0">
                <a:solidFill>
                  <a:srgbClr val="FF0000"/>
                </a:solidFill>
                <a:latin typeface="+mn-lt"/>
                <a:ea typeface="+mn-ea"/>
                <a:cs typeface="+mn-cs"/>
              </a:rPr>
              <a:t>Patients Parameters of laser therapy</a:t>
            </a:r>
          </a:p>
        </p:txBody>
      </p:sp>
      <p:sp>
        <p:nvSpPr>
          <p:cNvPr id="44034" name="Rectangle 3"/>
          <p:cNvSpPr>
            <a:spLocks noGrp="1" noChangeArrowheads="1"/>
          </p:cNvSpPr>
          <p:nvPr>
            <p:ph sz="half" idx="1"/>
          </p:nvPr>
        </p:nvSpPr>
        <p:spPr>
          <a:xfrm>
            <a:off x="28904" y="1295400"/>
            <a:ext cx="9115096" cy="4191000"/>
          </a:xfrm>
        </p:spPr>
        <p:txBody>
          <a:bodyPr>
            <a:normAutofit/>
          </a:bodyPr>
          <a:lstStyle/>
          <a:p>
            <a:pPr marL="742950" lvl="1" indent="-285750" algn="l" rtl="0">
              <a:spcBef>
                <a:spcPct val="20000"/>
              </a:spcBef>
              <a:buClr>
                <a:schemeClr val="tx2"/>
              </a:buClr>
              <a:buFont typeface="Verdana" pitchFamily="34" charset="0"/>
              <a:buNone/>
            </a:pPr>
            <a:r>
              <a:rPr lang="en-US" sz="2800" dirty="0" smtClean="0">
                <a:solidFill>
                  <a:schemeClr val="tx1"/>
                </a:solidFill>
                <a:latin typeface="Times New Roman" panose="02020603050405020304" pitchFamily="18" charset="0"/>
                <a:cs typeface="Times New Roman" panose="02020603050405020304" pitchFamily="18" charset="0"/>
              </a:rPr>
              <a:t>Need medical history &amp; proper diagnosis</a:t>
            </a:r>
          </a:p>
          <a:p>
            <a:pPr marL="1263650" lvl="3" indent="-285750" algn="l" rtl="0">
              <a:spcBef>
                <a:spcPct val="20000"/>
              </a:spcBef>
              <a:buClr>
                <a:schemeClr val="tx2"/>
              </a:buClr>
              <a:buFontTx/>
              <a:buChar char="–"/>
            </a:pPr>
            <a:r>
              <a:rPr lang="en-US" sz="2800" dirty="0" smtClean="0">
                <a:solidFill>
                  <a:schemeClr val="tx1"/>
                </a:solidFill>
                <a:latin typeface="Times New Roman" panose="02020603050405020304" pitchFamily="18" charset="0"/>
                <a:cs typeface="Times New Roman" panose="02020603050405020304" pitchFamily="18" charset="0"/>
              </a:rPr>
              <a:t>Diabetes – may alter clinical efficacy</a:t>
            </a:r>
          </a:p>
          <a:p>
            <a:pPr marL="742950" lvl="1" indent="-285750" algn="l" rtl="0">
              <a:spcBef>
                <a:spcPct val="20000"/>
              </a:spcBef>
              <a:buClr>
                <a:schemeClr val="tx2"/>
              </a:buClr>
              <a:buFont typeface="Verdana" pitchFamily="34" charset="0"/>
              <a:buNone/>
            </a:pPr>
            <a:r>
              <a:rPr lang="en-US" sz="2800" dirty="0" smtClean="0">
                <a:solidFill>
                  <a:schemeClr val="tx1"/>
                </a:solidFill>
                <a:latin typeface="Times New Roman" panose="02020603050405020304" pitchFamily="18" charset="0"/>
                <a:cs typeface="Times New Roman" panose="02020603050405020304" pitchFamily="18" charset="0"/>
              </a:rPr>
              <a:t>Medications </a:t>
            </a:r>
          </a:p>
          <a:p>
            <a:pPr marL="979488" lvl="2" indent="-285750" algn="l" rtl="0">
              <a:spcBef>
                <a:spcPct val="20000"/>
              </a:spcBef>
              <a:buClr>
                <a:schemeClr val="tx2"/>
              </a:buClr>
              <a:buFontTx/>
              <a:buChar char="–"/>
            </a:pPr>
            <a:r>
              <a:rPr lang="en-US" sz="2800" dirty="0" smtClean="0">
                <a:solidFill>
                  <a:schemeClr val="tx1"/>
                </a:solidFill>
                <a:latin typeface="Times New Roman" panose="02020603050405020304" pitchFamily="18" charset="0"/>
                <a:cs typeface="Times New Roman" panose="02020603050405020304" pitchFamily="18" charset="0"/>
              </a:rPr>
              <a:t>Photosensitivity (antibiotics)</a:t>
            </a:r>
          </a:p>
          <a:p>
            <a:pPr marL="742950" lvl="1" indent="-285750" algn="l" rtl="0">
              <a:spcBef>
                <a:spcPct val="20000"/>
              </a:spcBef>
              <a:buClr>
                <a:schemeClr val="tx2"/>
              </a:buClr>
              <a:buFont typeface="Verdana" pitchFamily="34" charset="0"/>
              <a:buNone/>
            </a:pPr>
            <a:r>
              <a:rPr lang="en-US" sz="2800" dirty="0" smtClean="0">
                <a:solidFill>
                  <a:schemeClr val="tx1"/>
                </a:solidFill>
                <a:latin typeface="Times New Roman" panose="02020603050405020304" pitchFamily="18" charset="0"/>
                <a:cs typeface="Times New Roman" panose="02020603050405020304" pitchFamily="18" charset="0"/>
              </a:rPr>
              <a:t>Pigmentation</a:t>
            </a:r>
          </a:p>
          <a:p>
            <a:pPr marL="979488" lvl="2" indent="-285750" algn="l" rtl="0">
              <a:spcBef>
                <a:spcPct val="20000"/>
              </a:spcBef>
              <a:buClr>
                <a:schemeClr val="tx2"/>
              </a:buClr>
              <a:buFontTx/>
              <a:buChar char="–"/>
            </a:pPr>
            <a:r>
              <a:rPr lang="en-US" sz="2800" dirty="0" smtClean="0">
                <a:solidFill>
                  <a:schemeClr val="tx1"/>
                </a:solidFill>
                <a:latin typeface="Times New Roman" panose="02020603050405020304" pitchFamily="18" charset="0"/>
                <a:cs typeface="Times New Roman" panose="02020603050405020304" pitchFamily="18" charset="0"/>
              </a:rPr>
              <a:t>Dark skin absorbs light energy better</a:t>
            </a:r>
          </a:p>
          <a:p>
            <a:pPr lvl="1">
              <a:buClr>
                <a:schemeClr val="accent1">
                  <a:lumMod val="75000"/>
                </a:schemeClr>
              </a:buClr>
              <a:buSzPct val="114000"/>
              <a:buNone/>
              <a:defRPr/>
            </a:pPr>
            <a:r>
              <a:rPr lang="en-US" sz="2800" dirty="0" smtClean="0">
                <a:solidFill>
                  <a:schemeClr val="tx1"/>
                </a:solidFill>
                <a:latin typeface="Times New Roman" panose="02020603050405020304" pitchFamily="18" charset="0"/>
                <a:cs typeface="Times New Roman" panose="02020603050405020304" pitchFamily="18" charset="0"/>
              </a:rPr>
              <a:t>Clean skin surface </a:t>
            </a:r>
          </a:p>
          <a:p>
            <a:pPr lvl="1">
              <a:buClr>
                <a:schemeClr val="accent1">
                  <a:lumMod val="75000"/>
                </a:schemeClr>
              </a:buClr>
              <a:buSzPct val="114000"/>
              <a:buNone/>
              <a:defRPr/>
            </a:pPr>
            <a:r>
              <a:rPr lang="en-US" sz="2800" dirty="0" smtClean="0">
                <a:solidFill>
                  <a:schemeClr val="tx1"/>
                </a:solidFill>
                <a:latin typeface="Times New Roman" panose="02020603050405020304" pitchFamily="18" charset="0"/>
                <a:cs typeface="Times New Roman" panose="02020603050405020304" pitchFamily="18" charset="0"/>
              </a:rPr>
              <a:t>Wearing goggles </a:t>
            </a:r>
          </a:p>
          <a:p>
            <a:pPr marL="742950" lvl="1" indent="-285750" algn="l" rtl="0">
              <a:spcBef>
                <a:spcPct val="20000"/>
              </a:spcBef>
              <a:buClr>
                <a:schemeClr val="tx2"/>
              </a:buClr>
              <a:buFontTx/>
              <a:buChar char="–"/>
            </a:pPr>
            <a:endParaRPr lang="en-US" sz="2800" dirty="0" smtClean="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spd="slow">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304800"/>
            <a:ext cx="7772400" cy="914400"/>
          </a:xfrm>
        </p:spPr>
        <p:txBody>
          <a:bodyPr>
            <a:noAutofit/>
          </a:bodyPr>
          <a:lstStyle/>
          <a:p>
            <a:pPr algn="ctr" eaLnBrk="1" fontAlgn="auto" hangingPunct="1">
              <a:spcAft>
                <a:spcPts val="0"/>
              </a:spcAft>
              <a:defRPr/>
            </a:pPr>
            <a:r>
              <a:rPr lang="en-US" sz="4400" b="1" cap="none" dirty="0">
                <a:solidFill>
                  <a:srgbClr val="FF0000"/>
                </a:solidFill>
                <a:latin typeface="Aparajita"/>
              </a:rPr>
              <a:t>What Is Laser Therapy?</a:t>
            </a:r>
          </a:p>
        </p:txBody>
      </p:sp>
      <p:sp>
        <p:nvSpPr>
          <p:cNvPr id="9218" name="Rectangle 3"/>
          <p:cNvSpPr>
            <a:spLocks noGrp="1" noChangeArrowheads="1"/>
          </p:cNvSpPr>
          <p:nvPr>
            <p:ph idx="1"/>
          </p:nvPr>
        </p:nvSpPr>
        <p:spPr>
          <a:xfrm>
            <a:off x="304800" y="1676400"/>
            <a:ext cx="8458200" cy="4343400"/>
          </a:xfrm>
        </p:spPr>
        <p:txBody>
          <a:bodyPr>
            <a:normAutofit/>
          </a:bodyPr>
          <a:lstStyle/>
          <a:p>
            <a:pPr marL="109537" indent="0" algn="just" rtl="0" eaLnBrk="1" hangingPunct="1">
              <a:lnSpc>
                <a:spcPct val="80000"/>
              </a:lnSpc>
              <a:buFont typeface="Wingdings 3" pitchFamily="18" charset="2"/>
              <a:buNone/>
              <a:defRPr/>
            </a:pPr>
            <a:r>
              <a:rPr lang="en-US" sz="3600" u="sng" dirty="0" smtClean="0">
                <a:solidFill>
                  <a:srgbClr val="FF0000"/>
                </a:solidFill>
                <a:latin typeface="Aparajita" pitchFamily="34" charset="0"/>
                <a:cs typeface="Aparajita" pitchFamily="34" charset="0"/>
              </a:rPr>
              <a:t>LASER </a:t>
            </a:r>
            <a:r>
              <a:rPr lang="en-US" sz="3600" dirty="0" smtClean="0">
                <a:latin typeface="Aparajita" pitchFamily="34" charset="0"/>
                <a:cs typeface="Aparajita" pitchFamily="34" charset="0"/>
              </a:rPr>
              <a:t>is acronym of </a:t>
            </a:r>
          </a:p>
          <a:p>
            <a:pPr algn="just" rtl="0" eaLnBrk="1" hangingPunct="1">
              <a:lnSpc>
                <a:spcPct val="80000"/>
              </a:lnSpc>
              <a:defRPr/>
            </a:pPr>
            <a:r>
              <a:rPr lang="en-US" sz="2400" b="1" u="sng" dirty="0">
                <a:solidFill>
                  <a:srgbClr val="FF0000"/>
                </a:solidFill>
                <a:latin typeface="Aparajita" pitchFamily="34" charset="0"/>
                <a:cs typeface="Aparajita" pitchFamily="34" charset="0"/>
              </a:rPr>
              <a:t>L</a:t>
            </a:r>
            <a:r>
              <a:rPr lang="en-US" sz="2400" dirty="0" smtClean="0">
                <a:latin typeface="Aparajita" pitchFamily="34" charset="0"/>
                <a:cs typeface="Aparajita" pitchFamily="34" charset="0"/>
              </a:rPr>
              <a:t>ight : an electromagnetic </a:t>
            </a:r>
          </a:p>
          <a:p>
            <a:pPr algn="just" rtl="0" eaLnBrk="1" hangingPunct="1">
              <a:lnSpc>
                <a:spcPct val="80000"/>
              </a:lnSpc>
              <a:defRPr/>
            </a:pPr>
            <a:r>
              <a:rPr lang="en-US" sz="2400" b="1" u="sng" dirty="0" smtClean="0">
                <a:solidFill>
                  <a:srgbClr val="FF0000"/>
                </a:solidFill>
                <a:latin typeface="Aparajita" pitchFamily="34" charset="0"/>
                <a:cs typeface="Aparajita" pitchFamily="34" charset="0"/>
              </a:rPr>
              <a:t>A</a:t>
            </a:r>
            <a:r>
              <a:rPr lang="en-US" sz="2400" dirty="0" smtClean="0">
                <a:latin typeface="Aparajita" pitchFamily="34" charset="0"/>
                <a:cs typeface="Aparajita" pitchFamily="34" charset="0"/>
              </a:rPr>
              <a:t>mplification by </a:t>
            </a:r>
          </a:p>
          <a:p>
            <a:pPr algn="just" rtl="0" eaLnBrk="1" hangingPunct="1">
              <a:lnSpc>
                <a:spcPct val="80000"/>
              </a:lnSpc>
              <a:defRPr/>
            </a:pPr>
            <a:r>
              <a:rPr lang="en-US" sz="2400" b="1" u="sng" dirty="0" smtClean="0">
                <a:solidFill>
                  <a:srgbClr val="FF0000"/>
                </a:solidFill>
                <a:latin typeface="Aparajita" pitchFamily="34" charset="0"/>
                <a:cs typeface="Aparajita" pitchFamily="34" charset="0"/>
              </a:rPr>
              <a:t>S</a:t>
            </a:r>
            <a:r>
              <a:rPr lang="en-US" sz="2400" dirty="0" smtClean="0">
                <a:latin typeface="Aparajita" pitchFamily="34" charset="0"/>
                <a:cs typeface="Aparajita" pitchFamily="34" charset="0"/>
              </a:rPr>
              <a:t>timulated </a:t>
            </a:r>
          </a:p>
          <a:p>
            <a:pPr algn="just" rtl="0" eaLnBrk="1" hangingPunct="1">
              <a:lnSpc>
                <a:spcPct val="80000"/>
              </a:lnSpc>
              <a:defRPr/>
            </a:pPr>
            <a:r>
              <a:rPr lang="en-US" sz="2400" b="1" u="sng" dirty="0" smtClean="0">
                <a:solidFill>
                  <a:srgbClr val="FF0000"/>
                </a:solidFill>
                <a:latin typeface="Aparajita" pitchFamily="34" charset="0"/>
                <a:cs typeface="Aparajita" pitchFamily="34" charset="0"/>
              </a:rPr>
              <a:t>E</a:t>
            </a:r>
            <a:r>
              <a:rPr lang="en-US" sz="2400" dirty="0" smtClean="0">
                <a:latin typeface="Aparajita" pitchFamily="34" charset="0"/>
                <a:cs typeface="Aparajita" pitchFamily="34" charset="0"/>
              </a:rPr>
              <a:t>mission of </a:t>
            </a:r>
          </a:p>
          <a:p>
            <a:pPr algn="just" rtl="0" eaLnBrk="1" hangingPunct="1">
              <a:lnSpc>
                <a:spcPct val="80000"/>
              </a:lnSpc>
              <a:defRPr/>
            </a:pPr>
            <a:r>
              <a:rPr lang="en-US" sz="2400" b="1" dirty="0" smtClean="0">
                <a:solidFill>
                  <a:srgbClr val="FF0000"/>
                </a:solidFill>
                <a:latin typeface="Aparajita" pitchFamily="34" charset="0"/>
                <a:cs typeface="Aparajita" pitchFamily="34" charset="0"/>
              </a:rPr>
              <a:t>R</a:t>
            </a:r>
            <a:r>
              <a:rPr lang="en-US" sz="2400" dirty="0" smtClean="0">
                <a:latin typeface="Aparajita" pitchFamily="34" charset="0"/>
                <a:cs typeface="Aparajita" pitchFamily="34" charset="0"/>
              </a:rPr>
              <a:t>adiation</a:t>
            </a:r>
          </a:p>
          <a:p>
            <a:pPr marL="0" indent="0" algn="just" rtl="0" eaLnBrk="1" hangingPunct="1">
              <a:lnSpc>
                <a:spcPct val="80000"/>
              </a:lnSpc>
              <a:buNone/>
              <a:defRPr/>
            </a:pPr>
            <a:endParaRPr lang="en-US" sz="2800" dirty="0" smtClean="0">
              <a:latin typeface="Aparajita" pitchFamily="34" charset="0"/>
              <a:cs typeface="Aparajita" pitchFamily="34" charset="0"/>
            </a:endParaRPr>
          </a:p>
        </p:txBody>
      </p:sp>
    </p:spTree>
    <p:extLst>
      <p:ext uri="{BB962C8B-B14F-4D97-AF65-F5344CB8AC3E}">
        <p14:creationId xmlns:p14="http://schemas.microsoft.com/office/powerpoint/2010/main" val="3425362789"/>
      </p:ext>
    </p:extLst>
  </p:cSld>
  <p:clrMapOvr>
    <a:masterClrMapping/>
  </p:clrMapOvr>
  <p:transition spd="slow">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52400" y="228600"/>
            <a:ext cx="8382000" cy="762000"/>
          </a:xfrm>
        </p:spPr>
        <p:txBody>
          <a:bodyPr>
            <a:noAutofit/>
          </a:bodyPr>
          <a:lstStyle/>
          <a:p>
            <a:pPr algn="ctr" eaLnBrk="1" fontAlgn="auto" hangingPunct="1">
              <a:spcAft>
                <a:spcPts val="0"/>
              </a:spcAft>
              <a:defRPr/>
            </a:pPr>
            <a:r>
              <a:rPr lang="en-US" sz="3200" b="1" cap="none" dirty="0" smtClean="0">
                <a:solidFill>
                  <a:srgbClr val="FF0000"/>
                </a:solidFill>
                <a:latin typeface="Aparajita"/>
              </a:rPr>
              <a:t>Characteristics of Laser Radiation</a:t>
            </a:r>
          </a:p>
        </p:txBody>
      </p:sp>
      <p:sp>
        <p:nvSpPr>
          <p:cNvPr id="11266" name="Rectangle 3"/>
          <p:cNvSpPr>
            <a:spLocks noGrp="1" noChangeArrowheads="1"/>
          </p:cNvSpPr>
          <p:nvPr>
            <p:ph idx="1"/>
          </p:nvPr>
        </p:nvSpPr>
        <p:spPr>
          <a:xfrm>
            <a:off x="176048" y="1800991"/>
            <a:ext cx="4572000" cy="1054100"/>
          </a:xfrm>
        </p:spPr>
        <p:txBody>
          <a:bodyPr>
            <a:noAutofit/>
          </a:bodyPr>
          <a:lstStyle/>
          <a:p>
            <a:pPr algn="just" rtl="0" eaLnBrk="1" hangingPunct="1">
              <a:lnSpc>
                <a:spcPct val="90000"/>
              </a:lnSpc>
              <a:buFontTx/>
              <a:buNone/>
              <a:defRPr/>
            </a:pPr>
            <a:r>
              <a:rPr lang="en-US" sz="2800" dirty="0" err="1">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Monochromaticity</a:t>
            </a:r>
            <a:r>
              <a:rPr lang="en-US" sz="2800"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2400" dirty="0" smtClean="0">
                <a:latin typeface="Arial Unicode MS" panose="020B0604020202020204" pitchFamily="34" charset="-128"/>
                <a:ea typeface="Arial Unicode MS" panose="020B0604020202020204" pitchFamily="34" charset="-128"/>
                <a:cs typeface="Arial Unicode MS" panose="020B0604020202020204" pitchFamily="34" charset="-128"/>
              </a:rPr>
              <a:t>refers to one color or one wavelength , and one frequency of laser light. </a:t>
            </a:r>
          </a:p>
          <a:p>
            <a:pPr algn="just" rtl="0" eaLnBrk="1" hangingPunct="1">
              <a:lnSpc>
                <a:spcPct val="90000"/>
              </a:lnSpc>
              <a:buFontTx/>
              <a:buNone/>
              <a:defRPr/>
            </a:pPr>
            <a:endParaRPr lang="en-US" sz="2400" b="1" dirty="0" smtClean="0">
              <a:solidFill>
                <a:srgbClr val="00206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defRPr/>
            </a:pPr>
            <a:endParaRPr lang="en-US" sz="2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defRPr/>
            </a:pPr>
            <a:endParaRPr lang="en-US" sz="2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defRPr/>
            </a:pPr>
            <a:endParaRPr lang="en-US" sz="2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l" rtl="0" eaLnBrk="1" hangingPunct="1">
              <a:lnSpc>
                <a:spcPct val="90000"/>
              </a:lnSpc>
              <a:buFontTx/>
              <a:buNone/>
              <a:defRPr/>
            </a:pPr>
            <a:endPar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1126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571" t="-1713" r="-1" b="5417"/>
          <a:stretch/>
        </p:blipFill>
        <p:spPr bwMode="auto">
          <a:xfrm>
            <a:off x="5334000" y="1219200"/>
            <a:ext cx="3276600" cy="17469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rotWithShape="1">
          <a:blip r:embed="rId4"/>
          <a:srcRect l="55000" t="45556" r="10006" b="5562"/>
          <a:stretch/>
        </p:blipFill>
        <p:spPr>
          <a:xfrm>
            <a:off x="5379982" y="3665483"/>
            <a:ext cx="3459217" cy="2506717"/>
          </a:xfrm>
          <a:prstGeom prst="rect">
            <a:avLst/>
          </a:prstGeom>
        </p:spPr>
      </p:pic>
      <p:sp>
        <p:nvSpPr>
          <p:cNvPr id="3" name="Rectangle 2"/>
          <p:cNvSpPr/>
          <p:nvPr/>
        </p:nvSpPr>
        <p:spPr>
          <a:xfrm>
            <a:off x="176048" y="3665483"/>
            <a:ext cx="4724400" cy="892552"/>
          </a:xfrm>
          <a:prstGeom prst="rect">
            <a:avLst/>
          </a:prstGeom>
        </p:spPr>
        <p:txBody>
          <a:bodyPr wrap="square">
            <a:spAutoFit/>
          </a:bodyPr>
          <a:lstStyle/>
          <a:p>
            <a:pPr>
              <a:defRPr/>
            </a:pPr>
            <a:r>
              <a:rPr lang="en-US" sz="2800" dirty="0">
                <a:solidFill>
                  <a:srgbClr val="FF0000"/>
                </a:solidFill>
              </a:rPr>
              <a:t>Coherence:</a:t>
            </a:r>
            <a:r>
              <a:rPr lang="en-US" sz="2800" dirty="0"/>
              <a:t> </a:t>
            </a: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The wavelengths are in phase (synchronizing)</a:t>
            </a:r>
          </a:p>
        </p:txBody>
      </p:sp>
      <p:sp>
        <p:nvSpPr>
          <p:cNvPr id="5" name="Rectangle 4"/>
          <p:cNvSpPr/>
          <p:nvPr/>
        </p:nvSpPr>
        <p:spPr>
          <a:xfrm>
            <a:off x="152400" y="5091363"/>
            <a:ext cx="4595648" cy="1324273"/>
          </a:xfrm>
          <a:prstGeom prst="rect">
            <a:avLst/>
          </a:prstGeom>
        </p:spPr>
        <p:txBody>
          <a:bodyPr wrap="square">
            <a:spAutoFit/>
          </a:bodyPr>
          <a:lstStyle/>
          <a:p>
            <a:pPr marL="342900" indent="-342900" algn="just">
              <a:lnSpc>
                <a:spcPct val="80000"/>
              </a:lnSpc>
              <a:spcBef>
                <a:spcPct val="20000"/>
              </a:spcBef>
              <a:buClr>
                <a:schemeClr val="tx2"/>
              </a:buClr>
            </a:pPr>
            <a:r>
              <a:rPr lang="en-US" sz="2800" dirty="0">
                <a:solidFill>
                  <a:srgbClr val="FF0000"/>
                </a:solidFill>
              </a:rPr>
              <a:t>Collimation </a:t>
            </a:r>
            <a:r>
              <a:rPr lang="en-US" sz="2800" dirty="0" smtClean="0">
                <a:solidFill>
                  <a:srgbClr val="FF0000"/>
                </a:solidFill>
              </a:rPr>
              <a:t>(</a:t>
            </a:r>
            <a:r>
              <a:rPr lang="en-US" sz="2800" dirty="0" err="1" smtClean="0">
                <a:solidFill>
                  <a:srgbClr val="FF0000"/>
                </a:solidFill>
              </a:rPr>
              <a:t>parallelity</a:t>
            </a:r>
            <a:r>
              <a:rPr lang="en-US" sz="2800" dirty="0" smtClean="0">
                <a:solidFill>
                  <a:srgbClr val="FF0000"/>
                </a:solidFill>
              </a:rPr>
              <a:t>):  </a:t>
            </a: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All </a:t>
            </a: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laser lights have minimal degree of divergence over distance</a:t>
            </a: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 (non divergence)</a:t>
            </a:r>
            <a:endParaRPr 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cSld>
  <p:clrMapOvr>
    <a:masterClrMapping/>
  </p:clrMapOvr>
  <p:transition spd="slow">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61610"/>
            <a:ext cx="6629400" cy="762000"/>
          </a:xfrm>
        </p:spPr>
        <p:txBody>
          <a:bodyPr>
            <a:noAutofit/>
          </a:bodyPr>
          <a:lstStyle/>
          <a:p>
            <a:pPr algn="ctr" eaLnBrk="1" fontAlgn="auto" hangingPunct="1">
              <a:spcAft>
                <a:spcPts val="0"/>
              </a:spcAft>
              <a:defRPr/>
            </a:pPr>
            <a:r>
              <a:rPr lang="en-US" sz="2800" b="1" cap="none" dirty="0" smtClean="0">
                <a:solidFill>
                  <a:schemeClr val="tx1"/>
                </a:solidFill>
                <a:latin typeface="Aparajita"/>
              </a:rPr>
              <a:t>Production and components  of Laser</a:t>
            </a:r>
            <a:endParaRPr lang="en-US" sz="2800" b="1" cap="none" dirty="0">
              <a:solidFill>
                <a:schemeClr val="tx1"/>
              </a:solidFill>
              <a:latin typeface="Aparajita"/>
            </a:endParaRPr>
          </a:p>
        </p:txBody>
      </p:sp>
      <p:sp>
        <p:nvSpPr>
          <p:cNvPr id="3" name="Rectangle 2"/>
          <p:cNvSpPr/>
          <p:nvPr/>
        </p:nvSpPr>
        <p:spPr>
          <a:xfrm>
            <a:off x="990600" y="1219200"/>
            <a:ext cx="7315200" cy="584775"/>
          </a:xfrm>
          <a:prstGeom prst="rect">
            <a:avLst/>
          </a:prstGeom>
        </p:spPr>
        <p:txBody>
          <a:bodyPr wrap="square">
            <a:spAutoFit/>
          </a:bodyPr>
          <a:lstStyle/>
          <a:p>
            <a:pPr lvl="0"/>
            <a:r>
              <a:rPr lang="en-US" sz="3200" dirty="0">
                <a:solidFill>
                  <a:srgbClr val="FF0000"/>
                </a:solidFill>
              </a:rPr>
              <a:t>There are 4 main components to a laser </a:t>
            </a:r>
          </a:p>
        </p:txBody>
      </p:sp>
      <p:pic>
        <p:nvPicPr>
          <p:cNvPr id="6" name="Picture 7" descr="http://laxmi.nuc.ucla.edu:8248/M248_98/iphysics/laser.gif"/>
          <p:cNvPicPr>
            <a:picLocks noChangeAspect="1" noChangeArrowheads="1"/>
          </p:cNvPicPr>
          <p:nvPr/>
        </p:nvPicPr>
        <p:blipFill rotWithShape="1">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t="10600" r="-1428" b="5359"/>
          <a:stretch/>
        </p:blipFill>
        <p:spPr bwMode="auto">
          <a:xfrm>
            <a:off x="222738" y="1805463"/>
            <a:ext cx="8839200" cy="48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0" y="807428"/>
            <a:ext cx="8858250" cy="1752600"/>
          </a:xfrm>
        </p:spPr>
        <p:txBody>
          <a:bodyPr>
            <a:normAutofit/>
          </a:bodyPr>
          <a:lstStyle/>
          <a:p>
            <a:pPr marL="365760" indent="-256032" algn="just" rtl="0" eaLnBrk="1" fontAlgn="auto" hangingPunct="1">
              <a:lnSpc>
                <a:spcPct val="90000"/>
              </a:lnSpc>
              <a:spcAft>
                <a:spcPts val="0"/>
              </a:spcAft>
              <a:buFont typeface="Wingdings 3"/>
              <a:buNone/>
              <a:defRPr/>
            </a:pPr>
            <a:r>
              <a:rPr lang="en-US" sz="3800" dirty="0">
                <a:solidFill>
                  <a:srgbClr val="FF0000"/>
                </a:solidFill>
                <a:latin typeface="Times New Roman" pitchFamily="18" charset="0"/>
                <a:ea typeface="+mn-ea"/>
                <a:cs typeface="+mn-cs"/>
              </a:rPr>
              <a:t>Optical resonant cavity: </a:t>
            </a:r>
          </a:p>
          <a:p>
            <a:pPr marL="393192" lvl="1" indent="0" algn="just" rtl="0" eaLnBrk="1" fontAlgn="auto" hangingPunct="1">
              <a:spcBef>
                <a:spcPts val="324"/>
              </a:spcBef>
              <a:spcAft>
                <a:spcPts val="0"/>
              </a:spcAft>
              <a:buNone/>
              <a:defRPr/>
            </a:pPr>
            <a:r>
              <a:rPr lang="en-US" sz="2000" dirty="0">
                <a:solidFill>
                  <a:schemeClr val="tx1">
                    <a:lumMod val="85000"/>
                    <a:lumOff val="15000"/>
                  </a:schemeClr>
                </a:solidFill>
                <a:latin typeface="Aparajita" pitchFamily="34" charset="0"/>
                <a:cs typeface="Aparajita" pitchFamily="34" charset="0"/>
              </a:rPr>
              <a:t>Contains lasing medium which is surrounded by two parallel mirrors at either end. One mirror has 100% reflectance while the other has slightly less reflectance</a:t>
            </a:r>
            <a:r>
              <a:rPr lang="en-US" dirty="0" smtClean="0">
                <a:latin typeface="Aparajita" pitchFamily="34" charset="0"/>
                <a:cs typeface="Aparajita" pitchFamily="34" charset="0"/>
              </a:rPr>
              <a:t>.(</a:t>
            </a:r>
            <a:r>
              <a:rPr lang="en-US" dirty="0" smtClean="0">
                <a:solidFill>
                  <a:srgbClr val="FF0000"/>
                </a:solidFill>
                <a:latin typeface="Aparajita" pitchFamily="34" charset="0"/>
                <a:cs typeface="Aparajita" pitchFamily="34" charset="0"/>
              </a:rPr>
              <a:t>stimulation and amplification)</a:t>
            </a:r>
          </a:p>
        </p:txBody>
      </p:sp>
      <p:sp>
        <p:nvSpPr>
          <p:cNvPr id="5" name="Rectangle 4"/>
          <p:cNvSpPr/>
          <p:nvPr/>
        </p:nvSpPr>
        <p:spPr>
          <a:xfrm>
            <a:off x="0" y="2646487"/>
            <a:ext cx="8305800" cy="1172629"/>
          </a:xfrm>
          <a:prstGeom prst="rect">
            <a:avLst/>
          </a:prstGeom>
        </p:spPr>
        <p:txBody>
          <a:bodyPr wrap="square">
            <a:spAutoFit/>
          </a:bodyPr>
          <a:lstStyle/>
          <a:p>
            <a:pPr marL="365760" indent="-256032" algn="just" defTabSz="457207" eaLnBrk="1" fontAlgn="auto" hangingPunct="1">
              <a:lnSpc>
                <a:spcPct val="90000"/>
              </a:lnSpc>
              <a:spcBef>
                <a:spcPts val="1000"/>
              </a:spcBef>
              <a:spcAft>
                <a:spcPts val="0"/>
              </a:spcAft>
              <a:buClr>
                <a:schemeClr val="bg2">
                  <a:lumMod val="40000"/>
                  <a:lumOff val="60000"/>
                </a:schemeClr>
              </a:buClr>
              <a:buSzPct val="80000"/>
              <a:defRPr/>
            </a:pPr>
            <a:r>
              <a:rPr lang="en-US" sz="3800" dirty="0">
                <a:solidFill>
                  <a:srgbClr val="FF0000"/>
                </a:solidFill>
              </a:rPr>
              <a:t>Lasing medium: </a:t>
            </a:r>
          </a:p>
          <a:p>
            <a:pPr marL="365760" indent="-256032" algn="just" eaLnBrk="1" fontAlgn="auto" hangingPunct="1">
              <a:lnSpc>
                <a:spcPct val="90000"/>
              </a:lnSpc>
              <a:spcAft>
                <a:spcPts val="0"/>
              </a:spcAft>
              <a:defRPr/>
            </a:pPr>
            <a:r>
              <a:rPr lang="en-US" sz="2000" dirty="0">
                <a:solidFill>
                  <a:schemeClr val="tx1">
                    <a:lumMod val="85000"/>
                    <a:lumOff val="15000"/>
                  </a:schemeClr>
                </a:solidFill>
                <a:latin typeface="Aparajita" pitchFamily="34" charset="0"/>
                <a:cs typeface="Aparajita" pitchFamily="34" charset="0"/>
              </a:rPr>
              <a:t>Material that </a:t>
            </a:r>
            <a:r>
              <a:rPr lang="en-US" sz="2000" dirty="0" smtClean="0">
                <a:solidFill>
                  <a:schemeClr val="tx1">
                    <a:lumMod val="85000"/>
                    <a:lumOff val="15000"/>
                  </a:schemeClr>
                </a:solidFill>
                <a:latin typeface="Aparajita" pitchFamily="34" charset="0"/>
                <a:cs typeface="Aparajita" pitchFamily="34" charset="0"/>
              </a:rPr>
              <a:t>excited to generates </a:t>
            </a:r>
            <a:r>
              <a:rPr lang="en-US" sz="2000" dirty="0">
                <a:solidFill>
                  <a:schemeClr val="tx1">
                    <a:lumMod val="85000"/>
                    <a:lumOff val="15000"/>
                  </a:schemeClr>
                </a:solidFill>
                <a:latin typeface="Aparajita" pitchFamily="34" charset="0"/>
                <a:cs typeface="Aparajita" pitchFamily="34" charset="0"/>
              </a:rPr>
              <a:t>laser light </a:t>
            </a:r>
            <a:endParaRPr lang="en-US" sz="2000" dirty="0" smtClean="0">
              <a:solidFill>
                <a:schemeClr val="tx1">
                  <a:lumMod val="85000"/>
                  <a:lumOff val="15000"/>
                </a:schemeClr>
              </a:solidFill>
              <a:latin typeface="Aparajita" pitchFamily="34" charset="0"/>
              <a:cs typeface="Aparajita" pitchFamily="34" charset="0"/>
            </a:endParaRPr>
          </a:p>
          <a:p>
            <a:pPr marL="365760" indent="-256032" algn="just" eaLnBrk="1" fontAlgn="auto" hangingPunct="1">
              <a:lnSpc>
                <a:spcPct val="90000"/>
              </a:lnSpc>
              <a:spcAft>
                <a:spcPts val="0"/>
              </a:spcAft>
              <a:defRPr/>
            </a:pPr>
            <a:r>
              <a:rPr lang="en-US" sz="2000" dirty="0">
                <a:solidFill>
                  <a:schemeClr val="tx1">
                    <a:lumMod val="85000"/>
                    <a:lumOff val="15000"/>
                  </a:schemeClr>
                </a:solidFill>
                <a:latin typeface="Aparajita" pitchFamily="34" charset="0"/>
                <a:cs typeface="Aparajita" pitchFamily="34" charset="0"/>
              </a:rPr>
              <a:t> </a:t>
            </a:r>
            <a:r>
              <a:rPr lang="en-US" sz="2000" dirty="0" smtClean="0">
                <a:solidFill>
                  <a:schemeClr val="tx1">
                    <a:lumMod val="85000"/>
                    <a:lumOff val="15000"/>
                  </a:schemeClr>
                </a:solidFill>
                <a:latin typeface="Aparajita" pitchFamily="34" charset="0"/>
                <a:cs typeface="Aparajita" pitchFamily="34" charset="0"/>
              </a:rPr>
              <a:t>                                  (gas</a:t>
            </a:r>
            <a:r>
              <a:rPr lang="en-US" sz="2000" dirty="0">
                <a:solidFill>
                  <a:schemeClr val="tx1">
                    <a:lumMod val="85000"/>
                    <a:lumOff val="15000"/>
                  </a:schemeClr>
                </a:solidFill>
                <a:latin typeface="Aparajita" pitchFamily="34" charset="0"/>
                <a:cs typeface="Aparajita" pitchFamily="34" charset="0"/>
              </a:rPr>
              <a:t>, solid, </a:t>
            </a:r>
            <a:r>
              <a:rPr lang="en-US" sz="2000" dirty="0" smtClean="0">
                <a:solidFill>
                  <a:schemeClr val="tx1">
                    <a:lumMod val="85000"/>
                    <a:lumOff val="15000"/>
                  </a:schemeClr>
                </a:solidFill>
                <a:latin typeface="Aparajita" pitchFamily="34" charset="0"/>
                <a:cs typeface="Aparajita" pitchFamily="34" charset="0"/>
              </a:rPr>
              <a:t>semiconductors &amp; </a:t>
            </a:r>
            <a:r>
              <a:rPr lang="en-US" sz="2000" dirty="0">
                <a:solidFill>
                  <a:schemeClr val="tx1">
                    <a:lumMod val="85000"/>
                    <a:lumOff val="15000"/>
                  </a:schemeClr>
                </a:solidFill>
                <a:latin typeface="Aparajita" pitchFamily="34" charset="0"/>
                <a:cs typeface="Aparajita" pitchFamily="34" charset="0"/>
              </a:rPr>
              <a:t>liquid</a:t>
            </a:r>
            <a:r>
              <a:rPr lang="en-US" sz="2000" dirty="0" smtClean="0">
                <a:solidFill>
                  <a:schemeClr val="tx1">
                    <a:lumMod val="85000"/>
                    <a:lumOff val="15000"/>
                  </a:schemeClr>
                </a:solidFill>
                <a:latin typeface="Aparajita" pitchFamily="34" charset="0"/>
                <a:cs typeface="Aparajita" pitchFamily="34" charset="0"/>
              </a:rPr>
              <a:t>) </a:t>
            </a:r>
            <a:endParaRPr lang="en-US" sz="2000" dirty="0">
              <a:solidFill>
                <a:schemeClr val="tx1">
                  <a:lumMod val="85000"/>
                  <a:lumOff val="15000"/>
                </a:schemeClr>
              </a:solidFill>
              <a:latin typeface="Aparajita" pitchFamily="34" charset="0"/>
              <a:cs typeface="Aparajita" pitchFamily="34" charset="0"/>
            </a:endParaRPr>
          </a:p>
        </p:txBody>
      </p:sp>
      <p:sp>
        <p:nvSpPr>
          <p:cNvPr id="4" name="Rectangle 2"/>
          <p:cNvSpPr>
            <a:spLocks noGrp="1" noChangeArrowheads="1"/>
          </p:cNvSpPr>
          <p:nvPr>
            <p:ph type="title"/>
          </p:nvPr>
        </p:nvSpPr>
        <p:spPr>
          <a:xfrm>
            <a:off x="0" y="45428"/>
            <a:ext cx="7772400" cy="762000"/>
          </a:xfrm>
        </p:spPr>
        <p:txBody>
          <a:bodyPr>
            <a:noAutofit/>
          </a:bodyPr>
          <a:lstStyle/>
          <a:p>
            <a:pPr algn="ctr" eaLnBrk="1" fontAlgn="auto" hangingPunct="1">
              <a:spcAft>
                <a:spcPts val="0"/>
              </a:spcAft>
              <a:defRPr/>
            </a:pPr>
            <a:r>
              <a:rPr lang="en-US" sz="3200" b="1" cap="none" dirty="0" smtClean="0">
                <a:solidFill>
                  <a:schemeClr val="tx1"/>
                </a:solidFill>
                <a:latin typeface="Aparajita"/>
              </a:rPr>
              <a:t>Production and components  of Laser</a:t>
            </a:r>
            <a:endParaRPr lang="en-US" sz="3200" b="1" cap="none" dirty="0">
              <a:solidFill>
                <a:schemeClr val="tx1"/>
              </a:solidFill>
              <a:latin typeface="Aparajita"/>
            </a:endParaRPr>
          </a:p>
        </p:txBody>
      </p:sp>
      <p:sp>
        <p:nvSpPr>
          <p:cNvPr id="6" name="Rectangle 3"/>
          <p:cNvSpPr txBox="1">
            <a:spLocks noChangeArrowheads="1"/>
          </p:cNvSpPr>
          <p:nvPr/>
        </p:nvSpPr>
        <p:spPr>
          <a:xfrm>
            <a:off x="0" y="3905575"/>
            <a:ext cx="8858250" cy="1276025"/>
          </a:xfrm>
          <a:prstGeom prst="rect">
            <a:avLst/>
          </a:prstGeom>
        </p:spPr>
        <p:txBody>
          <a:bodyPr vert="horz" lIns="91440" tIns="45720" rIns="91440" bIns="45720" rtlCol="0">
            <a:norm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365760" indent="-256032" algn="just" fontAlgn="auto">
              <a:lnSpc>
                <a:spcPct val="90000"/>
              </a:lnSpc>
              <a:buFontTx/>
              <a:buNone/>
              <a:defRPr/>
            </a:pPr>
            <a:r>
              <a:rPr lang="en-US" sz="3800" dirty="0" smtClean="0">
                <a:solidFill>
                  <a:srgbClr val="FF0000"/>
                </a:solidFill>
                <a:latin typeface="Times New Roman" pitchFamily="18" charset="0"/>
                <a:ea typeface="+mn-ea"/>
                <a:cs typeface="+mn-cs"/>
              </a:rPr>
              <a:t>Power supply: </a:t>
            </a:r>
            <a:r>
              <a:rPr lang="en-US" sz="3200" dirty="0" smtClean="0">
                <a:latin typeface="Times New Roman" pitchFamily="18" charset="0"/>
                <a:ea typeface="+mn-ea"/>
                <a:cs typeface="+mn-cs"/>
              </a:rPr>
              <a:t>10,000 volts &amp; 100’s amps.</a:t>
            </a:r>
          </a:p>
          <a:p>
            <a:pPr marL="365760" indent="-256032" algn="just" fontAlgn="auto">
              <a:lnSpc>
                <a:spcPct val="90000"/>
              </a:lnSpc>
              <a:buFontTx/>
              <a:buNone/>
              <a:defRPr/>
            </a:pPr>
            <a:r>
              <a:rPr lang="en-US" sz="3800" dirty="0" smtClean="0">
                <a:solidFill>
                  <a:srgbClr val="FF0000"/>
                </a:solidFill>
                <a:latin typeface="Times New Roman" pitchFamily="18" charset="0"/>
                <a:ea typeface="+mn-ea"/>
                <a:cs typeface="+mn-cs"/>
              </a:rPr>
              <a:t>Pumping system </a:t>
            </a:r>
            <a:endParaRPr lang="en-US" sz="3500" dirty="0" smtClean="0">
              <a:solidFill>
                <a:srgbClr val="FF0000"/>
              </a:solidFill>
            </a:endParaRPr>
          </a:p>
        </p:txBody>
      </p:sp>
      <p:sp>
        <p:nvSpPr>
          <p:cNvPr id="7" name="Rectangle 6"/>
          <p:cNvSpPr/>
          <p:nvPr/>
        </p:nvSpPr>
        <p:spPr>
          <a:xfrm>
            <a:off x="228600" y="5268059"/>
            <a:ext cx="5486400" cy="1263423"/>
          </a:xfrm>
          <a:prstGeom prst="rect">
            <a:avLst/>
          </a:prstGeom>
        </p:spPr>
        <p:txBody>
          <a:bodyPr wrap="square">
            <a:spAutoFit/>
          </a:bodyPr>
          <a:lstStyle/>
          <a:p>
            <a:pPr marL="393192" lvl="1" algn="just" eaLnBrk="1" fontAlgn="auto" hangingPunct="1">
              <a:lnSpc>
                <a:spcPct val="90000"/>
              </a:lnSpc>
              <a:spcBef>
                <a:spcPts val="324"/>
              </a:spcBef>
              <a:spcAft>
                <a:spcPts val="0"/>
              </a:spcAft>
              <a:defRPr/>
            </a:pPr>
            <a:r>
              <a:rPr lang="en-US" sz="3500" dirty="0">
                <a:solidFill>
                  <a:srgbClr val="FF0000"/>
                </a:solidFill>
                <a:cs typeface="Times New Roman" panose="02020603050405020304" pitchFamily="18" charset="0"/>
              </a:rPr>
              <a:t>Applicator (laser probe): </a:t>
            </a:r>
          </a:p>
          <a:p>
            <a:pPr marL="393192" lvl="1" algn="just" eaLnBrk="1" fontAlgn="auto" hangingPunct="1">
              <a:lnSpc>
                <a:spcPct val="90000"/>
              </a:lnSpc>
              <a:spcBef>
                <a:spcPts val="324"/>
              </a:spcBef>
              <a:spcAft>
                <a:spcPts val="0"/>
              </a:spcAft>
              <a:defRPr/>
            </a:pPr>
            <a:r>
              <a:rPr lang="en-US" sz="2200" dirty="0" smtClean="0">
                <a:cs typeface="Times New Roman" panose="02020603050405020304" pitchFamily="18" charset="0"/>
              </a:rPr>
              <a:t>	Single </a:t>
            </a:r>
            <a:r>
              <a:rPr lang="en-US" sz="2200" dirty="0">
                <a:cs typeface="Times New Roman" panose="02020603050405020304" pitchFamily="18" charset="0"/>
              </a:rPr>
              <a:t>applicator </a:t>
            </a:r>
            <a:endParaRPr lang="en-US" sz="2200" dirty="0" smtClean="0">
              <a:cs typeface="Times New Roman" panose="02020603050405020304" pitchFamily="18" charset="0"/>
            </a:endParaRPr>
          </a:p>
          <a:p>
            <a:pPr marL="850392" lvl="2" algn="just" eaLnBrk="1" fontAlgn="auto" hangingPunct="1">
              <a:lnSpc>
                <a:spcPct val="90000"/>
              </a:lnSpc>
              <a:spcBef>
                <a:spcPts val="324"/>
              </a:spcBef>
              <a:spcAft>
                <a:spcPts val="0"/>
              </a:spcAft>
              <a:defRPr/>
            </a:pPr>
            <a:r>
              <a:rPr lang="en-US" sz="2200" dirty="0" smtClean="0">
                <a:cs typeface="Times New Roman" panose="02020603050405020304" pitchFamily="18" charset="0"/>
              </a:rPr>
              <a:t>Multiple </a:t>
            </a:r>
            <a:r>
              <a:rPr lang="en-US" sz="2200" dirty="0">
                <a:cs typeface="Times New Roman" panose="02020603050405020304" pitchFamily="18" charset="0"/>
              </a:rPr>
              <a:t>applicator (SLDs and LID)</a:t>
            </a:r>
            <a:endParaRPr lang="en-US" dirty="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6705507" y="4667706"/>
            <a:ext cx="2133785" cy="1859441"/>
          </a:xfrm>
          <a:prstGeom prst="rect">
            <a:avLst/>
          </a:prstGeom>
        </p:spPr>
      </p:pic>
    </p:spTree>
  </p:cSld>
  <p:clrMapOvr>
    <a:masterClrMapping/>
  </p:clrMapOvr>
  <p:transition spd="slow">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title"/>
          </p:nvPr>
        </p:nvSpPr>
        <p:spPr>
          <a:xfrm>
            <a:off x="228600" y="0"/>
            <a:ext cx="7772400" cy="609600"/>
          </a:xfrm>
        </p:spPr>
        <p:txBody>
          <a:bodyPr>
            <a:noAutofit/>
          </a:bodyPr>
          <a:lstStyle/>
          <a:p>
            <a:pPr algn="ctr" eaLnBrk="1" fontAlgn="auto" hangingPunct="1">
              <a:spcAft>
                <a:spcPts val="0"/>
              </a:spcAft>
              <a:defRPr/>
            </a:pPr>
            <a:r>
              <a:rPr lang="en-US" sz="4000" b="1" cap="none" dirty="0">
                <a:solidFill>
                  <a:srgbClr val="FF0000"/>
                </a:solidFill>
                <a:latin typeface="Aparajita"/>
              </a:rPr>
              <a:t>LASER Classification (Safety)</a:t>
            </a:r>
          </a:p>
        </p:txBody>
      </p:sp>
      <p:graphicFrame>
        <p:nvGraphicFramePr>
          <p:cNvPr id="6" name="Table 5"/>
          <p:cNvGraphicFramePr>
            <a:graphicFrameLocks noGrp="1"/>
          </p:cNvGraphicFramePr>
          <p:nvPr>
            <p:extLst>
              <p:ext uri="{D42A27DB-BD31-4B8C-83A1-F6EECF244321}">
                <p14:modId xmlns:p14="http://schemas.microsoft.com/office/powerpoint/2010/main" val="3137380173"/>
              </p:ext>
            </p:extLst>
          </p:nvPr>
        </p:nvGraphicFramePr>
        <p:xfrm>
          <a:off x="0" y="1295400"/>
          <a:ext cx="9144000" cy="5410199"/>
        </p:xfrm>
        <a:graphic>
          <a:graphicData uri="http://schemas.openxmlformats.org/drawingml/2006/table">
            <a:tbl>
              <a:tblPr firstRow="1" bandRow="1">
                <a:tableStyleId>{7E9639D4-E3E2-4D34-9284-5A2195B3D0D7}</a:tableStyleId>
              </a:tblPr>
              <a:tblGrid>
                <a:gridCol w="1583063"/>
                <a:gridCol w="1230000"/>
                <a:gridCol w="1524000"/>
                <a:gridCol w="2599765"/>
                <a:gridCol w="2207172"/>
              </a:tblGrid>
              <a:tr h="756713">
                <a:tc>
                  <a:txBody>
                    <a:bodyPr/>
                    <a:lstStyle/>
                    <a:p>
                      <a:pPr algn="ctr" rtl="0"/>
                      <a:r>
                        <a:rPr lang="en-US" dirty="0" smtClean="0"/>
                        <a:t>Class </a:t>
                      </a:r>
                      <a:endParaRPr lang="en-US" dirty="0"/>
                    </a:p>
                  </a:txBody>
                  <a:tcPr/>
                </a:tc>
                <a:tc>
                  <a:txBody>
                    <a:bodyPr/>
                    <a:lstStyle/>
                    <a:p>
                      <a:pPr algn="ctr" rtl="0"/>
                      <a:r>
                        <a:rPr lang="en-US" dirty="0" smtClean="0"/>
                        <a:t>Power  level</a:t>
                      </a:r>
                      <a:endParaRPr lang="en-US" dirty="0"/>
                    </a:p>
                  </a:txBody>
                  <a:tcPr/>
                </a:tc>
                <a:tc>
                  <a:txBody>
                    <a:bodyPr/>
                    <a:lstStyle/>
                    <a:p>
                      <a:pPr algn="ctr" rtl="0"/>
                      <a:r>
                        <a:rPr lang="en-US" dirty="0" smtClean="0"/>
                        <a:t>Power</a:t>
                      </a:r>
                    </a:p>
                    <a:p>
                      <a:pPr algn="ctr" rtl="0"/>
                      <a:r>
                        <a:rPr lang="en-US" dirty="0" smtClean="0"/>
                        <a:t>(</a:t>
                      </a:r>
                      <a:r>
                        <a:rPr lang="en-US" dirty="0" err="1" smtClean="0"/>
                        <a:t>mW</a:t>
                      </a:r>
                      <a:r>
                        <a:rPr lang="en-US" dirty="0" smtClean="0"/>
                        <a:t>)</a:t>
                      </a:r>
                      <a:endParaRPr lang="en-US" dirty="0"/>
                    </a:p>
                  </a:txBody>
                  <a:tcPr/>
                </a:tc>
                <a:tc>
                  <a:txBody>
                    <a:bodyPr/>
                    <a:lstStyle/>
                    <a:p>
                      <a:pPr algn="ctr" rtl="0"/>
                      <a:r>
                        <a:rPr lang="en-US" dirty="0" smtClean="0"/>
                        <a:t>Example </a:t>
                      </a:r>
                      <a:endParaRPr lang="en-US" dirty="0"/>
                    </a:p>
                  </a:txBody>
                  <a:tcPr/>
                </a:tc>
                <a:tc>
                  <a:txBody>
                    <a:bodyPr/>
                    <a:lstStyle/>
                    <a:p>
                      <a:pPr algn="ctr" rtl="0"/>
                      <a:r>
                        <a:rPr lang="en-US" dirty="0" smtClean="0"/>
                        <a:t>Dangerous and safety</a:t>
                      </a:r>
                      <a:endParaRPr lang="en-US" dirty="0"/>
                    </a:p>
                  </a:txBody>
                  <a:tcPr/>
                </a:tc>
              </a:tr>
              <a:tr h="1944470">
                <a:tc>
                  <a:txBody>
                    <a:bodyPr/>
                    <a:lstStyle/>
                    <a:p>
                      <a:pPr algn="just" rtl="0"/>
                      <a:r>
                        <a:rPr lang="en-US" sz="1600" dirty="0" smtClean="0"/>
                        <a:t>Class 1</a:t>
                      </a:r>
                      <a:endParaRPr lang="en-US" sz="1600" dirty="0"/>
                    </a:p>
                  </a:txBody>
                  <a:tcPr/>
                </a:tc>
                <a:tc>
                  <a:txBody>
                    <a:bodyPr/>
                    <a:lstStyle/>
                    <a:p>
                      <a:pPr algn="just" rtl="0"/>
                      <a:r>
                        <a:rPr lang="en-US" sz="1600" dirty="0" smtClean="0"/>
                        <a:t>Very low </a:t>
                      </a:r>
                      <a:endParaRPr lang="en-US" sz="1600" dirty="0"/>
                    </a:p>
                  </a:txBody>
                  <a:tcPr/>
                </a:tc>
                <a:tc>
                  <a:txBody>
                    <a:bodyPr/>
                    <a:lstStyle/>
                    <a:p>
                      <a:pPr algn="just" rtl="0"/>
                      <a:r>
                        <a:rPr lang="en-US" sz="1600" dirty="0" smtClean="0"/>
                        <a:t>&lt;0.05mw</a:t>
                      </a:r>
                      <a:endParaRPr lang="en-US" sz="16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t>L</a:t>
                      </a:r>
                      <a:r>
                        <a:rPr kumimoji="0" lang="en-US" sz="2000" kern="1200" baseline="0" dirty="0" smtClean="0"/>
                        <a:t>aser printer, </a:t>
                      </a:r>
                    </a:p>
                    <a:p>
                      <a:pPr marL="0" marR="0" indent="0" algn="just"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t>CD players </a:t>
                      </a:r>
                    </a:p>
                    <a:p>
                      <a:pPr marL="0" marR="0" indent="0" algn="just"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t>Supermarket reader </a:t>
                      </a:r>
                      <a:endParaRPr kumimoji="0" lang="en-US" sz="2400" kern="1200" baseline="0" dirty="0" smtClean="0">
                        <a:solidFill>
                          <a:schemeClr val="dk1"/>
                        </a:solidFill>
                        <a:latin typeface="+mn-lt"/>
                        <a:ea typeface="+mn-ea"/>
                        <a:cs typeface="+mn-cs"/>
                      </a:endParaRPr>
                    </a:p>
                  </a:txBody>
                  <a:tcPr/>
                </a:tc>
                <a:tc>
                  <a:txBody>
                    <a:bodyPr/>
                    <a:lstStyle/>
                    <a:p>
                      <a:pPr marL="0" marR="0" lvl="4" indent="0" algn="just" defTabSz="914400" rtl="0" eaLnBrk="1" fontAlgn="auto" latinLnBrk="0" hangingPunct="1">
                        <a:lnSpc>
                          <a:spcPct val="100000"/>
                        </a:lnSpc>
                        <a:spcBef>
                          <a:spcPts val="0"/>
                        </a:spcBef>
                        <a:spcAft>
                          <a:spcPts val="0"/>
                        </a:spcAft>
                        <a:buClrTx/>
                        <a:buSzTx/>
                        <a:buFontTx/>
                        <a:buNone/>
                        <a:tabLst/>
                        <a:defRPr/>
                      </a:pPr>
                      <a:r>
                        <a:rPr lang="en-US" sz="2000" dirty="0" smtClean="0">
                          <a:effectLst/>
                        </a:rPr>
                        <a:t>No effect on eye &amp; skin. </a:t>
                      </a:r>
                    </a:p>
                    <a:p>
                      <a:pPr algn="just" rtl="0"/>
                      <a:endParaRPr lang="en-US" sz="1200" dirty="0"/>
                    </a:p>
                  </a:txBody>
                  <a:tcPr/>
                </a:tc>
              </a:tr>
              <a:tr h="525727">
                <a:tc>
                  <a:txBody>
                    <a:bodyPr/>
                    <a:lstStyle/>
                    <a:p>
                      <a:pPr algn="just" rtl="0"/>
                      <a:r>
                        <a:rPr lang="en-US" sz="1600" dirty="0" smtClean="0"/>
                        <a:t>Class II</a:t>
                      </a:r>
                      <a:endParaRPr lang="en-US" sz="1600" dirty="0"/>
                    </a:p>
                  </a:txBody>
                  <a:tcPr/>
                </a:tc>
                <a:tc>
                  <a:txBody>
                    <a:bodyPr/>
                    <a:lstStyle/>
                    <a:p>
                      <a:pPr algn="just" rtl="0"/>
                      <a:r>
                        <a:rPr lang="en-US" sz="1600" dirty="0" smtClean="0"/>
                        <a:t>Low </a:t>
                      </a:r>
                      <a:endParaRPr lang="en-US" sz="1600" dirty="0"/>
                    </a:p>
                  </a:txBody>
                  <a:tcPr/>
                </a:tc>
                <a:tc>
                  <a:txBody>
                    <a:bodyPr/>
                    <a:lstStyle/>
                    <a:p>
                      <a:pPr algn="just" rtl="0"/>
                      <a:r>
                        <a:rPr lang="en-US" sz="1600" dirty="0" smtClean="0"/>
                        <a:t>&lt;1mw</a:t>
                      </a:r>
                      <a:endParaRPr lang="en-US" sz="16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t>Laser pointer 	</a:t>
                      </a:r>
                      <a:endParaRPr kumimoji="0" lang="en-US" sz="2000" kern="1200" baseline="0" dirty="0" smtClean="0">
                        <a:solidFill>
                          <a:schemeClr val="dk1"/>
                        </a:solidFill>
                        <a:latin typeface="+mn-lt"/>
                        <a:ea typeface="+mn-ea"/>
                        <a:cs typeface="+mn-cs"/>
                      </a:endParaRPr>
                    </a:p>
                  </a:txBody>
                  <a:tcPr/>
                </a:tc>
                <a:tc>
                  <a:txBody>
                    <a:bodyPr/>
                    <a:lstStyle/>
                    <a:p>
                      <a:pPr algn="just" rtl="0"/>
                      <a:r>
                        <a:rPr kumimoji="0" lang="en-US" sz="2000" kern="1200" baseline="0" dirty="0" smtClean="0">
                          <a:solidFill>
                            <a:schemeClr val="tx1"/>
                          </a:solidFill>
                          <a:latin typeface="+mn-lt"/>
                          <a:ea typeface="+mn-ea"/>
                          <a:cs typeface="+mn-cs"/>
                        </a:rPr>
                        <a:t>Safe to skin</a:t>
                      </a:r>
                      <a:endParaRPr kumimoji="0" lang="en-US" sz="2000" kern="1200" baseline="0" dirty="0">
                        <a:solidFill>
                          <a:schemeClr val="tx1"/>
                        </a:solidFill>
                        <a:latin typeface="+mn-lt"/>
                        <a:ea typeface="+mn-ea"/>
                        <a:cs typeface="+mn-cs"/>
                      </a:endParaRPr>
                    </a:p>
                  </a:txBody>
                  <a:tcPr/>
                </a:tc>
              </a:tr>
              <a:tr h="828781">
                <a:tc>
                  <a:txBody>
                    <a:bodyPr/>
                    <a:lstStyle/>
                    <a:p>
                      <a:pPr algn="just" rtl="0"/>
                      <a:r>
                        <a:rPr lang="en-US" sz="1600" dirty="0" smtClean="0"/>
                        <a:t>Class III-a</a:t>
                      </a:r>
                      <a:endParaRPr lang="en-US" sz="1600" dirty="0"/>
                    </a:p>
                  </a:txBody>
                  <a:tcPr/>
                </a:tc>
                <a:tc>
                  <a:txBody>
                    <a:bodyPr/>
                    <a:lstStyle/>
                    <a:p>
                      <a:pPr algn="just" rtl="0"/>
                      <a:r>
                        <a:rPr lang="en-US" sz="1600" dirty="0" smtClean="0"/>
                        <a:t>Low </a:t>
                      </a:r>
                      <a:endParaRPr lang="en-US" sz="1600" dirty="0"/>
                    </a:p>
                  </a:txBody>
                  <a:tcPr/>
                </a:tc>
                <a:tc>
                  <a:txBody>
                    <a:bodyPr/>
                    <a:lstStyle/>
                    <a:p>
                      <a:pPr algn="just" rtl="0"/>
                      <a:r>
                        <a:rPr lang="en-US" sz="1600" dirty="0" smtClean="0"/>
                        <a:t>&lt;5mW</a:t>
                      </a:r>
                      <a:endParaRPr lang="en-US" sz="1600" dirty="0"/>
                    </a:p>
                  </a:txBody>
                  <a:tcPr/>
                </a:tc>
                <a:tc>
                  <a:txBody>
                    <a:bodyPr/>
                    <a:lstStyle/>
                    <a:p>
                      <a:pPr algn="just" rtl="0"/>
                      <a:r>
                        <a:rPr kumimoji="0" lang="en-US" sz="2000" kern="1200" baseline="0" dirty="0" smtClean="0">
                          <a:solidFill>
                            <a:schemeClr val="tx1"/>
                          </a:solidFill>
                          <a:latin typeface="+mn-lt"/>
                          <a:ea typeface="+mn-ea"/>
                          <a:cs typeface="+mn-cs"/>
                        </a:rPr>
                        <a:t>Laser pointer, </a:t>
                      </a:r>
                    </a:p>
                    <a:p>
                      <a:pPr algn="just" rtl="0"/>
                      <a:r>
                        <a:rPr kumimoji="0" lang="en-US" sz="2000" kern="1200" baseline="0" dirty="0" smtClean="0">
                          <a:solidFill>
                            <a:schemeClr val="tx1"/>
                          </a:solidFill>
                          <a:latin typeface="+mn-lt"/>
                          <a:ea typeface="+mn-ea"/>
                          <a:cs typeface="+mn-cs"/>
                        </a:rPr>
                        <a:t>low LLLT</a:t>
                      </a:r>
                      <a:endParaRPr kumimoji="0" lang="en-US" sz="2000" kern="1200" baseline="0" dirty="0">
                        <a:solidFill>
                          <a:schemeClr val="tx1"/>
                        </a:solidFill>
                        <a:latin typeface="+mn-lt"/>
                        <a:ea typeface="+mn-ea"/>
                        <a:cs typeface="+mn-cs"/>
                      </a:endParaRPr>
                    </a:p>
                  </a:txBody>
                  <a:tcPr/>
                </a:tc>
                <a:tc rowSpan="2">
                  <a:txBody>
                    <a:bodyPr/>
                    <a:lstStyle/>
                    <a:p>
                      <a:pPr algn="just" rtl="0"/>
                      <a:r>
                        <a:rPr kumimoji="0" lang="en-US" sz="2000" kern="1200" baseline="0" dirty="0" smtClean="0">
                          <a:solidFill>
                            <a:schemeClr val="tx1"/>
                          </a:solidFill>
                          <a:latin typeface="+mn-lt"/>
                          <a:ea typeface="+mn-ea"/>
                          <a:cs typeface="+mn-cs"/>
                        </a:rPr>
                        <a:t>Safe to skin  Not to eyes</a:t>
                      </a:r>
                      <a:endParaRPr kumimoji="0" lang="en-US" sz="2000" kern="1200" baseline="0" dirty="0">
                        <a:solidFill>
                          <a:schemeClr val="tx1"/>
                        </a:solidFill>
                        <a:latin typeface="+mn-lt"/>
                        <a:ea typeface="+mn-ea"/>
                        <a:cs typeface="+mn-cs"/>
                      </a:endParaRPr>
                    </a:p>
                  </a:txBody>
                  <a:tcPr/>
                </a:tc>
              </a:tr>
              <a:tr h="525727">
                <a:tc>
                  <a:txBody>
                    <a:bodyPr/>
                    <a:lstStyle/>
                    <a:p>
                      <a:pPr algn="just" rtl="0"/>
                      <a:r>
                        <a:rPr lang="en-US" sz="1600" dirty="0" smtClean="0">
                          <a:solidFill>
                            <a:srgbClr val="FFFF00"/>
                          </a:solidFill>
                        </a:rPr>
                        <a:t>Class III-b</a:t>
                      </a:r>
                      <a:endParaRPr lang="en-US" sz="1600" dirty="0">
                        <a:solidFill>
                          <a:srgbClr val="FFFF00"/>
                        </a:solidFill>
                      </a:endParaRPr>
                    </a:p>
                  </a:txBody>
                  <a:tcPr/>
                </a:tc>
                <a:tc>
                  <a:txBody>
                    <a:bodyPr/>
                    <a:lstStyle/>
                    <a:p>
                      <a:pPr algn="just" rtl="0"/>
                      <a:r>
                        <a:rPr lang="en-US" sz="1600" dirty="0" smtClean="0">
                          <a:solidFill>
                            <a:srgbClr val="FFFF00"/>
                          </a:solidFill>
                        </a:rPr>
                        <a:t>Medium</a:t>
                      </a:r>
                      <a:r>
                        <a:rPr lang="en-US" sz="1600" baseline="0" dirty="0" smtClean="0">
                          <a:solidFill>
                            <a:srgbClr val="FFFF00"/>
                          </a:solidFill>
                        </a:rPr>
                        <a:t> </a:t>
                      </a:r>
                      <a:endParaRPr lang="en-US" sz="1600" dirty="0">
                        <a:solidFill>
                          <a:srgbClr val="FFFF00"/>
                        </a:solidFill>
                      </a:endParaRPr>
                    </a:p>
                  </a:txBody>
                  <a:tcPr/>
                </a:tc>
                <a:tc>
                  <a:txBody>
                    <a:bodyPr/>
                    <a:lstStyle/>
                    <a:p>
                      <a:pPr algn="just" rtl="0"/>
                      <a:r>
                        <a:rPr lang="en-US" sz="1600" dirty="0" smtClean="0">
                          <a:solidFill>
                            <a:srgbClr val="FFFF00"/>
                          </a:solidFill>
                        </a:rPr>
                        <a:t>&lt;5-500mW</a:t>
                      </a:r>
                      <a:endParaRPr lang="en-US" sz="1600" dirty="0">
                        <a:solidFill>
                          <a:srgbClr val="FFFF00"/>
                        </a:solidFill>
                      </a:endParaRPr>
                    </a:p>
                  </a:txBody>
                  <a:tcPr/>
                </a:tc>
                <a:tc>
                  <a:txBody>
                    <a:bodyPr/>
                    <a:lstStyle/>
                    <a:p>
                      <a:pPr algn="just" rtl="0"/>
                      <a:r>
                        <a:rPr kumimoji="0" lang="en-US" sz="2000" kern="1200" baseline="0" dirty="0" smtClean="0">
                          <a:solidFill>
                            <a:srgbClr val="FFFF00"/>
                          </a:solidFill>
                          <a:latin typeface="+mn-lt"/>
                          <a:ea typeface="+mn-ea"/>
                          <a:cs typeface="+mn-cs"/>
                        </a:rPr>
                        <a:t>LLLT</a:t>
                      </a:r>
                      <a:endParaRPr kumimoji="0" lang="en-US" sz="2000" kern="1200" baseline="0" dirty="0">
                        <a:solidFill>
                          <a:srgbClr val="FFFF00"/>
                        </a:solidFill>
                        <a:latin typeface="+mn-lt"/>
                        <a:ea typeface="+mn-ea"/>
                        <a:cs typeface="+mn-cs"/>
                      </a:endParaRPr>
                    </a:p>
                  </a:txBody>
                  <a:tcPr/>
                </a:tc>
                <a:tc vMerge="1">
                  <a:txBody>
                    <a:bodyPr/>
                    <a:lstStyle/>
                    <a:p>
                      <a:pPr algn="just" rtl="0"/>
                      <a:endParaRPr lang="en-US" dirty="0"/>
                    </a:p>
                  </a:txBody>
                  <a:tcPr/>
                </a:tc>
              </a:tr>
              <a:tr h="828781">
                <a:tc>
                  <a:txBody>
                    <a:bodyPr/>
                    <a:lstStyle/>
                    <a:p>
                      <a:pPr algn="just" rtl="0"/>
                      <a:r>
                        <a:rPr lang="en-US" sz="1600" dirty="0" smtClean="0"/>
                        <a:t>Lass IV</a:t>
                      </a:r>
                      <a:endParaRPr lang="en-US" sz="1600" dirty="0"/>
                    </a:p>
                  </a:txBody>
                  <a:tcPr/>
                </a:tc>
                <a:tc>
                  <a:txBody>
                    <a:bodyPr/>
                    <a:lstStyle/>
                    <a:p>
                      <a:pPr algn="just" rtl="0"/>
                      <a:r>
                        <a:rPr lang="en-US" sz="1600" dirty="0" smtClean="0"/>
                        <a:t>Hot </a:t>
                      </a:r>
                      <a:endParaRPr lang="en-US" sz="1600" dirty="0"/>
                    </a:p>
                  </a:txBody>
                  <a:tcPr/>
                </a:tc>
                <a:tc>
                  <a:txBody>
                    <a:bodyPr/>
                    <a:lstStyle/>
                    <a:p>
                      <a:pPr algn="just" rtl="0"/>
                      <a:r>
                        <a:rPr lang="en-US" sz="1600" dirty="0" smtClean="0"/>
                        <a:t>&gt;500mW</a:t>
                      </a:r>
                      <a:endParaRPr lang="en-US" sz="1600" dirty="0"/>
                    </a:p>
                  </a:txBody>
                  <a:tcPr/>
                </a:tc>
                <a:tc>
                  <a:txBody>
                    <a:bodyPr/>
                    <a:lstStyle/>
                    <a:p>
                      <a:pPr algn="just" rtl="0"/>
                      <a:r>
                        <a:rPr kumimoji="0" lang="en-US" sz="2000" kern="1200" baseline="0" dirty="0" smtClean="0">
                          <a:solidFill>
                            <a:schemeClr val="tx1"/>
                          </a:solidFill>
                          <a:latin typeface="+mn-lt"/>
                          <a:ea typeface="+mn-ea"/>
                          <a:cs typeface="+mn-cs"/>
                        </a:rPr>
                        <a:t>Hot Laser (surgical)</a:t>
                      </a:r>
                      <a:endParaRPr kumimoji="0" lang="en-US" sz="2000" kern="1200" baseline="0" dirty="0">
                        <a:solidFill>
                          <a:schemeClr val="tx1"/>
                        </a:solidFill>
                        <a:latin typeface="+mn-lt"/>
                        <a:ea typeface="+mn-ea"/>
                        <a:cs typeface="+mn-cs"/>
                      </a:endParaRPr>
                    </a:p>
                  </a:txBody>
                  <a:tcPr/>
                </a:tc>
                <a:tc>
                  <a:txBody>
                    <a:bodyPr/>
                    <a:lstStyle/>
                    <a:p>
                      <a:pPr algn="just" rtl="0"/>
                      <a:r>
                        <a:rPr kumimoji="0" lang="en-US" sz="2000" kern="1200" baseline="0" dirty="0" smtClean="0">
                          <a:solidFill>
                            <a:schemeClr val="tx1"/>
                          </a:solidFill>
                          <a:latin typeface="+mn-lt"/>
                          <a:ea typeface="+mn-ea"/>
                          <a:cs typeface="+mn-cs"/>
                        </a:rPr>
                        <a:t>Unsafe to skin &amp; eye</a:t>
                      </a:r>
                      <a:endParaRPr kumimoji="0" lang="en-US" sz="2000" kern="1200" baseline="0" dirty="0">
                        <a:solidFill>
                          <a:schemeClr val="tx1"/>
                        </a:solidFill>
                        <a:latin typeface="+mn-lt"/>
                        <a:ea typeface="+mn-ea"/>
                        <a:cs typeface="+mn-cs"/>
                      </a:endParaRPr>
                    </a:p>
                  </a:txBody>
                  <a:tcPr/>
                </a:tc>
              </a:tr>
            </a:tbl>
          </a:graphicData>
        </a:graphic>
      </p:graphicFrame>
    </p:spTree>
  </p:cSld>
  <p:clrMapOvr>
    <a:masterClrMapping/>
  </p:clrMapOvr>
  <p:transition spd="slow">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title"/>
          </p:nvPr>
        </p:nvSpPr>
        <p:spPr>
          <a:xfrm>
            <a:off x="457200" y="35169"/>
            <a:ext cx="7772400" cy="609600"/>
          </a:xfrm>
        </p:spPr>
        <p:txBody>
          <a:bodyPr>
            <a:normAutofit fontScale="90000"/>
          </a:bodyPr>
          <a:lstStyle/>
          <a:p>
            <a:pPr algn="ctr" eaLnBrk="1" fontAlgn="auto" hangingPunct="1">
              <a:spcAft>
                <a:spcPts val="0"/>
              </a:spcAft>
              <a:defRPr/>
            </a:pPr>
            <a:r>
              <a:rPr lang="en-US" sz="3600" b="1" cap="none" dirty="0">
                <a:solidFill>
                  <a:srgbClr val="FF0000"/>
                </a:solidFill>
                <a:latin typeface="Aparajita"/>
              </a:rPr>
              <a:t>LASER Classification </a:t>
            </a:r>
            <a:r>
              <a:rPr lang="en-US" sz="3600" b="1" cap="none" dirty="0" smtClean="0">
                <a:solidFill>
                  <a:srgbClr val="FF0000"/>
                </a:solidFill>
                <a:latin typeface="Aparajita"/>
              </a:rPr>
              <a:t/>
            </a:r>
            <a:br>
              <a:rPr lang="en-US" sz="3600" b="1" cap="none" dirty="0" smtClean="0">
                <a:solidFill>
                  <a:srgbClr val="FF0000"/>
                </a:solidFill>
                <a:latin typeface="Aparajita"/>
              </a:rPr>
            </a:br>
            <a:r>
              <a:rPr lang="en-US" sz="3600" dirty="0">
                <a:solidFill>
                  <a:schemeClr val="tx1"/>
                </a:solidFill>
                <a:latin typeface="Aparajita"/>
              </a:rPr>
              <a:t>(</a:t>
            </a:r>
            <a:r>
              <a:rPr lang="en-US" sz="4000" dirty="0">
                <a:solidFill>
                  <a:schemeClr val="tx1"/>
                </a:solidFill>
              </a:rPr>
              <a:t>lasing </a:t>
            </a:r>
            <a:r>
              <a:rPr lang="en-US" sz="4000" dirty="0" smtClean="0">
                <a:solidFill>
                  <a:schemeClr val="tx1"/>
                </a:solidFill>
              </a:rPr>
              <a:t>media)</a:t>
            </a:r>
          </a:p>
        </p:txBody>
      </p:sp>
      <p:graphicFrame>
        <p:nvGraphicFramePr>
          <p:cNvPr id="6" name="Table 5"/>
          <p:cNvGraphicFramePr>
            <a:graphicFrameLocks noGrp="1"/>
          </p:cNvGraphicFramePr>
          <p:nvPr>
            <p:extLst/>
          </p:nvPr>
        </p:nvGraphicFramePr>
        <p:xfrm>
          <a:off x="100013" y="1524000"/>
          <a:ext cx="8991599" cy="5196840"/>
        </p:xfrm>
        <a:graphic>
          <a:graphicData uri="http://schemas.openxmlformats.org/drawingml/2006/table">
            <a:tbl>
              <a:tblPr firstRow="1" bandRow="1">
                <a:tableStyleId>{7E9639D4-E3E2-4D34-9284-5A2195B3D0D7}</a:tableStyleId>
              </a:tblPr>
              <a:tblGrid>
                <a:gridCol w="2584368"/>
                <a:gridCol w="1388794"/>
                <a:gridCol w="2337817"/>
                <a:gridCol w="2680620"/>
              </a:tblGrid>
              <a:tr h="0">
                <a:tc>
                  <a:txBody>
                    <a:bodyPr/>
                    <a:lstStyle/>
                    <a:p>
                      <a:pPr algn="ctr" rtl="0"/>
                      <a:r>
                        <a:rPr lang="en-US" sz="2400" dirty="0" smtClean="0"/>
                        <a:t>Laser</a:t>
                      </a:r>
                      <a:r>
                        <a:rPr lang="en-US" sz="2400" baseline="0" dirty="0" smtClean="0"/>
                        <a:t> type</a:t>
                      </a:r>
                      <a:r>
                        <a:rPr lang="en-US" sz="2400" dirty="0" smtClean="0"/>
                        <a:t> </a:t>
                      </a:r>
                      <a:endParaRPr lang="en-US" sz="2400" dirty="0"/>
                    </a:p>
                  </a:txBody>
                  <a:tcPr/>
                </a:tc>
                <a:tc>
                  <a:txBody>
                    <a:bodyPr/>
                    <a:lstStyle/>
                    <a:p>
                      <a:pPr algn="ctr" rtl="0"/>
                      <a:r>
                        <a:rPr lang="en-US" sz="2400" dirty="0" smtClean="0"/>
                        <a:t>Lasing</a:t>
                      </a:r>
                      <a:r>
                        <a:rPr lang="en-US" sz="2400" baseline="0" dirty="0" smtClean="0"/>
                        <a:t> Media </a:t>
                      </a:r>
                      <a:endParaRPr lang="en-US" sz="2400" dirty="0"/>
                    </a:p>
                  </a:txBody>
                  <a:tcPr/>
                </a:tc>
                <a:tc>
                  <a:txBody>
                    <a:bodyPr/>
                    <a:lstStyle/>
                    <a:p>
                      <a:pPr algn="ctr" rtl="0"/>
                      <a:r>
                        <a:rPr lang="en-US" sz="2400" dirty="0" smtClean="0"/>
                        <a:t>Wavelength</a:t>
                      </a:r>
                      <a:endParaRPr lang="en-US" sz="2800" dirty="0" smtClean="0"/>
                    </a:p>
                    <a:p>
                      <a:pPr algn="ctr" rtl="0"/>
                      <a:r>
                        <a:rPr lang="en-US" sz="2800" dirty="0" smtClean="0"/>
                        <a:t>(nm) </a:t>
                      </a:r>
                      <a:endParaRPr lang="en-US" sz="2800" dirty="0"/>
                    </a:p>
                  </a:txBody>
                  <a:tcPr/>
                </a:tc>
                <a:tc>
                  <a:txBody>
                    <a:bodyPr/>
                    <a:lstStyle/>
                    <a:p>
                      <a:pPr algn="ctr" rtl="0"/>
                      <a:r>
                        <a:rPr lang="en-US" sz="2400" dirty="0" smtClean="0"/>
                        <a:t>Safety</a:t>
                      </a:r>
                      <a:r>
                        <a:rPr lang="en-US" sz="2400" baseline="0" dirty="0" smtClean="0"/>
                        <a:t> </a:t>
                      </a:r>
                      <a:endParaRPr lang="en-US" sz="2400" dirty="0"/>
                    </a:p>
                  </a:txBody>
                  <a:tcPr/>
                </a:tc>
              </a:tr>
              <a:tr h="370840">
                <a:tc>
                  <a:txBody>
                    <a:bodyPr/>
                    <a:lstStyle/>
                    <a:p>
                      <a:pPr algn="ctr" rtl="0"/>
                      <a:r>
                        <a:rPr lang="en-US" sz="2400" dirty="0" smtClean="0"/>
                        <a:t>Gas</a:t>
                      </a:r>
                      <a:r>
                        <a:rPr lang="en-US" sz="2400" baseline="0" dirty="0" smtClean="0"/>
                        <a:t> </a:t>
                      </a:r>
                      <a:endParaRPr lang="en-US" sz="2400" dirty="0"/>
                    </a:p>
                  </a:txBody>
                  <a:tcPr/>
                </a:tc>
                <a:tc>
                  <a:txBody>
                    <a:bodyPr/>
                    <a:lstStyle/>
                    <a:p>
                      <a:pPr algn="ctr" rtl="0"/>
                      <a:r>
                        <a:rPr lang="en-US" sz="2400" dirty="0" smtClean="0"/>
                        <a:t>He-Ne</a:t>
                      </a:r>
                      <a:endParaRPr lang="en-US" sz="2400" dirty="0"/>
                    </a:p>
                  </a:txBody>
                  <a:tcPr/>
                </a:tc>
                <a:tc>
                  <a:txBody>
                    <a:bodyPr/>
                    <a:lstStyle/>
                    <a:p>
                      <a:pPr algn="ctr" rtl="0"/>
                      <a:r>
                        <a:rPr lang="en-US" sz="2400" dirty="0" smtClean="0"/>
                        <a:t>633</a:t>
                      </a:r>
                      <a:endParaRPr lang="en-US"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3200" kern="1200" baseline="0" dirty="0" smtClean="0"/>
                        <a:t> 3a-3b</a:t>
                      </a:r>
                      <a:r>
                        <a:rPr kumimoji="0" lang="en-US" sz="2800" kern="1200" baseline="0" dirty="0" smtClean="0"/>
                        <a:t> </a:t>
                      </a:r>
                      <a:endParaRPr kumimoji="0" lang="en-US" sz="3200" kern="1200" baseline="0" dirty="0" smtClean="0">
                        <a:solidFill>
                          <a:schemeClr val="dk1"/>
                        </a:solidFill>
                        <a:latin typeface="+mn-lt"/>
                        <a:ea typeface="+mn-ea"/>
                        <a:cs typeface="+mn-cs"/>
                      </a:endParaRPr>
                    </a:p>
                  </a:txBody>
                  <a:tcPr/>
                </a:tc>
              </a:tr>
              <a:tr h="370840">
                <a:tc>
                  <a:txBody>
                    <a:bodyPr/>
                    <a:lstStyle/>
                    <a:p>
                      <a:pPr algn="ctr" rtl="0"/>
                      <a:r>
                        <a:rPr lang="en-US" sz="2400" dirty="0" smtClean="0"/>
                        <a:t>Gas</a:t>
                      </a:r>
                      <a:endParaRPr lang="en-US" sz="2400" dirty="0"/>
                    </a:p>
                  </a:txBody>
                  <a:tcPr/>
                </a:tc>
                <a:tc>
                  <a:txBody>
                    <a:bodyPr/>
                    <a:lstStyle/>
                    <a:p>
                      <a:pPr algn="ctr" rtl="0"/>
                      <a:r>
                        <a:rPr lang="en-US" sz="2400" dirty="0" smtClean="0"/>
                        <a:t>CO</a:t>
                      </a:r>
                      <a:r>
                        <a:rPr lang="en-US" sz="2400" baseline="-25000" dirty="0" smtClean="0"/>
                        <a:t>2</a:t>
                      </a:r>
                      <a:r>
                        <a:rPr lang="en-US" sz="2400" dirty="0" smtClean="0"/>
                        <a:t> </a:t>
                      </a:r>
                      <a:endParaRPr lang="en-US" sz="2400" dirty="0"/>
                    </a:p>
                  </a:txBody>
                  <a:tcPr/>
                </a:tc>
                <a:tc>
                  <a:txBody>
                    <a:bodyPr/>
                    <a:lstStyle/>
                    <a:p>
                      <a:pPr algn="ctr" rtl="0"/>
                      <a:r>
                        <a:rPr lang="en-US" sz="2400" dirty="0" smtClean="0"/>
                        <a:t>10.600</a:t>
                      </a:r>
                      <a:endParaRPr lang="en-US"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t>  3b-IV	</a:t>
                      </a:r>
                      <a:endParaRPr kumimoji="0" lang="en-US" sz="2400" kern="1200" baseline="0" dirty="0" smtClean="0">
                        <a:solidFill>
                          <a:schemeClr val="dk1"/>
                        </a:solidFill>
                        <a:latin typeface="+mn-lt"/>
                        <a:ea typeface="+mn-ea"/>
                        <a:cs typeface="+mn-cs"/>
                      </a:endParaRPr>
                    </a:p>
                  </a:txBody>
                  <a:tcPr/>
                </a:tc>
              </a:tr>
              <a:tr h="370840">
                <a:tc>
                  <a:txBody>
                    <a:bodyPr/>
                    <a:lstStyle/>
                    <a:p>
                      <a:pPr algn="ctr" rtl="0"/>
                      <a:r>
                        <a:rPr lang="en-US" sz="2400" dirty="0" smtClean="0"/>
                        <a:t>Gas</a:t>
                      </a:r>
                      <a:r>
                        <a:rPr lang="en-US" sz="2400" baseline="0" dirty="0" smtClean="0"/>
                        <a:t> </a:t>
                      </a:r>
                      <a:endParaRPr lang="en-US" sz="2400" dirty="0"/>
                    </a:p>
                  </a:txBody>
                  <a:tcPr/>
                </a:tc>
                <a:tc>
                  <a:txBody>
                    <a:bodyPr/>
                    <a:lstStyle/>
                    <a:p>
                      <a:pPr algn="ctr" rtl="0"/>
                      <a:r>
                        <a:rPr lang="en-US" sz="2400" dirty="0" smtClean="0"/>
                        <a:t>Argon </a:t>
                      </a:r>
                      <a:endParaRPr lang="en-US" sz="2400" dirty="0"/>
                    </a:p>
                  </a:txBody>
                  <a:tcPr/>
                </a:tc>
                <a:tc>
                  <a:txBody>
                    <a:bodyPr/>
                    <a:lstStyle/>
                    <a:p>
                      <a:pPr algn="ctr" rtl="0"/>
                      <a:r>
                        <a:rPr lang="en-US" sz="2400" dirty="0" smtClean="0"/>
                        <a:t>488-514</a:t>
                      </a:r>
                      <a:endParaRPr lang="en-US" sz="2400" dirty="0"/>
                    </a:p>
                  </a:txBody>
                  <a:tcPr/>
                </a:tc>
                <a:tc>
                  <a:txBody>
                    <a:bodyPr/>
                    <a:lstStyle/>
                    <a:p>
                      <a:pPr algn="ctr" rtl="0"/>
                      <a:r>
                        <a:rPr lang="en-US" sz="2400" dirty="0" smtClean="0"/>
                        <a:t>IV</a:t>
                      </a:r>
                    </a:p>
                  </a:txBody>
                  <a:tcPr/>
                </a:tc>
              </a:tr>
              <a:tr h="370840">
                <a:tc>
                  <a:txBody>
                    <a:bodyPr/>
                    <a:lstStyle/>
                    <a:p>
                      <a:pPr algn="ctr" rtl="0"/>
                      <a:r>
                        <a:rPr lang="en-US" sz="2400" dirty="0" smtClean="0"/>
                        <a:t>Diode/</a:t>
                      </a:r>
                    </a:p>
                    <a:p>
                      <a:pPr algn="ctr" rtl="0"/>
                      <a:r>
                        <a:rPr lang="en-US" sz="2400" dirty="0" smtClean="0"/>
                        <a:t>semiconductors</a:t>
                      </a:r>
                      <a:r>
                        <a:rPr lang="en-US" sz="2400" baseline="0" dirty="0" smtClean="0"/>
                        <a:t> </a:t>
                      </a:r>
                      <a:endParaRPr lang="en-US" sz="2400" dirty="0"/>
                    </a:p>
                  </a:txBody>
                  <a:tcPr/>
                </a:tc>
                <a:tc>
                  <a:txBody>
                    <a:bodyPr/>
                    <a:lstStyle/>
                    <a:p>
                      <a:pPr algn="ctr" rtl="0"/>
                      <a:r>
                        <a:rPr lang="en-US" sz="2400" baseline="0" dirty="0" err="1" smtClean="0"/>
                        <a:t>AlGaAs</a:t>
                      </a:r>
                      <a:endParaRPr lang="en-US" sz="2400" baseline="0" dirty="0" smtClean="0"/>
                    </a:p>
                    <a:p>
                      <a:pPr algn="ctr" rtl="0"/>
                      <a:r>
                        <a:rPr lang="en-US" sz="2400" baseline="0" dirty="0" smtClean="0"/>
                        <a:t>GaAs</a:t>
                      </a:r>
                    </a:p>
                    <a:p>
                      <a:pPr algn="ctr" rtl="0"/>
                      <a:r>
                        <a:rPr lang="en-US" sz="2400" baseline="0" dirty="0" err="1" smtClean="0"/>
                        <a:t>GaAl</a:t>
                      </a:r>
                      <a:r>
                        <a:rPr lang="en-US" sz="2400" baseline="0" dirty="0" smtClean="0"/>
                        <a:t> </a:t>
                      </a:r>
                      <a:endParaRPr lang="en-US" sz="2400" dirty="0"/>
                    </a:p>
                  </a:txBody>
                  <a:tcPr/>
                </a:tc>
                <a:tc>
                  <a:txBody>
                    <a:bodyPr/>
                    <a:lstStyle/>
                    <a:p>
                      <a:pPr algn="ctr" rtl="0"/>
                      <a:r>
                        <a:rPr lang="en-US" sz="2400" dirty="0" smtClean="0"/>
                        <a:t>600-1000</a:t>
                      </a:r>
                      <a:endParaRPr lang="en-US" sz="2400" dirty="0"/>
                    </a:p>
                  </a:txBody>
                  <a:tcPr/>
                </a:tc>
                <a:tc>
                  <a:txBody>
                    <a:bodyPr/>
                    <a:lstStyle/>
                    <a:p>
                      <a:pPr algn="ctr" rtl="0"/>
                      <a:r>
                        <a:rPr lang="en-US" sz="2400" dirty="0" smtClean="0"/>
                        <a:t>3b</a:t>
                      </a:r>
                      <a:endParaRPr lang="en-US" sz="2400" dirty="0"/>
                    </a:p>
                  </a:txBody>
                  <a:tcPr/>
                </a:tc>
              </a:tr>
              <a:tr h="370840">
                <a:tc>
                  <a:txBody>
                    <a:bodyPr/>
                    <a:lstStyle/>
                    <a:p>
                      <a:pPr algn="ctr" rtl="0"/>
                      <a:r>
                        <a:rPr lang="en-US" sz="2400" dirty="0" smtClean="0"/>
                        <a:t>Excimer</a:t>
                      </a:r>
                      <a:r>
                        <a:rPr lang="en-US" sz="2400" baseline="0" dirty="0" smtClean="0"/>
                        <a:t> </a:t>
                      </a:r>
                      <a:endParaRPr lang="en-US" sz="2400" dirty="0"/>
                    </a:p>
                  </a:txBody>
                  <a:tcPr/>
                </a:tc>
                <a:tc>
                  <a:txBody>
                    <a:bodyPr/>
                    <a:lstStyle/>
                    <a:p>
                      <a:pPr algn="ctr" rtl="0"/>
                      <a:r>
                        <a:rPr lang="en-US" sz="2400" dirty="0" smtClean="0"/>
                        <a:t>Dimer  </a:t>
                      </a:r>
                      <a:endParaRPr lang="en-US" sz="2400" dirty="0"/>
                    </a:p>
                  </a:txBody>
                  <a:tcPr/>
                </a:tc>
                <a:tc>
                  <a:txBody>
                    <a:bodyPr/>
                    <a:lstStyle/>
                    <a:p>
                      <a:pPr algn="ctr" rtl="0"/>
                      <a:r>
                        <a:rPr lang="en-US" sz="2400" dirty="0" smtClean="0"/>
                        <a:t>351</a:t>
                      </a:r>
                      <a:endParaRPr lang="en-US" sz="2400" dirty="0"/>
                    </a:p>
                  </a:txBody>
                  <a:tcPr/>
                </a:tc>
                <a:tc>
                  <a:txBody>
                    <a:bodyPr/>
                    <a:lstStyle/>
                    <a:p>
                      <a:pPr algn="ctr" rtl="0"/>
                      <a:r>
                        <a:rPr lang="en-US" sz="2400" dirty="0" smtClean="0"/>
                        <a:t>IV</a:t>
                      </a:r>
                      <a:endParaRPr lang="en-US" sz="2400" dirty="0"/>
                    </a:p>
                  </a:txBody>
                  <a:tcPr/>
                </a:tc>
              </a:tr>
              <a:tr h="1173480">
                <a:tc>
                  <a:txBody>
                    <a:bodyPr/>
                    <a:lstStyle/>
                    <a:p>
                      <a:pPr algn="ctr" rtl="0"/>
                      <a:r>
                        <a:rPr lang="en-US" sz="2400" dirty="0" smtClean="0">
                          <a:solidFill>
                            <a:srgbClr val="FF0000"/>
                          </a:solidFill>
                        </a:rPr>
                        <a:t>Solid –state</a:t>
                      </a:r>
                      <a:endParaRPr lang="en-US" sz="2400" dirty="0"/>
                    </a:p>
                  </a:txBody>
                  <a:tcPr/>
                </a:tc>
                <a:tc>
                  <a:txBody>
                    <a:bodyPr/>
                    <a:lstStyle/>
                    <a:p>
                      <a:pPr algn="ctr" rtl="0"/>
                      <a:r>
                        <a:rPr lang="en-US" sz="2400" dirty="0" smtClean="0"/>
                        <a:t>Ruby</a:t>
                      </a:r>
                    </a:p>
                    <a:p>
                      <a:pPr algn="ctr" rtl="0"/>
                      <a:r>
                        <a:rPr lang="en-US" sz="2000" dirty="0" err="1" smtClean="0">
                          <a:solidFill>
                            <a:srgbClr val="002060"/>
                          </a:solidFill>
                          <a:latin typeface="Times New Roman" pitchFamily="18" charset="0"/>
                        </a:rPr>
                        <a:t>Nd</a:t>
                      </a:r>
                      <a:r>
                        <a:rPr lang="en-US" sz="2000" dirty="0" smtClean="0">
                          <a:solidFill>
                            <a:srgbClr val="002060"/>
                          </a:solidFill>
                          <a:latin typeface="Times New Roman" pitchFamily="18" charset="0"/>
                        </a:rPr>
                        <a:t> :YAG</a:t>
                      </a:r>
                      <a:endParaRPr lang="en-US" sz="2000" dirty="0"/>
                    </a:p>
                  </a:txBody>
                  <a:tcPr/>
                </a:tc>
                <a:tc>
                  <a:txBody>
                    <a:bodyPr/>
                    <a:lstStyle/>
                    <a:p>
                      <a:pPr algn="ctr" rtl="0"/>
                      <a:r>
                        <a:rPr lang="en-US" sz="2400" dirty="0" smtClean="0"/>
                        <a:t>694</a:t>
                      </a:r>
                    </a:p>
                    <a:p>
                      <a:pPr algn="ctr" rtl="0"/>
                      <a:r>
                        <a:rPr lang="en-US" sz="2400" dirty="0" smtClean="0"/>
                        <a:t>1060</a:t>
                      </a:r>
                    </a:p>
                  </a:txBody>
                  <a:tcPr/>
                </a:tc>
                <a:tc>
                  <a:txBody>
                    <a:bodyPr/>
                    <a:lstStyle/>
                    <a:p>
                      <a:pPr algn="ctr" rtl="0"/>
                      <a:r>
                        <a:rPr lang="en-US" sz="2400" dirty="0" smtClean="0"/>
                        <a:t>IV</a:t>
                      </a:r>
                    </a:p>
                    <a:p>
                      <a:pPr algn="ctr" rtl="0"/>
                      <a:r>
                        <a:rPr lang="en-US" sz="2400" dirty="0" smtClean="0"/>
                        <a:t>IV</a:t>
                      </a:r>
                      <a:endParaRPr lang="en-US" sz="2400" dirty="0"/>
                    </a:p>
                  </a:txBody>
                  <a:tcPr/>
                </a:tc>
              </a:tr>
            </a:tbl>
          </a:graphicData>
        </a:graphic>
      </p:graphicFrame>
    </p:spTree>
    <p:extLst>
      <p:ext uri="{BB962C8B-B14F-4D97-AF65-F5344CB8AC3E}">
        <p14:creationId xmlns:p14="http://schemas.microsoft.com/office/powerpoint/2010/main" val="1685736312"/>
      </p:ext>
    </p:extLst>
  </p:cSld>
  <p:clrMapOvr>
    <a:masterClrMapping/>
  </p:clrMapOvr>
  <p:transition spd="slow">
    <p:cover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3296</TotalTime>
  <Words>3000</Words>
  <Application>Microsoft Office PowerPoint</Application>
  <PresentationFormat>On-screen Show (4:3)</PresentationFormat>
  <Paragraphs>476</Paragraphs>
  <Slides>39</Slides>
  <Notes>23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39</vt:i4>
      </vt:variant>
    </vt:vector>
  </HeadingPairs>
  <TitlesOfParts>
    <vt:vector size="51" baseType="lpstr">
      <vt:lpstr>Arial Unicode MS</vt:lpstr>
      <vt:lpstr>Aparajita</vt:lpstr>
      <vt:lpstr>Arial</vt:lpstr>
      <vt:lpstr>Cambria Math</vt:lpstr>
      <vt:lpstr>Century Gothic</vt:lpstr>
      <vt:lpstr>New York</vt:lpstr>
      <vt:lpstr>Times New Roman</vt:lpstr>
      <vt:lpstr>Verdana</vt:lpstr>
      <vt:lpstr>Wingdings</vt:lpstr>
      <vt:lpstr>Wingdings 2</vt:lpstr>
      <vt:lpstr>Wingdings 3</vt:lpstr>
      <vt:lpstr>Ion</vt:lpstr>
      <vt:lpstr>Low Level Laser Therapy (LLLT)</vt:lpstr>
      <vt:lpstr>Objectives of lecture </vt:lpstr>
      <vt:lpstr>What Is Light Therapy?</vt:lpstr>
      <vt:lpstr>What Is Laser Therapy?</vt:lpstr>
      <vt:lpstr>Characteristics of Laser Radiation</vt:lpstr>
      <vt:lpstr>Production and components  of Laser</vt:lpstr>
      <vt:lpstr>Production and components  of Laser</vt:lpstr>
      <vt:lpstr>LASER Classification (Safety)</vt:lpstr>
      <vt:lpstr>LASER Classification  (lasing media)</vt:lpstr>
      <vt:lpstr>Characteristics of LASER, LED, &amp; SLDs </vt:lpstr>
      <vt:lpstr>High vs. Low Level Lasers</vt:lpstr>
      <vt:lpstr>What’s in a Name?</vt:lpstr>
      <vt:lpstr>LLLT  Treatment Parameters</vt:lpstr>
      <vt:lpstr>Laser Parameters: Wavelength </vt:lpstr>
      <vt:lpstr>Laser Parameters: Power  </vt:lpstr>
      <vt:lpstr>Laser Parameters: Energy   </vt:lpstr>
      <vt:lpstr>Laser Parameters: Energy   </vt:lpstr>
      <vt:lpstr>Exercises </vt:lpstr>
      <vt:lpstr>Exercises </vt:lpstr>
      <vt:lpstr>Laser Parameters: Mode </vt:lpstr>
      <vt:lpstr>Laser Parameters Treatment frequency</vt:lpstr>
      <vt:lpstr>PowerPoint Presentation</vt:lpstr>
      <vt:lpstr>Physiological effects of LASER  </vt:lpstr>
      <vt:lpstr>What LASER do?</vt:lpstr>
      <vt:lpstr>Main area of   LASER Application </vt:lpstr>
      <vt:lpstr>Physiological effects of LLLT </vt:lpstr>
      <vt:lpstr>Physiological effects of Laser</vt:lpstr>
      <vt:lpstr>Physiological effects of Laser</vt:lpstr>
      <vt:lpstr>Tissue &amp; Cellular Response</vt:lpstr>
      <vt:lpstr>Tissue &amp; Cellular Response</vt:lpstr>
      <vt:lpstr>Indications </vt:lpstr>
      <vt:lpstr>Contraindications       &amp;  Precautions </vt:lpstr>
      <vt:lpstr>Application  Techniques: Indirect contact </vt:lpstr>
      <vt:lpstr>Application  Techniques: Direct contact </vt:lpstr>
      <vt:lpstr>Application  Techniques: Gridding </vt:lpstr>
      <vt:lpstr>Application  Techniques: Scanning  </vt:lpstr>
      <vt:lpstr>Application Techniques: Acupoint </vt:lpstr>
      <vt:lpstr>PowerPoint Presentation</vt:lpstr>
      <vt:lpstr>Patients Parameters of laser therapy</vt:lpstr>
    </vt:vector>
  </TitlesOfParts>
  <Company>KIBBIE DOME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Laser Therapy</dc:title>
  <dc:creator>ATHLETICS DEPARTMENT</dc:creator>
  <cp:lastModifiedBy>Admin</cp:lastModifiedBy>
  <cp:revision>376</cp:revision>
  <dcterms:created xsi:type="dcterms:W3CDTF">2003-11-11T04:32:41Z</dcterms:created>
  <dcterms:modified xsi:type="dcterms:W3CDTF">2016-11-28T20:31:13Z</dcterms:modified>
</cp:coreProperties>
</file>