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7" r:id="rId3"/>
    <p:sldId id="278" r:id="rId4"/>
    <p:sldId id="257" r:id="rId5"/>
    <p:sldId id="291" r:id="rId6"/>
    <p:sldId id="268" r:id="rId7"/>
    <p:sldId id="292" r:id="rId8"/>
    <p:sldId id="259" r:id="rId9"/>
    <p:sldId id="294" r:id="rId10"/>
    <p:sldId id="270" r:id="rId11"/>
    <p:sldId id="281" r:id="rId12"/>
    <p:sldId id="282" r:id="rId13"/>
    <p:sldId id="264" r:id="rId14"/>
    <p:sldId id="273" r:id="rId15"/>
    <p:sldId id="265" r:id="rId16"/>
    <p:sldId id="26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6E52291-9176-4EF3-8088-EF9897BA5139}" type="datetimeFigureOut">
              <a:rPr lang="en-GB" smtClean="0"/>
              <a:t>19/10/2015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61B2CA-9D94-4E2C-9A27-49F2A7BEDE0C}" type="slidenum">
              <a:rPr lang="en-GB" smtClean="0"/>
              <a:t>‹#›</a:t>
            </a:fld>
            <a:endParaRPr lang="en-GB"/>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E52291-9176-4EF3-8088-EF9897BA5139}" type="datetimeFigureOut">
              <a:rPr lang="en-GB" smtClean="0"/>
              <a:t>19/10/2015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61B2CA-9D94-4E2C-9A27-49F2A7BEDE0C}"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6E52291-9176-4EF3-8088-EF9897BA5139}" type="datetimeFigureOut">
              <a:rPr lang="en-GB" smtClean="0"/>
              <a:t>19/10/2015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61B2CA-9D94-4E2C-9A27-49F2A7BEDE0C}"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E52291-9176-4EF3-8088-EF9897BA5139}" type="datetimeFigureOut">
              <a:rPr lang="en-GB" smtClean="0"/>
              <a:t>19/10/2015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61B2CA-9D94-4E2C-9A27-49F2A7BEDE0C}"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E52291-9176-4EF3-8088-EF9897BA5139}" type="datetimeFigureOut">
              <a:rPr lang="en-GB" smtClean="0"/>
              <a:t>19/10/2015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61B2CA-9D94-4E2C-9A27-49F2A7BEDE0C}" type="slidenum">
              <a:rPr lang="en-GB" smtClean="0"/>
              <a:t>‹#›</a:t>
            </a:fld>
            <a:endParaRPr lang="en-GB"/>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6E52291-9176-4EF3-8088-EF9897BA5139}" type="datetimeFigureOut">
              <a:rPr lang="en-GB" smtClean="0"/>
              <a:t>19/10/2015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61B2CA-9D94-4E2C-9A27-49F2A7BEDE0C}"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6E52291-9176-4EF3-8088-EF9897BA5139}" type="datetimeFigureOut">
              <a:rPr lang="en-GB" smtClean="0"/>
              <a:t>19/10/2015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161B2CA-9D94-4E2C-9A27-49F2A7BEDE0C}" type="slidenum">
              <a:rPr lang="en-GB" smtClean="0"/>
              <a:t>‹#›</a:t>
            </a:fld>
            <a:endParaRPr lang="en-GB"/>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6E52291-9176-4EF3-8088-EF9897BA5139}" type="datetimeFigureOut">
              <a:rPr lang="en-GB" smtClean="0"/>
              <a:t>19/10/2015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161B2CA-9D94-4E2C-9A27-49F2A7BEDE0C}"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E52291-9176-4EF3-8088-EF9897BA5139}" type="datetimeFigureOut">
              <a:rPr lang="en-GB" smtClean="0"/>
              <a:t>19/10/2015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161B2CA-9D94-4E2C-9A27-49F2A7BEDE0C}"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E52291-9176-4EF3-8088-EF9897BA5139}" type="datetimeFigureOut">
              <a:rPr lang="en-GB" smtClean="0"/>
              <a:t>19/10/2015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61B2CA-9D94-4E2C-9A27-49F2A7BEDE0C}" type="slidenum">
              <a:rPr lang="en-GB" smtClean="0"/>
              <a:t>‹#›</a:t>
            </a:fld>
            <a:endParaRPr lang="en-GB"/>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E52291-9176-4EF3-8088-EF9897BA5139}" type="datetimeFigureOut">
              <a:rPr lang="en-GB" smtClean="0"/>
              <a:t>19/10/2015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61B2CA-9D94-4E2C-9A27-49F2A7BEDE0C}"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6E52291-9176-4EF3-8088-EF9897BA5139}" type="datetimeFigureOut">
              <a:rPr lang="en-GB" smtClean="0"/>
              <a:t>19/10/2015</a:t>
            </a:fld>
            <a:endParaRPr lang="en-GB"/>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GB"/>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5161B2CA-9D94-4E2C-9A27-49F2A7BEDE0C}"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youtube.com/watch?v=g6TR9Q6BOHE"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hyperlink" Target="http://www.socialmatrixhub.co.u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librarything.co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cs typeface="fqaqee3" pitchFamily="2" charset="-78"/>
              </a:rPr>
              <a:t>الشبكات الاجتماعية</a:t>
            </a:r>
            <a:endParaRPr lang="en-GB" dirty="0">
              <a:cs typeface="fqaqee3" pitchFamily="2" charset="-78"/>
            </a:endParaRPr>
          </a:p>
        </p:txBody>
      </p:sp>
      <p:sp>
        <p:nvSpPr>
          <p:cNvPr id="3" name="Subtitle 2"/>
          <p:cNvSpPr>
            <a:spLocks noGrp="1"/>
          </p:cNvSpPr>
          <p:nvPr>
            <p:ph type="subTitle" idx="1"/>
          </p:nvPr>
        </p:nvSpPr>
        <p:spPr/>
        <p:txBody>
          <a:bodyPr/>
          <a:lstStyle/>
          <a:p>
            <a:endParaRPr lang="en-GB"/>
          </a:p>
        </p:txBody>
      </p:sp>
      <p:pic>
        <p:nvPicPr>
          <p:cNvPr id="1026" name="Picture 2" descr="C:\Users\Sony\Downloads\IMG_4725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30" y="3397812"/>
            <a:ext cx="9116470" cy="3460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44781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cs typeface="fqaqee3" pitchFamily="2" charset="-78"/>
              </a:rPr>
              <a:t>مميزات الشبكات الاجتماعية</a:t>
            </a:r>
            <a:endParaRPr lang="en-GB" dirty="0">
              <a:cs typeface="fqaqee3" pitchFamily="2" charset="-78"/>
            </a:endParaRPr>
          </a:p>
        </p:txBody>
      </p:sp>
      <p:sp>
        <p:nvSpPr>
          <p:cNvPr id="3" name="Content Placeholder 2"/>
          <p:cNvSpPr>
            <a:spLocks noGrp="1"/>
          </p:cNvSpPr>
          <p:nvPr>
            <p:ph idx="1"/>
          </p:nvPr>
        </p:nvSpPr>
        <p:spPr/>
        <p:txBody>
          <a:bodyPr/>
          <a:lstStyle/>
          <a:p>
            <a:pPr algn="r" rtl="1"/>
            <a:r>
              <a:rPr lang="ar-SA" dirty="0" smtClean="0">
                <a:latin typeface="Arial" pitchFamily="34" charset="0"/>
                <a:cs typeface="Arial" pitchFamily="34" charset="0"/>
              </a:rPr>
              <a:t>التفاعلية</a:t>
            </a:r>
          </a:p>
          <a:p>
            <a:pPr algn="r" rtl="1"/>
            <a:endParaRPr lang="ar-SA" dirty="0">
              <a:latin typeface="Arial" pitchFamily="34" charset="0"/>
              <a:cs typeface="Arial" pitchFamily="34" charset="0"/>
            </a:endParaRPr>
          </a:p>
          <a:p>
            <a:pPr algn="r" rtl="1"/>
            <a:r>
              <a:rPr lang="ar-SA" dirty="0" smtClean="0">
                <a:latin typeface="Arial" pitchFamily="34" charset="0"/>
                <a:cs typeface="Arial" pitchFamily="34" charset="0"/>
              </a:rPr>
              <a:t>تجاوز البعد الجغرافي</a:t>
            </a:r>
          </a:p>
          <a:p>
            <a:pPr algn="r" rtl="1"/>
            <a:endParaRPr lang="ar-SA" dirty="0">
              <a:latin typeface="Arial" pitchFamily="34" charset="0"/>
              <a:cs typeface="Arial" pitchFamily="34" charset="0"/>
            </a:endParaRPr>
          </a:p>
          <a:p>
            <a:pPr algn="r" rtl="1"/>
            <a:r>
              <a:rPr lang="ar-SA" dirty="0" smtClean="0">
                <a:latin typeface="Arial" pitchFamily="34" charset="0"/>
                <a:cs typeface="Arial" pitchFamily="34" charset="0"/>
              </a:rPr>
              <a:t>التنوع في الوظائف و الاستخدامات</a:t>
            </a:r>
          </a:p>
          <a:p>
            <a:pPr algn="r" rtl="1"/>
            <a:endParaRPr lang="ar-SA" dirty="0">
              <a:latin typeface="Arial" pitchFamily="34" charset="0"/>
              <a:cs typeface="Arial" pitchFamily="34" charset="0"/>
            </a:endParaRPr>
          </a:p>
          <a:p>
            <a:pPr algn="r" rtl="1"/>
            <a:r>
              <a:rPr lang="ar-SA" dirty="0" smtClean="0">
                <a:latin typeface="Arial" pitchFamily="34" charset="0"/>
                <a:cs typeface="Arial" pitchFamily="34" charset="0"/>
              </a:rPr>
              <a:t>سهولة الاستخدام</a:t>
            </a:r>
          </a:p>
          <a:p>
            <a:pPr algn="r" rtl="1"/>
            <a:endParaRPr lang="ar-SA" dirty="0">
              <a:latin typeface="Arial" pitchFamily="34" charset="0"/>
              <a:cs typeface="Arial" pitchFamily="34" charset="0"/>
            </a:endParaRPr>
          </a:p>
          <a:p>
            <a:pPr algn="r" rtl="1"/>
            <a:r>
              <a:rPr lang="ar-SA" dirty="0" smtClean="0">
                <a:latin typeface="Arial" pitchFamily="34" charset="0"/>
                <a:cs typeface="Arial" pitchFamily="34" charset="0"/>
              </a:rPr>
              <a:t>إمكانية استخدام وسائط مختلفة من فيديو و صوت ونص</a:t>
            </a:r>
            <a:endParaRPr lang="en-GB" dirty="0">
              <a:latin typeface="Arial" pitchFamily="34" charset="0"/>
              <a:cs typeface="Arial" pitchFamily="34" charset="0"/>
            </a:endParaRPr>
          </a:p>
        </p:txBody>
      </p:sp>
    </p:spTree>
    <p:extLst>
      <p:ext uri="{BB962C8B-B14F-4D97-AF65-F5344CB8AC3E}">
        <p14:creationId xmlns:p14="http://schemas.microsoft.com/office/powerpoint/2010/main" val="42583928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cs typeface="fqaqee3" pitchFamily="2" charset="-78"/>
              </a:rPr>
              <a:t>المتغيرات الاجتماعية التي أحدثتها الشبكات الاجتماعية</a:t>
            </a:r>
            <a:endParaRPr lang="en-GB" dirty="0">
              <a:cs typeface="fqaqee3" pitchFamily="2" charset="-78"/>
            </a:endParaRPr>
          </a:p>
        </p:txBody>
      </p:sp>
      <p:sp>
        <p:nvSpPr>
          <p:cNvPr id="3" name="Content Placeholder 2"/>
          <p:cNvSpPr>
            <a:spLocks noGrp="1"/>
          </p:cNvSpPr>
          <p:nvPr>
            <p:ph idx="1"/>
          </p:nvPr>
        </p:nvSpPr>
        <p:spPr/>
        <p:txBody>
          <a:bodyPr>
            <a:normAutofit/>
          </a:bodyPr>
          <a:lstStyle/>
          <a:p>
            <a:pPr marL="0" indent="0" algn="r" rtl="1">
              <a:buNone/>
            </a:pPr>
            <a:r>
              <a:rPr lang="ar-SA" dirty="0" smtClean="0"/>
              <a:t>تتلخص </a:t>
            </a:r>
            <a:r>
              <a:rPr lang="ar-SA" dirty="0"/>
              <a:t>المتغيرات الاجتماعية للشبكات فى </a:t>
            </a:r>
            <a:r>
              <a:rPr lang="ar-SA" dirty="0" smtClean="0"/>
              <a:t>محورين:</a:t>
            </a:r>
            <a:endParaRPr lang="ar-SA" dirty="0"/>
          </a:p>
          <a:p>
            <a:pPr marL="0" indent="0" algn="r" rtl="1">
              <a:buNone/>
            </a:pPr>
            <a:r>
              <a:rPr lang="ar-SA" u="sng" dirty="0"/>
              <a:t>أ- تكوين الصداقات:</a:t>
            </a:r>
          </a:p>
          <a:p>
            <a:pPr marL="0" indent="0" algn="r" rtl="1">
              <a:buNone/>
            </a:pPr>
            <a:r>
              <a:rPr lang="ar-SA" dirty="0"/>
              <a:t>سهلت الشبكات الاجتماعية من تكوين الصداقات، حيث تجمع الشبكات بين الصداقات الواقعية، والصداقات الافتراضية. والفرضية الأساسية التى تقوم عليها هذه الصداقات هى مشاركة الاهتمامات، والجمع بين أصحاب الاهتمامات عبر الفضاء المعلوماتى. </a:t>
            </a:r>
          </a:p>
          <a:p>
            <a:pPr marL="0" indent="0" algn="r" rtl="1">
              <a:buNone/>
            </a:pPr>
            <a:r>
              <a:rPr lang="ar-SA" u="sng" dirty="0"/>
              <a:t>ب- عضوية الجماعات:</a:t>
            </a:r>
          </a:p>
          <a:p>
            <a:pPr marL="0" indent="0" algn="r" rtl="1">
              <a:buNone/>
            </a:pPr>
            <a:r>
              <a:rPr lang="ar-SA" dirty="0"/>
              <a:t>سمحت الشبكات الاجتماعية بأن تجمع فى طياتها الجماعات الاجتماعية ذات الاهتمامات المتجانسة، ومن الممكن أن تؤسس هذه الجماعات بين أفراد المجتمع المحلى، أو يتم الاشتراك فيها على مستوى الصعيد العالمى. </a:t>
            </a:r>
            <a:endParaRPr lang="en-GB" dirty="0"/>
          </a:p>
        </p:txBody>
      </p:sp>
    </p:spTree>
    <p:extLst>
      <p:ext uri="{BB962C8B-B14F-4D97-AF65-F5344CB8AC3E}">
        <p14:creationId xmlns:p14="http://schemas.microsoft.com/office/powerpoint/2010/main" val="16750661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cs typeface="+mn-cs"/>
              </a:rPr>
              <a:t>- المتغيرات السياسية التي أحدثتها الشبكات الاجتماعية:</a:t>
            </a:r>
            <a:br>
              <a:rPr lang="ar-SA" dirty="0">
                <a:cs typeface="+mn-cs"/>
              </a:rPr>
            </a:br>
            <a:endParaRPr lang="en-GB" dirty="0">
              <a:cs typeface="+mn-cs"/>
            </a:endParaRPr>
          </a:p>
        </p:txBody>
      </p:sp>
      <p:sp>
        <p:nvSpPr>
          <p:cNvPr id="3" name="Content Placeholder 2"/>
          <p:cNvSpPr>
            <a:spLocks noGrp="1"/>
          </p:cNvSpPr>
          <p:nvPr>
            <p:ph idx="1"/>
          </p:nvPr>
        </p:nvSpPr>
        <p:spPr>
          <a:xfrm>
            <a:off x="107504" y="1124744"/>
            <a:ext cx="8784976" cy="5352256"/>
          </a:xfrm>
        </p:spPr>
        <p:txBody>
          <a:bodyPr>
            <a:noAutofit/>
          </a:bodyPr>
          <a:lstStyle/>
          <a:p>
            <a:pPr marL="0" indent="0" algn="r" rtl="1">
              <a:buNone/>
            </a:pPr>
            <a:r>
              <a:rPr lang="ar-SA" sz="2000" dirty="0" smtClean="0">
                <a:latin typeface="Arial" pitchFamily="34" charset="0"/>
                <a:cs typeface="Arial" pitchFamily="34" charset="0"/>
              </a:rPr>
              <a:t>ويمكن تلخيص المتغيرات فى </a:t>
            </a:r>
            <a:r>
              <a:rPr lang="ar-SA" sz="2000" dirty="0">
                <a:latin typeface="Arial" pitchFamily="34" charset="0"/>
                <a:cs typeface="Arial" pitchFamily="34" charset="0"/>
              </a:rPr>
              <a:t>ثلاثة </a:t>
            </a:r>
            <a:r>
              <a:rPr lang="ar-SA" sz="2000" dirty="0" smtClean="0">
                <a:latin typeface="Arial" pitchFamily="34" charset="0"/>
                <a:cs typeface="Arial" pitchFamily="34" charset="0"/>
              </a:rPr>
              <a:t>محاور:</a:t>
            </a:r>
            <a:endParaRPr lang="ar-SA" sz="2000" dirty="0">
              <a:latin typeface="Arial" pitchFamily="34" charset="0"/>
              <a:cs typeface="Arial" pitchFamily="34" charset="0"/>
            </a:endParaRPr>
          </a:p>
          <a:p>
            <a:pPr marL="0" indent="0" algn="r" rtl="1">
              <a:buNone/>
            </a:pPr>
            <a:r>
              <a:rPr lang="ar-SA" sz="2000" u="sng" dirty="0">
                <a:latin typeface="Arial" pitchFamily="34" charset="0"/>
                <a:cs typeface="Arial" pitchFamily="34" charset="0"/>
              </a:rPr>
              <a:t>أ- تعبئة الرأى العام:</a:t>
            </a:r>
          </a:p>
          <a:p>
            <a:pPr marL="0" indent="0" algn="r" rtl="1">
              <a:buNone/>
            </a:pPr>
            <a:r>
              <a:rPr lang="ar-SA" sz="2000" dirty="0">
                <a:latin typeface="Arial" pitchFamily="34" charset="0"/>
                <a:cs typeface="Arial" pitchFamily="34" charset="0"/>
              </a:rPr>
              <a:t>تلعب الجماعات المنتشرة فى الشبكات الاجتماعية دورا فعالا فى تعبئة الرأى العام تجاه بعض القضايا السياسية. فعلى سبيل المثال، أضحت الشبكات الاجتماعية مجالا للاحتجاجات والتشجيع على الإضرابات. والدليل على ذلك أن هناك حركات اجتماعية </a:t>
            </a:r>
            <a:r>
              <a:rPr lang="ar-SA" sz="2000" dirty="0" smtClean="0">
                <a:latin typeface="Arial" pitchFamily="34" charset="0"/>
                <a:cs typeface="Arial" pitchFamily="34" charset="0"/>
              </a:rPr>
              <a:t>وبذلك </a:t>
            </a:r>
            <a:r>
              <a:rPr lang="ar-SA" sz="2000" dirty="0">
                <a:latin typeface="Arial" pitchFamily="34" charset="0"/>
                <a:cs typeface="Arial" pitchFamily="34" charset="0"/>
              </a:rPr>
              <a:t>أضحت الشبكات الاجتماعية بوابات للممارسة السياسة. وقد ظهر هذا الاهتمام بالسياسة مع ظهور الموجة الثانية للشبكات الاجتماعية، وعلى استحياء فى البداية، ثم ازداد صيت الشبكات الاجتماعية ومردودها على ممارسة السياسة على الأصعدة المحلية.</a:t>
            </a:r>
          </a:p>
          <a:p>
            <a:pPr marL="0" indent="0" algn="r" rtl="1">
              <a:buNone/>
            </a:pPr>
            <a:r>
              <a:rPr lang="ar-SA" sz="2000" u="sng" dirty="0">
                <a:latin typeface="Arial" pitchFamily="34" charset="0"/>
                <a:cs typeface="Arial" pitchFamily="34" charset="0"/>
              </a:rPr>
              <a:t>ب- ظهور المواطنة الافتراضية:</a:t>
            </a:r>
          </a:p>
          <a:p>
            <a:pPr marL="0" indent="0" algn="r" rtl="1">
              <a:buNone/>
            </a:pPr>
            <a:r>
              <a:rPr lang="ar-SA" sz="2000" dirty="0">
                <a:latin typeface="Arial" pitchFamily="34" charset="0"/>
                <a:cs typeface="Arial" pitchFamily="34" charset="0"/>
              </a:rPr>
              <a:t>فتحت الشبكات الاجتماعية المجال أمام ممارسة قضايا المواطنة عبر الإنترنت، وهى الظاهرة التى أطلق عليها المواطنة الافتراضية </a:t>
            </a:r>
            <a:r>
              <a:rPr lang="en-GB" sz="2000" dirty="0">
                <a:latin typeface="Arial" pitchFamily="34" charset="0"/>
                <a:cs typeface="Arial" pitchFamily="34" charset="0"/>
              </a:rPr>
              <a:t>Virtual citizenship. </a:t>
            </a:r>
            <a:r>
              <a:rPr lang="ar-SA" sz="2000" dirty="0">
                <a:latin typeface="Arial" pitchFamily="34" charset="0"/>
                <a:cs typeface="Arial" pitchFamily="34" charset="0"/>
              </a:rPr>
              <a:t>ففى ظل التوترات التى تعانيها </a:t>
            </a:r>
            <a:r>
              <a:rPr lang="ar-SA" sz="2000" dirty="0" smtClean="0">
                <a:latin typeface="Arial" pitchFamily="34" charset="0"/>
                <a:cs typeface="Arial" pitchFamily="34" charset="0"/>
              </a:rPr>
              <a:t>الدول، </a:t>
            </a:r>
            <a:r>
              <a:rPr lang="ar-SA" sz="2000" dirty="0">
                <a:latin typeface="Arial" pitchFamily="34" charset="0"/>
                <a:cs typeface="Arial" pitchFamily="34" charset="0"/>
              </a:rPr>
              <a:t>وتقلص الحقوق السياسية، وعدم مصداقيتها - إلى حد ما - فى السياقات الواقعية للمجتمعات العربية، يصبح المجتمع الافتراضى مجال ممارسة لحقوق المواطنة، والمطالبة بالحقوق </a:t>
            </a:r>
            <a:r>
              <a:rPr lang="ar-SA" sz="2000" dirty="0" smtClean="0">
                <a:latin typeface="Arial" pitchFamily="34" charset="0"/>
                <a:cs typeface="Arial" pitchFamily="34" charset="0"/>
              </a:rPr>
              <a:t>السياسية.</a:t>
            </a:r>
          </a:p>
          <a:p>
            <a:pPr marL="0" indent="0" algn="r" rtl="1">
              <a:buNone/>
            </a:pPr>
            <a:r>
              <a:rPr lang="ar-SA" sz="2000" u="sng" dirty="0" smtClean="0">
                <a:latin typeface="Arial" pitchFamily="34" charset="0"/>
                <a:cs typeface="Arial" pitchFamily="34" charset="0"/>
              </a:rPr>
              <a:t>ج- </a:t>
            </a:r>
            <a:r>
              <a:rPr lang="ar-SA" sz="2000" u="sng" dirty="0">
                <a:latin typeface="Arial" pitchFamily="34" charset="0"/>
                <a:cs typeface="Arial" pitchFamily="34" charset="0"/>
              </a:rPr>
              <a:t>تفعيل دور المجتمع المدنى:</a:t>
            </a:r>
          </a:p>
          <a:p>
            <a:pPr marL="0" indent="0" algn="r" rtl="1">
              <a:buNone/>
            </a:pPr>
            <a:r>
              <a:rPr lang="ar-SA" sz="2000" dirty="0">
                <a:latin typeface="Arial" pitchFamily="34" charset="0"/>
                <a:cs typeface="Arial" pitchFamily="34" charset="0"/>
              </a:rPr>
              <a:t>تسهم الشبكات الاجتماعية وتناميها فى السياقات العالمية ومردودها المحلى فى زيادة تفعيل دور المجتمع المدنى، حيث إن هناك العديد من منظمات المجتمع المدنى قد بنت لها قواعد فى المجتمع الافتراضى عبر الشبكات الاجتماعية. تستغل بعض النقابات والجمعيات الأهلية الشبكة فى زيادة التواصل بين أفرادها، ودعوة المستفيدين إلى برامجها ومشروعاتها.</a:t>
            </a:r>
            <a:endParaRPr lang="en-GB" sz="2000" dirty="0">
              <a:latin typeface="Arial" pitchFamily="34" charset="0"/>
              <a:cs typeface="Arial" pitchFamily="34" charset="0"/>
            </a:endParaRPr>
          </a:p>
        </p:txBody>
      </p:sp>
    </p:spTree>
    <p:extLst>
      <p:ext uri="{BB962C8B-B14F-4D97-AF65-F5344CB8AC3E}">
        <p14:creationId xmlns:p14="http://schemas.microsoft.com/office/powerpoint/2010/main" val="5246061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cs typeface="fqaqee3" pitchFamily="2" charset="-78"/>
              </a:rPr>
              <a:t>أخصائي الإعلام الجديد</a:t>
            </a:r>
            <a:endParaRPr lang="en-GB" dirty="0">
              <a:cs typeface="fqaqee3" pitchFamily="2" charset="-78"/>
            </a:endParaRPr>
          </a:p>
        </p:txBody>
      </p:sp>
      <p:sp>
        <p:nvSpPr>
          <p:cNvPr id="3" name="Content Placeholder 2"/>
          <p:cNvSpPr>
            <a:spLocks noGrp="1"/>
          </p:cNvSpPr>
          <p:nvPr>
            <p:ph idx="1"/>
          </p:nvPr>
        </p:nvSpPr>
        <p:spPr/>
        <p:txBody>
          <a:bodyPr/>
          <a:lstStyle/>
          <a:p>
            <a:pPr algn="r" rtl="1"/>
            <a:r>
              <a:rPr lang="ar-SA" sz="2800" dirty="0" smtClean="0">
                <a:latin typeface="Arial" pitchFamily="34" charset="0"/>
                <a:cs typeface="Arial" pitchFamily="34" charset="0"/>
              </a:rPr>
              <a:t>ما هي وظيفة أخصائي الإعلام الجديد؟</a:t>
            </a:r>
          </a:p>
          <a:p>
            <a:pPr algn="r" rtl="1"/>
            <a:endParaRPr lang="ar-SA" dirty="0" smtClean="0">
              <a:latin typeface="Arial" pitchFamily="34" charset="0"/>
              <a:cs typeface="Arial" pitchFamily="34" charset="0"/>
            </a:endParaRPr>
          </a:p>
          <a:p>
            <a:pPr marL="0" indent="0" algn="ctr" rtl="1">
              <a:buNone/>
            </a:pPr>
            <a:r>
              <a:rPr lang="ar-SA" dirty="0" smtClean="0">
                <a:latin typeface="Arial" pitchFamily="34" charset="0"/>
                <a:cs typeface="Arial" pitchFamily="34" charset="0"/>
                <a:hlinkClick r:id="rId2"/>
              </a:rPr>
              <a:t>فيديو</a:t>
            </a:r>
            <a:endParaRPr lang="ar-SA" dirty="0" smtClean="0">
              <a:latin typeface="Arial" pitchFamily="34" charset="0"/>
              <a:cs typeface="Arial" pitchFamily="34" charset="0"/>
            </a:endParaRPr>
          </a:p>
          <a:p>
            <a:pPr algn="r" rtl="1"/>
            <a:r>
              <a:rPr lang="ar-SA" dirty="0" smtClean="0">
                <a:latin typeface="Arial" pitchFamily="34" charset="0"/>
                <a:cs typeface="Arial" pitchFamily="34" charset="0"/>
              </a:rPr>
              <a:t>تصميم الوسائط المتعددة</a:t>
            </a:r>
          </a:p>
          <a:p>
            <a:pPr algn="r" rtl="1"/>
            <a:r>
              <a:rPr lang="ar-SA" dirty="0" smtClean="0">
                <a:latin typeface="Arial" pitchFamily="34" charset="0"/>
                <a:cs typeface="Arial" pitchFamily="34" charset="0"/>
              </a:rPr>
              <a:t>تحليل البيانات</a:t>
            </a:r>
          </a:p>
          <a:p>
            <a:pPr algn="r" rtl="1"/>
            <a:r>
              <a:rPr lang="ar-SA" dirty="0" smtClean="0">
                <a:latin typeface="Arial" pitchFamily="34" charset="0"/>
                <a:cs typeface="Arial" pitchFamily="34" charset="0"/>
              </a:rPr>
              <a:t>إدارة المحتوى (التخطيط المعتمد على الأهداف، إنشاء المحتوى في الإعلام الجديد)</a:t>
            </a:r>
          </a:p>
          <a:p>
            <a:pPr algn="r" rtl="1"/>
            <a:endParaRPr lang="ar-SA" dirty="0" smtClean="0">
              <a:latin typeface="Arial" pitchFamily="34" charset="0"/>
              <a:cs typeface="Arial" pitchFamily="34" charset="0"/>
            </a:endParaRPr>
          </a:p>
          <a:p>
            <a:pPr algn="r" rtl="1"/>
            <a:endParaRPr lang="en-GB" dirty="0">
              <a:latin typeface="Arial" pitchFamily="34" charset="0"/>
              <a:cs typeface="Arial" pitchFamily="34" charset="0"/>
            </a:endParaRPr>
          </a:p>
        </p:txBody>
      </p:sp>
    </p:spTree>
    <p:extLst>
      <p:ext uri="{BB962C8B-B14F-4D97-AF65-F5344CB8AC3E}">
        <p14:creationId xmlns:p14="http://schemas.microsoft.com/office/powerpoint/2010/main" val="30896936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cs typeface="fqaqee3" pitchFamily="2" charset="-78"/>
              </a:rPr>
              <a:t>التخطيط للنشر في الإعلام الجديد</a:t>
            </a:r>
            <a:endParaRPr lang="en-GB" dirty="0">
              <a:cs typeface="fqaqee3" pitchFamily="2" charset="-78"/>
            </a:endParaRPr>
          </a:p>
        </p:txBody>
      </p:sp>
      <p:sp>
        <p:nvSpPr>
          <p:cNvPr id="3" name="Content Placeholder 2"/>
          <p:cNvSpPr>
            <a:spLocks noGrp="1"/>
          </p:cNvSpPr>
          <p:nvPr>
            <p:ph idx="1"/>
          </p:nvPr>
        </p:nvSpPr>
        <p:spPr/>
        <p:txBody>
          <a:bodyPr/>
          <a:lstStyle/>
          <a:p>
            <a:pPr algn="r" rtl="1"/>
            <a:r>
              <a:rPr lang="ar-SA" dirty="0" smtClean="0">
                <a:latin typeface="Arial" pitchFamily="34" charset="0"/>
                <a:cs typeface="Arial" pitchFamily="34" charset="0"/>
              </a:rPr>
              <a:t>فهم ثقافة المجتمع الذي سأنشر فيه المحتوى، وإمكانياته التقنية ، و أنماطه السلوكية</a:t>
            </a:r>
            <a:r>
              <a:rPr lang="en-US" dirty="0">
                <a:latin typeface="Arial" pitchFamily="34" charset="0"/>
                <a:cs typeface="Arial" pitchFamily="34" charset="0"/>
              </a:rPr>
              <a:t>.</a:t>
            </a:r>
            <a:endParaRPr lang="ar-SA" dirty="0" smtClean="0">
              <a:latin typeface="Arial" pitchFamily="34" charset="0"/>
              <a:cs typeface="Arial" pitchFamily="34" charset="0"/>
            </a:endParaRPr>
          </a:p>
          <a:p>
            <a:pPr algn="r" rtl="1"/>
            <a:r>
              <a:rPr lang="ar-SA" dirty="0" smtClean="0">
                <a:latin typeface="Arial" pitchFamily="34" charset="0"/>
                <a:cs typeface="Arial" pitchFamily="34" charset="0"/>
              </a:rPr>
              <a:t>فهم المحتوى المراد نشره</a:t>
            </a:r>
            <a:r>
              <a:rPr lang="en-US" dirty="0" smtClean="0">
                <a:latin typeface="Arial" pitchFamily="34" charset="0"/>
                <a:cs typeface="Arial" pitchFamily="34" charset="0"/>
              </a:rPr>
              <a:t>.</a:t>
            </a:r>
            <a:endParaRPr lang="ar-SA" dirty="0" smtClean="0">
              <a:latin typeface="Arial" pitchFamily="34" charset="0"/>
              <a:cs typeface="Arial" pitchFamily="34" charset="0"/>
            </a:endParaRPr>
          </a:p>
          <a:p>
            <a:pPr algn="r" rtl="1"/>
            <a:r>
              <a:rPr lang="ar-SA" dirty="0" smtClean="0">
                <a:latin typeface="Arial" pitchFamily="34" charset="0"/>
                <a:cs typeface="Arial" pitchFamily="34" charset="0"/>
              </a:rPr>
              <a:t>معرفة الجمهور المستهدف من هذا المحتوى</a:t>
            </a:r>
            <a:r>
              <a:rPr lang="en-US" dirty="0">
                <a:latin typeface="Arial" pitchFamily="34" charset="0"/>
                <a:cs typeface="Arial" pitchFamily="34" charset="0"/>
              </a:rPr>
              <a:t>.</a:t>
            </a:r>
            <a:endParaRPr lang="ar-SA" dirty="0" smtClean="0">
              <a:latin typeface="Arial" pitchFamily="34" charset="0"/>
              <a:cs typeface="Arial" pitchFamily="34" charset="0"/>
            </a:endParaRPr>
          </a:p>
          <a:p>
            <a:pPr algn="r" rtl="1"/>
            <a:r>
              <a:rPr lang="ar-SA" dirty="0" smtClean="0">
                <a:latin typeface="Arial" pitchFamily="34" charset="0"/>
                <a:cs typeface="Arial" pitchFamily="34" charset="0"/>
              </a:rPr>
              <a:t>وضع أهداف لما أود الوصول له من المحتوى</a:t>
            </a:r>
          </a:p>
          <a:p>
            <a:pPr algn="r" rtl="1"/>
            <a:r>
              <a:rPr lang="ar-SA" dirty="0" smtClean="0">
                <a:latin typeface="Arial" pitchFamily="34" charset="0"/>
                <a:cs typeface="Arial" pitchFamily="34" charset="0"/>
              </a:rPr>
              <a:t>فهم طبيعة كل موقع ، وجمهوره، وإمكانياته التقنية</a:t>
            </a:r>
          </a:p>
          <a:p>
            <a:pPr algn="r" rtl="1"/>
            <a:r>
              <a:rPr lang="ar-SA" dirty="0" smtClean="0">
                <a:latin typeface="Arial" pitchFamily="34" charset="0"/>
                <a:cs typeface="Arial" pitchFamily="34" charset="0"/>
              </a:rPr>
              <a:t>وضع خطة تنفيذية  لمدة زمنية محددة، لتحقيق الأهداف.</a:t>
            </a:r>
          </a:p>
          <a:p>
            <a:pPr algn="r" rtl="1"/>
            <a:r>
              <a:rPr lang="ar-SA" dirty="0" smtClean="0">
                <a:latin typeface="Arial" pitchFamily="34" charset="0"/>
                <a:cs typeface="Arial" pitchFamily="34" charset="0"/>
              </a:rPr>
              <a:t>وضع مقاييس للأداء.</a:t>
            </a:r>
            <a:endParaRPr lang="en-GB" dirty="0" smtClean="0">
              <a:latin typeface="Arial" pitchFamily="34" charset="0"/>
              <a:cs typeface="Arial" pitchFamily="34" charset="0"/>
            </a:endParaRPr>
          </a:p>
          <a:p>
            <a:pPr algn="r" rtl="1"/>
            <a:r>
              <a:rPr lang="ar-SA" dirty="0" smtClean="0">
                <a:latin typeface="Arial" pitchFamily="34" charset="0"/>
                <a:cs typeface="Arial" pitchFamily="34" charset="0"/>
              </a:rPr>
              <a:t>وضع سياسات المحتوى ( هو طريقة التفاعل و الردود مع الجمهور: نوعية الكلمات، سرعة الردود، وقت الرد، الردود السلبية والإيجابية، الإشاعات، النقد)</a:t>
            </a:r>
            <a:endParaRPr lang="ar-SA" dirty="0">
              <a:latin typeface="Arial" pitchFamily="34" charset="0"/>
              <a:cs typeface="Arial" pitchFamily="34" charset="0"/>
            </a:endParaRPr>
          </a:p>
        </p:txBody>
      </p:sp>
    </p:spTree>
    <p:extLst>
      <p:ext uri="{BB962C8B-B14F-4D97-AF65-F5344CB8AC3E}">
        <p14:creationId xmlns:p14="http://schemas.microsoft.com/office/powerpoint/2010/main" val="21614759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olo\Documents\مقررات و مناهج\الإعلام الجديد\قياس المحتوى في الإعلام الجديد.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701" y="980728"/>
            <a:ext cx="8501299" cy="5210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09542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cs typeface="fqaqee3" pitchFamily="2" charset="-78"/>
              </a:rPr>
              <a:t>مواقع لقياس المحتوى:</a:t>
            </a:r>
            <a:br>
              <a:rPr lang="ar-SA" dirty="0">
                <a:cs typeface="fqaqee3" pitchFamily="2" charset="-78"/>
              </a:rPr>
            </a:br>
            <a:endParaRPr lang="en-GB" dirty="0"/>
          </a:p>
        </p:txBody>
      </p:sp>
      <p:sp>
        <p:nvSpPr>
          <p:cNvPr id="3" name="Content Placeholder 2"/>
          <p:cNvSpPr>
            <a:spLocks noGrp="1"/>
          </p:cNvSpPr>
          <p:nvPr>
            <p:ph idx="1"/>
          </p:nvPr>
        </p:nvSpPr>
        <p:spPr/>
        <p:txBody>
          <a:bodyPr/>
          <a:lstStyle/>
          <a:p>
            <a:pPr algn="r" rtl="1"/>
            <a:r>
              <a:rPr lang="en-GB" smtClean="0">
                <a:cs typeface="fqaqee3" pitchFamily="2" charset="-78"/>
                <a:hlinkClick r:id="rId2"/>
              </a:rPr>
              <a:t>http</a:t>
            </a:r>
            <a:r>
              <a:rPr lang="en-GB" dirty="0">
                <a:cs typeface="fqaqee3" pitchFamily="2" charset="-78"/>
                <a:hlinkClick r:id="rId2"/>
              </a:rPr>
              <a:t>://www.socialmatrixhub.co.uk</a:t>
            </a:r>
            <a:r>
              <a:rPr lang="en-GB" dirty="0" smtClean="0">
                <a:cs typeface="fqaqee3" pitchFamily="2" charset="-78"/>
                <a:hlinkClick r:id="rId2"/>
              </a:rPr>
              <a:t>/</a:t>
            </a:r>
            <a:endParaRPr lang="en-GB" dirty="0" smtClean="0">
              <a:cs typeface="fqaqee3" pitchFamily="2" charset="-78"/>
            </a:endParaRPr>
          </a:p>
          <a:p>
            <a:pPr algn="r" rtl="1"/>
            <a:endParaRPr lang="en-GB" dirty="0" smtClean="0">
              <a:cs typeface="fqaqee3" pitchFamily="2" charset="-78"/>
            </a:endParaRPr>
          </a:p>
          <a:p>
            <a:pPr algn="r" rtl="1"/>
            <a:r>
              <a:rPr lang="en-GB" dirty="0">
                <a:cs typeface="fqaqee3" pitchFamily="2" charset="-78"/>
              </a:rPr>
              <a:t>https://klout.com/home</a:t>
            </a:r>
          </a:p>
        </p:txBody>
      </p:sp>
    </p:spTree>
    <p:extLst>
      <p:ext uri="{BB962C8B-B14F-4D97-AF65-F5344CB8AC3E}">
        <p14:creationId xmlns:p14="http://schemas.microsoft.com/office/powerpoint/2010/main" val="42112918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cs typeface="fqaqee3" pitchFamily="2" charset="-78"/>
              </a:rPr>
              <a:t>ما هي الشبكات الاجتماعية</a:t>
            </a:r>
            <a:endParaRPr lang="en-GB" dirty="0">
              <a:cs typeface="fqaqee3" pitchFamily="2" charset="-78"/>
            </a:endParaRPr>
          </a:p>
        </p:txBody>
      </p:sp>
      <p:sp>
        <p:nvSpPr>
          <p:cNvPr id="3" name="Content Placeholder 2"/>
          <p:cNvSpPr>
            <a:spLocks noGrp="1"/>
          </p:cNvSpPr>
          <p:nvPr>
            <p:ph idx="1"/>
          </p:nvPr>
        </p:nvSpPr>
        <p:spPr/>
        <p:txBody>
          <a:bodyPr/>
          <a:lstStyle/>
          <a:p>
            <a:pPr algn="r" rtl="1"/>
            <a:endParaRPr lang="ar-SA" dirty="0" smtClean="0">
              <a:latin typeface="Arial" pitchFamily="34" charset="0"/>
              <a:cs typeface="Arial" pitchFamily="34" charset="0"/>
            </a:endParaRPr>
          </a:p>
          <a:p>
            <a:pPr algn="r" rtl="1"/>
            <a:r>
              <a:rPr lang="ar-SA" dirty="0" smtClean="0">
                <a:latin typeface="Arial" pitchFamily="34" charset="0"/>
                <a:cs typeface="Arial" pitchFamily="34" charset="0"/>
              </a:rPr>
              <a:t>يقول هاوارد </a:t>
            </a:r>
            <a:r>
              <a:rPr lang="ar-SA" dirty="0">
                <a:latin typeface="Arial" pitchFamily="34" charset="0"/>
                <a:cs typeface="Arial" pitchFamily="34" charset="0"/>
              </a:rPr>
              <a:t>رينجولد الذى وضع الكتاب الرائد </a:t>
            </a:r>
            <a:r>
              <a:rPr lang="ar-SA" dirty="0" smtClean="0">
                <a:latin typeface="Arial" pitchFamily="34" charset="0"/>
                <a:cs typeface="Arial" pitchFamily="34" charset="0"/>
              </a:rPr>
              <a:t>: المجتمع </a:t>
            </a:r>
            <a:r>
              <a:rPr lang="ar-SA" dirty="0">
                <a:latin typeface="Arial" pitchFamily="34" charset="0"/>
                <a:cs typeface="Arial" pitchFamily="34" charset="0"/>
              </a:rPr>
              <a:t>الافتراضى </a:t>
            </a:r>
            <a:r>
              <a:rPr lang="en-GB" sz="1400" dirty="0" smtClean="0">
                <a:latin typeface="Arial" pitchFamily="34" charset="0"/>
                <a:cs typeface="Arial" pitchFamily="34" charset="0"/>
              </a:rPr>
              <a:t>Virtual Community</a:t>
            </a:r>
            <a:r>
              <a:rPr lang="en-GB" dirty="0" smtClean="0">
                <a:latin typeface="Arial" pitchFamily="34" charset="0"/>
                <a:cs typeface="Arial" pitchFamily="34" charset="0"/>
              </a:rPr>
              <a:t> </a:t>
            </a:r>
            <a:r>
              <a:rPr lang="ar-SA" dirty="0" smtClean="0">
                <a:latin typeface="Arial" pitchFamily="34" charset="0"/>
                <a:cs typeface="Arial" pitchFamily="34" charset="0"/>
              </a:rPr>
              <a:t>، بأن الشبكات الاجتماعية هي:</a:t>
            </a:r>
          </a:p>
          <a:p>
            <a:pPr algn="r" rtl="1"/>
            <a:endParaRPr lang="ar-SA" dirty="0" smtClean="0">
              <a:latin typeface="Arial" pitchFamily="34" charset="0"/>
              <a:cs typeface="Arial" pitchFamily="34" charset="0"/>
            </a:endParaRPr>
          </a:p>
          <a:p>
            <a:pPr marL="0" indent="0" algn="r" rtl="1">
              <a:buNone/>
            </a:pPr>
            <a:r>
              <a:rPr lang="ar-SA" u="sng" dirty="0" smtClean="0">
                <a:latin typeface="Arial" pitchFamily="34" charset="0"/>
                <a:cs typeface="Arial" pitchFamily="34" charset="0"/>
              </a:rPr>
              <a:t>تجمعات </a:t>
            </a:r>
            <a:r>
              <a:rPr lang="ar-SA" u="sng" dirty="0">
                <a:latin typeface="Arial" pitchFamily="34" charset="0"/>
                <a:cs typeface="Arial" pitchFamily="34" charset="0"/>
              </a:rPr>
              <a:t>اجتماعية </a:t>
            </a:r>
            <a:r>
              <a:rPr lang="ar-SA" dirty="0">
                <a:latin typeface="Arial" pitchFamily="34" charset="0"/>
                <a:cs typeface="Arial" pitchFamily="34" charset="0"/>
              </a:rPr>
              <a:t>تشكلت من أفراد فى أماكن متفرقة فى أنحاء العالم، يتقاربون ويتواصلون فيما بينهم عبر شاشات الكمبيوتر والبريد الإلكترونى. يجمع بين هؤلاء الأفراد </a:t>
            </a:r>
            <a:r>
              <a:rPr lang="ar-SA" u="sng" dirty="0">
                <a:latin typeface="Arial" pitchFamily="34" charset="0"/>
                <a:cs typeface="Arial" pitchFamily="34" charset="0"/>
              </a:rPr>
              <a:t>اهتمام مشترك</a:t>
            </a:r>
            <a:r>
              <a:rPr lang="ar-SA" dirty="0">
                <a:latin typeface="Arial" pitchFamily="34" charset="0"/>
                <a:cs typeface="Arial" pitchFamily="34" charset="0"/>
              </a:rPr>
              <a:t>، ويحدث بينهم ما </a:t>
            </a:r>
            <a:r>
              <a:rPr lang="ar-SA" u="sng" dirty="0">
                <a:latin typeface="Arial" pitchFamily="34" charset="0"/>
                <a:cs typeface="Arial" pitchFamily="34" charset="0"/>
              </a:rPr>
              <a:t>يحدث فى عالم الواقع من تفاعلات</a:t>
            </a:r>
            <a:r>
              <a:rPr lang="ar-SA" dirty="0">
                <a:latin typeface="Arial" pitchFamily="34" charset="0"/>
                <a:cs typeface="Arial" pitchFamily="34" charset="0"/>
              </a:rPr>
              <a:t>، ولكن عن بعد من خلال آلية اتصالية هى </a:t>
            </a:r>
            <a:r>
              <a:rPr lang="ar-SA" dirty="0" smtClean="0">
                <a:latin typeface="Arial" pitchFamily="34" charset="0"/>
                <a:cs typeface="Arial" pitchFamily="34" charset="0"/>
              </a:rPr>
              <a:t>الإنترنت.</a:t>
            </a:r>
            <a:endParaRPr lang="ar-SA" dirty="0">
              <a:latin typeface="Arial" pitchFamily="34" charset="0"/>
              <a:cs typeface="Arial" pitchFamily="34" charset="0"/>
            </a:endParaRPr>
          </a:p>
        </p:txBody>
      </p:sp>
    </p:spTree>
    <p:extLst>
      <p:ext uri="{BB962C8B-B14F-4D97-AF65-F5344CB8AC3E}">
        <p14:creationId xmlns:p14="http://schemas.microsoft.com/office/powerpoint/2010/main" val="20226055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Autofit/>
          </a:bodyPr>
          <a:lstStyle/>
          <a:p>
            <a:pPr marL="0" indent="0" algn="r">
              <a:buNone/>
            </a:pPr>
            <a:endParaRPr lang="ar-SA" dirty="0">
              <a:latin typeface="Arial" pitchFamily="34" charset="0"/>
              <a:cs typeface="Arial" pitchFamily="34" charset="0"/>
            </a:endParaRPr>
          </a:p>
          <a:p>
            <a:pPr algn="r" rtl="1"/>
            <a:r>
              <a:rPr lang="ar-SA" dirty="0">
                <a:latin typeface="Arial" pitchFamily="34" charset="0"/>
                <a:cs typeface="Arial" pitchFamily="34" charset="0"/>
              </a:rPr>
              <a:t>عرف </a:t>
            </a:r>
            <a:r>
              <a:rPr lang="ar-SA" dirty="0" err="1" smtClean="0">
                <a:latin typeface="Arial" pitchFamily="34" charset="0"/>
                <a:cs typeface="Arial" pitchFamily="34" charset="0"/>
              </a:rPr>
              <a:t>سون</a:t>
            </a:r>
            <a:r>
              <a:rPr lang="ar-SA" dirty="0" smtClean="0">
                <a:latin typeface="Arial" pitchFamily="34" charset="0"/>
                <a:cs typeface="Arial" pitchFamily="34" charset="0"/>
              </a:rPr>
              <a:t> الشبكات </a:t>
            </a:r>
            <a:r>
              <a:rPr lang="ar-SA" dirty="0">
                <a:latin typeface="Arial" pitchFamily="34" charset="0"/>
                <a:cs typeface="Arial" pitchFamily="34" charset="0"/>
              </a:rPr>
              <a:t>الاجتماعية بأنها "مواقع تتشكل من خلال الإنترنت، تسمح للأفراد </a:t>
            </a:r>
            <a:r>
              <a:rPr lang="ar-SA" u="sng" dirty="0">
                <a:latin typeface="Arial" pitchFamily="34" charset="0"/>
                <a:cs typeface="Arial" pitchFamily="34" charset="0"/>
              </a:rPr>
              <a:t>بتقديم لمحة عن </a:t>
            </a:r>
            <a:r>
              <a:rPr lang="ar-SA" u="sng" dirty="0" smtClean="0">
                <a:latin typeface="Arial" pitchFamily="34" charset="0"/>
                <a:cs typeface="Arial" pitchFamily="34" charset="0"/>
              </a:rPr>
              <a:t>حياتهم</a:t>
            </a:r>
            <a:r>
              <a:rPr lang="ar-SA" dirty="0" smtClean="0">
                <a:latin typeface="Arial" pitchFamily="34" charset="0"/>
                <a:cs typeface="Arial" pitchFamily="34" charset="0"/>
              </a:rPr>
              <a:t>، </a:t>
            </a:r>
            <a:r>
              <a:rPr lang="ar-SA" dirty="0">
                <a:latin typeface="Arial" pitchFamily="34" charset="0"/>
                <a:cs typeface="Arial" pitchFamily="34" charset="0"/>
              </a:rPr>
              <a:t>وإتاحة الفرصة للاتصال </a:t>
            </a:r>
            <a:r>
              <a:rPr lang="ar-SA" u="sng" dirty="0">
                <a:latin typeface="Arial" pitchFamily="34" charset="0"/>
                <a:cs typeface="Arial" pitchFamily="34" charset="0"/>
              </a:rPr>
              <a:t>بقائمة المسجلين</a:t>
            </a:r>
            <a:r>
              <a:rPr lang="ar-SA" dirty="0">
                <a:latin typeface="Arial" pitchFamily="34" charset="0"/>
                <a:cs typeface="Arial" pitchFamily="34" charset="0"/>
              </a:rPr>
              <a:t>، والتعبير عن وجهة نظر الأفراد أو المجموعات من خلال عملية الاتصال، وتختلف </a:t>
            </a:r>
            <a:r>
              <a:rPr lang="ar-SA" u="sng" dirty="0">
                <a:latin typeface="Arial" pitchFamily="34" charset="0"/>
                <a:cs typeface="Arial" pitchFamily="34" charset="0"/>
              </a:rPr>
              <a:t>طبيعة التواصل من موقع </a:t>
            </a:r>
            <a:r>
              <a:rPr lang="ar-SA" u="sng" dirty="0" smtClean="0">
                <a:latin typeface="Arial" pitchFamily="34" charset="0"/>
                <a:cs typeface="Arial" pitchFamily="34" charset="0"/>
              </a:rPr>
              <a:t>لآخر</a:t>
            </a:r>
            <a:r>
              <a:rPr lang="en-US" u="sng" dirty="0" smtClean="0">
                <a:latin typeface="Arial" pitchFamily="34" charset="0"/>
                <a:cs typeface="Arial" pitchFamily="34" charset="0"/>
              </a:rPr>
              <a:t>.</a:t>
            </a:r>
            <a:endParaRPr lang="ar-SA" dirty="0">
              <a:latin typeface="Arial" pitchFamily="34" charset="0"/>
              <a:cs typeface="Arial" pitchFamily="34" charset="0"/>
            </a:endParaRPr>
          </a:p>
          <a:p>
            <a:pPr algn="r" rtl="1"/>
            <a:endParaRPr lang="ar-SA" dirty="0">
              <a:latin typeface="Arial" pitchFamily="34" charset="0"/>
              <a:cs typeface="Arial" pitchFamily="34" charset="0"/>
            </a:endParaRPr>
          </a:p>
          <a:p>
            <a:pPr algn="r" rtl="1"/>
            <a:r>
              <a:rPr lang="ar-SA" dirty="0">
                <a:latin typeface="Arial" pitchFamily="34" charset="0"/>
                <a:cs typeface="Arial" pitchFamily="34" charset="0"/>
              </a:rPr>
              <a:t>مجموعة من المواقع على شبكة الإنترنت، ظهرت مع الجيل الثانى للويب </a:t>
            </a:r>
            <a:r>
              <a:rPr lang="en-GB" dirty="0">
                <a:latin typeface="Arial" pitchFamily="34" charset="0"/>
                <a:cs typeface="Arial" pitchFamily="34" charset="0"/>
              </a:rPr>
              <a:t>web 2 </a:t>
            </a:r>
            <a:r>
              <a:rPr lang="ar-SA" dirty="0">
                <a:latin typeface="Arial" pitchFamily="34" charset="0"/>
                <a:cs typeface="Arial" pitchFamily="34" charset="0"/>
              </a:rPr>
              <a:t>تتيح التواصل بين الأفراد فى بنية مجتمع افتراضى، يجمع بين أفرادها اهتمام مشترك أو شبه انتماء (بلد - مدرسة - جامعة - شركة... الخ) يتم التواصل بينهم من </a:t>
            </a:r>
            <a:r>
              <a:rPr lang="ar-SA" u="sng" dirty="0">
                <a:latin typeface="Arial" pitchFamily="34" charset="0"/>
                <a:cs typeface="Arial" pitchFamily="34" charset="0"/>
              </a:rPr>
              <a:t>خلال الرسائل، أو الاطلاع على الملفات الشخصية، ومعرفة أخبارهم ومعلوماتهم التى يتيحونها للعرض</a:t>
            </a:r>
            <a:r>
              <a:rPr lang="ar-SA" dirty="0">
                <a:latin typeface="Arial" pitchFamily="34" charset="0"/>
                <a:cs typeface="Arial" pitchFamily="34" charset="0"/>
              </a:rPr>
              <a:t>. وهى وسيلة فعالة للتواصل الاجتماعى بين الأفراد، سواء كانوا أصدقاء نعرفهم فى الواقع، أو أصدقاء عرفتهم من خلال السياقات الافتراضية"</a:t>
            </a:r>
            <a:endParaRPr lang="en-GB" dirty="0">
              <a:latin typeface="Arial" pitchFamily="34" charset="0"/>
              <a:cs typeface="Arial" pitchFamily="34" charset="0"/>
            </a:endParaRPr>
          </a:p>
        </p:txBody>
      </p:sp>
    </p:spTree>
    <p:extLst>
      <p:ext uri="{BB962C8B-B14F-4D97-AF65-F5344CB8AC3E}">
        <p14:creationId xmlns:p14="http://schemas.microsoft.com/office/powerpoint/2010/main" val="39875933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cs typeface="fqaqee3" pitchFamily="2" charset="-78"/>
              </a:rPr>
              <a:t>نشأة الشبكات الاجتماعية  على الانترنت</a:t>
            </a:r>
            <a:endParaRPr lang="en-GB" dirty="0">
              <a:cs typeface="fqaqee3" pitchFamily="2" charset="-78"/>
            </a:endParaRPr>
          </a:p>
        </p:txBody>
      </p:sp>
      <p:sp>
        <p:nvSpPr>
          <p:cNvPr id="3" name="Content Placeholder 2"/>
          <p:cNvSpPr>
            <a:spLocks noGrp="1"/>
          </p:cNvSpPr>
          <p:nvPr>
            <p:ph idx="1"/>
          </p:nvPr>
        </p:nvSpPr>
        <p:spPr>
          <a:xfrm>
            <a:off x="457200" y="1412776"/>
            <a:ext cx="8229600" cy="5064224"/>
          </a:xfrm>
        </p:spPr>
        <p:txBody>
          <a:bodyPr>
            <a:noAutofit/>
          </a:bodyPr>
          <a:lstStyle/>
          <a:p>
            <a:pPr algn="r" rtl="1">
              <a:lnSpc>
                <a:spcPct val="150000"/>
              </a:lnSpc>
            </a:pPr>
            <a:r>
              <a:rPr lang="ar-SA" sz="2000" dirty="0" smtClean="0">
                <a:solidFill>
                  <a:schemeClr val="tx2"/>
                </a:solidFill>
                <a:latin typeface="Arial" pitchFamily="34" charset="0"/>
                <a:cs typeface="Arial" pitchFamily="34" charset="0"/>
              </a:rPr>
              <a:t>المرحلة </a:t>
            </a:r>
            <a:r>
              <a:rPr lang="ar-SA" sz="2000" dirty="0">
                <a:solidFill>
                  <a:schemeClr val="tx2"/>
                </a:solidFill>
                <a:latin typeface="Arial" pitchFamily="34" charset="0"/>
                <a:cs typeface="Arial" pitchFamily="34" charset="0"/>
              </a:rPr>
              <a:t>الأولى: </a:t>
            </a:r>
            <a:r>
              <a:rPr lang="ar-SA" sz="2000" dirty="0">
                <a:latin typeface="Arial" pitchFamily="34" charset="0"/>
                <a:cs typeface="Arial" pitchFamily="34" charset="0"/>
              </a:rPr>
              <a:t>ويمكن وصفها با</a:t>
            </a:r>
            <a:r>
              <a:rPr lang="ar-SA" sz="2000" u="sng" dirty="0">
                <a:latin typeface="Arial" pitchFamily="34" charset="0"/>
                <a:cs typeface="Arial" pitchFamily="34" charset="0"/>
              </a:rPr>
              <a:t>لمرحلة التأسيسية </a:t>
            </a:r>
            <a:r>
              <a:rPr lang="ar-SA" sz="2000" dirty="0">
                <a:latin typeface="Arial" pitchFamily="34" charset="0"/>
                <a:cs typeface="Arial" pitchFamily="34" charset="0"/>
              </a:rPr>
              <a:t>للشبكات الاجتماعية، وهى المرحلة التى ظهرت مع الجيل الأول </a:t>
            </a:r>
            <a:r>
              <a:rPr lang="ar-SA" sz="2000" dirty="0" smtClean="0">
                <a:latin typeface="Arial" pitchFamily="34" charset="0"/>
                <a:cs typeface="Arial" pitchFamily="34" charset="0"/>
              </a:rPr>
              <a:t>للويب</a:t>
            </a:r>
            <a:r>
              <a:rPr lang="en-GB" sz="2000" dirty="0" smtClean="0">
                <a:latin typeface="Arial" pitchFamily="34" charset="0"/>
                <a:cs typeface="Arial" pitchFamily="34" charset="0"/>
              </a:rPr>
              <a:t>web 1. </a:t>
            </a:r>
            <a:r>
              <a:rPr lang="ar-SA" sz="2000" dirty="0" smtClean="0">
                <a:latin typeface="Arial" pitchFamily="34" charset="0"/>
                <a:cs typeface="Arial" pitchFamily="34" charset="0"/>
              </a:rPr>
              <a:t>ومن </a:t>
            </a:r>
            <a:r>
              <a:rPr lang="ar-SA" sz="2000" dirty="0">
                <a:latin typeface="Arial" pitchFamily="34" charset="0"/>
                <a:cs typeface="Arial" pitchFamily="34" charset="0"/>
              </a:rPr>
              <a:t>أبرز الشبكات التى تكونت فى هذه المرحلة </a:t>
            </a:r>
            <a:r>
              <a:rPr lang="ar-SA" sz="2000" dirty="0" smtClean="0">
                <a:latin typeface="Arial" pitchFamily="34" charset="0"/>
                <a:cs typeface="Arial" pitchFamily="34" charset="0"/>
              </a:rPr>
              <a:t>:</a:t>
            </a:r>
          </a:p>
          <a:p>
            <a:pPr algn="r" rtl="1">
              <a:lnSpc>
                <a:spcPct val="150000"/>
              </a:lnSpc>
            </a:pPr>
            <a:r>
              <a:rPr lang="ar-SA" sz="2000" dirty="0" smtClean="0">
                <a:latin typeface="Arial" pitchFamily="34" charset="0"/>
                <a:cs typeface="Arial" pitchFamily="34" charset="0"/>
              </a:rPr>
              <a:t>شبكة </a:t>
            </a:r>
            <a:r>
              <a:rPr lang="ar-SA" sz="2000" dirty="0">
                <a:latin typeface="Arial" pitchFamily="34" charset="0"/>
                <a:cs typeface="Arial" pitchFamily="34" charset="0"/>
              </a:rPr>
              <a:t>موقع </a:t>
            </a:r>
            <a:r>
              <a:rPr lang="en-GB" sz="2000" dirty="0">
                <a:latin typeface="Arial" pitchFamily="34" charset="0"/>
                <a:cs typeface="Arial" pitchFamily="34" charset="0"/>
              </a:rPr>
              <a:t>sixdegrees.com، </a:t>
            </a:r>
            <a:r>
              <a:rPr lang="ar-SA" sz="2000" dirty="0">
                <a:latin typeface="Arial" pitchFamily="34" charset="0"/>
                <a:cs typeface="Arial" pitchFamily="34" charset="0"/>
              </a:rPr>
              <a:t>الذى منح للأفراد المتفاعلين فى إطاره فرصة طرح لمحات عن حياتهم وإدراج أصدقائهم. وقد أخفق هذا الموقع عام 2000. </a:t>
            </a:r>
            <a:endParaRPr lang="ar-SA" sz="2000" dirty="0" smtClean="0">
              <a:latin typeface="Arial" pitchFamily="34" charset="0"/>
              <a:cs typeface="Arial" pitchFamily="34" charset="0"/>
            </a:endParaRPr>
          </a:p>
          <a:p>
            <a:pPr algn="r" rtl="1">
              <a:lnSpc>
                <a:spcPct val="150000"/>
              </a:lnSpc>
            </a:pPr>
            <a:r>
              <a:rPr lang="ar-SA" sz="2000" dirty="0" smtClean="0">
                <a:latin typeface="Arial" pitchFamily="34" charset="0"/>
                <a:cs typeface="Arial" pitchFamily="34" charset="0"/>
              </a:rPr>
              <a:t>موقع </a:t>
            </a:r>
            <a:r>
              <a:rPr lang="en-GB" sz="2000" dirty="0">
                <a:latin typeface="Arial" pitchFamily="34" charset="0"/>
                <a:cs typeface="Arial" pitchFamily="34" charset="0"/>
              </a:rPr>
              <a:t>classmates.com </a:t>
            </a:r>
            <a:r>
              <a:rPr lang="ar-SA" sz="2000" dirty="0">
                <a:latin typeface="Arial" pitchFamily="34" charset="0"/>
                <a:cs typeface="Arial" pitchFamily="34" charset="0"/>
              </a:rPr>
              <a:t>الذى ظهر فى منتصف التسعينيات، وكان الغرض منه الربط بين زملاء الدراسة. </a:t>
            </a:r>
            <a:endParaRPr lang="en-US" sz="2000" dirty="0" smtClean="0">
              <a:latin typeface="Arial" pitchFamily="34" charset="0"/>
              <a:cs typeface="Arial" pitchFamily="34" charset="0"/>
            </a:endParaRPr>
          </a:p>
          <a:p>
            <a:pPr algn="r" rtl="1">
              <a:lnSpc>
                <a:spcPct val="150000"/>
              </a:lnSpc>
            </a:pPr>
            <a:r>
              <a:rPr lang="ar-SA" sz="2000" dirty="0" smtClean="0">
                <a:latin typeface="Arial" pitchFamily="34" charset="0"/>
                <a:cs typeface="Arial" pitchFamily="34" charset="0"/>
              </a:rPr>
              <a:t>موقع </a:t>
            </a:r>
            <a:r>
              <a:rPr lang="en-GB" sz="2000" dirty="0" err="1">
                <a:latin typeface="Arial" pitchFamily="34" charset="0"/>
                <a:cs typeface="Arial" pitchFamily="34" charset="0"/>
              </a:rPr>
              <a:t>Ryze</a:t>
            </a:r>
            <a:r>
              <a:rPr lang="en-GB" sz="2000" dirty="0">
                <a:latin typeface="Arial" pitchFamily="34" charset="0"/>
                <a:cs typeface="Arial" pitchFamily="34" charset="0"/>
              </a:rPr>
              <a:t> </a:t>
            </a:r>
            <a:r>
              <a:rPr lang="ar-SA" sz="2000" dirty="0">
                <a:latin typeface="Arial" pitchFamily="34" charset="0"/>
                <a:cs typeface="Arial" pitchFamily="34" charset="0"/>
              </a:rPr>
              <a:t>الذى كان يهدف إلى تكوين شبكات اجتماعية لرجال الأعمال لتسهيل التعاملات </a:t>
            </a:r>
            <a:r>
              <a:rPr lang="ar-SA" sz="2000" dirty="0" smtClean="0">
                <a:latin typeface="Arial" pitchFamily="34" charset="0"/>
                <a:cs typeface="Arial" pitchFamily="34" charset="0"/>
              </a:rPr>
              <a:t>التجارية. </a:t>
            </a:r>
            <a:r>
              <a:rPr lang="ar-SA" sz="2000" dirty="0">
                <a:latin typeface="Arial" pitchFamily="34" charset="0"/>
                <a:cs typeface="Arial" pitchFamily="34" charset="0"/>
              </a:rPr>
              <a:t>وكان أبرز ما ركزت عليه مواقع الشبكات الاجتماعية فى بدايتها </a:t>
            </a:r>
            <a:r>
              <a:rPr lang="ar-SA" sz="2000" u="sng" dirty="0">
                <a:latin typeface="Arial" pitchFamily="34" charset="0"/>
                <a:cs typeface="Arial" pitchFamily="34" charset="0"/>
              </a:rPr>
              <a:t>خدمة الرسائل القصيرة والخاصة بالأصدقاء</a:t>
            </a:r>
            <a:r>
              <a:rPr lang="ar-SA" sz="2000" dirty="0">
                <a:latin typeface="Arial" pitchFamily="34" charset="0"/>
                <a:cs typeface="Arial" pitchFamily="34" charset="0"/>
              </a:rPr>
              <a:t>. وعلى الرغم من أنها وفرت بعض خدمات الشبكات الاجتماعية الحالية، إلا أنها لم تستطع أن تدر ربحا على مؤسسيها، ولم يكتب لكثير منها البقاء</a:t>
            </a:r>
            <a:r>
              <a:rPr lang="ar-SA" sz="2000" dirty="0" smtClean="0">
                <a:latin typeface="Arial" pitchFamily="34" charset="0"/>
                <a:cs typeface="Arial" pitchFamily="34" charset="0"/>
              </a:rPr>
              <a:t>.</a:t>
            </a:r>
            <a:endParaRPr lang="ar-SA" sz="2000" dirty="0">
              <a:latin typeface="Arial" pitchFamily="34" charset="0"/>
              <a:cs typeface="Arial" pitchFamily="34" charset="0"/>
            </a:endParaRPr>
          </a:p>
        </p:txBody>
      </p:sp>
    </p:spTree>
    <p:extLst>
      <p:ext uri="{BB962C8B-B14F-4D97-AF65-F5344CB8AC3E}">
        <p14:creationId xmlns:p14="http://schemas.microsoft.com/office/powerpoint/2010/main" val="33550151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cs typeface="fqaqee3" pitchFamily="2" charset="-78"/>
              </a:rPr>
              <a:t>نشأة الشبكات الاجتماعية  على الانترنت</a:t>
            </a:r>
            <a:endParaRPr lang="en-GB" dirty="0">
              <a:cs typeface="fqaqee3" pitchFamily="2" charset="-78"/>
            </a:endParaRPr>
          </a:p>
        </p:txBody>
      </p:sp>
      <p:sp>
        <p:nvSpPr>
          <p:cNvPr id="3" name="Content Placeholder 2"/>
          <p:cNvSpPr>
            <a:spLocks noGrp="1"/>
          </p:cNvSpPr>
          <p:nvPr>
            <p:ph idx="1"/>
          </p:nvPr>
        </p:nvSpPr>
        <p:spPr/>
        <p:txBody>
          <a:bodyPr>
            <a:normAutofit/>
          </a:bodyPr>
          <a:lstStyle/>
          <a:p>
            <a:pPr algn="r" rtl="1">
              <a:lnSpc>
                <a:spcPct val="150000"/>
              </a:lnSpc>
            </a:pPr>
            <a:r>
              <a:rPr lang="ar-SA" sz="2000" dirty="0">
                <a:solidFill>
                  <a:schemeClr val="tx2"/>
                </a:solidFill>
                <a:latin typeface="Arial" pitchFamily="34" charset="0"/>
                <a:cs typeface="Arial" pitchFamily="34" charset="0"/>
              </a:rPr>
              <a:t>المرحلة الثانية: </a:t>
            </a:r>
            <a:r>
              <a:rPr lang="ar-SA" sz="2000" dirty="0">
                <a:latin typeface="Arial" pitchFamily="34" charset="0"/>
                <a:cs typeface="Arial" pitchFamily="34" charset="0"/>
              </a:rPr>
              <a:t>يمكن وصف المرحلة الثانية بأنها الموجة الثانية للويب </a:t>
            </a:r>
            <a:r>
              <a:rPr lang="en-GB" sz="2000" dirty="0">
                <a:latin typeface="Arial" pitchFamily="34" charset="0"/>
                <a:cs typeface="Arial" pitchFamily="34" charset="0"/>
              </a:rPr>
              <a:t>web 2، </a:t>
            </a:r>
            <a:r>
              <a:rPr lang="ar-SA" sz="2000" dirty="0">
                <a:latin typeface="Arial" pitchFamily="34" charset="0"/>
                <a:cs typeface="Arial" pitchFamily="34" charset="0"/>
              </a:rPr>
              <a:t>والمقصود هنا أنها ارتبطت بتطور خدمات الشبكة، وتعتبر مرحلة اكتمال الشبكات الاجتماعية. ويمكن أن نؤرخ لهذه المرحلة بانطلاقة موقع </a:t>
            </a:r>
            <a:r>
              <a:rPr lang="en-GB" sz="2000" dirty="0">
                <a:latin typeface="Arial" pitchFamily="34" charset="0"/>
                <a:cs typeface="Arial" pitchFamily="34" charset="0"/>
              </a:rPr>
              <a:t>my space، </a:t>
            </a:r>
            <a:r>
              <a:rPr lang="ar-SA" sz="2000" dirty="0">
                <a:latin typeface="Arial" pitchFamily="34" charset="0"/>
                <a:cs typeface="Arial" pitchFamily="34" charset="0"/>
              </a:rPr>
              <a:t>وهو الموقع </a:t>
            </a:r>
            <a:r>
              <a:rPr lang="ar-SA" sz="2000" dirty="0" err="1">
                <a:latin typeface="Arial" pitchFamily="34" charset="0"/>
                <a:cs typeface="Arial" pitchFamily="34" charset="0"/>
              </a:rPr>
              <a:t>الأمريكى</a:t>
            </a:r>
            <a:r>
              <a:rPr lang="ar-SA" sz="2000" dirty="0">
                <a:latin typeface="Arial" pitchFamily="34" charset="0"/>
                <a:cs typeface="Arial" pitchFamily="34" charset="0"/>
              </a:rPr>
              <a:t> المشهور، ثم موقع الفيس بوك. وتشهد المرحلة الثانية من تطور الشبكات الاجتماعية على الإقبال المتزايد من قبل المستخدمين لمواقع الشبكات العالمية. </a:t>
            </a:r>
            <a:r>
              <a:rPr lang="ar-SA" sz="2000" u="sng" dirty="0">
                <a:latin typeface="Arial" pitchFamily="34" charset="0"/>
                <a:cs typeface="Arial" pitchFamily="34" charset="0"/>
              </a:rPr>
              <a:t>ويتناسب ذلك الإقبال المتزايد مع تزايد </a:t>
            </a:r>
            <a:r>
              <a:rPr lang="ar-SA" sz="2000" u="sng" dirty="0" err="1">
                <a:latin typeface="Arial" pitchFamily="34" charset="0"/>
                <a:cs typeface="Arial" pitchFamily="34" charset="0"/>
              </a:rPr>
              <a:t>مستخدمى</a:t>
            </a:r>
            <a:r>
              <a:rPr lang="ar-SA" sz="2000" u="sng" dirty="0">
                <a:latin typeface="Arial" pitchFamily="34" charset="0"/>
                <a:cs typeface="Arial" pitchFamily="34" charset="0"/>
              </a:rPr>
              <a:t> الإنترنت على مستوى العالم. </a:t>
            </a:r>
            <a:endParaRPr lang="en-GB" sz="2000" u="sng" dirty="0">
              <a:latin typeface="Arial" pitchFamily="34" charset="0"/>
              <a:cs typeface="Arial" pitchFamily="34" charset="0"/>
            </a:endParaRPr>
          </a:p>
        </p:txBody>
      </p:sp>
    </p:spTree>
    <p:extLst>
      <p:ext uri="{BB962C8B-B14F-4D97-AF65-F5344CB8AC3E}">
        <p14:creationId xmlns:p14="http://schemas.microsoft.com/office/powerpoint/2010/main" val="2071328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latin typeface="Arial" pitchFamily="34" charset="0"/>
                <a:cs typeface="Arial" pitchFamily="34" charset="0"/>
              </a:rPr>
              <a:t>الخدمات التى تبثها الشبكات </a:t>
            </a:r>
            <a:r>
              <a:rPr lang="ar-SA" dirty="0" smtClean="0">
                <a:latin typeface="Arial" pitchFamily="34" charset="0"/>
                <a:cs typeface="Arial" pitchFamily="34" charset="0"/>
              </a:rPr>
              <a:t>الاجتماعية:</a:t>
            </a:r>
            <a:r>
              <a:rPr lang="ar-SA" dirty="0">
                <a:latin typeface="Arial" pitchFamily="34" charset="0"/>
                <a:cs typeface="Arial" pitchFamily="34" charset="0"/>
              </a:rPr>
              <a:t/>
            </a:r>
            <a:br>
              <a:rPr lang="ar-SA" dirty="0">
                <a:latin typeface="Arial" pitchFamily="34" charset="0"/>
                <a:cs typeface="Arial" pitchFamily="34" charset="0"/>
              </a:rPr>
            </a:br>
            <a:endParaRPr lang="en-GB" dirty="0">
              <a:latin typeface="Arial" pitchFamily="34" charset="0"/>
              <a:cs typeface="Arial" pitchFamily="34" charset="0"/>
            </a:endParaRPr>
          </a:p>
        </p:txBody>
      </p:sp>
      <p:sp>
        <p:nvSpPr>
          <p:cNvPr id="3" name="Content Placeholder 2"/>
          <p:cNvSpPr>
            <a:spLocks noGrp="1"/>
          </p:cNvSpPr>
          <p:nvPr>
            <p:ph idx="1"/>
          </p:nvPr>
        </p:nvSpPr>
        <p:spPr>
          <a:xfrm>
            <a:off x="457200" y="1124744"/>
            <a:ext cx="8229600" cy="5616624"/>
          </a:xfrm>
        </p:spPr>
        <p:txBody>
          <a:bodyPr>
            <a:noAutofit/>
          </a:bodyPr>
          <a:lstStyle/>
          <a:p>
            <a:pPr algn="r" rtl="1">
              <a:lnSpc>
                <a:spcPct val="160000"/>
              </a:lnSpc>
            </a:pPr>
            <a:r>
              <a:rPr lang="ar-SA" sz="2000" u="sng" dirty="0" smtClean="0">
                <a:latin typeface="Arial" pitchFamily="34" charset="0"/>
                <a:cs typeface="Arial" pitchFamily="34" charset="0"/>
              </a:rPr>
              <a:t>1- </a:t>
            </a:r>
            <a:r>
              <a:rPr lang="ar-SA" sz="2000" u="sng" dirty="0">
                <a:latin typeface="Arial" pitchFamily="34" charset="0"/>
                <a:cs typeface="Arial" pitchFamily="34" charset="0"/>
              </a:rPr>
              <a:t>الملفات الشخصية أو صفحات الويب</a:t>
            </a:r>
            <a:r>
              <a:rPr lang="ar-SA" sz="2000" dirty="0">
                <a:latin typeface="Arial" pitchFamily="34" charset="0"/>
                <a:cs typeface="Arial" pitchFamily="34" charset="0"/>
              </a:rPr>
              <a:t>: وهى ملفات يقدم فيها الفرد بياناته الأساسية، مثل الاسم، والسن، وتاريخ الميلاد، والبلد، والاهتمامات، والصور الشخصية، ويعد الملف الشخصى هو بوابة الوصول إلى عالم الشخص.</a:t>
            </a:r>
          </a:p>
          <a:p>
            <a:pPr algn="r" rtl="1">
              <a:lnSpc>
                <a:spcPct val="160000"/>
              </a:lnSpc>
            </a:pPr>
            <a:r>
              <a:rPr lang="ar-SA" sz="2000" u="sng" dirty="0">
                <a:latin typeface="Arial" pitchFamily="34" charset="0"/>
                <a:cs typeface="Arial" pitchFamily="34" charset="0"/>
              </a:rPr>
              <a:t>2- الأصدقاء أو العلاقات: </a:t>
            </a:r>
            <a:r>
              <a:rPr lang="ar-SA" sz="2000" dirty="0">
                <a:latin typeface="Arial" pitchFamily="34" charset="0"/>
                <a:cs typeface="Arial" pitchFamily="34" charset="0"/>
              </a:rPr>
              <a:t>وهى خدمة تمكن الفرد من الاتصال بالأصدقاء الذين يعرفهم فى الواقع، أو الذين يشاركونه الاهتمام نفسه فى المجتمع الافتراضى. وتمتد علاقة الشخص ليس فقط بأصدقائه، ولكن تتيح الشبكات الاجتماعية فرصة للتعارف مع أصدقاء الأصدقاء بعد موافقة الطرفين.</a:t>
            </a:r>
          </a:p>
          <a:p>
            <a:pPr algn="r" rtl="1">
              <a:lnSpc>
                <a:spcPct val="160000"/>
              </a:lnSpc>
            </a:pPr>
            <a:r>
              <a:rPr lang="ar-SA" sz="2000" u="sng" dirty="0">
                <a:latin typeface="Arial" pitchFamily="34" charset="0"/>
                <a:cs typeface="Arial" pitchFamily="34" charset="0"/>
              </a:rPr>
              <a:t>3- إرسال الرسائل: </a:t>
            </a:r>
            <a:r>
              <a:rPr lang="ar-SA" sz="2000" dirty="0">
                <a:latin typeface="Arial" pitchFamily="34" charset="0"/>
                <a:cs typeface="Arial" pitchFamily="34" charset="0"/>
              </a:rPr>
              <a:t>تسمح هذه الخدمة بإرسال الرسائل، سواء إلى الأصدقاء الذين فى قائمة الشخص، أو غير الموجودين فى القائمة</a:t>
            </a:r>
            <a:r>
              <a:rPr lang="ar-SA" sz="2000" dirty="0" smtClean="0">
                <a:latin typeface="Arial" pitchFamily="34" charset="0"/>
                <a:cs typeface="Arial" pitchFamily="34" charset="0"/>
              </a:rPr>
              <a:t>.</a:t>
            </a:r>
            <a:endParaRPr lang="ar-SA" sz="2000" dirty="0">
              <a:latin typeface="Arial" pitchFamily="34" charset="0"/>
              <a:cs typeface="Arial" pitchFamily="34" charset="0"/>
            </a:endParaRPr>
          </a:p>
        </p:txBody>
      </p:sp>
    </p:spTree>
    <p:extLst>
      <p:ext uri="{BB962C8B-B14F-4D97-AF65-F5344CB8AC3E}">
        <p14:creationId xmlns:p14="http://schemas.microsoft.com/office/powerpoint/2010/main" val="14278707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latin typeface="Arial" pitchFamily="34" charset="0"/>
                <a:cs typeface="Arial" pitchFamily="34" charset="0"/>
              </a:rPr>
              <a:t>الخدمات التى تبثها الشبكات </a:t>
            </a:r>
            <a:r>
              <a:rPr lang="ar-SA" dirty="0" smtClean="0">
                <a:latin typeface="Arial" pitchFamily="34" charset="0"/>
                <a:cs typeface="Arial" pitchFamily="34" charset="0"/>
              </a:rPr>
              <a:t>الاجتماعية:</a:t>
            </a:r>
            <a:r>
              <a:rPr lang="ar-SA" dirty="0">
                <a:latin typeface="Arial" pitchFamily="34" charset="0"/>
                <a:cs typeface="Arial" pitchFamily="34" charset="0"/>
              </a:rPr>
              <a:t/>
            </a:r>
            <a:br>
              <a:rPr lang="ar-SA" dirty="0">
                <a:latin typeface="Arial" pitchFamily="34" charset="0"/>
                <a:cs typeface="Arial" pitchFamily="34" charset="0"/>
              </a:rPr>
            </a:br>
            <a:endParaRPr lang="en-GB" dirty="0">
              <a:latin typeface="Arial" pitchFamily="34" charset="0"/>
              <a:cs typeface="Arial" pitchFamily="34" charset="0"/>
            </a:endParaRPr>
          </a:p>
        </p:txBody>
      </p:sp>
      <p:sp>
        <p:nvSpPr>
          <p:cNvPr id="3" name="Content Placeholder 2"/>
          <p:cNvSpPr>
            <a:spLocks noGrp="1"/>
          </p:cNvSpPr>
          <p:nvPr>
            <p:ph idx="1"/>
          </p:nvPr>
        </p:nvSpPr>
        <p:spPr>
          <a:xfrm>
            <a:off x="457200" y="1124744"/>
            <a:ext cx="8229600" cy="5616624"/>
          </a:xfrm>
        </p:spPr>
        <p:txBody>
          <a:bodyPr>
            <a:noAutofit/>
          </a:bodyPr>
          <a:lstStyle/>
          <a:p>
            <a:pPr algn="r" rtl="1">
              <a:lnSpc>
                <a:spcPct val="160000"/>
              </a:lnSpc>
            </a:pPr>
            <a:r>
              <a:rPr lang="ar-SA" sz="2000" u="sng" dirty="0">
                <a:latin typeface="Arial" pitchFamily="34" charset="0"/>
                <a:cs typeface="Arial" pitchFamily="34" charset="0"/>
              </a:rPr>
              <a:t>4- ألبومات الصور</a:t>
            </a:r>
            <a:r>
              <a:rPr lang="ar-SA" sz="2000" dirty="0">
                <a:latin typeface="Arial" pitchFamily="34" charset="0"/>
                <a:cs typeface="Arial" pitchFamily="34" charset="0"/>
              </a:rPr>
              <a:t>: تتيح هذه الخدمة للمستخدمين إنشاء عدد لا </a:t>
            </a:r>
            <a:r>
              <a:rPr lang="ar-SA" sz="2000" dirty="0" err="1">
                <a:latin typeface="Arial" pitchFamily="34" charset="0"/>
                <a:cs typeface="Arial" pitchFamily="34" charset="0"/>
              </a:rPr>
              <a:t>نهائى</a:t>
            </a:r>
            <a:r>
              <a:rPr lang="ar-SA" sz="2000" dirty="0">
                <a:latin typeface="Arial" pitchFamily="34" charset="0"/>
                <a:cs typeface="Arial" pitchFamily="34" charset="0"/>
              </a:rPr>
              <a:t> من الألبومات، ورفع مئات الصور، وإتاحة المشاركات لهذه الصور للاطلاع عليها وتحويلها أيضا.</a:t>
            </a:r>
          </a:p>
          <a:p>
            <a:pPr algn="r" rtl="1">
              <a:lnSpc>
                <a:spcPct val="160000"/>
              </a:lnSpc>
            </a:pPr>
            <a:r>
              <a:rPr lang="ar-SA" sz="2000" u="sng" dirty="0">
                <a:latin typeface="Arial" pitchFamily="34" charset="0"/>
                <a:cs typeface="Arial" pitchFamily="34" charset="0"/>
              </a:rPr>
              <a:t>5- المجموعات: </a:t>
            </a:r>
            <a:r>
              <a:rPr lang="ar-SA" sz="2000" dirty="0">
                <a:latin typeface="Arial" pitchFamily="34" charset="0"/>
                <a:cs typeface="Arial" pitchFamily="34" charset="0"/>
              </a:rPr>
              <a:t>تتيح الشبكات الاجتماعية فرص تكوين مجموعات بهدف معين أو لأهداف محددة، ويوفر موقع الشبكات لمؤسس المجموعة أو المنتسبين والمهتمين بها مساحة من الحرية أشبه بمنتدى حوار مصغر، كما تتيح فرصة التنسيق بين الأعضاء </a:t>
            </a:r>
            <a:r>
              <a:rPr lang="ar-SA" sz="2000" dirty="0" err="1">
                <a:latin typeface="Arial" pitchFamily="34" charset="0"/>
                <a:cs typeface="Arial" pitchFamily="34" charset="0"/>
              </a:rPr>
              <a:t>فى</a:t>
            </a:r>
            <a:r>
              <a:rPr lang="ar-SA" sz="2000" dirty="0">
                <a:latin typeface="Arial" pitchFamily="34" charset="0"/>
                <a:cs typeface="Arial" pitchFamily="34" charset="0"/>
              </a:rPr>
              <a:t> الاجتماعات من خلال ما يعرف باسم </a:t>
            </a:r>
            <a:r>
              <a:rPr lang="en-GB" sz="2000" dirty="0">
                <a:latin typeface="Arial" pitchFamily="34" charset="0"/>
                <a:cs typeface="Arial" pitchFamily="34" charset="0"/>
              </a:rPr>
              <a:t>Events </a:t>
            </a:r>
            <a:r>
              <a:rPr lang="ar-SA" sz="2000" dirty="0">
                <a:latin typeface="Arial" pitchFamily="34" charset="0"/>
                <a:cs typeface="Arial" pitchFamily="34" charset="0"/>
              </a:rPr>
              <a:t>ودعوة الأعضاء لتلك المجموعات، ومعرفة عدد الحاضرين وأعداد غير الحاضرين.</a:t>
            </a:r>
          </a:p>
          <a:p>
            <a:pPr algn="r" rtl="1">
              <a:lnSpc>
                <a:spcPct val="160000"/>
              </a:lnSpc>
            </a:pPr>
            <a:r>
              <a:rPr lang="ar-SA" sz="2000" u="sng" dirty="0">
                <a:latin typeface="Arial" pitchFamily="34" charset="0"/>
                <a:cs typeface="Arial" pitchFamily="34" charset="0"/>
              </a:rPr>
              <a:t>6- الصفحات: </a:t>
            </a:r>
            <a:r>
              <a:rPr lang="ar-SA" sz="2000" dirty="0">
                <a:latin typeface="Arial" pitchFamily="34" charset="0"/>
                <a:cs typeface="Arial" pitchFamily="34" charset="0"/>
              </a:rPr>
              <a:t>ابتدع هذه الفكرة موقع </a:t>
            </a:r>
            <a:r>
              <a:rPr lang="en-GB" sz="2000" dirty="0">
                <a:latin typeface="Arial" pitchFamily="34" charset="0"/>
                <a:cs typeface="Arial" pitchFamily="34" charset="0"/>
              </a:rPr>
              <a:t>Face Book </a:t>
            </a:r>
            <a:r>
              <a:rPr lang="ar-SA" sz="2000" dirty="0">
                <a:latin typeface="Arial" pitchFamily="34" charset="0"/>
                <a:cs typeface="Arial" pitchFamily="34" charset="0"/>
              </a:rPr>
              <a:t>وتم استخدامها على المستوى </a:t>
            </a:r>
            <a:r>
              <a:rPr lang="ar-SA" sz="2000" dirty="0" err="1">
                <a:latin typeface="Arial" pitchFamily="34" charset="0"/>
                <a:cs typeface="Arial" pitchFamily="34" charset="0"/>
              </a:rPr>
              <a:t>التجارى</a:t>
            </a:r>
            <a:r>
              <a:rPr lang="ar-SA" sz="2000" dirty="0">
                <a:latin typeface="Arial" pitchFamily="34" charset="0"/>
                <a:cs typeface="Arial" pitchFamily="34" charset="0"/>
              </a:rPr>
              <a:t> بشكل فعال، حيث تسمح هذه الخدمة بإنشاء حملات إعلانية موجهة تتيح لأصحاب المنتجات التجارية فرصة عرض السلع، أو المنتجات للفئات </a:t>
            </a:r>
            <a:r>
              <a:rPr lang="ar-SA" sz="2000" dirty="0" err="1">
                <a:latin typeface="Arial" pitchFamily="34" charset="0"/>
                <a:cs typeface="Arial" pitchFamily="34" charset="0"/>
              </a:rPr>
              <a:t>التى</a:t>
            </a:r>
            <a:r>
              <a:rPr lang="ar-SA" sz="2000" dirty="0">
                <a:latin typeface="Arial" pitchFamily="34" charset="0"/>
                <a:cs typeface="Arial" pitchFamily="34" charset="0"/>
              </a:rPr>
              <a:t> يحددونها. </a:t>
            </a:r>
            <a:endParaRPr lang="en-GB" sz="2000" dirty="0">
              <a:latin typeface="Arial" pitchFamily="34" charset="0"/>
              <a:cs typeface="Arial" pitchFamily="34" charset="0"/>
            </a:endParaRPr>
          </a:p>
        </p:txBody>
      </p:sp>
    </p:spTree>
    <p:extLst>
      <p:ext uri="{BB962C8B-B14F-4D97-AF65-F5344CB8AC3E}">
        <p14:creationId xmlns:p14="http://schemas.microsoft.com/office/powerpoint/2010/main" val="27286617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cs typeface="fqaqee3" pitchFamily="2" charset="-78"/>
              </a:rPr>
              <a:t>أنواع  الشبكات الاجتماعية</a:t>
            </a:r>
            <a:endParaRPr lang="en-GB" dirty="0">
              <a:cs typeface="fqaqee3" pitchFamily="2" charset="-78"/>
            </a:endParaRPr>
          </a:p>
        </p:txBody>
      </p:sp>
      <p:sp>
        <p:nvSpPr>
          <p:cNvPr id="3" name="Content Placeholder 2"/>
          <p:cNvSpPr>
            <a:spLocks noGrp="1"/>
          </p:cNvSpPr>
          <p:nvPr>
            <p:ph idx="1"/>
          </p:nvPr>
        </p:nvSpPr>
        <p:spPr/>
        <p:txBody>
          <a:bodyPr>
            <a:normAutofit/>
          </a:bodyPr>
          <a:lstStyle/>
          <a:p>
            <a:pPr marL="457200" indent="-457200" algn="r" rtl="1">
              <a:buFont typeface="+mj-lt"/>
              <a:buAutoNum type="arabicPeriod"/>
            </a:pPr>
            <a:r>
              <a:rPr lang="ar-SA" sz="2800" b="1" dirty="0" smtClean="0">
                <a:latin typeface="Arial" pitchFamily="34" charset="0"/>
                <a:cs typeface="Arial" pitchFamily="34" charset="0"/>
              </a:rPr>
              <a:t>شبكات اجتماعية شخصية: </a:t>
            </a:r>
            <a:r>
              <a:rPr lang="ar-SA" sz="2800" dirty="0" smtClean="0">
                <a:latin typeface="Arial" pitchFamily="34" charset="0"/>
                <a:cs typeface="Arial" pitchFamily="34" charset="0"/>
              </a:rPr>
              <a:t>مثل الفيسبوك، تويتر</a:t>
            </a:r>
          </a:p>
          <a:p>
            <a:pPr marL="457200" indent="-457200" algn="r" rtl="1">
              <a:buFont typeface="+mj-lt"/>
              <a:buAutoNum type="arabicPeriod"/>
            </a:pPr>
            <a:endParaRPr lang="ar-SA" sz="2800" dirty="0" smtClean="0">
              <a:latin typeface="Arial" pitchFamily="34" charset="0"/>
              <a:cs typeface="Arial" pitchFamily="34" charset="0"/>
            </a:endParaRPr>
          </a:p>
          <a:p>
            <a:pPr marL="457200" indent="-457200" algn="r" rtl="1">
              <a:buFont typeface="+mj-lt"/>
              <a:buAutoNum type="arabicPeriod"/>
            </a:pPr>
            <a:r>
              <a:rPr lang="ar-SA" sz="2800" b="1" dirty="0" smtClean="0">
                <a:latin typeface="Arial" pitchFamily="34" charset="0"/>
                <a:cs typeface="Arial" pitchFamily="34" charset="0"/>
              </a:rPr>
              <a:t>شبكات ثقافية</a:t>
            </a:r>
            <a:r>
              <a:rPr lang="ar-SA" sz="2800" dirty="0" smtClean="0">
                <a:latin typeface="Arial" pitchFamily="34" charset="0"/>
                <a:cs typeface="Arial" pitchFamily="34" charset="0"/>
              </a:rPr>
              <a:t>، يكون الاجتماع فيها مبنياً لنشر ثقافة معينة، مثل موقع </a:t>
            </a:r>
            <a:r>
              <a:rPr lang="en-GB" sz="2800" dirty="0" err="1" smtClean="0">
                <a:latin typeface="Arial" pitchFamily="34" charset="0"/>
                <a:cs typeface="Arial" pitchFamily="34" charset="0"/>
              </a:rPr>
              <a:t>goodreads</a:t>
            </a:r>
            <a:r>
              <a:rPr lang="ar-SA" sz="2800" dirty="0" smtClean="0">
                <a:latin typeface="Arial" pitchFamily="34" charset="0"/>
                <a:cs typeface="Arial" pitchFamily="34" charset="0"/>
              </a:rPr>
              <a:t>،  </a:t>
            </a:r>
            <a:r>
              <a:rPr lang="en-GB" sz="2800" dirty="0" smtClean="0">
                <a:latin typeface="Arial" pitchFamily="34" charset="0"/>
                <a:cs typeface="Arial" pitchFamily="34" charset="0"/>
                <a:hlinkClick r:id="rId2"/>
              </a:rPr>
              <a:t>library things </a:t>
            </a:r>
            <a:endParaRPr lang="ar-SA" sz="2800" dirty="0" smtClean="0">
              <a:latin typeface="Arial" pitchFamily="34" charset="0"/>
              <a:cs typeface="Arial" pitchFamily="34" charset="0"/>
            </a:endParaRPr>
          </a:p>
          <a:p>
            <a:pPr marL="457200" indent="-457200" algn="r" rtl="1">
              <a:buFont typeface="+mj-lt"/>
              <a:buAutoNum type="arabicPeriod"/>
            </a:pPr>
            <a:endParaRPr lang="en-GB" sz="2800" dirty="0" smtClean="0">
              <a:latin typeface="Arial" pitchFamily="34" charset="0"/>
              <a:cs typeface="Arial" pitchFamily="34" charset="0"/>
            </a:endParaRPr>
          </a:p>
          <a:p>
            <a:pPr marL="457200" indent="-457200" algn="r" rtl="1">
              <a:buFont typeface="+mj-lt"/>
              <a:buAutoNum type="arabicPeriod"/>
            </a:pPr>
            <a:r>
              <a:rPr lang="ar-SA" sz="2800" b="1" dirty="0" smtClean="0">
                <a:latin typeface="Arial" pitchFamily="34" charset="0"/>
                <a:cs typeface="Arial" pitchFamily="34" charset="0"/>
              </a:rPr>
              <a:t>شبكات مهنية</a:t>
            </a:r>
            <a:r>
              <a:rPr lang="ar-SA" sz="2800" dirty="0" smtClean="0">
                <a:latin typeface="Arial" pitchFamily="34" charset="0"/>
                <a:cs typeface="Arial" pitchFamily="34" charset="0"/>
              </a:rPr>
              <a:t>: وهي الشبكات التي يتم التجمع فيها وفقاً لأغراض مهنية وتجارية، مثل </a:t>
            </a:r>
            <a:r>
              <a:rPr lang="en-GB" sz="2800" dirty="0" smtClean="0">
                <a:latin typeface="Arial" pitchFamily="34" charset="0"/>
                <a:cs typeface="Arial" pitchFamily="34" charset="0"/>
              </a:rPr>
              <a:t>linked in</a:t>
            </a:r>
            <a:r>
              <a:rPr lang="ar-SA" sz="2800" dirty="0">
                <a:latin typeface="Arial" pitchFamily="34" charset="0"/>
                <a:cs typeface="Arial" pitchFamily="34" charset="0"/>
              </a:rPr>
              <a:t> </a:t>
            </a:r>
            <a:r>
              <a:rPr lang="ar-SA" sz="2800" dirty="0" smtClean="0">
                <a:latin typeface="Arial" pitchFamily="34" charset="0"/>
                <a:cs typeface="Arial" pitchFamily="34" charset="0"/>
              </a:rPr>
              <a:t>و </a:t>
            </a:r>
            <a:r>
              <a:rPr lang="en-GB" sz="2800" dirty="0" smtClean="0">
                <a:latin typeface="Arial" pitchFamily="34" charset="0"/>
                <a:cs typeface="Arial" pitchFamily="34" charset="0"/>
              </a:rPr>
              <a:t>freelancers</a:t>
            </a:r>
          </a:p>
          <a:p>
            <a:pPr marL="457200" indent="-457200" algn="r" rtl="1">
              <a:buFont typeface="+mj-lt"/>
              <a:buAutoNum type="arabicPeriod"/>
            </a:pPr>
            <a:endParaRPr lang="ar-SA" sz="2800" dirty="0" smtClean="0">
              <a:latin typeface="Arial" pitchFamily="34" charset="0"/>
              <a:cs typeface="Arial" pitchFamily="34" charset="0"/>
            </a:endParaRPr>
          </a:p>
        </p:txBody>
      </p:sp>
    </p:spTree>
    <p:extLst>
      <p:ext uri="{BB962C8B-B14F-4D97-AF65-F5344CB8AC3E}">
        <p14:creationId xmlns:p14="http://schemas.microsoft.com/office/powerpoint/2010/main" val="16934739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cs typeface="fqaqee3" pitchFamily="2" charset="-78"/>
              </a:rPr>
              <a:t>استخدامات الشبكات الاجتماعية:</a:t>
            </a:r>
            <a:endParaRPr lang="en-GB" dirty="0">
              <a:cs typeface="fqaqee3" pitchFamily="2" charset="-78"/>
            </a:endParaRPr>
          </a:p>
        </p:txBody>
      </p:sp>
      <p:sp>
        <p:nvSpPr>
          <p:cNvPr id="3" name="Content Placeholder 2"/>
          <p:cNvSpPr>
            <a:spLocks noGrp="1"/>
          </p:cNvSpPr>
          <p:nvPr>
            <p:ph idx="1"/>
          </p:nvPr>
        </p:nvSpPr>
        <p:spPr/>
        <p:txBody>
          <a:bodyPr>
            <a:normAutofit lnSpcReduction="10000"/>
          </a:bodyPr>
          <a:lstStyle/>
          <a:p>
            <a:pPr marL="457200" indent="-457200" algn="r" rtl="1">
              <a:buFont typeface="+mj-lt"/>
              <a:buAutoNum type="arabicPeriod"/>
            </a:pPr>
            <a:r>
              <a:rPr lang="ar-SA" sz="3200" dirty="0" smtClean="0">
                <a:cs typeface="fqaqee3" pitchFamily="2" charset="-78"/>
              </a:rPr>
              <a:t>الاتصال والتواصل الشخصي</a:t>
            </a:r>
          </a:p>
          <a:p>
            <a:pPr marL="457200" indent="-457200" algn="r" rtl="1">
              <a:buFont typeface="+mj-lt"/>
              <a:buAutoNum type="arabicPeriod"/>
            </a:pPr>
            <a:endParaRPr lang="ar-SA" sz="3200" dirty="0" smtClean="0">
              <a:cs typeface="fqaqee3" pitchFamily="2" charset="-78"/>
            </a:endParaRPr>
          </a:p>
          <a:p>
            <a:pPr marL="457200" indent="-457200" algn="r" rtl="1">
              <a:buFont typeface="+mj-lt"/>
              <a:buAutoNum type="arabicPeriod"/>
            </a:pPr>
            <a:r>
              <a:rPr lang="ar-SA" sz="3200" dirty="0" smtClean="0">
                <a:cs typeface="fqaqee3" pitchFamily="2" charset="-78"/>
              </a:rPr>
              <a:t>الاستخدامات الإخبارية، سواء أكانت للصحف الرسمية،أم صحافة المواطن.</a:t>
            </a:r>
          </a:p>
          <a:p>
            <a:pPr marL="457200" indent="-457200" algn="r" rtl="1">
              <a:buFont typeface="+mj-lt"/>
              <a:buAutoNum type="arabicPeriod"/>
            </a:pPr>
            <a:endParaRPr lang="ar-SA" sz="3200" dirty="0" smtClean="0">
              <a:cs typeface="fqaqee3" pitchFamily="2" charset="-78"/>
            </a:endParaRPr>
          </a:p>
          <a:p>
            <a:pPr marL="457200" indent="-457200" algn="r" rtl="1">
              <a:buFont typeface="+mj-lt"/>
              <a:buAutoNum type="arabicPeriod"/>
            </a:pPr>
            <a:r>
              <a:rPr lang="ar-SA" sz="3200" dirty="0" smtClean="0">
                <a:cs typeface="fqaqee3" pitchFamily="2" charset="-78"/>
              </a:rPr>
              <a:t>الاستخدامات التعليمية</a:t>
            </a:r>
          </a:p>
          <a:p>
            <a:pPr marL="457200" indent="-457200" algn="r" rtl="1">
              <a:buFont typeface="+mj-lt"/>
              <a:buAutoNum type="arabicPeriod"/>
            </a:pPr>
            <a:endParaRPr lang="ar-SA" sz="3200" dirty="0" smtClean="0">
              <a:cs typeface="fqaqee3" pitchFamily="2" charset="-78"/>
            </a:endParaRPr>
          </a:p>
          <a:p>
            <a:pPr marL="457200" indent="-457200" algn="r" rtl="1">
              <a:buFont typeface="+mj-lt"/>
              <a:buAutoNum type="arabicPeriod"/>
            </a:pPr>
            <a:r>
              <a:rPr lang="ar-SA" sz="3200" dirty="0" smtClean="0">
                <a:cs typeface="fqaqee3" pitchFamily="2" charset="-78"/>
              </a:rPr>
              <a:t>الاتصال المؤسسي (العلاقات العامة) للقطاع الحكومي والخاص</a:t>
            </a:r>
          </a:p>
          <a:p>
            <a:pPr marL="457200" indent="-457200" algn="r" rtl="1">
              <a:buFont typeface="+mj-lt"/>
              <a:buAutoNum type="arabicPeriod"/>
            </a:pPr>
            <a:endParaRPr lang="ar-SA" sz="3200" dirty="0" smtClean="0">
              <a:cs typeface="fqaqee3" pitchFamily="2" charset="-78"/>
            </a:endParaRPr>
          </a:p>
          <a:p>
            <a:pPr marL="457200" indent="-457200" algn="r" rtl="1">
              <a:buFont typeface="+mj-lt"/>
              <a:buAutoNum type="arabicPeriod"/>
            </a:pPr>
            <a:r>
              <a:rPr lang="ar-SA" sz="3200" dirty="0" smtClean="0">
                <a:cs typeface="fqaqee3" pitchFamily="2" charset="-78"/>
              </a:rPr>
              <a:t>الهروب من الواقع</a:t>
            </a:r>
          </a:p>
          <a:p>
            <a:pPr marL="457200" indent="-457200" algn="r" rtl="1">
              <a:buFont typeface="+mj-lt"/>
              <a:buAutoNum type="arabicPeriod"/>
            </a:pPr>
            <a:endParaRPr lang="ar-SA" sz="3200" dirty="0" smtClean="0">
              <a:cs typeface="fqaqee3" pitchFamily="2" charset="-78"/>
            </a:endParaRPr>
          </a:p>
          <a:p>
            <a:pPr marL="457200" indent="-457200" algn="r" rtl="1">
              <a:buFont typeface="+mj-lt"/>
              <a:buAutoNum type="arabicPeriod"/>
            </a:pPr>
            <a:endParaRPr lang="en-GB" sz="3200" dirty="0">
              <a:cs typeface="fqaqee3" pitchFamily="2" charset="-78"/>
            </a:endParaRPr>
          </a:p>
        </p:txBody>
      </p:sp>
    </p:spTree>
    <p:extLst>
      <p:ext uri="{BB962C8B-B14F-4D97-AF65-F5344CB8AC3E}">
        <p14:creationId xmlns:p14="http://schemas.microsoft.com/office/powerpoint/2010/main" val="39614278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711</TotalTime>
  <Words>1205</Words>
  <Application>Microsoft Office PowerPoint</Application>
  <PresentationFormat>عرض على الشاشة (3:4)‏</PresentationFormat>
  <Paragraphs>85</Paragraphs>
  <Slides>16</Slides>
  <Notes>0</Notes>
  <HiddenSlides>0</HiddenSlides>
  <MMClips>0</MMClips>
  <ScaleCrop>false</ScaleCrop>
  <HeadingPairs>
    <vt:vector size="4" baseType="variant">
      <vt:variant>
        <vt:lpstr>نسق</vt:lpstr>
      </vt:variant>
      <vt:variant>
        <vt:i4>1</vt:i4>
      </vt:variant>
      <vt:variant>
        <vt:lpstr>عناوين الشرائح</vt:lpstr>
      </vt:variant>
      <vt:variant>
        <vt:i4>16</vt:i4>
      </vt:variant>
    </vt:vector>
  </HeadingPairs>
  <TitlesOfParts>
    <vt:vector size="17" baseType="lpstr">
      <vt:lpstr>Clarity</vt:lpstr>
      <vt:lpstr>الشبكات الاجتماعية</vt:lpstr>
      <vt:lpstr>ما هي الشبكات الاجتماعية</vt:lpstr>
      <vt:lpstr>عرض تقديمي في PowerPoint</vt:lpstr>
      <vt:lpstr>نشأة الشبكات الاجتماعية  على الانترنت</vt:lpstr>
      <vt:lpstr>نشأة الشبكات الاجتماعية  على الانترنت</vt:lpstr>
      <vt:lpstr>الخدمات التى تبثها الشبكات الاجتماعية: </vt:lpstr>
      <vt:lpstr>الخدمات التى تبثها الشبكات الاجتماعية: </vt:lpstr>
      <vt:lpstr>أنواع  الشبكات الاجتماعية</vt:lpstr>
      <vt:lpstr>استخدامات الشبكات الاجتماعية:</vt:lpstr>
      <vt:lpstr>مميزات الشبكات الاجتماعية</vt:lpstr>
      <vt:lpstr>المتغيرات الاجتماعية التي أحدثتها الشبكات الاجتماعية</vt:lpstr>
      <vt:lpstr>- المتغيرات السياسية التي أحدثتها الشبكات الاجتماعية: </vt:lpstr>
      <vt:lpstr>أخصائي الإعلام الجديد</vt:lpstr>
      <vt:lpstr>التخطيط للنشر في الإعلام الجديد</vt:lpstr>
      <vt:lpstr>عرض تقديمي في PowerPoint</vt:lpstr>
      <vt:lpstr>مواقع لقياس المحتوى: </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الشبكات الاجتماعية</dc:title>
  <dc:creator>lolo</dc:creator>
  <cp:lastModifiedBy>Nada Nasser Alahmari</cp:lastModifiedBy>
  <cp:revision>60</cp:revision>
  <dcterms:created xsi:type="dcterms:W3CDTF">2014-11-08T18:01:54Z</dcterms:created>
  <dcterms:modified xsi:type="dcterms:W3CDTF">2015-10-19T05:03:35Z</dcterms:modified>
</cp:coreProperties>
</file>