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wdp" ContentType="image/vnd.ms-photo"/>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sldIdLst>
    <p:sldId id="256" r:id="rId2"/>
    <p:sldId id="300" r:id="rId3"/>
    <p:sldId id="257" r:id="rId4"/>
    <p:sldId id="258" r:id="rId5"/>
    <p:sldId id="259" r:id="rId6"/>
    <p:sldId id="260" r:id="rId7"/>
    <p:sldId id="261" r:id="rId8"/>
    <p:sldId id="262" r:id="rId9"/>
    <p:sldId id="263" r:id="rId10"/>
    <p:sldId id="264" r:id="rId11"/>
    <p:sldId id="265" r:id="rId12"/>
    <p:sldId id="268" r:id="rId13"/>
    <p:sldId id="269" r:id="rId14"/>
    <p:sldId id="270" r:id="rId15"/>
    <p:sldId id="271" r:id="rId16"/>
    <p:sldId id="272" r:id="rId17"/>
    <p:sldId id="273" r:id="rId18"/>
    <p:sldId id="299" r:id="rId19"/>
    <p:sldId id="274" r:id="rId20"/>
    <p:sldId id="275" r:id="rId21"/>
    <p:sldId id="276" r:id="rId22"/>
    <p:sldId id="277" r:id="rId23"/>
    <p:sldId id="290" r:id="rId24"/>
    <p:sldId id="278" r:id="rId25"/>
    <p:sldId id="279" r:id="rId26"/>
    <p:sldId id="291" r:id="rId27"/>
    <p:sldId id="280" r:id="rId28"/>
    <p:sldId id="293" r:id="rId29"/>
    <p:sldId id="294" r:id="rId30"/>
    <p:sldId id="281" r:id="rId31"/>
    <p:sldId id="282" r:id="rId32"/>
    <p:sldId id="283" r:id="rId33"/>
    <p:sldId id="284" r:id="rId34"/>
    <p:sldId id="285" r:id="rId35"/>
    <p:sldId id="295" r:id="rId36"/>
    <p:sldId id="296" r:id="rId37"/>
    <p:sldId id="286" r:id="rId38"/>
    <p:sldId id="287" r:id="rId39"/>
    <p:sldId id="288" r:id="rId40"/>
    <p:sldId id="297" r:id="rId41"/>
    <p:sldId id="298" r:id="rId4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457480"/>
    <a:srgbClr val="8A7B85"/>
    <a:srgbClr val="644364"/>
    <a:srgbClr val="80567F"/>
    <a:srgbClr val="ABEBEB"/>
  </p:clrMru>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p:scale>
          <a:sx n="70" d="100"/>
          <a:sy n="70" d="100"/>
        </p:scale>
        <p:origin x="-2814" y="-94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4B9786BD-4E92-7F4B-873D-333B163A84A2}" type="datetimeFigureOut">
              <a:rPr lang="en-US" smtClean="0"/>
              <a:pPr/>
              <a:t>8/22/2015</a:t>
            </a:fld>
            <a:endParaRPr lang="en-US"/>
          </a:p>
        </p:txBody>
      </p:sp>
      <p:sp>
        <p:nvSpPr>
          <p:cNvPr id="20" name="Footer Placeholder 19"/>
          <p:cNvSpPr>
            <a:spLocks noGrp="1"/>
          </p:cNvSpPr>
          <p:nvPr>
            <p:ph type="ftr" sz="quarter" idx="11"/>
          </p:nvPr>
        </p:nvSpPr>
        <p:spPr/>
        <p:txBody>
          <a:bodyPr/>
          <a:lstStyle>
            <a:extLst/>
          </a:lstStyle>
          <a:p>
            <a:endParaRPr lang="en-US"/>
          </a:p>
        </p:txBody>
      </p:sp>
      <p:sp>
        <p:nvSpPr>
          <p:cNvPr id="10" name="Slide Number Placeholder 9"/>
          <p:cNvSpPr>
            <a:spLocks noGrp="1"/>
          </p:cNvSpPr>
          <p:nvPr>
            <p:ph type="sldNum" sz="quarter" idx="12"/>
          </p:nvPr>
        </p:nvSpPr>
        <p:spPr/>
        <p:txBody>
          <a:bodyPr/>
          <a:lstStyle>
            <a:extLst/>
          </a:lstStyle>
          <a:p>
            <a:fld id="{634E10E3-A5A5-FB4C-8EAB-35944C31AEF0}" type="slidenum">
              <a:rPr lang="en-US" smtClean="0"/>
              <a:pPr/>
              <a:t>‹#›</a:t>
            </a:fld>
            <a:endParaRPr lang="en-US"/>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4B9786BD-4E92-7F4B-873D-333B163A84A2}" type="datetimeFigureOut">
              <a:rPr lang="en-US" smtClean="0"/>
              <a:pPr/>
              <a:t>8/22/2015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634E10E3-A5A5-FB4C-8EAB-35944C31AEF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4B9786BD-4E92-7F4B-873D-333B163A84A2}" type="datetimeFigureOut">
              <a:rPr lang="en-US" smtClean="0"/>
              <a:pPr/>
              <a:t>8/22/2015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634E10E3-A5A5-FB4C-8EAB-35944C31AEF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4B9786BD-4E92-7F4B-873D-333B163A84A2}" type="datetimeFigureOut">
              <a:rPr lang="en-US" smtClean="0"/>
              <a:pPr/>
              <a:t>8/22/2015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634E10E3-A5A5-FB4C-8EAB-35944C31AEF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4B9786BD-4E92-7F4B-873D-333B163A84A2}" type="datetimeFigureOut">
              <a:rPr lang="en-US" smtClean="0"/>
              <a:pPr/>
              <a:t>8/22/2015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634E10E3-A5A5-FB4C-8EAB-35944C31AEF0}" type="slidenum">
              <a:rPr lang="en-US" smtClean="0"/>
              <a:pPr/>
              <a:t>‹#›</a:t>
            </a:fld>
            <a:endParaRPr lang="en-US"/>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4B9786BD-4E92-7F4B-873D-333B163A84A2}" type="datetimeFigureOut">
              <a:rPr lang="en-US" smtClean="0"/>
              <a:pPr/>
              <a:t>8/22/2015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634E10E3-A5A5-FB4C-8EAB-35944C31AEF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4B9786BD-4E92-7F4B-873D-333B163A84A2}" type="datetimeFigureOut">
              <a:rPr lang="en-US" smtClean="0"/>
              <a:pPr/>
              <a:t>8/22/2015</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634E10E3-A5A5-FB4C-8EAB-35944C31AEF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4B9786BD-4E92-7F4B-873D-333B163A84A2}" type="datetimeFigureOut">
              <a:rPr lang="en-US" smtClean="0"/>
              <a:pPr/>
              <a:t>8/22/2015</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634E10E3-A5A5-FB4C-8EAB-35944C31AEF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4B9786BD-4E92-7F4B-873D-333B163A84A2}" type="datetimeFigureOut">
              <a:rPr lang="en-US" smtClean="0"/>
              <a:pPr/>
              <a:t>8/22/2015</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634E10E3-A5A5-FB4C-8EAB-35944C31AEF0}" type="slidenum">
              <a:rPr lang="en-US" smtClean="0"/>
              <a:pPr/>
              <a:t>‹#›</a:t>
            </a:fld>
            <a:endParaRPr lang="en-US"/>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4B9786BD-4E92-7F4B-873D-333B163A84A2}" type="datetimeFigureOut">
              <a:rPr lang="en-US" smtClean="0"/>
              <a:pPr/>
              <a:t>8/22/2015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634E10E3-A5A5-FB4C-8EAB-35944C31AEF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4B9786BD-4E92-7F4B-873D-333B163A84A2}" type="datetimeFigureOut">
              <a:rPr lang="en-US" smtClean="0"/>
              <a:pPr/>
              <a:t>8/22/2015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634E10E3-A5A5-FB4C-8EAB-35944C31AEF0}" type="slidenum">
              <a:rPr lang="en-US" smtClean="0"/>
              <a:pPr/>
              <a:t>‹#›</a:t>
            </a:fld>
            <a:endParaRPr lang="en-US"/>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Drag picture to placeholder or click icon to add</a:t>
            </a:r>
            <a:endParaRPr kumimoji="0" lang="en-US" dirty="0"/>
          </a:p>
        </p:txBody>
      </p:sp>
      <p:sp>
        <p:nvSpPr>
          <p:cNvPr id="9" name="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80567F"/>
        </a:solidFill>
        <a:effectLst/>
      </p:bgPr>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4B9786BD-4E92-7F4B-873D-333B163A84A2}" type="datetimeFigureOut">
              <a:rPr lang="en-US" smtClean="0"/>
              <a:pPr/>
              <a:t>8/22/2015</a:t>
            </a:fld>
            <a:endParaRPr lang="en-US"/>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634E10E3-A5A5-FB4C-8EAB-35944C31AEF0}" type="slidenum">
              <a:rPr lang="en-US" smtClean="0"/>
              <a:pPr/>
              <a:t>‹#›</a:t>
            </a:fld>
            <a:endParaRPr lang="en-US"/>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32560" y="956728"/>
            <a:ext cx="7406640" cy="1513370"/>
          </a:xfrm>
        </p:spPr>
        <p:txBody>
          <a:bodyPr>
            <a:noAutofit/>
          </a:bodyPr>
          <a:lstStyle/>
          <a:p>
            <a:pPr algn="ctr"/>
            <a:r>
              <a:rPr lang="en-US" sz="4800" dirty="0" smtClean="0">
                <a:solidFill>
                  <a:srgbClr val="457480"/>
                </a:solidFill>
                <a:latin typeface="Calibri"/>
                <a:cs typeface="Calibri"/>
              </a:rPr>
              <a:t>Promoting a Tobacco-Free Lifestyle</a:t>
            </a:r>
            <a:endParaRPr lang="en-US" sz="4800" dirty="0">
              <a:solidFill>
                <a:srgbClr val="457480"/>
              </a:solidFill>
              <a:latin typeface="Calibri"/>
              <a:cs typeface="Calibri"/>
            </a:endParaRPr>
          </a:p>
        </p:txBody>
      </p:sp>
      <p:pic>
        <p:nvPicPr>
          <p:cNvPr id="4" name="Picture 3" descr="2012-13-tobacco-free-poster-winner-copy.png"/>
          <p:cNvPicPr>
            <a:picLocks noChangeAspect="1"/>
          </p:cNvPicPr>
          <p:nvPr/>
        </p:nvPicPr>
        <p:blipFill rotWithShape="1">
          <a:blip r:embed="rId2">
            <a:alphaModFix amt="28000"/>
            <a:extLst>
              <a:ext uri="{28A0092B-C50C-407E-A947-70E740481C1C}">
                <a14:useLocalDpi xmlns:a14="http://schemas.microsoft.com/office/drawing/2010/main" xmlns="" val="0"/>
              </a:ext>
            </a:extLst>
          </a:blip>
          <a:srcRect l="7228" t="9491" r="9251" b="18491"/>
          <a:stretch/>
        </p:blipFill>
        <p:spPr>
          <a:xfrm>
            <a:off x="1202166" y="3518148"/>
            <a:ext cx="7637034" cy="3339852"/>
          </a:xfrm>
          <a:prstGeom prst="rect">
            <a:avLst/>
          </a:prstGeom>
        </p:spPr>
      </p:pic>
    </p:spTree>
    <p:extLst>
      <p:ext uri="{BB962C8B-B14F-4D97-AF65-F5344CB8AC3E}">
        <p14:creationId xmlns:p14="http://schemas.microsoft.com/office/powerpoint/2010/main" xmlns="" val="207251662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9725" y="0"/>
            <a:ext cx="8229600" cy="1172168"/>
          </a:xfrm>
        </p:spPr>
        <p:txBody>
          <a:bodyPr>
            <a:normAutofit/>
          </a:bodyPr>
          <a:lstStyle/>
          <a:p>
            <a:r>
              <a:rPr lang="en-US" sz="3600" dirty="0"/>
              <a:t>Smoking Tobacco</a:t>
            </a:r>
          </a:p>
        </p:txBody>
      </p:sp>
      <p:sp>
        <p:nvSpPr>
          <p:cNvPr id="3" name="Content Placeholder 2"/>
          <p:cNvSpPr>
            <a:spLocks noGrp="1"/>
          </p:cNvSpPr>
          <p:nvPr>
            <p:ph idx="1"/>
          </p:nvPr>
        </p:nvSpPr>
        <p:spPr>
          <a:xfrm>
            <a:off x="1100868" y="1182439"/>
            <a:ext cx="6118652" cy="5030558"/>
          </a:xfrm>
        </p:spPr>
        <p:txBody>
          <a:bodyPr>
            <a:normAutofit fontScale="92500"/>
          </a:bodyPr>
          <a:lstStyle/>
          <a:p>
            <a:pPr marL="0" indent="0">
              <a:buNone/>
            </a:pPr>
            <a:r>
              <a:rPr lang="en-US" sz="2400" dirty="0" smtClean="0"/>
              <a:t> </a:t>
            </a:r>
            <a:r>
              <a:rPr lang="en-US" sz="2400" dirty="0">
                <a:solidFill>
                  <a:srgbClr val="80567F"/>
                </a:solidFill>
              </a:rPr>
              <a:t>There are three ways persons smoke tobacco</a:t>
            </a:r>
            <a:r>
              <a:rPr lang="en-US" sz="2400" dirty="0" smtClean="0">
                <a:solidFill>
                  <a:srgbClr val="80567F"/>
                </a:solidFill>
              </a:rPr>
              <a:t>:</a:t>
            </a:r>
          </a:p>
          <a:p>
            <a:pPr marL="0" indent="0">
              <a:buNone/>
            </a:pPr>
            <a:r>
              <a:rPr lang="en-US" sz="2400" dirty="0" smtClean="0"/>
              <a:t> </a:t>
            </a:r>
            <a:r>
              <a:rPr lang="en-US" sz="2400" dirty="0">
                <a:solidFill>
                  <a:srgbClr val="457480"/>
                </a:solidFill>
              </a:rPr>
              <a:t>pipes</a:t>
            </a:r>
            <a:r>
              <a:rPr lang="en-US" sz="2400" dirty="0"/>
              <a:t>, </a:t>
            </a:r>
            <a:r>
              <a:rPr lang="en-US" sz="2400" dirty="0">
                <a:solidFill>
                  <a:srgbClr val="457480"/>
                </a:solidFill>
              </a:rPr>
              <a:t>cigars</a:t>
            </a:r>
            <a:r>
              <a:rPr lang="en-US" sz="2400" dirty="0" smtClean="0">
                <a:solidFill>
                  <a:srgbClr val="457480"/>
                </a:solidFill>
              </a:rPr>
              <a:t>,</a:t>
            </a:r>
            <a:r>
              <a:rPr lang="ar-SA" sz="2400" dirty="0" smtClean="0">
                <a:solidFill>
                  <a:srgbClr val="457480"/>
                </a:solidFill>
              </a:rPr>
              <a:t> </a:t>
            </a:r>
            <a:r>
              <a:rPr lang="en-US" sz="2400" dirty="0" smtClean="0">
                <a:solidFill>
                  <a:srgbClr val="457480"/>
                </a:solidFill>
              </a:rPr>
              <a:t>and </a:t>
            </a:r>
            <a:r>
              <a:rPr lang="en-US" sz="2400" dirty="0">
                <a:solidFill>
                  <a:srgbClr val="457480"/>
                </a:solidFill>
              </a:rPr>
              <a:t>cigarettes</a:t>
            </a:r>
            <a:r>
              <a:rPr lang="en-US" sz="2400" dirty="0"/>
              <a:t>. </a:t>
            </a:r>
            <a:endParaRPr lang="en-US" sz="2400" dirty="0" smtClean="0"/>
          </a:p>
          <a:p>
            <a:pPr marL="0" indent="0">
              <a:buNone/>
            </a:pPr>
            <a:r>
              <a:rPr lang="en-US" sz="2400" dirty="0" smtClean="0"/>
              <a:t>Because </a:t>
            </a:r>
            <a:r>
              <a:rPr lang="en-US" sz="2400" dirty="0"/>
              <a:t>cigarettes are the most popular </a:t>
            </a:r>
            <a:r>
              <a:rPr lang="en-US" sz="2400" dirty="0" smtClean="0"/>
              <a:t>way</a:t>
            </a:r>
            <a:r>
              <a:rPr lang="ar-SA" sz="2400" dirty="0" smtClean="0"/>
              <a:t> </a:t>
            </a:r>
            <a:r>
              <a:rPr lang="en-US" sz="2400" dirty="0" smtClean="0"/>
              <a:t>for </a:t>
            </a:r>
            <a:r>
              <a:rPr lang="en-US" sz="2400" dirty="0"/>
              <a:t>adults and adolescents to smoke </a:t>
            </a:r>
            <a:r>
              <a:rPr lang="en-US" sz="2400" dirty="0" smtClean="0"/>
              <a:t>tobacco</a:t>
            </a:r>
            <a:r>
              <a:rPr lang="ar-SA" sz="2400" dirty="0" smtClean="0"/>
              <a:t>.</a:t>
            </a:r>
            <a:endParaRPr lang="en-US" sz="2400" dirty="0" smtClean="0"/>
          </a:p>
          <a:p>
            <a:pPr marL="0" indent="0">
              <a:buNone/>
            </a:pPr>
            <a:r>
              <a:rPr lang="en-US" sz="2400" dirty="0" smtClean="0"/>
              <a:t> </a:t>
            </a:r>
            <a:r>
              <a:rPr lang="en-US" sz="2400" dirty="0">
                <a:solidFill>
                  <a:srgbClr val="457480"/>
                </a:solidFill>
              </a:rPr>
              <a:t>M</a:t>
            </a:r>
            <a:r>
              <a:rPr lang="en-US" sz="2400" dirty="0" smtClean="0">
                <a:solidFill>
                  <a:srgbClr val="457480"/>
                </a:solidFill>
              </a:rPr>
              <a:t>ore </a:t>
            </a:r>
            <a:r>
              <a:rPr lang="en-US" sz="2400" dirty="0">
                <a:solidFill>
                  <a:srgbClr val="457480"/>
                </a:solidFill>
              </a:rPr>
              <a:t>than seven times more </a:t>
            </a:r>
            <a:r>
              <a:rPr lang="en-US" sz="2400" dirty="0" smtClean="0">
                <a:solidFill>
                  <a:srgbClr val="457480"/>
                </a:solidFill>
              </a:rPr>
              <a:t>likely</a:t>
            </a:r>
          </a:p>
          <a:p>
            <a:pPr marL="0" indent="0">
              <a:buNone/>
            </a:pPr>
            <a:r>
              <a:rPr lang="en-US" sz="2400" dirty="0" smtClean="0">
                <a:solidFill>
                  <a:srgbClr val="457480"/>
                </a:solidFill>
              </a:rPr>
              <a:t> </a:t>
            </a:r>
            <a:r>
              <a:rPr lang="en-US" sz="2400" dirty="0">
                <a:solidFill>
                  <a:srgbClr val="457480"/>
                </a:solidFill>
              </a:rPr>
              <a:t>to start using marijuana </a:t>
            </a:r>
            <a:r>
              <a:rPr lang="en-US" sz="2400" dirty="0" smtClean="0">
                <a:solidFill>
                  <a:srgbClr val="457480"/>
                </a:solidFill>
              </a:rPr>
              <a:t>nerve than </a:t>
            </a:r>
          </a:p>
          <a:p>
            <a:pPr marL="0" indent="0">
              <a:buNone/>
            </a:pPr>
            <a:r>
              <a:rPr lang="en-US" sz="2400" dirty="0" smtClean="0">
                <a:solidFill>
                  <a:srgbClr val="457480"/>
                </a:solidFill>
              </a:rPr>
              <a:t>individuals </a:t>
            </a:r>
            <a:r>
              <a:rPr lang="en-US" sz="2400" dirty="0">
                <a:solidFill>
                  <a:srgbClr val="457480"/>
                </a:solidFill>
              </a:rPr>
              <a:t>who had never used tobacco</a:t>
            </a:r>
            <a:r>
              <a:rPr lang="en-US" sz="2400" dirty="0" smtClean="0">
                <a:solidFill>
                  <a:srgbClr val="457480"/>
                </a:solidFill>
              </a:rPr>
              <a:t>.</a:t>
            </a:r>
          </a:p>
          <a:p>
            <a:pPr marL="0" indent="0">
              <a:buNone/>
            </a:pPr>
            <a:endParaRPr lang="en-US" sz="2400" dirty="0" smtClean="0"/>
          </a:p>
          <a:p>
            <a:pPr marL="0" indent="0">
              <a:buNone/>
            </a:pPr>
            <a:r>
              <a:rPr lang="en-US" sz="2400" dirty="0"/>
              <a:t>If the number of </a:t>
            </a:r>
            <a:r>
              <a:rPr lang="en-US" sz="2400" dirty="0" smtClean="0"/>
              <a:t>teenagers </a:t>
            </a:r>
            <a:r>
              <a:rPr lang="en-US" sz="2400" dirty="0"/>
              <a:t>who begin smoking can be reduced through </a:t>
            </a:r>
            <a:r>
              <a:rPr lang="en-US" sz="2400" dirty="0" smtClean="0"/>
              <a:t>educational </a:t>
            </a:r>
            <a:r>
              <a:rPr lang="en-US" sz="2400" dirty="0"/>
              <a:t>prevention programs, then the prevalence of </a:t>
            </a:r>
            <a:r>
              <a:rPr lang="en-US" sz="2400" dirty="0" smtClean="0"/>
              <a:t>smoking </a:t>
            </a:r>
            <a:r>
              <a:rPr lang="en-US" sz="2400" dirty="0"/>
              <a:t>and other drug use among adults can be decreased.</a:t>
            </a:r>
          </a:p>
        </p:txBody>
      </p:sp>
      <p:pic>
        <p:nvPicPr>
          <p:cNvPr id="4" name="Picture 3" descr="DOT-proposes-ban-on-e-cigarettes-on-planes-S9CQR9E-x-large.jp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6447553" y="2584186"/>
            <a:ext cx="2557276" cy="187881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xmlns="" val="21434661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2229" y="1421153"/>
            <a:ext cx="8229600" cy="522230"/>
          </a:xfrm>
        </p:spPr>
        <p:txBody>
          <a:bodyPr>
            <a:noAutofit/>
          </a:bodyPr>
          <a:lstStyle/>
          <a:p>
            <a:pPr algn="l"/>
            <a:r>
              <a:rPr lang="en-US" sz="2000" b="1" dirty="0">
                <a:solidFill>
                  <a:schemeClr val="bg1">
                    <a:lumMod val="50000"/>
                  </a:schemeClr>
                </a:solidFill>
              </a:rPr>
              <a:t>T</a:t>
            </a:r>
            <a:r>
              <a:rPr lang="en-US" sz="2000" b="1" dirty="0" smtClean="0">
                <a:solidFill>
                  <a:schemeClr val="bg1">
                    <a:lumMod val="50000"/>
                  </a:schemeClr>
                </a:solidFill>
              </a:rPr>
              <a:t>obacco </a:t>
            </a:r>
            <a:r>
              <a:rPr lang="en-US" sz="2000" b="1" dirty="0">
                <a:solidFill>
                  <a:schemeClr val="bg1">
                    <a:lumMod val="50000"/>
                  </a:schemeClr>
                </a:solidFill>
              </a:rPr>
              <a:t>has many negative short-</a:t>
            </a:r>
            <a:r>
              <a:rPr lang="en-US" sz="2000" b="1" dirty="0" smtClean="0">
                <a:solidFill>
                  <a:schemeClr val="bg1">
                    <a:lumMod val="50000"/>
                  </a:schemeClr>
                </a:solidFill>
              </a:rPr>
              <a:t>term consequences</a:t>
            </a:r>
            <a:r>
              <a:rPr lang="en-US" sz="2000" b="1" dirty="0">
                <a:solidFill>
                  <a:schemeClr val="bg1">
                    <a:lumMod val="50000"/>
                  </a:schemeClr>
                </a:solidFill>
              </a:rPr>
              <a:t>, including the following:</a:t>
            </a:r>
            <a:r>
              <a:rPr lang="en-US" sz="2800" b="1" dirty="0"/>
              <a:t> </a:t>
            </a:r>
          </a:p>
        </p:txBody>
      </p:sp>
      <p:sp>
        <p:nvSpPr>
          <p:cNvPr id="3" name="Content Placeholder 2"/>
          <p:cNvSpPr>
            <a:spLocks noGrp="1"/>
          </p:cNvSpPr>
          <p:nvPr>
            <p:ph idx="1"/>
          </p:nvPr>
        </p:nvSpPr>
        <p:spPr>
          <a:xfrm>
            <a:off x="1123157" y="1943383"/>
            <a:ext cx="8229600" cy="4525963"/>
          </a:xfrm>
        </p:spPr>
        <p:txBody>
          <a:bodyPr>
            <a:normAutofit lnSpcReduction="10000"/>
          </a:bodyPr>
          <a:lstStyle/>
          <a:p>
            <a:pPr>
              <a:buSzPct val="78000"/>
              <a:buFont typeface="+mj-lt"/>
              <a:buAutoNum type="arabicPeriod"/>
            </a:pPr>
            <a:r>
              <a:rPr lang="en-US" sz="1800" dirty="0"/>
              <a:t>Increased heart </a:t>
            </a:r>
            <a:r>
              <a:rPr lang="en-US" sz="1800" dirty="0" smtClean="0"/>
              <a:t>rate</a:t>
            </a:r>
          </a:p>
          <a:p>
            <a:pPr>
              <a:buSzPct val="78000"/>
              <a:buFont typeface="+mj-lt"/>
              <a:buAutoNum type="arabicPeriod"/>
            </a:pPr>
            <a:r>
              <a:rPr lang="en-US" sz="1800" dirty="0"/>
              <a:t>Increased blood </a:t>
            </a:r>
            <a:r>
              <a:rPr lang="en-US" sz="1800" dirty="0" smtClean="0"/>
              <a:t>pressure</a:t>
            </a:r>
          </a:p>
          <a:p>
            <a:pPr>
              <a:buSzPct val="78000"/>
              <a:buFont typeface="+mj-lt"/>
              <a:buAutoNum type="arabicPeriod"/>
            </a:pPr>
            <a:r>
              <a:rPr lang="en-US" sz="1800" dirty="0"/>
              <a:t>Decreased skin </a:t>
            </a:r>
            <a:r>
              <a:rPr lang="en-US" sz="1800" dirty="0" smtClean="0"/>
              <a:t>temperature</a:t>
            </a:r>
          </a:p>
          <a:p>
            <a:pPr>
              <a:buSzPct val="78000"/>
              <a:buFont typeface="+mj-lt"/>
              <a:buAutoNum type="arabicPeriod"/>
            </a:pPr>
            <a:r>
              <a:rPr lang="en-US" sz="1800" dirty="0"/>
              <a:t>Decreased hand </a:t>
            </a:r>
            <a:r>
              <a:rPr lang="en-US" sz="1800" dirty="0" smtClean="0"/>
              <a:t>steadiness</a:t>
            </a:r>
          </a:p>
          <a:p>
            <a:pPr>
              <a:buSzPct val="78000"/>
              <a:buFont typeface="+mj-lt"/>
              <a:buAutoNum type="arabicPeriod"/>
            </a:pPr>
            <a:r>
              <a:rPr lang="en-US" sz="1800" dirty="0"/>
              <a:t>Increased carbon monoxide </a:t>
            </a:r>
            <a:r>
              <a:rPr lang="en-US" sz="1800" dirty="0" smtClean="0"/>
              <a:t>levels</a:t>
            </a:r>
          </a:p>
          <a:p>
            <a:pPr>
              <a:buSzPct val="78000"/>
              <a:buFont typeface="+mj-lt"/>
              <a:buAutoNum type="arabicPeriod"/>
            </a:pPr>
            <a:r>
              <a:rPr lang="en-US" sz="1800" dirty="0" smtClean="0"/>
              <a:t>B</a:t>
            </a:r>
            <a:r>
              <a:rPr lang="en-US" sz="1800" dirty="0"/>
              <a:t>ad </a:t>
            </a:r>
            <a:r>
              <a:rPr lang="en-US" sz="1800" dirty="0" smtClean="0"/>
              <a:t>breath</a:t>
            </a:r>
          </a:p>
          <a:p>
            <a:pPr>
              <a:buSzPct val="78000"/>
              <a:buFont typeface="+mj-lt"/>
              <a:buAutoNum type="arabicPeriod"/>
            </a:pPr>
            <a:r>
              <a:rPr lang="en-US" sz="1800" dirty="0"/>
              <a:t>Fires and </a:t>
            </a:r>
            <a:r>
              <a:rPr lang="en-US" sz="1800" dirty="0" smtClean="0"/>
              <a:t>burns</a:t>
            </a:r>
          </a:p>
          <a:p>
            <a:pPr>
              <a:buSzPct val="78000"/>
              <a:buFont typeface="+mj-lt"/>
              <a:buAutoNum type="arabicPeriod"/>
            </a:pPr>
            <a:r>
              <a:rPr lang="en-US" sz="1800" dirty="0" smtClean="0"/>
              <a:t>Lung cancer</a:t>
            </a:r>
          </a:p>
          <a:p>
            <a:pPr>
              <a:buSzPct val="78000"/>
              <a:buFont typeface="+mj-lt"/>
              <a:buAutoNum type="arabicPeriod"/>
            </a:pPr>
            <a:r>
              <a:rPr lang="en-US" sz="1800" dirty="0"/>
              <a:t>Cardiovascular </a:t>
            </a:r>
            <a:r>
              <a:rPr lang="en-US" sz="1800" dirty="0" smtClean="0"/>
              <a:t>disease</a:t>
            </a:r>
          </a:p>
          <a:p>
            <a:pPr>
              <a:buSzPct val="78000"/>
              <a:buFont typeface="+mj-lt"/>
              <a:buAutoNum type="arabicPeriod"/>
            </a:pPr>
            <a:r>
              <a:rPr lang="en-US" sz="1800" dirty="0"/>
              <a:t>Secondhand smoke health </a:t>
            </a:r>
            <a:r>
              <a:rPr lang="en-US" sz="1800" dirty="0" smtClean="0"/>
              <a:t>effects (</a:t>
            </a:r>
            <a:r>
              <a:rPr lang="en-US" sz="1800" dirty="0" smtClean="0">
                <a:solidFill>
                  <a:srgbClr val="80567F"/>
                </a:solidFill>
              </a:rPr>
              <a:t>sudden </a:t>
            </a:r>
            <a:r>
              <a:rPr lang="en-US" sz="1800" dirty="0">
                <a:solidFill>
                  <a:srgbClr val="80567F"/>
                </a:solidFill>
              </a:rPr>
              <a:t>infant death </a:t>
            </a:r>
            <a:r>
              <a:rPr lang="en-US" sz="1800" dirty="0" smtClean="0">
                <a:solidFill>
                  <a:srgbClr val="80567F"/>
                </a:solidFill>
              </a:rPr>
              <a:t>syndrome (</a:t>
            </a:r>
            <a:r>
              <a:rPr lang="en-US" sz="1800" dirty="0">
                <a:solidFill>
                  <a:srgbClr val="80567F"/>
                </a:solidFill>
              </a:rPr>
              <a:t>SIDS</a:t>
            </a:r>
            <a:r>
              <a:rPr lang="en-US" sz="1800" dirty="0"/>
              <a:t>), </a:t>
            </a:r>
            <a:endParaRPr lang="en-US" sz="1800" dirty="0" smtClean="0"/>
          </a:p>
          <a:p>
            <a:pPr marL="82296" indent="0">
              <a:buSzPct val="78000"/>
              <a:buNone/>
            </a:pPr>
            <a:r>
              <a:rPr lang="en-US" sz="1800" dirty="0" smtClean="0">
                <a:solidFill>
                  <a:srgbClr val="80567F"/>
                </a:solidFill>
              </a:rPr>
              <a:t>acute </a:t>
            </a:r>
            <a:r>
              <a:rPr lang="en-US" sz="1800" dirty="0">
                <a:solidFill>
                  <a:srgbClr val="80567F"/>
                </a:solidFill>
              </a:rPr>
              <a:t>lower respiratory </a:t>
            </a:r>
            <a:r>
              <a:rPr lang="en-US" sz="1800" dirty="0" smtClean="0">
                <a:solidFill>
                  <a:srgbClr val="80567F"/>
                </a:solidFill>
              </a:rPr>
              <a:t>tract</a:t>
            </a:r>
            <a:r>
              <a:rPr lang="en-US" sz="1800" dirty="0" smtClean="0"/>
              <a:t>)</a:t>
            </a:r>
          </a:p>
          <a:p>
            <a:pPr>
              <a:buSzPct val="78000"/>
              <a:buFont typeface="+mj-lt"/>
              <a:buAutoNum type="arabicPeriod"/>
            </a:pPr>
            <a:r>
              <a:rPr lang="en-US" sz="1800" dirty="0"/>
              <a:t>Aesthetic </a:t>
            </a:r>
            <a:r>
              <a:rPr lang="en-US" sz="1800" dirty="0" smtClean="0"/>
              <a:t>effects (</a:t>
            </a:r>
            <a:r>
              <a:rPr lang="en-US" sz="1800" dirty="0">
                <a:solidFill>
                  <a:srgbClr val="80567F"/>
                </a:solidFill>
              </a:rPr>
              <a:t>destroys much of a </a:t>
            </a:r>
            <a:r>
              <a:rPr lang="en-US" sz="1800" dirty="0" smtClean="0">
                <a:solidFill>
                  <a:srgbClr val="80567F"/>
                </a:solidFill>
              </a:rPr>
              <a:t>person’s sense </a:t>
            </a:r>
            <a:r>
              <a:rPr lang="en-US" sz="1800" dirty="0">
                <a:solidFill>
                  <a:srgbClr val="80567F"/>
                </a:solidFill>
              </a:rPr>
              <a:t>of </a:t>
            </a:r>
            <a:r>
              <a:rPr lang="en-US" sz="1800" dirty="0" smtClean="0">
                <a:solidFill>
                  <a:srgbClr val="80567F"/>
                </a:solidFill>
              </a:rPr>
              <a:t>smell </a:t>
            </a:r>
            <a:r>
              <a:rPr lang="en-US" sz="1800" dirty="0">
                <a:solidFill>
                  <a:srgbClr val="80567F"/>
                </a:solidFill>
              </a:rPr>
              <a:t>and </a:t>
            </a:r>
            <a:r>
              <a:rPr lang="en-US" sz="1800" dirty="0" smtClean="0">
                <a:solidFill>
                  <a:srgbClr val="80567F"/>
                </a:solidFill>
              </a:rPr>
              <a:t>taste</a:t>
            </a:r>
            <a:r>
              <a:rPr lang="en-US" sz="1800" dirty="0" smtClean="0"/>
              <a:t>)</a:t>
            </a:r>
          </a:p>
          <a:p>
            <a:pPr>
              <a:buSzPct val="78000"/>
              <a:buFont typeface="+mj-lt"/>
              <a:buAutoNum type="arabicPeriod"/>
            </a:pPr>
            <a:r>
              <a:rPr lang="en-US" sz="1800" dirty="0" smtClean="0"/>
              <a:t>Chronic Obstructive Lung disease</a:t>
            </a:r>
            <a:endParaRPr lang="en-US" sz="1800" dirty="0"/>
          </a:p>
        </p:txBody>
      </p:sp>
      <p:sp>
        <p:nvSpPr>
          <p:cNvPr id="4" name="TextBox 3"/>
          <p:cNvSpPr txBox="1"/>
          <p:nvPr/>
        </p:nvSpPr>
        <p:spPr>
          <a:xfrm>
            <a:off x="1660696" y="407003"/>
            <a:ext cx="6072934" cy="523220"/>
          </a:xfrm>
          <a:prstGeom prst="rect">
            <a:avLst/>
          </a:prstGeom>
          <a:noFill/>
        </p:spPr>
        <p:txBody>
          <a:bodyPr wrap="square" rtlCol="0">
            <a:spAutoFit/>
          </a:bodyPr>
          <a:lstStyle/>
          <a:p>
            <a:r>
              <a:rPr lang="en-US" sz="2800" b="1" dirty="0">
                <a:solidFill>
                  <a:srgbClr val="457480"/>
                </a:solidFill>
              </a:rPr>
              <a:t>Smoking </a:t>
            </a:r>
            <a:r>
              <a:rPr lang="en-US" sz="2800" b="1" dirty="0" smtClean="0">
                <a:solidFill>
                  <a:srgbClr val="457480"/>
                </a:solidFill>
              </a:rPr>
              <a:t>Tobacco consequences </a:t>
            </a:r>
            <a:endParaRPr lang="en-US" sz="2800" b="1" dirty="0">
              <a:solidFill>
                <a:srgbClr val="457480"/>
              </a:solidFill>
            </a:endParaRPr>
          </a:p>
        </p:txBody>
      </p:sp>
    </p:spTree>
    <p:extLst>
      <p:ext uri="{BB962C8B-B14F-4D97-AF65-F5344CB8AC3E}">
        <p14:creationId xmlns:p14="http://schemas.microsoft.com/office/powerpoint/2010/main" xmlns="" val="376146631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solidFill>
          <a:srgbClr val="644364"/>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9289" y="274638"/>
            <a:ext cx="8394399" cy="1143000"/>
          </a:xfrm>
        </p:spPr>
        <p:txBody>
          <a:bodyPr>
            <a:noAutofit/>
          </a:bodyPr>
          <a:lstStyle/>
          <a:p>
            <a:r>
              <a:rPr lang="en-US" sz="3200" dirty="0" smtClean="0">
                <a:solidFill>
                  <a:schemeClr val="bg1"/>
                </a:solidFill>
              </a:rPr>
              <a:t>STRATEGIES FOR LEARNING AND ASSESSMENT</a:t>
            </a:r>
            <a:endParaRPr lang="en-US" sz="3200" dirty="0">
              <a:solidFill>
                <a:schemeClr val="bg1"/>
              </a:solidFill>
            </a:endParaRPr>
          </a:p>
        </p:txBody>
      </p:sp>
      <p:sp>
        <p:nvSpPr>
          <p:cNvPr id="3" name="Content Placeholder 2"/>
          <p:cNvSpPr>
            <a:spLocks noGrp="1"/>
          </p:cNvSpPr>
          <p:nvPr>
            <p:ph idx="1"/>
          </p:nvPr>
        </p:nvSpPr>
        <p:spPr>
          <a:xfrm>
            <a:off x="1153058" y="2007202"/>
            <a:ext cx="8229600" cy="4525963"/>
          </a:xfrm>
        </p:spPr>
        <p:txBody>
          <a:bodyPr/>
          <a:lstStyle/>
          <a:p>
            <a:r>
              <a:rPr lang="en-US" dirty="0" smtClean="0">
                <a:solidFill>
                  <a:srgbClr val="FFFFFF"/>
                </a:solidFill>
              </a:rPr>
              <a:t>NHES1 I Core Concepts</a:t>
            </a:r>
          </a:p>
          <a:p>
            <a:pPr marL="0" indent="0">
              <a:buNone/>
            </a:pPr>
            <a:r>
              <a:rPr lang="en-US" sz="2400" dirty="0" smtClean="0">
                <a:solidFill>
                  <a:srgbClr val="ABEBEB"/>
                </a:solidFill>
              </a:rPr>
              <a:t>Students will comprehend concepts related to health promotion and disease prevention to enhance health.</a:t>
            </a:r>
            <a:endParaRPr lang="en-US" sz="2400" dirty="0">
              <a:solidFill>
                <a:srgbClr val="ABEBEB"/>
              </a:solidFill>
            </a:endParaRPr>
          </a:p>
        </p:txBody>
      </p:sp>
    </p:spTree>
    <p:extLst>
      <p:ext uri="{BB962C8B-B14F-4D97-AF65-F5344CB8AC3E}">
        <p14:creationId xmlns:p14="http://schemas.microsoft.com/office/powerpoint/2010/main" xmlns="" val="118906427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9549" y="52185"/>
            <a:ext cx="7498080" cy="838645"/>
          </a:xfrm>
        </p:spPr>
        <p:txBody>
          <a:bodyPr>
            <a:normAutofit/>
          </a:bodyPr>
          <a:lstStyle/>
          <a:p>
            <a:r>
              <a:rPr lang="sv-SE" sz="3200" b="1" dirty="0" err="1" smtClean="0"/>
              <a:t>Grades</a:t>
            </a:r>
            <a:r>
              <a:rPr lang="sv-SE" sz="3200" b="1" dirty="0" smtClean="0"/>
              <a:t> K-2 </a:t>
            </a:r>
            <a:r>
              <a:rPr lang="sv-SE" sz="3200" dirty="0" smtClean="0">
                <a:solidFill>
                  <a:srgbClr val="80567F"/>
                </a:solidFill>
              </a:rPr>
              <a:t>(</a:t>
            </a:r>
            <a:r>
              <a:rPr lang="en-US" sz="3200" b="1" dirty="0">
                <a:solidFill>
                  <a:srgbClr val="80567F"/>
                </a:solidFill>
              </a:rPr>
              <a:t>KWL on </a:t>
            </a:r>
            <a:r>
              <a:rPr lang="en-US" sz="3200" b="1" dirty="0" smtClean="0">
                <a:solidFill>
                  <a:srgbClr val="80567F"/>
                </a:solidFill>
              </a:rPr>
              <a:t>Tobacco)</a:t>
            </a:r>
            <a:endParaRPr lang="en-US" sz="3200" dirty="0">
              <a:solidFill>
                <a:srgbClr val="80567F"/>
              </a:solidFill>
            </a:endParaRPr>
          </a:p>
        </p:txBody>
      </p:sp>
      <p:sp>
        <p:nvSpPr>
          <p:cNvPr id="6" name="Rounded Rectangle 5"/>
          <p:cNvSpPr/>
          <p:nvPr/>
        </p:nvSpPr>
        <p:spPr>
          <a:xfrm>
            <a:off x="1223514" y="1104527"/>
            <a:ext cx="3514079" cy="4618446"/>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r>
              <a:rPr lang="en-US" b="1" dirty="0"/>
              <a:t> </a:t>
            </a:r>
            <a:r>
              <a:rPr lang="en-US" dirty="0"/>
              <a:t>Students can talk about their knowledge of tobacco use by making a Know-Wonder-Learn (</a:t>
            </a:r>
            <a:r>
              <a:rPr lang="en-US" dirty="0">
                <a:solidFill>
                  <a:srgbClr val="457480"/>
                </a:solidFill>
              </a:rPr>
              <a:t>KWL; three-column</a:t>
            </a:r>
            <a:r>
              <a:rPr lang="en-US" dirty="0"/>
              <a:t>) chart. </a:t>
            </a:r>
          </a:p>
          <a:p>
            <a:r>
              <a:rPr lang="en-US" dirty="0"/>
              <a:t>Teachers can use a large piece of chart paper to list all the things students say they know (</a:t>
            </a:r>
            <a:r>
              <a:rPr lang="en-US" dirty="0">
                <a:solidFill>
                  <a:srgbClr val="457480"/>
                </a:solidFill>
              </a:rPr>
              <a:t>or think they know</a:t>
            </a:r>
            <a:r>
              <a:rPr lang="en-US" dirty="0"/>
              <a:t>) about tobacco in a "</a:t>
            </a:r>
            <a:r>
              <a:rPr lang="en-US" dirty="0">
                <a:solidFill>
                  <a:srgbClr val="457480"/>
                </a:solidFill>
              </a:rPr>
              <a:t>Know</a:t>
            </a:r>
            <a:r>
              <a:rPr lang="en-US" dirty="0"/>
              <a:t>” column, listing the children's names beside the facts they provide. Next, ask students what they wonder about tobacco (</a:t>
            </a:r>
            <a:r>
              <a:rPr lang="en-US" dirty="0">
                <a:solidFill>
                  <a:srgbClr val="457480"/>
                </a:solidFill>
              </a:rPr>
              <a:t>the "Wonder" column</a:t>
            </a:r>
            <a:r>
              <a:rPr lang="en-US" dirty="0"/>
              <a:t>). </a:t>
            </a:r>
          </a:p>
        </p:txBody>
      </p:sp>
      <p:sp>
        <p:nvSpPr>
          <p:cNvPr id="8" name="Rounded Rectangle 7"/>
          <p:cNvSpPr/>
          <p:nvPr/>
        </p:nvSpPr>
        <p:spPr>
          <a:xfrm>
            <a:off x="5027570" y="1104527"/>
            <a:ext cx="3520059" cy="4618446"/>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r>
              <a:rPr lang="en-US" b="1" dirty="0">
                <a:solidFill>
                  <a:srgbClr val="80567F"/>
                </a:solidFill>
              </a:rPr>
              <a:t>Assessment </a:t>
            </a:r>
            <a:r>
              <a:rPr lang="en-US" dirty="0">
                <a:solidFill>
                  <a:srgbClr val="80567F"/>
                </a:solidFill>
              </a:rPr>
              <a:t>I </a:t>
            </a:r>
            <a:r>
              <a:rPr lang="en-US" dirty="0"/>
              <a:t>Following the completion of the "Learn" column of the KWL chart, students should then draw a picture of how they are going to use what was learned in the KWL on tobacco to help them stay healthy and avoid tobacco.</a:t>
            </a:r>
          </a:p>
          <a:p>
            <a:endParaRPr lang="en-US" dirty="0">
              <a:solidFill>
                <a:srgbClr val="80567F"/>
              </a:solidFill>
            </a:endParaRPr>
          </a:p>
          <a:p>
            <a:r>
              <a:rPr lang="en-US" b="1" dirty="0">
                <a:solidFill>
                  <a:srgbClr val="80567F"/>
                </a:solidFill>
              </a:rPr>
              <a:t>For assessment criteria</a:t>
            </a:r>
            <a:r>
              <a:rPr lang="en-US" dirty="0">
                <a:solidFill>
                  <a:srgbClr val="80567F"/>
                </a:solidFill>
              </a:rPr>
              <a:t>, </a:t>
            </a:r>
            <a:r>
              <a:rPr lang="en-US" dirty="0"/>
              <a:t>students should provide accurate information and demonstrate relationships between behaviors and health through their drawing.</a:t>
            </a:r>
          </a:p>
        </p:txBody>
      </p:sp>
      <p:sp>
        <p:nvSpPr>
          <p:cNvPr id="10" name="Rounded Rectangle 9"/>
          <p:cNvSpPr/>
          <p:nvPr/>
        </p:nvSpPr>
        <p:spPr>
          <a:xfrm>
            <a:off x="1443904" y="6053479"/>
            <a:ext cx="6947157" cy="521851"/>
          </a:xfrm>
          <a:prstGeom prst="roundRect">
            <a:avLst/>
          </a:prstGeom>
          <a:solidFill>
            <a:srgbClr val="8A7B85"/>
          </a:solidFill>
        </p:spPr>
        <p:style>
          <a:lnRef idx="1">
            <a:schemeClr val="accent1"/>
          </a:lnRef>
          <a:fillRef idx="3">
            <a:schemeClr val="accent1"/>
          </a:fillRef>
          <a:effectRef idx="2">
            <a:schemeClr val="accent1"/>
          </a:effectRef>
          <a:fontRef idx="minor">
            <a:schemeClr val="lt1"/>
          </a:fontRef>
        </p:style>
        <p:txBody>
          <a:bodyPr rtlCol="0" anchor="ctr"/>
          <a:lstStyle/>
          <a:p>
            <a:r>
              <a:rPr lang="en-US" b="1" dirty="0" smtClean="0">
                <a:solidFill>
                  <a:srgbClr val="457480"/>
                </a:solidFill>
              </a:rPr>
              <a:t>Constructs</a:t>
            </a:r>
            <a:r>
              <a:rPr lang="en-US" b="1" dirty="0">
                <a:solidFill>
                  <a:srgbClr val="457480"/>
                </a:solidFill>
              </a:rPr>
              <a:t>: </a:t>
            </a:r>
            <a:r>
              <a:rPr lang="en-US" dirty="0"/>
              <a:t>Intention to act in healthy ways</a:t>
            </a:r>
            <a:r>
              <a:rPr lang="en-US" dirty="0" smtClean="0"/>
              <a:t>,</a:t>
            </a:r>
          </a:p>
          <a:p>
            <a:r>
              <a:rPr lang="en-US" dirty="0" smtClean="0"/>
              <a:t> </a:t>
            </a:r>
            <a:r>
              <a:rPr lang="en-US" dirty="0"/>
              <a:t>attitudes toward behavior, perceived behavioral </a:t>
            </a:r>
            <a:r>
              <a:rPr lang="en-US" dirty="0" smtClean="0"/>
              <a:t>control</a:t>
            </a:r>
            <a:endParaRPr lang="en-US" dirty="0"/>
          </a:p>
        </p:txBody>
      </p:sp>
      <p:pic>
        <p:nvPicPr>
          <p:cNvPr id="12" name="Picture 11" descr="KWL.gif"/>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6523662" y="154698"/>
            <a:ext cx="2199418" cy="736132"/>
          </a:xfrm>
          <a:prstGeom prst="rect">
            <a:avLst/>
          </a:prstGeom>
        </p:spPr>
      </p:pic>
    </p:spTree>
    <p:extLst>
      <p:ext uri="{BB962C8B-B14F-4D97-AF65-F5344CB8AC3E}">
        <p14:creationId xmlns:p14="http://schemas.microsoft.com/office/powerpoint/2010/main" xmlns="" val="139835530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105761" y="1565554"/>
            <a:ext cx="7749023" cy="309631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140553" y="-21078"/>
            <a:ext cx="7498080" cy="1143000"/>
          </a:xfrm>
        </p:spPr>
        <p:txBody>
          <a:bodyPr>
            <a:normAutofit/>
          </a:bodyPr>
          <a:lstStyle/>
          <a:p>
            <a:pPr algn="l"/>
            <a:r>
              <a:rPr lang="sv-SE" sz="4000" dirty="0" err="1" smtClean="0"/>
              <a:t>Grades</a:t>
            </a:r>
            <a:r>
              <a:rPr lang="sv-SE" sz="4000" dirty="0" smtClean="0"/>
              <a:t> 3-5</a:t>
            </a:r>
            <a:endParaRPr lang="en-US" sz="4000" dirty="0"/>
          </a:p>
        </p:txBody>
      </p:sp>
      <p:sp>
        <p:nvSpPr>
          <p:cNvPr id="3" name="Content Placeholder 2"/>
          <p:cNvSpPr>
            <a:spLocks noGrp="1"/>
          </p:cNvSpPr>
          <p:nvPr>
            <p:ph idx="1"/>
          </p:nvPr>
        </p:nvSpPr>
        <p:spPr>
          <a:xfrm>
            <a:off x="1140554" y="869754"/>
            <a:ext cx="7836006" cy="5566416"/>
          </a:xfrm>
        </p:spPr>
        <p:txBody>
          <a:bodyPr>
            <a:noAutofit/>
          </a:bodyPr>
          <a:lstStyle/>
          <a:p>
            <a:pPr marL="0" indent="0">
              <a:buNone/>
            </a:pPr>
            <a:r>
              <a:rPr lang="en-US" sz="2000" b="1" dirty="0" smtClean="0">
                <a:solidFill>
                  <a:srgbClr val="80567F"/>
                </a:solidFill>
              </a:rPr>
              <a:t>Forms of Tobacco - One Better than the Other? </a:t>
            </a:r>
          </a:p>
          <a:p>
            <a:pPr marL="0" indent="0">
              <a:buNone/>
            </a:pPr>
            <a:endParaRPr lang="en-US" sz="1800" b="1" dirty="0" smtClean="0">
              <a:solidFill>
                <a:srgbClr val="80567F"/>
              </a:solidFill>
            </a:endParaRPr>
          </a:p>
          <a:p>
            <a:pPr marL="0" indent="0">
              <a:buNone/>
            </a:pPr>
            <a:r>
              <a:rPr lang="en-US" sz="1800" dirty="0" smtClean="0">
                <a:solidFill>
                  <a:schemeClr val="bg1"/>
                </a:solidFill>
              </a:rPr>
              <a:t>Draw two three-circle Venn diagrams. Label one diagram "Physical effects" and the other one "Social effects." Use the following labels for the circles:</a:t>
            </a:r>
          </a:p>
          <a:p>
            <a:pPr marL="0" indent="0">
              <a:buNone/>
            </a:pPr>
            <a:r>
              <a:rPr lang="en-US" sz="1800" dirty="0" smtClean="0">
                <a:solidFill>
                  <a:schemeClr val="bg1"/>
                </a:solidFill>
              </a:rPr>
              <a:t>"smoking tobacco or cigarettes," "smokeless tobacco," and "environmental tobacco smoke or secondhand smoke." </a:t>
            </a:r>
          </a:p>
          <a:p>
            <a:pPr marL="0" indent="0">
              <a:buNone/>
            </a:pPr>
            <a:r>
              <a:rPr lang="en-US" sz="1800" dirty="0" smtClean="0">
                <a:solidFill>
                  <a:schemeClr val="bg1"/>
                </a:solidFill>
              </a:rPr>
              <a:t>In pairs, students can complete the Venn diagram identifying ways each of these forms of tobacco affect a person's physical and social health. In the overlapping portions of the three circles, students should identify the ways in which the three forms of tobacco affect one's physical and social health in similar ways. The Kids' Health website (</a:t>
            </a:r>
            <a:r>
              <a:rPr lang="en-US" sz="1800" dirty="0" err="1" smtClean="0">
                <a:solidFill>
                  <a:schemeClr val="bg1"/>
                </a:solidFill>
              </a:rPr>
              <a:t>www.kidshealth.org</a:t>
            </a:r>
            <a:r>
              <a:rPr lang="en-US" sz="1800" dirty="0" smtClean="0">
                <a:solidFill>
                  <a:schemeClr val="bg1"/>
                </a:solidFill>
              </a:rPr>
              <a:t>) can be used to locate core concepts information to support this activity.</a:t>
            </a:r>
          </a:p>
          <a:p>
            <a:pPr marL="0" indent="0">
              <a:buNone/>
            </a:pPr>
            <a:endParaRPr lang="en-US" sz="1600" dirty="0" smtClean="0"/>
          </a:p>
          <a:p>
            <a:pPr marL="0" indent="0">
              <a:buNone/>
            </a:pPr>
            <a:r>
              <a:rPr lang="en-US" sz="1600" b="1" dirty="0">
                <a:solidFill>
                  <a:srgbClr val="80567F"/>
                </a:solidFill>
              </a:rPr>
              <a:t>A</a:t>
            </a:r>
            <a:r>
              <a:rPr lang="en-US" sz="1600" b="1" dirty="0" smtClean="0">
                <a:solidFill>
                  <a:srgbClr val="80567F"/>
                </a:solidFill>
              </a:rPr>
              <a:t>ssessment </a:t>
            </a:r>
            <a:r>
              <a:rPr lang="en-US" sz="1600" dirty="0" smtClean="0">
                <a:solidFill>
                  <a:srgbClr val="80567F"/>
                </a:solidFill>
              </a:rPr>
              <a:t>I </a:t>
            </a:r>
            <a:r>
              <a:rPr lang="en-US" sz="1600" dirty="0" smtClean="0"/>
              <a:t>Following an oral sharing of the Venn diagrams, students can work with their partners to write a letter to one form of tobacco noting ways in which that form of tobacco is no better or worse than the other forms; for example, "Dear cigarettes" or "Dear secondhand smoke." Students should be sure that all their information is correct and should draw conclusions about connections between tobacco use and health.</a:t>
            </a:r>
          </a:p>
          <a:p>
            <a:pPr marL="0" indent="0">
              <a:buNone/>
            </a:pPr>
            <a:r>
              <a:rPr lang="en-US" sz="1800" dirty="0" smtClean="0"/>
              <a:t> (</a:t>
            </a:r>
            <a:r>
              <a:rPr lang="en-US" sz="1800" b="1" dirty="0" smtClean="0">
                <a:solidFill>
                  <a:srgbClr val="80567F"/>
                </a:solidFill>
              </a:rPr>
              <a:t>Construct:</a:t>
            </a:r>
            <a:r>
              <a:rPr lang="en-US" sz="1800" dirty="0" smtClean="0">
                <a:solidFill>
                  <a:srgbClr val="80567F"/>
                </a:solidFill>
              </a:rPr>
              <a:t> </a:t>
            </a:r>
            <a:r>
              <a:rPr lang="en-US" sz="1800" dirty="0" smtClean="0">
                <a:solidFill>
                  <a:srgbClr val="457480"/>
                </a:solidFill>
              </a:rPr>
              <a:t>attitudes toward behavior</a:t>
            </a:r>
            <a:r>
              <a:rPr lang="en-US" sz="1800" dirty="0" smtClean="0"/>
              <a:t>.)</a:t>
            </a:r>
            <a:endParaRPr lang="en-US" sz="1800" dirty="0"/>
          </a:p>
        </p:txBody>
      </p:sp>
      <p:sp>
        <p:nvSpPr>
          <p:cNvPr id="5" name="Oval 4"/>
          <p:cNvSpPr/>
          <p:nvPr/>
        </p:nvSpPr>
        <p:spPr>
          <a:xfrm>
            <a:off x="8245909" y="278321"/>
            <a:ext cx="608875" cy="591433"/>
          </a:xfrm>
          <a:prstGeom prst="ellipse">
            <a:avLst/>
          </a:prstGeom>
          <a:gradFill flip="none" rotWithShape="1">
            <a:gsLst>
              <a:gs pos="0">
                <a:schemeClr val="accent3">
                  <a:tint val="35000"/>
                  <a:satMod val="253000"/>
                  <a:alpha val="51000"/>
                </a:schemeClr>
              </a:gs>
              <a:gs pos="50000">
                <a:schemeClr val="accent3">
                  <a:tint val="42000"/>
                  <a:satMod val="255000"/>
                  <a:alpha val="51000"/>
                </a:schemeClr>
              </a:gs>
              <a:gs pos="97000">
                <a:schemeClr val="accent3">
                  <a:tint val="53000"/>
                  <a:satMod val="260000"/>
                  <a:alpha val="51000"/>
                </a:schemeClr>
              </a:gs>
              <a:gs pos="100000">
                <a:schemeClr val="accent3">
                  <a:tint val="56000"/>
                  <a:satMod val="275000"/>
                  <a:alpha val="51000"/>
                </a:schemeClr>
              </a:gs>
            </a:gsLst>
            <a:path path="circle">
              <a:fillToRect l="50000" t="50000" r="50000" b="50000"/>
            </a:path>
            <a:tileRect/>
          </a:gradFill>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6" name="Oval 5"/>
          <p:cNvSpPr/>
          <p:nvPr/>
        </p:nvSpPr>
        <p:spPr>
          <a:xfrm>
            <a:off x="7941471" y="530489"/>
            <a:ext cx="608875" cy="591433"/>
          </a:xfrm>
          <a:prstGeom prst="ellipse">
            <a:avLst/>
          </a:prstGeom>
          <a:gradFill flip="none" rotWithShape="1">
            <a:gsLst>
              <a:gs pos="0">
                <a:schemeClr val="accent3">
                  <a:tint val="35000"/>
                  <a:satMod val="253000"/>
                  <a:alpha val="46000"/>
                </a:schemeClr>
              </a:gs>
              <a:gs pos="50000">
                <a:schemeClr val="accent3">
                  <a:tint val="42000"/>
                  <a:satMod val="255000"/>
                  <a:alpha val="46000"/>
                </a:schemeClr>
              </a:gs>
              <a:gs pos="97000">
                <a:schemeClr val="accent3">
                  <a:tint val="53000"/>
                  <a:satMod val="260000"/>
                  <a:alpha val="46000"/>
                </a:schemeClr>
              </a:gs>
              <a:gs pos="100000">
                <a:schemeClr val="accent3">
                  <a:tint val="56000"/>
                  <a:satMod val="275000"/>
                  <a:alpha val="46000"/>
                </a:schemeClr>
              </a:gs>
            </a:gsLst>
            <a:path path="circle">
              <a:fillToRect l="50000" t="50000" r="50000" b="50000"/>
            </a:path>
            <a:tileRect/>
          </a:gradFill>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7" name="Oval 6"/>
          <p:cNvSpPr/>
          <p:nvPr/>
        </p:nvSpPr>
        <p:spPr>
          <a:xfrm>
            <a:off x="8245909" y="678404"/>
            <a:ext cx="608875" cy="591433"/>
          </a:xfrm>
          <a:prstGeom prst="ellipse">
            <a:avLst/>
          </a:prstGeom>
          <a:gradFill flip="none" rotWithShape="1">
            <a:gsLst>
              <a:gs pos="0">
                <a:schemeClr val="accent3">
                  <a:tint val="35000"/>
                  <a:satMod val="253000"/>
                  <a:alpha val="53000"/>
                </a:schemeClr>
              </a:gs>
              <a:gs pos="50000">
                <a:schemeClr val="accent3">
                  <a:tint val="42000"/>
                  <a:satMod val="255000"/>
                  <a:alpha val="53000"/>
                </a:schemeClr>
              </a:gs>
              <a:gs pos="97000">
                <a:schemeClr val="accent3">
                  <a:tint val="53000"/>
                  <a:satMod val="260000"/>
                  <a:alpha val="53000"/>
                </a:schemeClr>
              </a:gs>
              <a:gs pos="100000">
                <a:schemeClr val="accent3">
                  <a:tint val="56000"/>
                  <a:satMod val="275000"/>
                  <a:alpha val="53000"/>
                </a:schemeClr>
              </a:gs>
            </a:gsLst>
            <a:path path="circle">
              <a:fillToRect l="50000" t="50000" r="50000" b="50000"/>
            </a:path>
            <a:tileRect/>
          </a:gradFill>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xmlns="" val="237125907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35490" y="1948246"/>
            <a:ext cx="7697519" cy="240051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035490" y="0"/>
            <a:ext cx="7498080" cy="1143000"/>
          </a:xfrm>
        </p:spPr>
        <p:txBody>
          <a:bodyPr>
            <a:normAutofit/>
          </a:bodyPr>
          <a:lstStyle/>
          <a:p>
            <a:pPr algn="l"/>
            <a:r>
              <a:rPr lang="sv-SE" sz="4000" dirty="0" err="1" smtClean="0"/>
              <a:t>Grade</a:t>
            </a:r>
            <a:r>
              <a:rPr lang="sv-SE" sz="4000" dirty="0" smtClean="0"/>
              <a:t> 6-</a:t>
            </a:r>
            <a:r>
              <a:rPr lang="sv-SE" sz="4000" dirty="0"/>
              <a:t>8</a:t>
            </a:r>
            <a:endParaRPr lang="en-US" sz="4000" dirty="0"/>
          </a:p>
        </p:txBody>
      </p:sp>
      <p:sp>
        <p:nvSpPr>
          <p:cNvPr id="3" name="Content Placeholder 2"/>
          <p:cNvSpPr>
            <a:spLocks noGrp="1"/>
          </p:cNvSpPr>
          <p:nvPr>
            <p:ph idx="1"/>
          </p:nvPr>
        </p:nvSpPr>
        <p:spPr>
          <a:xfrm>
            <a:off x="1035490" y="1134244"/>
            <a:ext cx="7697519" cy="4708525"/>
          </a:xfrm>
        </p:spPr>
        <p:txBody>
          <a:bodyPr>
            <a:noAutofit/>
          </a:bodyPr>
          <a:lstStyle/>
          <a:p>
            <a:pPr marL="0" indent="0">
              <a:buNone/>
            </a:pPr>
            <a:r>
              <a:rPr lang="en-US" sz="2400" b="1" dirty="0" smtClean="0">
                <a:solidFill>
                  <a:srgbClr val="80567F"/>
                </a:solidFill>
              </a:rPr>
              <a:t>Carousel Activity </a:t>
            </a:r>
          </a:p>
          <a:p>
            <a:pPr marL="0" indent="0">
              <a:buNone/>
            </a:pPr>
            <a:endParaRPr lang="en-US" sz="2400" b="1" dirty="0" smtClean="0">
              <a:solidFill>
                <a:srgbClr val="80567F"/>
              </a:solidFill>
            </a:endParaRPr>
          </a:p>
          <a:p>
            <a:pPr marL="0" indent="0">
              <a:buNone/>
            </a:pPr>
            <a:r>
              <a:rPr lang="en-US" sz="1600" dirty="0" smtClean="0">
                <a:solidFill>
                  <a:schemeClr val="bg1"/>
                </a:solidFill>
              </a:rPr>
              <a:t>After discussing the short-term physical, long- term physical, social, economic, and cosmetic effects of smoking, conduct a carousel activity with students. Divide students into five groups. Tape five large pieces of chart paper or newsprint around he room with the headings "Short-Term Physical," "Long-Term Physical," "Social," "Economic," and "Cosmetic." Have each group start at one of the papers to brainstorm the consequences of that type that could result from using tobacco. After a short time, students should rotate to the next piece of paper, read, and add new consequences. After each group returns to their original paper, have them decide on the five consequences they would least like to have. </a:t>
            </a:r>
          </a:p>
          <a:p>
            <a:pPr marL="0" indent="0">
              <a:buNone/>
            </a:pPr>
            <a:endParaRPr lang="en-US" sz="1600" dirty="0"/>
          </a:p>
          <a:p>
            <a:pPr marL="0" indent="0">
              <a:buNone/>
            </a:pPr>
            <a:r>
              <a:rPr lang="en-US" sz="1600" b="1" dirty="0">
                <a:solidFill>
                  <a:srgbClr val="80567F"/>
                </a:solidFill>
              </a:rPr>
              <a:t>A</a:t>
            </a:r>
            <a:r>
              <a:rPr lang="en-US" sz="1600" b="1" dirty="0" smtClean="0">
                <a:solidFill>
                  <a:srgbClr val="80567F"/>
                </a:solidFill>
              </a:rPr>
              <a:t>ssessment I </a:t>
            </a:r>
            <a:r>
              <a:rPr lang="en-US" sz="1600" dirty="0" smtClean="0"/>
              <a:t>Students should write a paper indicating why they don’t want to smoke. </a:t>
            </a:r>
            <a:r>
              <a:rPr lang="en-US" sz="1600" b="1" dirty="0" smtClean="0">
                <a:solidFill>
                  <a:srgbClr val="457480"/>
                </a:solidFill>
              </a:rPr>
              <a:t>For assessment criteria</a:t>
            </a:r>
            <a:r>
              <a:rPr lang="en-US" sz="1600" dirty="0" smtClean="0"/>
              <a:t>, students should include at least five consequences in their paper from the carousel activity. </a:t>
            </a:r>
          </a:p>
          <a:p>
            <a:pPr marL="0" indent="0">
              <a:buNone/>
            </a:pPr>
            <a:endParaRPr lang="en-US" sz="1600" dirty="0" smtClean="0"/>
          </a:p>
          <a:p>
            <a:pPr marL="0" indent="0">
              <a:buNone/>
            </a:pPr>
            <a:r>
              <a:rPr lang="en-US" sz="1600" dirty="0" smtClean="0"/>
              <a:t>(</a:t>
            </a:r>
            <a:r>
              <a:rPr lang="en-US" sz="1600" b="1" dirty="0" smtClean="0">
                <a:solidFill>
                  <a:srgbClr val="80567F"/>
                </a:solidFill>
              </a:rPr>
              <a:t>Construct: </a:t>
            </a:r>
            <a:r>
              <a:rPr lang="en-US" sz="1600" dirty="0" smtClean="0">
                <a:solidFill>
                  <a:srgbClr val="457480"/>
                </a:solidFill>
              </a:rPr>
              <a:t>Attitudes toward behavior</a:t>
            </a:r>
            <a:r>
              <a:rPr lang="en-US" sz="1600" dirty="0" smtClean="0"/>
              <a:t>.)</a:t>
            </a:r>
            <a:endParaRPr lang="en-US" sz="1600" dirty="0"/>
          </a:p>
        </p:txBody>
      </p:sp>
    </p:spTree>
    <p:extLst>
      <p:ext uri="{BB962C8B-B14F-4D97-AF65-F5344CB8AC3E}">
        <p14:creationId xmlns:p14="http://schemas.microsoft.com/office/powerpoint/2010/main" xmlns="" val="124733798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solidFill>
          <a:srgbClr val="644364"/>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solidFill>
                  <a:srgbClr val="FFFFFF"/>
                </a:solidFill>
              </a:rPr>
              <a:t>NHES2 | Analyze Influences</a:t>
            </a:r>
          </a:p>
          <a:p>
            <a:pPr marL="0" indent="0">
              <a:buNone/>
            </a:pPr>
            <a:r>
              <a:rPr lang="en-US" sz="2400" dirty="0" smtClean="0">
                <a:solidFill>
                  <a:srgbClr val="ABEBEB"/>
                </a:solidFill>
              </a:rPr>
              <a:t>Students will analyze the influence of family, peers, culture, media, technology,  and other factors on health behaviors.</a:t>
            </a:r>
            <a:endParaRPr lang="en-US" sz="2400" dirty="0">
              <a:solidFill>
                <a:srgbClr val="ABEBEB"/>
              </a:solidFill>
            </a:endParaRPr>
          </a:p>
        </p:txBody>
      </p:sp>
    </p:spTree>
    <p:extLst>
      <p:ext uri="{BB962C8B-B14F-4D97-AF65-F5344CB8AC3E}">
        <p14:creationId xmlns:p14="http://schemas.microsoft.com/office/powerpoint/2010/main" xmlns="" val="195315060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48679" y="1078494"/>
            <a:ext cx="7823502" cy="335724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048679" y="-278062"/>
            <a:ext cx="8229600" cy="1143000"/>
          </a:xfrm>
        </p:spPr>
        <p:txBody>
          <a:bodyPr/>
          <a:lstStyle/>
          <a:p>
            <a:pPr algn="l"/>
            <a:r>
              <a:rPr lang="sv-SE" dirty="0" err="1" smtClean="0"/>
              <a:t>Grades</a:t>
            </a:r>
            <a:r>
              <a:rPr lang="sv-SE" dirty="0" smtClean="0"/>
              <a:t> K-2</a:t>
            </a:r>
            <a:endParaRPr lang="en-US" dirty="0"/>
          </a:p>
        </p:txBody>
      </p:sp>
      <p:sp>
        <p:nvSpPr>
          <p:cNvPr id="3" name="Content Placeholder 2"/>
          <p:cNvSpPr>
            <a:spLocks noGrp="1"/>
          </p:cNvSpPr>
          <p:nvPr>
            <p:ph idx="1"/>
          </p:nvPr>
        </p:nvSpPr>
        <p:spPr>
          <a:xfrm>
            <a:off x="1048679" y="725778"/>
            <a:ext cx="7823502" cy="4525963"/>
          </a:xfrm>
        </p:spPr>
        <p:txBody>
          <a:bodyPr>
            <a:noAutofit/>
          </a:bodyPr>
          <a:lstStyle/>
          <a:p>
            <a:pPr marL="0" indent="0">
              <a:buNone/>
            </a:pPr>
            <a:r>
              <a:rPr lang="en-US" sz="1800" b="1" dirty="0" smtClean="0">
                <a:solidFill>
                  <a:srgbClr val="80567F"/>
                </a:solidFill>
              </a:rPr>
              <a:t>What I Would Do? What Would My Parents Want Me to Do? </a:t>
            </a:r>
          </a:p>
          <a:p>
            <a:pPr marL="0" indent="0">
              <a:buNone/>
            </a:pPr>
            <a:r>
              <a:rPr lang="en-US" sz="1800" dirty="0" smtClean="0">
                <a:solidFill>
                  <a:schemeClr val="bg1"/>
                </a:solidFill>
              </a:rPr>
              <a:t>Have students draw a picture of what they would do if friend or older sibling offered them a cigarette or smokeless tobacco. Then students should draw a picture of what they believe their parents would want them to do if they were offered a cigarette or smokeless tobacco by a friend or older sibling. </a:t>
            </a:r>
          </a:p>
          <a:p>
            <a:pPr marL="0" indent="0">
              <a:buNone/>
            </a:pPr>
            <a:r>
              <a:rPr lang="en-US" sz="1800" dirty="0" smtClean="0">
                <a:solidFill>
                  <a:schemeClr val="bg1"/>
                </a:solidFill>
              </a:rPr>
              <a:t>Have students take their drawings home to share with their parents.</a:t>
            </a:r>
          </a:p>
          <a:p>
            <a:pPr marL="0" indent="0">
              <a:buNone/>
            </a:pPr>
            <a:r>
              <a:rPr lang="en-US" sz="1800" dirty="0" smtClean="0">
                <a:solidFill>
                  <a:schemeClr val="bg1"/>
                </a:solidFill>
              </a:rPr>
              <a:t>Prepare a family letter explaining the in-class assignment and the at-home task. Encourage parents and students to discuss the drawings, including the similarities and differences of how students responded and how they thought their parents would want them to respond. </a:t>
            </a:r>
          </a:p>
          <a:p>
            <a:pPr marL="0" indent="0">
              <a:buNone/>
            </a:pPr>
            <a:r>
              <a:rPr lang="en-US" sz="1800" dirty="0" smtClean="0">
                <a:solidFill>
                  <a:schemeClr val="bg1"/>
                </a:solidFill>
              </a:rPr>
              <a:t>Parents should be encouraged to share their hopes for their child regarding how to respond to any offer to use tobacco.</a:t>
            </a:r>
          </a:p>
          <a:p>
            <a:pPr marL="0" indent="0">
              <a:buNone/>
            </a:pPr>
            <a:endParaRPr lang="en-US" sz="1800" dirty="0" smtClean="0"/>
          </a:p>
          <a:p>
            <a:pPr marL="0" indent="0">
              <a:buNone/>
            </a:pPr>
            <a:r>
              <a:rPr lang="en-US" sz="1800" b="1" dirty="0">
                <a:solidFill>
                  <a:srgbClr val="80567F"/>
                </a:solidFill>
              </a:rPr>
              <a:t>A</a:t>
            </a:r>
            <a:r>
              <a:rPr lang="en-US" sz="1800" b="1" dirty="0" smtClean="0">
                <a:solidFill>
                  <a:srgbClr val="80567F"/>
                </a:solidFill>
              </a:rPr>
              <a:t>ssessment</a:t>
            </a:r>
            <a:r>
              <a:rPr lang="en-US" sz="1800" dirty="0" smtClean="0">
                <a:solidFill>
                  <a:srgbClr val="80567F"/>
                </a:solidFill>
              </a:rPr>
              <a:t> I </a:t>
            </a:r>
            <a:r>
              <a:rPr lang="en-US" sz="1600" dirty="0" smtClean="0"/>
              <a:t>Following the take-home activity, students can draw, write, or act out ways in which their parents and families encourage them to be healthy and avoid tobacco use. </a:t>
            </a:r>
          </a:p>
          <a:p>
            <a:pPr marL="0" indent="0">
              <a:buNone/>
            </a:pPr>
            <a:r>
              <a:rPr lang="en-US" sz="1600" b="1" dirty="0" smtClean="0">
                <a:solidFill>
                  <a:srgbClr val="457480"/>
                </a:solidFill>
              </a:rPr>
              <a:t>For assessment criteria</a:t>
            </a:r>
            <a:r>
              <a:rPr lang="en-US" sz="1600" dirty="0" smtClean="0"/>
              <a:t>, students should explain how the influence of their parents and families, as well as their personal beliefs, impacts their health choices and behaviors. </a:t>
            </a:r>
          </a:p>
          <a:p>
            <a:pPr marL="0" indent="0">
              <a:buNone/>
            </a:pPr>
            <a:r>
              <a:rPr lang="en-US" sz="1800" dirty="0" smtClean="0"/>
              <a:t>(</a:t>
            </a:r>
            <a:r>
              <a:rPr lang="en-US" sz="1800" b="1" dirty="0" smtClean="0">
                <a:solidFill>
                  <a:srgbClr val="80567F"/>
                </a:solidFill>
              </a:rPr>
              <a:t>Constructs: </a:t>
            </a:r>
            <a:r>
              <a:rPr lang="en-US" sz="1800" dirty="0" smtClean="0">
                <a:solidFill>
                  <a:srgbClr val="457480"/>
                </a:solidFill>
              </a:rPr>
              <a:t>Attitudes toward behavior, perceived behavioral control</a:t>
            </a:r>
            <a:r>
              <a:rPr lang="en-US" sz="1800" dirty="0" smtClean="0"/>
              <a:t>.)</a:t>
            </a:r>
            <a:endParaRPr lang="en-US" sz="1800" dirty="0"/>
          </a:p>
        </p:txBody>
      </p:sp>
    </p:spTree>
    <p:extLst>
      <p:ext uri="{BB962C8B-B14F-4D97-AF65-F5344CB8AC3E}">
        <p14:creationId xmlns:p14="http://schemas.microsoft.com/office/powerpoint/2010/main" xmlns="" val="420722067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9549" y="52185"/>
            <a:ext cx="7498080" cy="838645"/>
          </a:xfrm>
        </p:spPr>
        <p:txBody>
          <a:bodyPr>
            <a:normAutofit/>
          </a:bodyPr>
          <a:lstStyle/>
          <a:p>
            <a:r>
              <a:rPr lang="sv-SE" sz="3200" b="1" dirty="0" err="1" smtClean="0"/>
              <a:t>Grades</a:t>
            </a:r>
            <a:r>
              <a:rPr lang="sv-SE" sz="3200" b="1" dirty="0" smtClean="0"/>
              <a:t> 3-</a:t>
            </a:r>
            <a:r>
              <a:rPr lang="sv-SE" sz="3200" b="1" dirty="0"/>
              <a:t>5</a:t>
            </a:r>
            <a:r>
              <a:rPr lang="sv-SE" sz="3200" b="1" dirty="0" smtClean="0"/>
              <a:t> </a:t>
            </a:r>
            <a:r>
              <a:rPr lang="sv-SE" sz="3200" dirty="0" smtClean="0">
                <a:solidFill>
                  <a:srgbClr val="80567F"/>
                </a:solidFill>
              </a:rPr>
              <a:t>(</a:t>
            </a:r>
            <a:r>
              <a:rPr lang="tr-TR" sz="3200" b="1" dirty="0" err="1">
                <a:solidFill>
                  <a:srgbClr val="80567F"/>
                </a:solidFill>
              </a:rPr>
              <a:t>Family</a:t>
            </a:r>
            <a:r>
              <a:rPr lang="en-US" sz="3200" b="1" dirty="0" smtClean="0">
                <a:solidFill>
                  <a:srgbClr val="80567F"/>
                </a:solidFill>
              </a:rPr>
              <a:t>)</a:t>
            </a:r>
            <a:endParaRPr lang="en-US" sz="3200" dirty="0">
              <a:solidFill>
                <a:srgbClr val="80567F"/>
              </a:solidFill>
            </a:endParaRPr>
          </a:p>
        </p:txBody>
      </p:sp>
      <p:sp>
        <p:nvSpPr>
          <p:cNvPr id="6" name="Rounded Rectangle 5"/>
          <p:cNvSpPr/>
          <p:nvPr/>
        </p:nvSpPr>
        <p:spPr>
          <a:xfrm>
            <a:off x="1223514" y="1104527"/>
            <a:ext cx="3514079" cy="4618446"/>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r>
              <a:rPr lang="en-US" sz="1600" dirty="0"/>
              <a:t> Students can interview an adult family member about his or her feelings and attitudes toward youth smoking. Students can ask,</a:t>
            </a:r>
          </a:p>
          <a:p>
            <a:r>
              <a:rPr lang="en-US" sz="1600" dirty="0" smtClean="0">
                <a:solidFill>
                  <a:srgbClr val="457480"/>
                </a:solidFill>
              </a:rPr>
              <a:t>How </a:t>
            </a:r>
            <a:r>
              <a:rPr lang="en-US" sz="1600" dirty="0">
                <a:solidFill>
                  <a:srgbClr val="457480"/>
                </a:solidFill>
              </a:rPr>
              <a:t>would you feel if I started smoking?</a:t>
            </a:r>
          </a:p>
          <a:p>
            <a:r>
              <a:rPr lang="en-US" sz="1600" dirty="0" smtClean="0"/>
              <a:t>What </a:t>
            </a:r>
            <a:r>
              <a:rPr lang="en-US" sz="1600" dirty="0"/>
              <a:t>are our family rules and consequences about smoking?</a:t>
            </a:r>
          </a:p>
          <a:p>
            <a:r>
              <a:rPr lang="en-US" sz="1600" dirty="0" smtClean="0">
                <a:solidFill>
                  <a:srgbClr val="457480"/>
                </a:solidFill>
              </a:rPr>
              <a:t>What </a:t>
            </a:r>
            <a:r>
              <a:rPr lang="en-US" sz="1600" dirty="0">
                <a:solidFill>
                  <a:srgbClr val="457480"/>
                </a:solidFill>
              </a:rPr>
              <a:t>advice can you give me about how to deal with </a:t>
            </a:r>
            <a:r>
              <a:rPr lang="en-US" sz="1600" dirty="0" smtClean="0">
                <a:solidFill>
                  <a:srgbClr val="457480"/>
                </a:solidFill>
              </a:rPr>
              <a:t>pressures to </a:t>
            </a:r>
            <a:r>
              <a:rPr lang="en-US" sz="1600" dirty="0">
                <a:solidFill>
                  <a:srgbClr val="457480"/>
                </a:solidFill>
              </a:rPr>
              <a:t>smoke?</a:t>
            </a:r>
          </a:p>
          <a:p>
            <a:r>
              <a:rPr lang="en-US" sz="1600" dirty="0" smtClean="0"/>
              <a:t>Knowing </a:t>
            </a:r>
            <a:r>
              <a:rPr lang="en-US" sz="1600" dirty="0"/>
              <a:t>the attitudes and Beliefs of their families is important for young people. Students can report on their interviews to the rest of the class and tell what their family attitudes and beliefs mean to them.</a:t>
            </a:r>
          </a:p>
        </p:txBody>
      </p:sp>
      <p:sp>
        <p:nvSpPr>
          <p:cNvPr id="8" name="Rounded Rectangle 7"/>
          <p:cNvSpPr/>
          <p:nvPr/>
        </p:nvSpPr>
        <p:spPr>
          <a:xfrm>
            <a:off x="5027570" y="1104527"/>
            <a:ext cx="3520059" cy="4618446"/>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r>
              <a:rPr lang="en-US" b="1" dirty="0">
                <a:solidFill>
                  <a:srgbClr val="80567F"/>
                </a:solidFill>
              </a:rPr>
              <a:t>Assessment </a:t>
            </a:r>
            <a:r>
              <a:rPr lang="en-US" dirty="0">
                <a:solidFill>
                  <a:srgbClr val="80567F"/>
                </a:solidFill>
              </a:rPr>
              <a:t>I </a:t>
            </a:r>
            <a:r>
              <a:rPr lang="en-US" dirty="0"/>
              <a:t>The reports students make on their interviews are the assessment task for this activity..</a:t>
            </a:r>
          </a:p>
          <a:p>
            <a:endParaRPr lang="en-US" dirty="0">
              <a:solidFill>
                <a:srgbClr val="80567F"/>
              </a:solidFill>
            </a:endParaRPr>
          </a:p>
          <a:p>
            <a:r>
              <a:rPr lang="en-US" b="1" dirty="0">
                <a:solidFill>
                  <a:srgbClr val="80567F"/>
                </a:solidFill>
              </a:rPr>
              <a:t>For assessment criteria</a:t>
            </a:r>
            <a:r>
              <a:rPr lang="en-US" dirty="0">
                <a:solidFill>
                  <a:srgbClr val="80567F"/>
                </a:solidFill>
              </a:rPr>
              <a:t>, </a:t>
            </a:r>
            <a:r>
              <a:rPr lang="en-US" dirty="0"/>
              <a:t>students should discuss how their family members' attitudes and beliefs influence their ideas about smoking. </a:t>
            </a:r>
          </a:p>
        </p:txBody>
      </p:sp>
      <p:sp>
        <p:nvSpPr>
          <p:cNvPr id="10" name="Rounded Rectangle 9"/>
          <p:cNvSpPr/>
          <p:nvPr/>
        </p:nvSpPr>
        <p:spPr>
          <a:xfrm>
            <a:off x="2766033" y="6053479"/>
            <a:ext cx="4157747" cy="521851"/>
          </a:xfrm>
          <a:prstGeom prst="roundRect">
            <a:avLst/>
          </a:prstGeom>
          <a:solidFill>
            <a:srgbClr val="8A7B85"/>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rgbClr val="457480"/>
                </a:solidFill>
              </a:rPr>
              <a:t>Constructs</a:t>
            </a:r>
            <a:r>
              <a:rPr lang="en-US" b="1" dirty="0">
                <a:solidFill>
                  <a:srgbClr val="457480"/>
                </a:solidFill>
              </a:rPr>
              <a:t>: </a:t>
            </a:r>
            <a:r>
              <a:rPr lang="en-US" dirty="0"/>
              <a:t>Subjective norms</a:t>
            </a:r>
          </a:p>
        </p:txBody>
      </p:sp>
      <p:pic>
        <p:nvPicPr>
          <p:cNvPr id="3" name="Picture 2" descr="interview.jpg"/>
          <p:cNvPicPr>
            <a:picLocks noChangeAspect="1"/>
          </p:cNvPicPr>
          <p:nvPr/>
        </p:nvPicPr>
        <p:blipFill>
          <a:blip r:embed="rId2">
            <a:alphaModFix amt="53000"/>
            <a:extLst>
              <a:ext uri="{BEBA8EAE-BF5A-486C-A8C5-ECC9F3942E4B}">
                <a14:imgProps xmlns:a14="http://schemas.microsoft.com/office/drawing/2010/main" xmlns="">
                  <a14:imgLayer r:embed="rId3">
                    <a14:imgEffect>
                      <a14:sharpenSoften amount="22000"/>
                    </a14:imgEffect>
                    <a14:imgEffect>
                      <a14:saturation sat="200000"/>
                    </a14:imgEffect>
                    <a14:imgEffect>
                      <a14:brightnessContrast bright="7000" contrast="43000"/>
                    </a14:imgEffect>
                  </a14:imgLayer>
                </a14:imgProps>
              </a:ext>
              <a:ext uri="{28A0092B-C50C-407E-A947-70E740481C1C}">
                <a14:useLocalDpi xmlns:a14="http://schemas.microsoft.com/office/drawing/2010/main" xmlns="" val="0"/>
              </a:ext>
            </a:extLst>
          </a:blip>
          <a:stretch>
            <a:fillRect/>
          </a:stretch>
        </p:blipFill>
        <p:spPr>
          <a:xfrm>
            <a:off x="6921376" y="5273338"/>
            <a:ext cx="2222624" cy="1560282"/>
          </a:xfrm>
          <a:prstGeom prst="rect">
            <a:avLst/>
          </a:prstGeom>
          <a:ln>
            <a:noFill/>
          </a:ln>
          <a:effectLst>
            <a:softEdge rad="112500"/>
          </a:effectLst>
        </p:spPr>
      </p:pic>
    </p:spTree>
    <p:extLst>
      <p:ext uri="{BB962C8B-B14F-4D97-AF65-F5344CB8AC3E}">
        <p14:creationId xmlns:p14="http://schemas.microsoft.com/office/powerpoint/2010/main" xmlns="" val="89386226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35490" y="1530766"/>
            <a:ext cx="7732312" cy="293976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035490" y="0"/>
            <a:ext cx="7498080" cy="1143000"/>
          </a:xfrm>
        </p:spPr>
        <p:txBody>
          <a:bodyPr/>
          <a:lstStyle/>
          <a:p>
            <a:pPr algn="l"/>
            <a:r>
              <a:rPr lang="en-US" dirty="0" smtClean="0"/>
              <a:t>Grade 6-8</a:t>
            </a:r>
            <a:endParaRPr lang="en-US" dirty="0"/>
          </a:p>
        </p:txBody>
      </p:sp>
      <p:sp>
        <p:nvSpPr>
          <p:cNvPr id="3" name="Content Placeholder 2"/>
          <p:cNvSpPr>
            <a:spLocks noGrp="1"/>
          </p:cNvSpPr>
          <p:nvPr>
            <p:ph idx="1"/>
          </p:nvPr>
        </p:nvSpPr>
        <p:spPr>
          <a:xfrm>
            <a:off x="1035490" y="829313"/>
            <a:ext cx="7732312" cy="4525963"/>
          </a:xfrm>
        </p:spPr>
        <p:txBody>
          <a:bodyPr>
            <a:noAutofit/>
          </a:bodyPr>
          <a:lstStyle/>
          <a:p>
            <a:pPr marL="0" indent="0">
              <a:buNone/>
            </a:pPr>
            <a:r>
              <a:rPr lang="en-US" sz="2400" b="1" dirty="0" smtClean="0">
                <a:solidFill>
                  <a:srgbClr val="80567F"/>
                </a:solidFill>
              </a:rPr>
              <a:t>Looking at Tobacco Inside and Out</a:t>
            </a:r>
          </a:p>
          <a:p>
            <a:pPr marL="0" indent="0">
              <a:buNone/>
            </a:pPr>
            <a:endParaRPr lang="en-US" sz="1800" b="1" dirty="0" smtClean="0"/>
          </a:p>
          <a:p>
            <a:pPr marL="0" indent="0">
              <a:buNone/>
            </a:pPr>
            <a:r>
              <a:rPr lang="en-US" sz="1800" dirty="0" smtClean="0"/>
              <a:t> </a:t>
            </a:r>
            <a:r>
              <a:rPr lang="en-US" sz="1800" dirty="0" smtClean="0">
                <a:solidFill>
                  <a:schemeClr val="bg1"/>
                </a:solidFill>
              </a:rPr>
              <a:t>Students can really show the difference between the way tobacco use is portrayed in the media and the effects it has inside the body by making a shoebox or diorama display. Students can bring old shoeboxes from home and ask family, friends, and colleagues to donate old shoeboxes for this project. As students learn more about tobacco, they can design the inside of the shoebox to show tobacco's effects on the body, while designing the outside of the shoebox to show how advertising and other media glamorize tobacco use. Students can design the lid to give instructions to the user about viewing the inside and outside of the box. Display the boxes for other classes or in the school library.</a:t>
            </a:r>
          </a:p>
          <a:p>
            <a:pPr marL="0" indent="0">
              <a:buNone/>
            </a:pPr>
            <a:endParaRPr lang="en-US" sz="1800" dirty="0" smtClean="0"/>
          </a:p>
          <a:p>
            <a:pPr marL="0" indent="0">
              <a:buNone/>
            </a:pPr>
            <a:r>
              <a:rPr lang="en-US" sz="1600" b="1" dirty="0">
                <a:solidFill>
                  <a:srgbClr val="80567F"/>
                </a:solidFill>
              </a:rPr>
              <a:t>A</a:t>
            </a:r>
            <a:r>
              <a:rPr lang="en-US" sz="1600" b="1" dirty="0" smtClean="0">
                <a:solidFill>
                  <a:srgbClr val="80567F"/>
                </a:solidFill>
              </a:rPr>
              <a:t>ssessment I </a:t>
            </a:r>
            <a:r>
              <a:rPr lang="en-US" sz="1600" dirty="0" smtClean="0"/>
              <a:t>The shoebox display or diorama is the</a:t>
            </a:r>
          </a:p>
          <a:p>
            <a:pPr marL="0" indent="0">
              <a:buNone/>
            </a:pPr>
            <a:r>
              <a:rPr lang="en-US" sz="1600" dirty="0" smtClean="0"/>
              <a:t> assessment task for this activity. Students should </a:t>
            </a:r>
          </a:p>
          <a:p>
            <a:pPr marL="0" indent="0">
              <a:buNone/>
            </a:pPr>
            <a:r>
              <a:rPr lang="en-US" sz="1600" dirty="0" smtClean="0"/>
              <a:t>decide what would make a "great tobacco inside</a:t>
            </a:r>
          </a:p>
          <a:p>
            <a:pPr marL="0" indent="0">
              <a:buNone/>
            </a:pPr>
            <a:r>
              <a:rPr lang="en-US" sz="1600" dirty="0" smtClean="0"/>
              <a:t> and out shoebox display." Use the students' </a:t>
            </a:r>
          </a:p>
          <a:p>
            <a:pPr marL="0" indent="0">
              <a:buNone/>
            </a:pPr>
            <a:r>
              <a:rPr lang="en-US" sz="1600" dirty="0" smtClean="0"/>
              <a:t>criteria to assess and help them assess their work. </a:t>
            </a:r>
          </a:p>
          <a:p>
            <a:pPr marL="0" indent="0">
              <a:buNone/>
            </a:pPr>
            <a:r>
              <a:rPr lang="en-US" sz="1600" dirty="0" smtClean="0"/>
              <a:t>(</a:t>
            </a:r>
            <a:r>
              <a:rPr lang="en-US" sz="1600" b="1" dirty="0" smtClean="0">
                <a:solidFill>
                  <a:srgbClr val="80567F"/>
                </a:solidFill>
              </a:rPr>
              <a:t>Constructs: </a:t>
            </a:r>
            <a:r>
              <a:rPr lang="en-US" sz="1600" dirty="0" smtClean="0">
                <a:solidFill>
                  <a:srgbClr val="457480"/>
                </a:solidFill>
              </a:rPr>
              <a:t>Attitudes toward behavior, subjective norms</a:t>
            </a:r>
            <a:r>
              <a:rPr lang="en-US" sz="1600" dirty="0" smtClean="0"/>
              <a:t>.)</a:t>
            </a:r>
            <a:endParaRPr lang="en-US" sz="1600" dirty="0"/>
          </a:p>
        </p:txBody>
      </p:sp>
      <p:pic>
        <p:nvPicPr>
          <p:cNvPr id="5" name="Picture 4" descr="670px-Make-a-Shoe-Box-Bookshelf-Step-1.jp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6577622" y="4940196"/>
            <a:ext cx="2322828" cy="1743854"/>
          </a:xfrm>
          <a:prstGeom prst="rect">
            <a:avLst/>
          </a:prstGeom>
        </p:spPr>
      </p:pic>
    </p:spTree>
    <p:extLst>
      <p:ext uri="{BB962C8B-B14F-4D97-AF65-F5344CB8AC3E}">
        <p14:creationId xmlns:p14="http://schemas.microsoft.com/office/powerpoint/2010/main" xmlns="" val="378842528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Outline:</a:t>
            </a:r>
            <a:endParaRPr lang="en-US" dirty="0"/>
          </a:p>
        </p:txBody>
      </p:sp>
      <p:sp>
        <p:nvSpPr>
          <p:cNvPr id="3" name="Content Placeholder 2"/>
          <p:cNvSpPr>
            <a:spLocks noGrp="1"/>
          </p:cNvSpPr>
          <p:nvPr>
            <p:ph idx="1"/>
          </p:nvPr>
        </p:nvSpPr>
        <p:spPr/>
        <p:txBody>
          <a:bodyPr>
            <a:normAutofit/>
          </a:bodyPr>
          <a:lstStyle/>
          <a:p>
            <a:r>
              <a:rPr lang="en-US" sz="2400" dirty="0" smtClean="0">
                <a:solidFill>
                  <a:srgbClr val="457480"/>
                </a:solidFill>
              </a:rPr>
              <a:t>Introduction</a:t>
            </a:r>
          </a:p>
          <a:p>
            <a:r>
              <a:rPr lang="en-US" sz="2400" dirty="0" smtClean="0">
                <a:solidFill>
                  <a:srgbClr val="457480"/>
                </a:solidFill>
              </a:rPr>
              <a:t>Prevalence And Cost</a:t>
            </a:r>
          </a:p>
          <a:p>
            <a:r>
              <a:rPr lang="en-US" sz="2400" dirty="0" smtClean="0">
                <a:solidFill>
                  <a:srgbClr val="457480"/>
                </a:solidFill>
              </a:rPr>
              <a:t>Tobacco Use And Academic Performance</a:t>
            </a:r>
          </a:p>
          <a:p>
            <a:r>
              <a:rPr lang="en-US" sz="2400" dirty="0" smtClean="0">
                <a:solidFill>
                  <a:srgbClr val="457480"/>
                </a:solidFill>
              </a:rPr>
              <a:t>Factors That Influence Tobacco Use</a:t>
            </a:r>
          </a:p>
          <a:p>
            <a:r>
              <a:rPr lang="en-US" sz="2400" dirty="0" smtClean="0">
                <a:solidFill>
                  <a:srgbClr val="457480"/>
                </a:solidFill>
              </a:rPr>
              <a:t>Guidelines For Classroom</a:t>
            </a:r>
          </a:p>
          <a:p>
            <a:endParaRPr lang="en-US" sz="2000" dirty="0">
              <a:solidFill>
                <a:srgbClr val="457480"/>
              </a:solidFill>
            </a:endParaRPr>
          </a:p>
        </p:txBody>
      </p:sp>
    </p:spTree>
    <p:extLst>
      <p:ext uri="{BB962C8B-B14F-4D97-AF65-F5344CB8AC3E}">
        <p14:creationId xmlns:p14="http://schemas.microsoft.com/office/powerpoint/2010/main" xmlns="" val="242804829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solidFill>
          <a:srgbClr val="644364"/>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solidFill>
                  <a:srgbClr val="FFFFFF"/>
                </a:solidFill>
              </a:rPr>
              <a:t>NHES3 I Access Information, Products, and Services</a:t>
            </a:r>
          </a:p>
          <a:p>
            <a:pPr marL="0" indent="0">
              <a:buNone/>
            </a:pPr>
            <a:r>
              <a:rPr lang="en-US" sz="2400" dirty="0" smtClean="0">
                <a:solidFill>
                  <a:srgbClr val="ABEBEB"/>
                </a:solidFill>
              </a:rPr>
              <a:t>Students will demonstrate the ability to access valid information and products and services to enhance health</a:t>
            </a:r>
            <a:r>
              <a:rPr lang="en-US" sz="2400" dirty="0" smtClean="0"/>
              <a:t>.</a:t>
            </a:r>
            <a:endParaRPr lang="en-US" sz="2400" dirty="0"/>
          </a:p>
        </p:txBody>
      </p:sp>
    </p:spTree>
    <p:extLst>
      <p:ext uri="{BB962C8B-B14F-4D97-AF65-F5344CB8AC3E}">
        <p14:creationId xmlns:p14="http://schemas.microsoft.com/office/powerpoint/2010/main" xmlns="" val="274710935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35608" y="1948246"/>
            <a:ext cx="7498080" cy="17569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pPr algn="l"/>
            <a:r>
              <a:rPr lang="sv-SE" dirty="0" err="1" smtClean="0"/>
              <a:t>Grades</a:t>
            </a:r>
            <a:r>
              <a:rPr lang="sv-SE" dirty="0" smtClean="0"/>
              <a:t> K-2</a:t>
            </a:r>
            <a:endParaRPr lang="en-US" dirty="0"/>
          </a:p>
        </p:txBody>
      </p:sp>
      <p:sp>
        <p:nvSpPr>
          <p:cNvPr id="3" name="Content Placeholder 2"/>
          <p:cNvSpPr>
            <a:spLocks noGrp="1"/>
          </p:cNvSpPr>
          <p:nvPr>
            <p:ph idx="1"/>
          </p:nvPr>
        </p:nvSpPr>
        <p:spPr/>
        <p:txBody>
          <a:bodyPr>
            <a:noAutofit/>
          </a:bodyPr>
          <a:lstStyle/>
          <a:p>
            <a:pPr marL="0" indent="0">
              <a:buNone/>
            </a:pPr>
            <a:r>
              <a:rPr lang="en-US" sz="2400" b="1" dirty="0" smtClean="0">
                <a:solidFill>
                  <a:srgbClr val="80567F"/>
                </a:solidFill>
              </a:rPr>
              <a:t>Interview Older Kids </a:t>
            </a:r>
          </a:p>
          <a:p>
            <a:pPr marL="0" indent="0">
              <a:buNone/>
            </a:pPr>
            <a:r>
              <a:rPr lang="en-US" sz="1800" dirty="0" smtClean="0">
                <a:solidFill>
                  <a:schemeClr val="bg1"/>
                </a:solidFill>
              </a:rPr>
              <a:t>Younger students often model their behavior</a:t>
            </a:r>
            <a:r>
              <a:rPr lang="ar-SA" sz="1800" dirty="0" smtClean="0">
                <a:solidFill>
                  <a:schemeClr val="bg1"/>
                </a:solidFill>
              </a:rPr>
              <a:t> </a:t>
            </a:r>
            <a:r>
              <a:rPr lang="en-US" sz="1800" dirty="0" smtClean="0">
                <a:solidFill>
                  <a:schemeClr val="bg1"/>
                </a:solidFill>
              </a:rPr>
              <a:t>after older siblings, friends, and students in their school. Arrange</a:t>
            </a:r>
            <a:r>
              <a:rPr lang="ar-SA" sz="1800" dirty="0" smtClean="0">
                <a:solidFill>
                  <a:schemeClr val="bg1"/>
                </a:solidFill>
              </a:rPr>
              <a:t> </a:t>
            </a:r>
            <a:r>
              <a:rPr lang="en-US" sz="1800" dirty="0" smtClean="0">
                <a:solidFill>
                  <a:schemeClr val="bg1"/>
                </a:solidFill>
              </a:rPr>
              <a:t>for a group of upper-elementary students to visit younger students</a:t>
            </a:r>
            <a:r>
              <a:rPr lang="ar-SA" sz="1800" dirty="0" smtClean="0">
                <a:solidFill>
                  <a:schemeClr val="bg1"/>
                </a:solidFill>
              </a:rPr>
              <a:t> </a:t>
            </a:r>
            <a:r>
              <a:rPr lang="en-US" sz="1800" dirty="0" smtClean="0">
                <a:solidFill>
                  <a:schemeClr val="bg1"/>
                </a:solidFill>
              </a:rPr>
              <a:t>for the purpose of being interviewed about their knowledge of and</a:t>
            </a:r>
            <a:r>
              <a:rPr lang="ar-SA" sz="1800" dirty="0" smtClean="0">
                <a:solidFill>
                  <a:schemeClr val="bg1"/>
                </a:solidFill>
              </a:rPr>
              <a:t> </a:t>
            </a:r>
            <a:r>
              <a:rPr lang="en-US" sz="1800" dirty="0" smtClean="0">
                <a:solidFill>
                  <a:schemeClr val="bg1"/>
                </a:solidFill>
              </a:rPr>
              <a:t>views on tobacco. The children can prepare a list of questions they</a:t>
            </a:r>
            <a:r>
              <a:rPr lang="ar-SA" sz="1800" dirty="0" smtClean="0">
                <a:solidFill>
                  <a:schemeClr val="bg1"/>
                </a:solidFill>
              </a:rPr>
              <a:t> </a:t>
            </a:r>
            <a:r>
              <a:rPr lang="en-US" sz="1800" dirty="0" smtClean="0">
                <a:solidFill>
                  <a:schemeClr val="bg1"/>
                </a:solidFill>
              </a:rPr>
              <a:t>want to ask. Younger students will learn that most of the older students don't smoke and don't like to be around smokers.</a:t>
            </a:r>
          </a:p>
          <a:p>
            <a:pPr marL="0" indent="0">
              <a:buNone/>
            </a:pPr>
            <a:endParaRPr lang="en-US" sz="1800" dirty="0" smtClean="0"/>
          </a:p>
          <a:p>
            <a:pPr marL="0" indent="0">
              <a:buNone/>
            </a:pPr>
            <a:r>
              <a:rPr lang="en-US" sz="1800" b="1" dirty="0" smtClean="0">
                <a:solidFill>
                  <a:srgbClr val="80567F"/>
                </a:solidFill>
              </a:rPr>
              <a:t>Assessment </a:t>
            </a:r>
            <a:r>
              <a:rPr lang="en-US" sz="1800" dirty="0" smtClean="0">
                <a:solidFill>
                  <a:srgbClr val="80567F"/>
                </a:solidFill>
              </a:rPr>
              <a:t>I </a:t>
            </a:r>
            <a:r>
              <a:rPr lang="en-US" sz="1800" dirty="0" smtClean="0"/>
              <a:t>For an assessment task, the younger students can provide their own answers to all the questions on their list after the older</a:t>
            </a:r>
            <a:r>
              <a:rPr lang="ar-SA" sz="1800" dirty="0" smtClean="0"/>
              <a:t> </a:t>
            </a:r>
            <a:r>
              <a:rPr lang="en-US" sz="1800" dirty="0" smtClean="0"/>
              <a:t>students have finished talking with them. </a:t>
            </a:r>
          </a:p>
          <a:p>
            <a:pPr marL="0" indent="0">
              <a:buNone/>
            </a:pPr>
            <a:r>
              <a:rPr lang="en-US" sz="1800" b="1" dirty="0" smtClean="0">
                <a:solidFill>
                  <a:srgbClr val="457480"/>
                </a:solidFill>
              </a:rPr>
              <a:t>For assessment criteria</a:t>
            </a:r>
            <a:r>
              <a:rPr lang="en-US" sz="1800" dirty="0" smtClean="0"/>
              <a:t>, the</a:t>
            </a:r>
            <a:r>
              <a:rPr lang="ar-SA" sz="1800" dirty="0" smtClean="0"/>
              <a:t> </a:t>
            </a:r>
            <a:r>
              <a:rPr lang="en-US" sz="1800" dirty="0" smtClean="0"/>
              <a:t>older students should make sure the younger students provide accurate</a:t>
            </a:r>
            <a:r>
              <a:rPr lang="ar-SA" sz="1800" dirty="0" smtClean="0"/>
              <a:t> </a:t>
            </a:r>
            <a:r>
              <a:rPr lang="en-US" sz="1800" dirty="0" smtClean="0"/>
              <a:t>answers and tell why the older students are a valid source of information.</a:t>
            </a:r>
          </a:p>
          <a:p>
            <a:pPr marL="0" indent="0">
              <a:buNone/>
            </a:pPr>
            <a:endParaRPr lang="ar-SA" sz="1800" dirty="0" smtClean="0"/>
          </a:p>
          <a:p>
            <a:pPr marL="0" indent="0">
              <a:buNone/>
            </a:pPr>
            <a:r>
              <a:rPr lang="en-US" sz="1800" dirty="0" smtClean="0"/>
              <a:t>(</a:t>
            </a:r>
            <a:r>
              <a:rPr lang="en-US" sz="1800" b="1" dirty="0" smtClean="0">
                <a:solidFill>
                  <a:srgbClr val="80567F"/>
                </a:solidFill>
              </a:rPr>
              <a:t>Construct: </a:t>
            </a:r>
            <a:r>
              <a:rPr lang="en-US" sz="1800" dirty="0" smtClean="0">
                <a:solidFill>
                  <a:srgbClr val="457480"/>
                </a:solidFill>
              </a:rPr>
              <a:t>Subjective norms</a:t>
            </a:r>
            <a:r>
              <a:rPr lang="en-US" sz="1800" dirty="0" smtClean="0"/>
              <a:t>.)</a:t>
            </a:r>
            <a:endParaRPr lang="en-US" sz="1800" dirty="0"/>
          </a:p>
        </p:txBody>
      </p:sp>
    </p:spTree>
    <p:extLst>
      <p:ext uri="{BB962C8B-B14F-4D97-AF65-F5344CB8AC3E}">
        <p14:creationId xmlns:p14="http://schemas.microsoft.com/office/powerpoint/2010/main" xmlns="" val="393691796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287336" y="2226567"/>
            <a:ext cx="7497863" cy="146118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pPr algn="l"/>
            <a:r>
              <a:rPr lang="en-US" dirty="0" smtClean="0"/>
              <a:t>Grades 3-5</a:t>
            </a:r>
            <a:endParaRPr lang="en-US" dirty="0"/>
          </a:p>
        </p:txBody>
      </p:sp>
      <p:sp>
        <p:nvSpPr>
          <p:cNvPr id="3" name="Content Placeholder 2"/>
          <p:cNvSpPr>
            <a:spLocks noGrp="1"/>
          </p:cNvSpPr>
          <p:nvPr>
            <p:ph idx="1"/>
          </p:nvPr>
        </p:nvSpPr>
        <p:spPr>
          <a:xfrm>
            <a:off x="1435608" y="1447800"/>
            <a:ext cx="7349591" cy="4800600"/>
          </a:xfrm>
        </p:spPr>
        <p:txBody>
          <a:bodyPr>
            <a:normAutofit lnSpcReduction="10000"/>
          </a:bodyPr>
          <a:lstStyle/>
          <a:p>
            <a:pPr marL="0" indent="0">
              <a:buNone/>
            </a:pPr>
            <a:r>
              <a:rPr lang="en-US" sz="2400" b="1" dirty="0" smtClean="0">
                <a:solidFill>
                  <a:srgbClr val="80567F"/>
                </a:solidFill>
              </a:rPr>
              <a:t>Community Resources on Tobacco</a:t>
            </a:r>
          </a:p>
          <a:p>
            <a:pPr marL="0" indent="0">
              <a:buNone/>
            </a:pPr>
            <a:endParaRPr lang="en-US" sz="2400" b="1" dirty="0" smtClean="0">
              <a:solidFill>
                <a:srgbClr val="80567F"/>
              </a:solidFill>
            </a:endParaRPr>
          </a:p>
          <a:p>
            <a:pPr marL="0" indent="0">
              <a:buNone/>
            </a:pPr>
            <a:r>
              <a:rPr lang="en-US" sz="1800" dirty="0" smtClean="0">
                <a:solidFill>
                  <a:schemeClr val="bg1"/>
                </a:solidFill>
              </a:rPr>
              <a:t> Students can use phone books (</a:t>
            </a:r>
            <a:r>
              <a:rPr lang="en-US" sz="1800" dirty="0" smtClean="0">
                <a:solidFill>
                  <a:srgbClr val="457480"/>
                </a:solidFill>
              </a:rPr>
              <a:t>ask friends and colleagues to save them for your class</a:t>
            </a:r>
            <a:r>
              <a:rPr lang="en-US" sz="1800" dirty="0" smtClean="0">
                <a:solidFill>
                  <a:schemeClr val="bg1"/>
                </a:solidFill>
              </a:rPr>
              <a:t>) to find community resources on tobacco use (</a:t>
            </a:r>
            <a:r>
              <a:rPr lang="en-US" sz="1800" dirty="0" smtClean="0">
                <a:solidFill>
                  <a:srgbClr val="457480"/>
                </a:solidFill>
              </a:rPr>
              <a:t>American Lung Association, American Cancer Society, American Heart Association</a:t>
            </a:r>
            <a:r>
              <a:rPr lang="en-US" sz="1800" dirty="0" smtClean="0">
                <a:solidFill>
                  <a:schemeClr val="bg1"/>
                </a:solidFill>
              </a:rPr>
              <a:t>). Small groups of students can write to different agencies to request class materials on tobacco use prevention.</a:t>
            </a:r>
          </a:p>
          <a:p>
            <a:pPr marL="0" indent="0">
              <a:buNone/>
            </a:pPr>
            <a:endParaRPr lang="en-US" sz="1800" dirty="0"/>
          </a:p>
          <a:p>
            <a:pPr marL="0" indent="0">
              <a:buNone/>
            </a:pPr>
            <a:r>
              <a:rPr lang="en-US" sz="1800" b="1" dirty="0">
                <a:solidFill>
                  <a:srgbClr val="80567F"/>
                </a:solidFill>
              </a:rPr>
              <a:t>A</a:t>
            </a:r>
            <a:r>
              <a:rPr lang="en-US" sz="1800" b="1" dirty="0" smtClean="0">
                <a:solidFill>
                  <a:srgbClr val="80567F"/>
                </a:solidFill>
              </a:rPr>
              <a:t>ssessment I </a:t>
            </a:r>
            <a:r>
              <a:rPr lang="en-US" sz="1800" dirty="0" smtClean="0"/>
              <a:t>For an assessment task, students can create a directory of tobacco education and cessation resources.</a:t>
            </a:r>
          </a:p>
          <a:p>
            <a:pPr marL="0" indent="0">
              <a:buNone/>
            </a:pPr>
            <a:endParaRPr lang="en-US" sz="1800" dirty="0" smtClean="0"/>
          </a:p>
          <a:p>
            <a:pPr marL="0" indent="0">
              <a:buNone/>
            </a:pPr>
            <a:r>
              <a:rPr lang="en-US" sz="1800" b="1" dirty="0" smtClean="0">
                <a:solidFill>
                  <a:srgbClr val="457480"/>
                </a:solidFill>
              </a:rPr>
              <a:t>For assessment criteria</a:t>
            </a:r>
            <a:r>
              <a:rPr lang="en-US" sz="1800" dirty="0" smtClean="0">
                <a:solidFill>
                  <a:srgbClr val="457480"/>
                </a:solidFill>
              </a:rPr>
              <a:t>, </a:t>
            </a:r>
            <a:r>
              <a:rPr lang="en-US" sz="1800" dirty="0" smtClean="0"/>
              <a:t>students should identify the sources of their information and explain why their sources are valid. </a:t>
            </a:r>
          </a:p>
          <a:p>
            <a:pPr marL="0" indent="0">
              <a:buNone/>
            </a:pPr>
            <a:endParaRPr lang="en-US" sz="1800" dirty="0" smtClean="0"/>
          </a:p>
          <a:p>
            <a:pPr marL="0" indent="0">
              <a:buNone/>
            </a:pPr>
            <a:r>
              <a:rPr lang="en-US" sz="1800" dirty="0" smtClean="0"/>
              <a:t>(</a:t>
            </a:r>
            <a:r>
              <a:rPr lang="en-US" sz="1800" b="1" dirty="0" smtClean="0">
                <a:solidFill>
                  <a:srgbClr val="80567F"/>
                </a:solidFill>
              </a:rPr>
              <a:t>Construct</a:t>
            </a:r>
            <a:r>
              <a:rPr lang="en-US" sz="1800" dirty="0" smtClean="0">
                <a:solidFill>
                  <a:srgbClr val="80567F"/>
                </a:solidFill>
              </a:rPr>
              <a:t>: </a:t>
            </a:r>
            <a:r>
              <a:rPr lang="en-US" sz="1800" dirty="0" smtClean="0">
                <a:solidFill>
                  <a:srgbClr val="457480"/>
                </a:solidFill>
              </a:rPr>
              <a:t>Perceived behavioral control</a:t>
            </a:r>
            <a:r>
              <a:rPr lang="en-US" sz="1800" dirty="0" smtClean="0"/>
              <a:t>.)</a:t>
            </a:r>
          </a:p>
        </p:txBody>
      </p:sp>
      <p:pic>
        <p:nvPicPr>
          <p:cNvPr id="7" name="Picture 6" descr="CommunityFocus_48403294_250x.jp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6819402" y="5074120"/>
            <a:ext cx="2114285" cy="1587301"/>
          </a:xfrm>
          <a:prstGeom prst="rect">
            <a:avLst/>
          </a:prstGeom>
        </p:spPr>
      </p:pic>
    </p:spTree>
    <p:extLst>
      <p:ext uri="{BB962C8B-B14F-4D97-AF65-F5344CB8AC3E}">
        <p14:creationId xmlns:p14="http://schemas.microsoft.com/office/powerpoint/2010/main" xmlns="" val="374290220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48679" y="1896061"/>
            <a:ext cx="7840898" cy="158295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188720" y="89546"/>
            <a:ext cx="7498080" cy="1143000"/>
          </a:xfrm>
        </p:spPr>
        <p:txBody>
          <a:bodyPr/>
          <a:lstStyle/>
          <a:p>
            <a:pPr algn="l"/>
            <a:r>
              <a:rPr lang="en-US" dirty="0" smtClean="0"/>
              <a:t>Grades 6-8</a:t>
            </a:r>
            <a:endParaRPr lang="en-US" dirty="0"/>
          </a:p>
        </p:txBody>
      </p:sp>
      <p:sp>
        <p:nvSpPr>
          <p:cNvPr id="3" name="Content Placeholder 2"/>
          <p:cNvSpPr>
            <a:spLocks noGrp="1"/>
          </p:cNvSpPr>
          <p:nvPr>
            <p:ph idx="1"/>
          </p:nvPr>
        </p:nvSpPr>
        <p:spPr>
          <a:xfrm>
            <a:off x="1048679" y="1081252"/>
            <a:ext cx="8095321" cy="5251533"/>
          </a:xfrm>
        </p:spPr>
        <p:txBody>
          <a:bodyPr>
            <a:normAutofit fontScale="62500" lnSpcReduction="20000"/>
          </a:bodyPr>
          <a:lstStyle/>
          <a:p>
            <a:pPr marL="0" indent="0">
              <a:buNone/>
            </a:pPr>
            <a:r>
              <a:rPr lang="en-US" sz="4400" b="1" dirty="0" smtClean="0">
                <a:solidFill>
                  <a:srgbClr val="80567F"/>
                </a:solidFill>
              </a:rPr>
              <a:t>Check </a:t>
            </a:r>
            <a:r>
              <a:rPr lang="en-US" sz="4400" b="1" dirty="0">
                <a:solidFill>
                  <a:srgbClr val="80567F"/>
                </a:solidFill>
              </a:rPr>
              <a:t>Out </a:t>
            </a:r>
            <a:r>
              <a:rPr lang="en-US" sz="4400" b="1" dirty="0" err="1">
                <a:solidFill>
                  <a:srgbClr val="80567F"/>
                </a:solidFill>
              </a:rPr>
              <a:t>TobaccoFreeKids.org</a:t>
            </a:r>
            <a:r>
              <a:rPr lang="en-US" sz="4400" b="1" dirty="0">
                <a:solidFill>
                  <a:srgbClr val="80567F"/>
                </a:solidFill>
              </a:rPr>
              <a:t> </a:t>
            </a:r>
            <a:endParaRPr lang="en-US" sz="4400" b="1" dirty="0" smtClean="0">
              <a:solidFill>
                <a:srgbClr val="80567F"/>
              </a:solidFill>
            </a:endParaRPr>
          </a:p>
          <a:p>
            <a:pPr marL="0" indent="0">
              <a:buNone/>
            </a:pPr>
            <a:endParaRPr lang="en-US" sz="3800" b="1" dirty="0" smtClean="0"/>
          </a:p>
          <a:p>
            <a:pPr marL="0" indent="0">
              <a:buNone/>
            </a:pPr>
            <a:r>
              <a:rPr lang="en-US" dirty="0" smtClean="0">
                <a:solidFill>
                  <a:schemeClr val="bg1"/>
                </a:solidFill>
              </a:rPr>
              <a:t>Middle</a:t>
            </a:r>
            <a:r>
              <a:rPr lang="en-US" dirty="0">
                <a:solidFill>
                  <a:schemeClr val="bg1"/>
                </a:solidFill>
              </a:rPr>
              <a:t>-level students can access all kinds of information on tobacco by visiting </a:t>
            </a:r>
            <a:r>
              <a:rPr lang="en-US" dirty="0" err="1" smtClean="0">
                <a:solidFill>
                  <a:srgbClr val="457480"/>
                </a:solidFill>
              </a:rPr>
              <a:t>www.tobaccofreekids.org</a:t>
            </a:r>
            <a:r>
              <a:rPr lang="en-US" dirty="0">
                <a:solidFill>
                  <a:schemeClr val="bg1"/>
                </a:solidFill>
              </a:rPr>
              <a:t>. </a:t>
            </a:r>
            <a:endParaRPr lang="en-US" dirty="0" smtClean="0">
              <a:solidFill>
                <a:schemeClr val="bg1"/>
              </a:solidFill>
            </a:endParaRPr>
          </a:p>
          <a:p>
            <a:pPr marL="0" indent="0">
              <a:buNone/>
            </a:pPr>
            <a:r>
              <a:rPr lang="en-US" dirty="0" smtClean="0">
                <a:solidFill>
                  <a:schemeClr val="bg1"/>
                </a:solidFill>
              </a:rPr>
              <a:t>The </a:t>
            </a:r>
            <a:r>
              <a:rPr lang="en-US" dirty="0">
                <a:solidFill>
                  <a:schemeClr val="bg1"/>
                </a:solidFill>
              </a:rPr>
              <a:t>site contains reports on topics such as candy-</a:t>
            </a:r>
            <a:r>
              <a:rPr lang="en-US" dirty="0" smtClean="0">
                <a:solidFill>
                  <a:schemeClr val="bg1"/>
                </a:solidFill>
              </a:rPr>
              <a:t>flavored cigarettes</a:t>
            </a:r>
            <a:r>
              <a:rPr lang="en-US" dirty="0">
                <a:solidFill>
                  <a:schemeClr val="bg1"/>
                </a:solidFill>
              </a:rPr>
              <a:t>, cigarette taxes, smoke-free laws, and Kick Butts Day. Students can click on links such as "</a:t>
            </a:r>
            <a:r>
              <a:rPr lang="en-US" dirty="0">
                <a:solidFill>
                  <a:srgbClr val="457480"/>
                </a:solidFill>
              </a:rPr>
              <a:t>Youth Action</a:t>
            </a:r>
            <a:r>
              <a:rPr lang="en-US" dirty="0">
                <a:solidFill>
                  <a:schemeClr val="bg1"/>
                </a:solidFill>
              </a:rPr>
              <a:t>," "</a:t>
            </a:r>
            <a:r>
              <a:rPr lang="en-US" dirty="0">
                <a:solidFill>
                  <a:srgbClr val="457480"/>
                </a:solidFill>
              </a:rPr>
              <a:t>Research and Facts</a:t>
            </a:r>
            <a:r>
              <a:rPr lang="en-US" dirty="0">
                <a:solidFill>
                  <a:schemeClr val="bg1"/>
                </a:solidFill>
              </a:rPr>
              <a:t>," and "</a:t>
            </a:r>
            <a:r>
              <a:rPr lang="en-US" dirty="0">
                <a:solidFill>
                  <a:srgbClr val="457480"/>
                </a:solidFill>
              </a:rPr>
              <a:t>Tobacco Ad Gallery</a:t>
            </a:r>
            <a:r>
              <a:rPr lang="en-US" dirty="0" smtClean="0">
                <a:solidFill>
                  <a:schemeClr val="bg1"/>
                </a:solidFill>
              </a:rPr>
              <a:t>.” </a:t>
            </a:r>
          </a:p>
          <a:p>
            <a:pPr marL="0" indent="0">
              <a:buNone/>
            </a:pPr>
            <a:r>
              <a:rPr lang="en-US" dirty="0" smtClean="0"/>
              <a:t> </a:t>
            </a:r>
            <a:r>
              <a:rPr lang="en-US" b="1" dirty="0">
                <a:solidFill>
                  <a:srgbClr val="80567F"/>
                </a:solidFill>
              </a:rPr>
              <a:t>A</a:t>
            </a:r>
            <a:r>
              <a:rPr lang="en-US" b="1" dirty="0" smtClean="0">
                <a:solidFill>
                  <a:srgbClr val="80567F"/>
                </a:solidFill>
              </a:rPr>
              <a:t>ssessment </a:t>
            </a:r>
            <a:r>
              <a:rPr lang="en-US" b="1" dirty="0">
                <a:solidFill>
                  <a:srgbClr val="80567F"/>
                </a:solidFill>
              </a:rPr>
              <a:t>I </a:t>
            </a:r>
            <a:r>
              <a:rPr lang="en-US" dirty="0"/>
              <a:t>For an assessment task, allow students to take charge of designing the different kinds of tobacco prevention projects they </a:t>
            </a:r>
            <a:r>
              <a:rPr lang="en-US" dirty="0" smtClean="0"/>
              <a:t>would like </a:t>
            </a:r>
            <a:r>
              <a:rPr lang="en-US" dirty="0"/>
              <a:t>to complete using this website as a starting point. </a:t>
            </a:r>
            <a:endParaRPr lang="en-US" dirty="0" smtClean="0"/>
          </a:p>
          <a:p>
            <a:pPr marL="0" indent="0">
              <a:buNone/>
            </a:pPr>
            <a:r>
              <a:rPr lang="en-US" dirty="0" smtClean="0">
                <a:solidFill>
                  <a:srgbClr val="457480"/>
                </a:solidFill>
              </a:rPr>
              <a:t>For assessment criteria</a:t>
            </a:r>
            <a:r>
              <a:rPr lang="en-US" dirty="0">
                <a:solidFill>
                  <a:srgbClr val="457480"/>
                </a:solidFill>
              </a:rPr>
              <a:t>, </a:t>
            </a:r>
            <a:r>
              <a:rPr lang="en-US" dirty="0"/>
              <a:t>students should discuss and agree on a list of expectations </a:t>
            </a:r>
            <a:r>
              <a:rPr lang="en-US" dirty="0" smtClean="0"/>
              <a:t>for</a:t>
            </a:r>
            <a:r>
              <a:rPr lang="en-US" dirty="0"/>
              <a:t> </a:t>
            </a:r>
            <a:r>
              <a:rPr lang="en-US" dirty="0" smtClean="0"/>
              <a:t>"</a:t>
            </a:r>
            <a:r>
              <a:rPr lang="en-US" dirty="0"/>
              <a:t>great project presentations." Use the students' criteria to assess </a:t>
            </a:r>
            <a:r>
              <a:rPr lang="en-US" dirty="0" smtClean="0"/>
              <a:t>and help </a:t>
            </a:r>
            <a:r>
              <a:rPr lang="en-US" dirty="0"/>
              <a:t>them assess their work. At a minimum, students should identify </a:t>
            </a:r>
            <a:r>
              <a:rPr lang="en-US" dirty="0" smtClean="0"/>
              <a:t>their information </a:t>
            </a:r>
            <a:r>
              <a:rPr lang="en-US" dirty="0"/>
              <a:t>sources and explain why they are valid. </a:t>
            </a:r>
            <a:endParaRPr lang="en-US" dirty="0" smtClean="0"/>
          </a:p>
          <a:p>
            <a:pPr marL="0" indent="0">
              <a:buNone/>
            </a:pPr>
            <a:r>
              <a:rPr lang="en-US" dirty="0" smtClean="0"/>
              <a:t>(</a:t>
            </a:r>
            <a:r>
              <a:rPr lang="en-US" b="1" dirty="0">
                <a:solidFill>
                  <a:srgbClr val="80567F"/>
                </a:solidFill>
              </a:rPr>
              <a:t>Constructs</a:t>
            </a:r>
            <a:r>
              <a:rPr lang="en-US" dirty="0">
                <a:solidFill>
                  <a:srgbClr val="80567F"/>
                </a:solidFill>
              </a:rPr>
              <a:t>: </a:t>
            </a:r>
            <a:r>
              <a:rPr lang="en-US" dirty="0" smtClean="0">
                <a:solidFill>
                  <a:srgbClr val="457480"/>
                </a:solidFill>
              </a:rPr>
              <a:t>Attitudes </a:t>
            </a:r>
            <a:r>
              <a:rPr lang="en-US" dirty="0">
                <a:solidFill>
                  <a:srgbClr val="457480"/>
                </a:solidFill>
              </a:rPr>
              <a:t>toward behavior, perceived behavioral control, </a:t>
            </a:r>
            <a:endParaRPr lang="en-US" dirty="0" smtClean="0">
              <a:solidFill>
                <a:srgbClr val="457480"/>
              </a:solidFill>
            </a:endParaRPr>
          </a:p>
          <a:p>
            <a:pPr marL="0" indent="0">
              <a:buNone/>
            </a:pPr>
            <a:r>
              <a:rPr lang="en-US" dirty="0" smtClean="0">
                <a:solidFill>
                  <a:srgbClr val="457480"/>
                </a:solidFill>
              </a:rPr>
              <a:t>subjective </a:t>
            </a:r>
            <a:r>
              <a:rPr lang="en-US" dirty="0">
                <a:solidFill>
                  <a:srgbClr val="457480"/>
                </a:solidFill>
              </a:rPr>
              <a:t>norms</a:t>
            </a:r>
            <a:r>
              <a:rPr lang="en-US" dirty="0"/>
              <a:t>.)</a:t>
            </a:r>
            <a:r>
              <a:rPr lang="en-US" dirty="0" smtClean="0"/>
              <a:t> </a:t>
            </a:r>
            <a:endParaRPr lang="en-US" dirty="0"/>
          </a:p>
        </p:txBody>
      </p:sp>
    </p:spTree>
    <p:extLst>
      <p:ext uri="{BB962C8B-B14F-4D97-AF65-F5344CB8AC3E}">
        <p14:creationId xmlns:p14="http://schemas.microsoft.com/office/powerpoint/2010/main" xmlns="" val="130487941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solidFill>
          <a:srgbClr val="644364"/>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solidFill>
                  <a:schemeClr val="bg1"/>
                </a:solidFill>
              </a:rPr>
              <a:t>NHES4 I Interpersonal Communication</a:t>
            </a:r>
          </a:p>
          <a:p>
            <a:endParaRPr lang="en-US" dirty="0" smtClean="0"/>
          </a:p>
          <a:p>
            <a:pPr marL="0" indent="0">
              <a:buNone/>
            </a:pPr>
            <a:r>
              <a:rPr lang="en-US" sz="2400" dirty="0" smtClean="0">
                <a:solidFill>
                  <a:srgbClr val="ABEBEB"/>
                </a:solidFill>
              </a:rPr>
              <a:t>Students will demonstrate the ability to use interpersonal communication skills to enhance health and avoid or reduce health risks.</a:t>
            </a:r>
            <a:endParaRPr lang="en-US" sz="2400" dirty="0">
              <a:solidFill>
                <a:srgbClr val="ABEBEB"/>
              </a:solidFill>
            </a:endParaRPr>
          </a:p>
        </p:txBody>
      </p:sp>
    </p:spTree>
    <p:extLst>
      <p:ext uri="{BB962C8B-B14F-4D97-AF65-F5344CB8AC3E}">
        <p14:creationId xmlns:p14="http://schemas.microsoft.com/office/powerpoint/2010/main" xmlns="" val="196234267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mages.jp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6795132" y="0"/>
            <a:ext cx="2348868" cy="1557401"/>
          </a:xfrm>
          <a:prstGeom prst="rect">
            <a:avLst/>
          </a:prstGeom>
        </p:spPr>
      </p:pic>
      <p:sp>
        <p:nvSpPr>
          <p:cNvPr id="4" name="Rectangle 3"/>
          <p:cNvSpPr/>
          <p:nvPr/>
        </p:nvSpPr>
        <p:spPr>
          <a:xfrm>
            <a:off x="1048678" y="2035221"/>
            <a:ext cx="7788710" cy="2452703"/>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048678" y="0"/>
            <a:ext cx="8229600" cy="1143000"/>
          </a:xfrm>
        </p:spPr>
        <p:txBody>
          <a:bodyPr/>
          <a:lstStyle/>
          <a:p>
            <a:pPr algn="l"/>
            <a:r>
              <a:rPr lang="sv-SE" dirty="0" err="1" smtClean="0"/>
              <a:t>Grades</a:t>
            </a:r>
            <a:r>
              <a:rPr lang="sv-SE" dirty="0" smtClean="0"/>
              <a:t> K-2</a:t>
            </a:r>
            <a:endParaRPr lang="en-US" dirty="0"/>
          </a:p>
        </p:txBody>
      </p:sp>
      <p:sp>
        <p:nvSpPr>
          <p:cNvPr id="3" name="Content Placeholder 2"/>
          <p:cNvSpPr>
            <a:spLocks noGrp="1"/>
          </p:cNvSpPr>
          <p:nvPr>
            <p:ph idx="1"/>
          </p:nvPr>
        </p:nvSpPr>
        <p:spPr>
          <a:xfrm>
            <a:off x="1048678" y="1143000"/>
            <a:ext cx="7945278" cy="4525963"/>
          </a:xfrm>
        </p:spPr>
        <p:txBody>
          <a:bodyPr>
            <a:noAutofit/>
          </a:bodyPr>
          <a:lstStyle/>
          <a:p>
            <a:pPr marL="0" indent="0">
              <a:buNone/>
            </a:pPr>
            <a:r>
              <a:rPr lang="en-US" sz="2400" b="1" dirty="0" smtClean="0">
                <a:solidFill>
                  <a:srgbClr val="80567F"/>
                </a:solidFill>
              </a:rPr>
              <a:t>Supporting Family Members Who Want to Stop Smoking</a:t>
            </a:r>
          </a:p>
          <a:p>
            <a:pPr marL="0" indent="0">
              <a:buNone/>
            </a:pPr>
            <a:r>
              <a:rPr lang="en-US" sz="1800" dirty="0" smtClean="0">
                <a:solidFill>
                  <a:schemeClr val="bg1"/>
                </a:solidFill>
              </a:rPr>
              <a:t> Children shouldn't be told that people who smoke are bad or stupid, and children shouldn't be sent home to nag their parents or caregivers about smoking. These tactics usually backfire on the children and their teachers. However, sometimes children know that a family member is trying to stop smoking, and children can be supportive of these efforts. Ask children to imagine that their parents, caregivers, aunt, uncle, or grandparents have said they want to stop smoking. What can children say to let these relatives know that they are on their side? Children can role-play supportive communication without nagging or scolding.</a:t>
            </a:r>
          </a:p>
          <a:p>
            <a:pPr marL="0" indent="0">
              <a:buNone/>
            </a:pPr>
            <a:r>
              <a:rPr lang="en-US" sz="1800" b="1" dirty="0">
                <a:solidFill>
                  <a:srgbClr val="80567F"/>
                </a:solidFill>
              </a:rPr>
              <a:t>A</a:t>
            </a:r>
            <a:r>
              <a:rPr lang="en-US" sz="1800" b="1" dirty="0" smtClean="0">
                <a:solidFill>
                  <a:srgbClr val="80567F"/>
                </a:solidFill>
              </a:rPr>
              <a:t>ssessment I </a:t>
            </a:r>
            <a:r>
              <a:rPr lang="en-US" sz="1800" dirty="0" smtClean="0"/>
              <a:t>For an assessment task, pairs or small groups of children can create short skits to show what they can say to support a particular family member who wants to stop smoking. </a:t>
            </a:r>
          </a:p>
          <a:p>
            <a:pPr marL="0" indent="0">
              <a:buNone/>
            </a:pPr>
            <a:r>
              <a:rPr lang="en-US" sz="1800" b="1" dirty="0" smtClean="0">
                <a:solidFill>
                  <a:srgbClr val="457480"/>
                </a:solidFill>
              </a:rPr>
              <a:t>For assessment criteria</a:t>
            </a:r>
            <a:r>
              <a:rPr lang="en-US" sz="1800" dirty="0" smtClean="0"/>
              <a:t>, students should demonstrate appropriate communication behaviors, such as eye contact, a respectful tone, attentive listening, and expressions of empathy, understanding, and support. </a:t>
            </a:r>
          </a:p>
          <a:p>
            <a:pPr marL="0" indent="0">
              <a:buNone/>
            </a:pPr>
            <a:r>
              <a:rPr lang="en-US" sz="1800" dirty="0" smtClean="0"/>
              <a:t>(</a:t>
            </a:r>
            <a:r>
              <a:rPr lang="en-US" sz="1800" b="1" dirty="0" smtClean="0">
                <a:solidFill>
                  <a:srgbClr val="80567F"/>
                </a:solidFill>
              </a:rPr>
              <a:t>Construct</a:t>
            </a:r>
            <a:r>
              <a:rPr lang="en-US" sz="1800" dirty="0" smtClean="0">
                <a:solidFill>
                  <a:srgbClr val="457480"/>
                </a:solidFill>
              </a:rPr>
              <a:t>: Subjective norms</a:t>
            </a:r>
            <a:r>
              <a:rPr lang="en-US" sz="1800" dirty="0" smtClean="0"/>
              <a:t>.)</a:t>
            </a:r>
            <a:endParaRPr lang="en-US" sz="1800" dirty="0"/>
          </a:p>
        </p:txBody>
      </p:sp>
    </p:spTree>
    <p:extLst>
      <p:ext uri="{BB962C8B-B14F-4D97-AF65-F5344CB8AC3E}">
        <p14:creationId xmlns:p14="http://schemas.microsoft.com/office/powerpoint/2010/main" xmlns="" val="389208676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nvelope-300x300.jp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7028159" y="4742159"/>
            <a:ext cx="2115840" cy="2115840"/>
          </a:xfrm>
          <a:prstGeom prst="rect">
            <a:avLst/>
          </a:prstGeom>
        </p:spPr>
      </p:pic>
      <p:sp>
        <p:nvSpPr>
          <p:cNvPr id="4" name="Rectangle 3"/>
          <p:cNvSpPr/>
          <p:nvPr/>
        </p:nvSpPr>
        <p:spPr>
          <a:xfrm>
            <a:off x="1061182" y="1513370"/>
            <a:ext cx="7932774" cy="248749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061182" y="274638"/>
            <a:ext cx="7625618" cy="711343"/>
          </a:xfrm>
        </p:spPr>
        <p:txBody>
          <a:bodyPr>
            <a:normAutofit fontScale="90000"/>
          </a:bodyPr>
          <a:lstStyle/>
          <a:p>
            <a:pPr algn="l"/>
            <a:r>
              <a:rPr lang="sv-SE" dirty="0" err="1"/>
              <a:t>Grades</a:t>
            </a:r>
            <a:r>
              <a:rPr lang="sv-SE" dirty="0"/>
              <a:t> 3-5</a:t>
            </a:r>
            <a:endParaRPr lang="en-US" dirty="0"/>
          </a:p>
        </p:txBody>
      </p:sp>
      <p:sp>
        <p:nvSpPr>
          <p:cNvPr id="3" name="Content Placeholder 2"/>
          <p:cNvSpPr>
            <a:spLocks noGrp="1"/>
          </p:cNvSpPr>
          <p:nvPr>
            <p:ph idx="1"/>
          </p:nvPr>
        </p:nvSpPr>
        <p:spPr>
          <a:xfrm>
            <a:off x="1061182" y="985982"/>
            <a:ext cx="7932774" cy="5140182"/>
          </a:xfrm>
        </p:spPr>
        <p:txBody>
          <a:bodyPr>
            <a:normAutofit fontScale="55000" lnSpcReduction="20000"/>
          </a:bodyPr>
          <a:lstStyle/>
          <a:p>
            <a:pPr marL="0" indent="0">
              <a:buNone/>
            </a:pPr>
            <a:r>
              <a:rPr lang="en-US" sz="4400" b="1" dirty="0" smtClean="0">
                <a:solidFill>
                  <a:srgbClr val="80567F"/>
                </a:solidFill>
              </a:rPr>
              <a:t>Letters </a:t>
            </a:r>
            <a:r>
              <a:rPr lang="en-US" sz="4400" b="1" dirty="0">
                <a:solidFill>
                  <a:srgbClr val="80567F"/>
                </a:solidFill>
              </a:rPr>
              <a:t>Communicating with People We Care About </a:t>
            </a:r>
            <a:endParaRPr lang="en-US" sz="4400" b="1" dirty="0" smtClean="0">
              <a:solidFill>
                <a:srgbClr val="80567F"/>
              </a:solidFill>
            </a:endParaRPr>
          </a:p>
          <a:p>
            <a:pPr marL="0" indent="0">
              <a:buNone/>
            </a:pPr>
            <a:endParaRPr lang="en-US" sz="4400" b="1" dirty="0" smtClean="0">
              <a:solidFill>
                <a:srgbClr val="80567F"/>
              </a:solidFill>
            </a:endParaRPr>
          </a:p>
          <a:p>
            <a:pPr marL="0" indent="0">
              <a:buNone/>
            </a:pPr>
            <a:r>
              <a:rPr lang="en-US" dirty="0" smtClean="0">
                <a:solidFill>
                  <a:schemeClr val="bg1"/>
                </a:solidFill>
              </a:rPr>
              <a:t>Although</a:t>
            </a:r>
            <a:r>
              <a:rPr lang="en-US" dirty="0">
                <a:solidFill>
                  <a:schemeClr val="bg1"/>
                </a:solidFill>
              </a:rPr>
              <a:t> </a:t>
            </a:r>
            <a:r>
              <a:rPr lang="en-US" dirty="0" smtClean="0">
                <a:solidFill>
                  <a:schemeClr val="bg1"/>
                </a:solidFill>
              </a:rPr>
              <a:t>teachers </a:t>
            </a:r>
            <a:r>
              <a:rPr lang="en-US" dirty="0">
                <a:solidFill>
                  <a:schemeClr val="bg1"/>
                </a:solidFill>
              </a:rPr>
              <a:t>don't teach students to nag or scold adults in their family who smoke, teachers often encounter the genuine concern </a:t>
            </a:r>
            <a:r>
              <a:rPr lang="en-US" dirty="0" smtClean="0">
                <a:solidFill>
                  <a:schemeClr val="bg1"/>
                </a:solidFill>
              </a:rPr>
              <a:t>many children </a:t>
            </a:r>
            <a:r>
              <a:rPr lang="en-US" dirty="0">
                <a:solidFill>
                  <a:schemeClr val="bg1"/>
                </a:solidFill>
              </a:rPr>
              <a:t>feel about the health and well-being of smokers in </a:t>
            </a:r>
            <a:r>
              <a:rPr lang="en-US" dirty="0" smtClean="0">
                <a:solidFill>
                  <a:schemeClr val="bg1"/>
                </a:solidFill>
              </a:rPr>
              <a:t>their families</a:t>
            </a:r>
            <a:r>
              <a:rPr lang="en-US" dirty="0">
                <a:solidFill>
                  <a:schemeClr val="bg1"/>
                </a:solidFill>
              </a:rPr>
              <a:t>. </a:t>
            </a:r>
            <a:endParaRPr lang="en-US" dirty="0" smtClean="0">
              <a:solidFill>
                <a:schemeClr val="bg1"/>
              </a:solidFill>
            </a:endParaRPr>
          </a:p>
          <a:p>
            <a:pPr marL="0" indent="0">
              <a:buNone/>
            </a:pPr>
            <a:r>
              <a:rPr lang="en-US" dirty="0" smtClean="0">
                <a:solidFill>
                  <a:schemeClr val="bg1"/>
                </a:solidFill>
              </a:rPr>
              <a:t>Some </a:t>
            </a:r>
            <a:r>
              <a:rPr lang="en-US" dirty="0">
                <a:solidFill>
                  <a:schemeClr val="bg1"/>
                </a:solidFill>
              </a:rPr>
              <a:t>teachers and children have found a healthy </a:t>
            </a:r>
            <a:r>
              <a:rPr lang="en-US" dirty="0" smtClean="0">
                <a:solidFill>
                  <a:schemeClr val="bg1"/>
                </a:solidFill>
              </a:rPr>
              <a:t>compromise </a:t>
            </a:r>
            <a:r>
              <a:rPr lang="en-US" dirty="0">
                <a:solidFill>
                  <a:schemeClr val="bg1"/>
                </a:solidFill>
              </a:rPr>
              <a:t>by having children who are concerned write a simple, </a:t>
            </a:r>
            <a:r>
              <a:rPr lang="en-US" dirty="0" smtClean="0">
                <a:solidFill>
                  <a:schemeClr val="bg1"/>
                </a:solidFill>
              </a:rPr>
              <a:t>caring letter </a:t>
            </a:r>
            <a:r>
              <a:rPr lang="en-US" dirty="0">
                <a:solidFill>
                  <a:schemeClr val="bg1"/>
                </a:solidFill>
              </a:rPr>
              <a:t>to the smokers in their families. In the letter, children </a:t>
            </a:r>
            <a:r>
              <a:rPr lang="en-US" dirty="0" smtClean="0">
                <a:solidFill>
                  <a:schemeClr val="bg1"/>
                </a:solidFill>
              </a:rPr>
              <a:t>express their </a:t>
            </a:r>
            <a:r>
              <a:rPr lang="en-US" dirty="0">
                <a:solidFill>
                  <a:schemeClr val="bg1"/>
                </a:solidFill>
              </a:rPr>
              <a:t>concern, support, and love. Writing a letter lets children </a:t>
            </a:r>
            <a:r>
              <a:rPr lang="en-US" dirty="0" smtClean="0">
                <a:solidFill>
                  <a:schemeClr val="bg1"/>
                </a:solidFill>
              </a:rPr>
              <a:t>express what </a:t>
            </a:r>
            <a:r>
              <a:rPr lang="en-US" dirty="0">
                <a:solidFill>
                  <a:schemeClr val="bg1"/>
                </a:solidFill>
              </a:rPr>
              <a:t>they are feeling while recognizing that people make their </a:t>
            </a:r>
            <a:r>
              <a:rPr lang="en-US" dirty="0" smtClean="0">
                <a:solidFill>
                  <a:schemeClr val="bg1"/>
                </a:solidFill>
              </a:rPr>
              <a:t>own choices </a:t>
            </a:r>
            <a:r>
              <a:rPr lang="en-US" dirty="0">
                <a:solidFill>
                  <a:schemeClr val="bg1"/>
                </a:solidFill>
              </a:rPr>
              <a:t>about smoking and no one else can control those choices</a:t>
            </a:r>
            <a:r>
              <a:rPr lang="en-US" dirty="0" smtClean="0">
                <a:solidFill>
                  <a:schemeClr val="bg1"/>
                </a:solidFill>
              </a:rPr>
              <a:t>.</a:t>
            </a:r>
          </a:p>
          <a:p>
            <a:pPr marL="0" indent="0">
              <a:buNone/>
            </a:pPr>
            <a:r>
              <a:rPr lang="en-US" dirty="0" smtClean="0"/>
              <a:t> </a:t>
            </a:r>
          </a:p>
          <a:p>
            <a:pPr marL="0" indent="0">
              <a:buNone/>
            </a:pPr>
            <a:r>
              <a:rPr lang="en-US" b="1" dirty="0" smtClean="0">
                <a:solidFill>
                  <a:srgbClr val="80567F"/>
                </a:solidFill>
              </a:rPr>
              <a:t>Assessment </a:t>
            </a:r>
            <a:r>
              <a:rPr lang="en-US" b="1" dirty="0">
                <a:solidFill>
                  <a:srgbClr val="80567F"/>
                </a:solidFill>
              </a:rPr>
              <a:t>I </a:t>
            </a:r>
            <a:r>
              <a:rPr lang="en-US" dirty="0"/>
              <a:t>The letters students write are the assessment task </a:t>
            </a:r>
            <a:r>
              <a:rPr lang="en-US" dirty="0" smtClean="0"/>
              <a:t>for this </a:t>
            </a:r>
            <a:r>
              <a:rPr lang="en-US" dirty="0"/>
              <a:t>activity. This activity can be a voluntary one that involves only </a:t>
            </a:r>
            <a:r>
              <a:rPr lang="en-US" dirty="0" smtClean="0"/>
              <a:t>some members </a:t>
            </a:r>
            <a:r>
              <a:rPr lang="en-US" dirty="0"/>
              <a:t>of the class, or all students can choose to participate. </a:t>
            </a:r>
            <a:r>
              <a:rPr lang="en-US" dirty="0" smtClean="0"/>
              <a:t>Link this </a:t>
            </a:r>
            <a:r>
              <a:rPr lang="en-US" dirty="0"/>
              <a:t>project to language arts by involving teachers who teach letter </a:t>
            </a:r>
            <a:r>
              <a:rPr lang="en-US" dirty="0" smtClean="0"/>
              <a:t>writing</a:t>
            </a:r>
            <a:r>
              <a:rPr lang="en-US" dirty="0"/>
              <a:t>. </a:t>
            </a:r>
            <a:endParaRPr lang="en-US" dirty="0" smtClean="0"/>
          </a:p>
          <a:p>
            <a:pPr marL="0" indent="0">
              <a:buNone/>
            </a:pPr>
            <a:r>
              <a:rPr lang="en-US" b="1" dirty="0" smtClean="0">
                <a:solidFill>
                  <a:srgbClr val="457480"/>
                </a:solidFill>
              </a:rPr>
              <a:t>For </a:t>
            </a:r>
            <a:r>
              <a:rPr lang="en-US" b="1" dirty="0">
                <a:solidFill>
                  <a:srgbClr val="457480"/>
                </a:solidFill>
              </a:rPr>
              <a:t>assessment criteria</a:t>
            </a:r>
            <a:r>
              <a:rPr lang="en-US" dirty="0">
                <a:solidFill>
                  <a:srgbClr val="457480"/>
                </a:solidFill>
              </a:rPr>
              <a:t>, </a:t>
            </a:r>
            <a:r>
              <a:rPr lang="en-US" dirty="0"/>
              <a:t>students should express their own needs</a:t>
            </a:r>
            <a:r>
              <a:rPr lang="en-US" dirty="0" smtClean="0"/>
              <a:t>, wants</a:t>
            </a:r>
            <a:r>
              <a:rPr lang="en-US" dirty="0"/>
              <a:t>, and feelings in a clear way while writing respectfully to the smoker. </a:t>
            </a:r>
            <a:endParaRPr lang="en-US" dirty="0" smtClean="0"/>
          </a:p>
          <a:p>
            <a:pPr marL="0" indent="0">
              <a:buNone/>
            </a:pPr>
            <a:r>
              <a:rPr lang="en-US" dirty="0" smtClean="0"/>
              <a:t>(</a:t>
            </a:r>
            <a:r>
              <a:rPr lang="en-US" b="1" dirty="0">
                <a:solidFill>
                  <a:srgbClr val="80567F"/>
                </a:solidFill>
              </a:rPr>
              <a:t>Construct</a:t>
            </a:r>
            <a:r>
              <a:rPr lang="en-US" b="1" dirty="0"/>
              <a:t>: </a:t>
            </a:r>
            <a:r>
              <a:rPr lang="en-US" dirty="0" smtClean="0">
                <a:solidFill>
                  <a:srgbClr val="457480"/>
                </a:solidFill>
              </a:rPr>
              <a:t>Subjective </a:t>
            </a:r>
            <a:r>
              <a:rPr lang="en-US" dirty="0">
                <a:solidFill>
                  <a:srgbClr val="457480"/>
                </a:solidFill>
              </a:rPr>
              <a:t>norms.</a:t>
            </a:r>
            <a:r>
              <a:rPr lang="en-US" dirty="0"/>
              <a:t>)</a:t>
            </a:r>
          </a:p>
        </p:txBody>
      </p:sp>
    </p:spTree>
    <p:extLst>
      <p:ext uri="{BB962C8B-B14F-4D97-AF65-F5344CB8AC3E}">
        <p14:creationId xmlns:p14="http://schemas.microsoft.com/office/powerpoint/2010/main" xmlns="" val="371772655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solidFill>
          <a:srgbClr val="644364"/>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solidFill>
                  <a:schemeClr val="bg1"/>
                </a:solidFill>
              </a:rPr>
              <a:t>NHES5 I Decision Making</a:t>
            </a:r>
          </a:p>
          <a:p>
            <a:pPr marL="0" indent="0">
              <a:buNone/>
            </a:pPr>
            <a:endParaRPr lang="en-US" sz="2400" dirty="0" smtClean="0"/>
          </a:p>
          <a:p>
            <a:pPr marL="0" indent="0">
              <a:buNone/>
            </a:pPr>
            <a:r>
              <a:rPr lang="en-US" sz="2400" dirty="0" smtClean="0">
                <a:solidFill>
                  <a:srgbClr val="ABEBEB"/>
                </a:solidFill>
              </a:rPr>
              <a:t>Students will demonstrate the ability to use decision-making skills to enhance health.</a:t>
            </a:r>
            <a:endParaRPr lang="en-US" sz="2400" dirty="0">
              <a:solidFill>
                <a:srgbClr val="ABEBEB"/>
              </a:solidFill>
            </a:endParaRPr>
          </a:p>
        </p:txBody>
      </p:sp>
    </p:spTree>
    <p:extLst>
      <p:ext uri="{BB962C8B-B14F-4D97-AF65-F5344CB8AC3E}">
        <p14:creationId xmlns:p14="http://schemas.microsoft.com/office/powerpoint/2010/main" xmlns="" val="376237746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2542" y="274638"/>
            <a:ext cx="7434257" cy="895170"/>
          </a:xfrm>
        </p:spPr>
        <p:txBody>
          <a:bodyPr/>
          <a:lstStyle/>
          <a:p>
            <a:pPr algn="l"/>
            <a:r>
              <a:rPr lang="en-US" dirty="0" smtClean="0"/>
              <a:t>Grades k-2</a:t>
            </a:r>
            <a:endParaRPr lang="en-US" dirty="0"/>
          </a:p>
        </p:txBody>
      </p:sp>
      <p:sp>
        <p:nvSpPr>
          <p:cNvPr id="3" name="Content Placeholder 2"/>
          <p:cNvSpPr>
            <a:spLocks noGrp="1"/>
          </p:cNvSpPr>
          <p:nvPr>
            <p:ph idx="1"/>
          </p:nvPr>
        </p:nvSpPr>
        <p:spPr>
          <a:xfrm>
            <a:off x="1252542" y="1169808"/>
            <a:ext cx="7434258" cy="5422917"/>
          </a:xfrm>
        </p:spPr>
        <p:txBody>
          <a:bodyPr>
            <a:normAutofit fontScale="70000" lnSpcReduction="20000"/>
          </a:bodyPr>
          <a:lstStyle/>
          <a:p>
            <a:pPr marL="0" indent="0">
              <a:buNone/>
            </a:pPr>
            <a:r>
              <a:rPr lang="en-US" sz="3800" b="1" dirty="0" smtClean="0">
                <a:solidFill>
                  <a:srgbClr val="80567F"/>
                </a:solidFill>
              </a:rPr>
              <a:t>Reasons </a:t>
            </a:r>
            <a:r>
              <a:rPr lang="en-US" sz="3800" b="1" dirty="0">
                <a:solidFill>
                  <a:srgbClr val="80567F"/>
                </a:solidFill>
              </a:rPr>
              <a:t>to Be Tobacco-Free </a:t>
            </a:r>
            <a:endParaRPr lang="en-US" sz="3800" b="1" dirty="0" smtClean="0">
              <a:solidFill>
                <a:srgbClr val="80567F"/>
              </a:solidFill>
            </a:endParaRPr>
          </a:p>
          <a:p>
            <a:pPr marL="0" indent="0">
              <a:buNone/>
            </a:pPr>
            <a:r>
              <a:rPr lang="en-US" sz="2600" dirty="0" smtClean="0">
                <a:solidFill>
                  <a:srgbClr val="457480"/>
                </a:solidFill>
              </a:rPr>
              <a:t>Focus </a:t>
            </a:r>
            <a:r>
              <a:rPr lang="en-US" sz="2600" dirty="0">
                <a:solidFill>
                  <a:srgbClr val="457480"/>
                </a:solidFill>
              </a:rPr>
              <a:t>health education </a:t>
            </a:r>
            <a:r>
              <a:rPr lang="en-US" sz="2600" dirty="0" smtClean="0">
                <a:solidFill>
                  <a:srgbClr val="457480"/>
                </a:solidFill>
              </a:rPr>
              <a:t>strategies on </a:t>
            </a:r>
            <a:r>
              <a:rPr lang="en-US" sz="2600" dirty="0">
                <a:solidFill>
                  <a:srgbClr val="457480"/>
                </a:solidFill>
              </a:rPr>
              <a:t>what students should do, rather than what they should not </a:t>
            </a:r>
            <a:r>
              <a:rPr lang="en-US" sz="2600" dirty="0" smtClean="0">
                <a:solidFill>
                  <a:srgbClr val="457480"/>
                </a:solidFill>
              </a:rPr>
              <a:t>do. Students </a:t>
            </a:r>
            <a:r>
              <a:rPr lang="en-US" sz="2600" dirty="0">
                <a:solidFill>
                  <a:srgbClr val="457480"/>
                </a:solidFill>
              </a:rPr>
              <a:t>should </a:t>
            </a:r>
            <a:r>
              <a:rPr lang="en-US" sz="2600" dirty="0" smtClean="0">
                <a:solidFill>
                  <a:srgbClr val="457480"/>
                </a:solidFill>
              </a:rPr>
              <a:t>brainstorm </a:t>
            </a:r>
            <a:r>
              <a:rPr lang="en-US" sz="2600" dirty="0">
                <a:solidFill>
                  <a:srgbClr val="457480"/>
                </a:solidFill>
              </a:rPr>
              <a:t>a list of reasons to be tobacco-</a:t>
            </a:r>
            <a:r>
              <a:rPr lang="en-US" sz="2600" dirty="0" smtClean="0">
                <a:solidFill>
                  <a:srgbClr val="457480"/>
                </a:solidFill>
              </a:rPr>
              <a:t>free and </a:t>
            </a:r>
            <a:r>
              <a:rPr lang="en-US" sz="2600" dirty="0">
                <a:solidFill>
                  <a:srgbClr val="457480"/>
                </a:solidFill>
              </a:rPr>
              <a:t>then list the positive and negative consequences of their </a:t>
            </a:r>
            <a:r>
              <a:rPr lang="en-US" sz="2600" dirty="0" smtClean="0">
                <a:solidFill>
                  <a:srgbClr val="457480"/>
                </a:solidFill>
              </a:rPr>
              <a:t>reasons</a:t>
            </a:r>
            <a:r>
              <a:rPr lang="en-US" sz="2600" dirty="0">
                <a:solidFill>
                  <a:srgbClr val="457480"/>
                </a:solidFill>
              </a:rPr>
              <a:t>. </a:t>
            </a:r>
            <a:endParaRPr lang="en-US" sz="2600" dirty="0" smtClean="0">
              <a:solidFill>
                <a:srgbClr val="457480"/>
              </a:solidFill>
            </a:endParaRPr>
          </a:p>
          <a:p>
            <a:pPr marL="0" indent="0">
              <a:buNone/>
            </a:pPr>
            <a:r>
              <a:rPr lang="en-US" sz="2600" dirty="0" smtClean="0">
                <a:solidFill>
                  <a:srgbClr val="457480"/>
                </a:solidFill>
              </a:rPr>
              <a:t>Students Can </a:t>
            </a:r>
            <a:r>
              <a:rPr lang="en-US" sz="2600" dirty="0">
                <a:solidFill>
                  <a:srgbClr val="457480"/>
                </a:solidFill>
              </a:rPr>
              <a:t>use their list and its consequences to </a:t>
            </a:r>
            <a:r>
              <a:rPr lang="en-US" sz="2600" dirty="0" smtClean="0">
                <a:solidFill>
                  <a:srgbClr val="457480"/>
                </a:solidFill>
              </a:rPr>
              <a:t>counter the </a:t>
            </a:r>
            <a:r>
              <a:rPr lang="en-US" sz="2600" dirty="0">
                <a:solidFill>
                  <a:srgbClr val="457480"/>
                </a:solidFill>
              </a:rPr>
              <a:t>reasons people give for starting to smoke. Young children </a:t>
            </a:r>
            <a:r>
              <a:rPr lang="en-US" sz="2600" dirty="0" smtClean="0">
                <a:solidFill>
                  <a:srgbClr val="457480"/>
                </a:solidFill>
              </a:rPr>
              <a:t>might not know the word </a:t>
            </a:r>
            <a:r>
              <a:rPr lang="en-US" sz="2600" dirty="0">
                <a:solidFill>
                  <a:srgbClr val="457480"/>
                </a:solidFill>
              </a:rPr>
              <a:t>consequences. Teachers can help them by </a:t>
            </a:r>
            <a:r>
              <a:rPr lang="en-US" sz="2600" dirty="0" smtClean="0">
                <a:solidFill>
                  <a:srgbClr val="457480"/>
                </a:solidFill>
              </a:rPr>
              <a:t>asking</a:t>
            </a:r>
            <a:r>
              <a:rPr lang="en-US" sz="2600" dirty="0">
                <a:solidFill>
                  <a:srgbClr val="457480"/>
                </a:solidFill>
              </a:rPr>
              <a:t>, "What could happen if you ...?" In relation to a decision to </a:t>
            </a:r>
            <a:r>
              <a:rPr lang="en-US" sz="2600" dirty="0" smtClean="0">
                <a:solidFill>
                  <a:srgbClr val="457480"/>
                </a:solidFill>
              </a:rPr>
              <a:t>be tobacco</a:t>
            </a:r>
            <a:r>
              <a:rPr lang="en-US" sz="2600" dirty="0">
                <a:solidFill>
                  <a:srgbClr val="457480"/>
                </a:solidFill>
              </a:rPr>
              <a:t>-free, students might list as positive consequences that </a:t>
            </a:r>
            <a:r>
              <a:rPr lang="en-US" sz="2600" dirty="0" smtClean="0">
                <a:solidFill>
                  <a:srgbClr val="457480"/>
                </a:solidFill>
              </a:rPr>
              <a:t>they could </a:t>
            </a:r>
            <a:r>
              <a:rPr lang="en-US" sz="2600" dirty="0">
                <a:solidFill>
                  <a:srgbClr val="457480"/>
                </a:solidFill>
              </a:rPr>
              <a:t>hang out and do things with other kids who don't smoke </a:t>
            </a:r>
            <a:r>
              <a:rPr lang="en-US" sz="2600" dirty="0" smtClean="0">
                <a:solidFill>
                  <a:srgbClr val="457480"/>
                </a:solidFill>
              </a:rPr>
              <a:t>and that </a:t>
            </a:r>
            <a:r>
              <a:rPr lang="en-US" sz="2600" dirty="0">
                <a:solidFill>
                  <a:srgbClr val="457480"/>
                </a:solidFill>
              </a:rPr>
              <a:t>they could save money for other purchases. A negative </a:t>
            </a:r>
            <a:r>
              <a:rPr lang="en-US" sz="2600" dirty="0" smtClean="0">
                <a:solidFill>
                  <a:srgbClr val="457480"/>
                </a:solidFill>
              </a:rPr>
              <a:t>consequence </a:t>
            </a:r>
            <a:r>
              <a:rPr lang="en-US" sz="2600" dirty="0">
                <a:solidFill>
                  <a:srgbClr val="457480"/>
                </a:solidFill>
              </a:rPr>
              <a:t>might be that students who are smokers could leave </a:t>
            </a:r>
            <a:r>
              <a:rPr lang="en-US" sz="2600" dirty="0" smtClean="0">
                <a:solidFill>
                  <a:srgbClr val="457480"/>
                </a:solidFill>
              </a:rPr>
              <a:t>them out </a:t>
            </a:r>
            <a:r>
              <a:rPr lang="en-US" sz="2600" dirty="0">
                <a:solidFill>
                  <a:srgbClr val="457480"/>
                </a:solidFill>
              </a:rPr>
              <a:t>of their plans</a:t>
            </a:r>
            <a:r>
              <a:rPr lang="en-US" sz="2600" dirty="0" smtClean="0">
                <a:solidFill>
                  <a:srgbClr val="457480"/>
                </a:solidFill>
              </a:rPr>
              <a:t>.</a:t>
            </a:r>
          </a:p>
          <a:p>
            <a:pPr marL="0" indent="0">
              <a:buNone/>
            </a:pPr>
            <a:r>
              <a:rPr lang="en-US" sz="2900" dirty="0" smtClean="0"/>
              <a:t> </a:t>
            </a:r>
            <a:r>
              <a:rPr lang="en-US" sz="2900" b="1" dirty="0">
                <a:solidFill>
                  <a:srgbClr val="80567F"/>
                </a:solidFill>
              </a:rPr>
              <a:t>A</a:t>
            </a:r>
            <a:r>
              <a:rPr lang="en-US" sz="2900" b="1" dirty="0" smtClean="0">
                <a:solidFill>
                  <a:srgbClr val="80567F"/>
                </a:solidFill>
              </a:rPr>
              <a:t>ssessment </a:t>
            </a:r>
            <a:r>
              <a:rPr lang="en-US" sz="2900" b="1" dirty="0">
                <a:solidFill>
                  <a:srgbClr val="80567F"/>
                </a:solidFill>
              </a:rPr>
              <a:t>I </a:t>
            </a:r>
            <a:r>
              <a:rPr lang="en-US" sz="2900" dirty="0"/>
              <a:t>For an assessment task, students can state a </a:t>
            </a:r>
            <a:r>
              <a:rPr lang="en-US" sz="2900" dirty="0" smtClean="0"/>
              <a:t>reason to </a:t>
            </a:r>
            <a:r>
              <a:rPr lang="en-US" sz="2900" dirty="0"/>
              <a:t>be tobacco-free and discuss the consequences of their decisions. </a:t>
            </a:r>
            <a:endParaRPr lang="en-US" sz="2900" dirty="0" smtClean="0"/>
          </a:p>
          <a:p>
            <a:pPr marL="0" indent="0">
              <a:buNone/>
            </a:pPr>
            <a:r>
              <a:rPr lang="en-US" sz="2900" b="1" dirty="0" smtClean="0">
                <a:solidFill>
                  <a:srgbClr val="457480"/>
                </a:solidFill>
              </a:rPr>
              <a:t>For </a:t>
            </a:r>
            <a:r>
              <a:rPr lang="en-US" sz="2900" b="1" dirty="0">
                <a:solidFill>
                  <a:srgbClr val="457480"/>
                </a:solidFill>
              </a:rPr>
              <a:t>assessment criteria, </a:t>
            </a:r>
            <a:r>
              <a:rPr lang="en-US" sz="2900" dirty="0"/>
              <a:t>students should identify two positive </a:t>
            </a:r>
            <a:r>
              <a:rPr lang="en-US" sz="2900" dirty="0" smtClean="0"/>
              <a:t>consequences </a:t>
            </a:r>
            <a:r>
              <a:rPr lang="en-US" sz="2900" dirty="0"/>
              <a:t>of their decisions. </a:t>
            </a:r>
            <a:endParaRPr lang="en-US" sz="2900" dirty="0" smtClean="0"/>
          </a:p>
          <a:p>
            <a:pPr marL="0" indent="0">
              <a:buNone/>
            </a:pPr>
            <a:endParaRPr lang="en-US" sz="2900" dirty="0" smtClean="0"/>
          </a:p>
          <a:p>
            <a:pPr marL="0" indent="0">
              <a:buNone/>
            </a:pPr>
            <a:r>
              <a:rPr lang="en-US" sz="2900" dirty="0" smtClean="0"/>
              <a:t>(</a:t>
            </a:r>
            <a:r>
              <a:rPr lang="en-US" sz="2900" b="1" dirty="0">
                <a:solidFill>
                  <a:srgbClr val="80567F"/>
                </a:solidFill>
              </a:rPr>
              <a:t>Construct</a:t>
            </a:r>
            <a:r>
              <a:rPr lang="en-US" sz="2900" b="1" dirty="0">
                <a:solidFill>
                  <a:srgbClr val="457480"/>
                </a:solidFill>
              </a:rPr>
              <a:t>: </a:t>
            </a:r>
            <a:r>
              <a:rPr lang="en-US" sz="2900" dirty="0">
                <a:solidFill>
                  <a:srgbClr val="457480"/>
                </a:solidFill>
              </a:rPr>
              <a:t>Attitudes toward behavior</a:t>
            </a:r>
            <a:r>
              <a:rPr lang="en-US" sz="2900" dirty="0"/>
              <a:t>.</a:t>
            </a:r>
            <a:r>
              <a:rPr lang="en-US" sz="2900" dirty="0" smtClean="0"/>
              <a:t>)</a:t>
            </a:r>
            <a:endParaRPr lang="en-US" sz="2900" dirty="0"/>
          </a:p>
        </p:txBody>
      </p:sp>
    </p:spTree>
    <p:extLst>
      <p:ext uri="{BB962C8B-B14F-4D97-AF65-F5344CB8AC3E}">
        <p14:creationId xmlns:p14="http://schemas.microsoft.com/office/powerpoint/2010/main" xmlns="" val="194281838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8992" y="31107"/>
            <a:ext cx="7677807" cy="794901"/>
          </a:xfrm>
        </p:spPr>
        <p:txBody>
          <a:bodyPr/>
          <a:lstStyle/>
          <a:p>
            <a:pPr algn="l"/>
            <a:r>
              <a:rPr lang="sv-SE" dirty="0" err="1"/>
              <a:t>Grades</a:t>
            </a:r>
            <a:r>
              <a:rPr lang="sv-SE" dirty="0"/>
              <a:t> 3-5</a:t>
            </a:r>
            <a:endParaRPr lang="en-US" dirty="0"/>
          </a:p>
        </p:txBody>
      </p:sp>
      <p:sp>
        <p:nvSpPr>
          <p:cNvPr id="3" name="Content Placeholder 2"/>
          <p:cNvSpPr>
            <a:spLocks noGrp="1"/>
          </p:cNvSpPr>
          <p:nvPr>
            <p:ph idx="1"/>
          </p:nvPr>
        </p:nvSpPr>
        <p:spPr>
          <a:xfrm>
            <a:off x="1008992" y="1069540"/>
            <a:ext cx="7828396" cy="5540580"/>
          </a:xfrm>
        </p:spPr>
        <p:txBody>
          <a:bodyPr>
            <a:normAutofit fontScale="25000" lnSpcReduction="20000"/>
          </a:bodyPr>
          <a:lstStyle/>
          <a:p>
            <a:pPr marL="0" indent="0">
              <a:buNone/>
            </a:pPr>
            <a:r>
              <a:rPr lang="en-US" sz="9600" b="1" dirty="0" smtClean="0">
                <a:solidFill>
                  <a:srgbClr val="80567F"/>
                </a:solidFill>
              </a:rPr>
              <a:t>Fortunately </a:t>
            </a:r>
            <a:r>
              <a:rPr lang="en-US" sz="9600" b="1" dirty="0">
                <a:solidFill>
                  <a:srgbClr val="80567F"/>
                </a:solidFill>
              </a:rPr>
              <a:t>and Unfortunately: </a:t>
            </a:r>
            <a:endParaRPr lang="en-US" sz="9600" b="1" dirty="0" smtClean="0">
              <a:solidFill>
                <a:srgbClr val="80567F"/>
              </a:solidFill>
            </a:endParaRPr>
          </a:p>
          <a:p>
            <a:pPr marL="0" indent="0">
              <a:buNone/>
            </a:pPr>
            <a:endParaRPr lang="en-US" sz="9600" b="1" dirty="0" smtClean="0">
              <a:solidFill>
                <a:srgbClr val="80567F"/>
              </a:solidFill>
            </a:endParaRPr>
          </a:p>
          <a:p>
            <a:pPr marL="0" indent="0">
              <a:buNone/>
            </a:pPr>
            <a:r>
              <a:rPr lang="en-US" sz="6400" dirty="0" smtClean="0">
                <a:solidFill>
                  <a:srgbClr val="457480"/>
                </a:solidFill>
              </a:rPr>
              <a:t>Thinking </a:t>
            </a:r>
            <a:r>
              <a:rPr lang="en-US" sz="6400" dirty="0">
                <a:solidFill>
                  <a:srgbClr val="457480"/>
                </a:solidFill>
              </a:rPr>
              <a:t>About Consequences </a:t>
            </a:r>
            <a:r>
              <a:rPr lang="en-US" sz="6400" dirty="0" smtClean="0">
                <a:solidFill>
                  <a:srgbClr val="457480"/>
                </a:solidFill>
              </a:rPr>
              <a:t>Students </a:t>
            </a:r>
            <a:r>
              <a:rPr lang="en-US" sz="6400" dirty="0">
                <a:solidFill>
                  <a:srgbClr val="457480"/>
                </a:solidFill>
              </a:rPr>
              <a:t>probably are accustomed to thinking about the short-</a:t>
            </a:r>
            <a:r>
              <a:rPr lang="en-US" sz="6400" dirty="0" smtClean="0">
                <a:solidFill>
                  <a:srgbClr val="457480"/>
                </a:solidFill>
              </a:rPr>
              <a:t>term consequences </a:t>
            </a:r>
            <a:r>
              <a:rPr lang="en-US" sz="6400" dirty="0">
                <a:solidFill>
                  <a:srgbClr val="457480"/>
                </a:solidFill>
              </a:rPr>
              <a:t>of tobacco use in terms of physical outcomes. </a:t>
            </a:r>
            <a:r>
              <a:rPr lang="en-US" sz="6400" dirty="0" smtClean="0">
                <a:solidFill>
                  <a:srgbClr val="457480"/>
                </a:solidFill>
              </a:rPr>
              <a:t>Have students </a:t>
            </a:r>
            <a:r>
              <a:rPr lang="en-US" sz="6400" dirty="0">
                <a:solidFill>
                  <a:srgbClr val="457480"/>
                </a:solidFill>
              </a:rPr>
              <a:t>expand their thinking about </a:t>
            </a:r>
            <a:r>
              <a:rPr lang="en-US" sz="6400" dirty="0" smtClean="0">
                <a:solidFill>
                  <a:srgbClr val="457480"/>
                </a:solidFill>
              </a:rPr>
              <a:t>short</a:t>
            </a:r>
            <a:r>
              <a:rPr lang="en-US" sz="6400" dirty="0">
                <a:solidFill>
                  <a:srgbClr val="457480"/>
                </a:solidFill>
              </a:rPr>
              <a:t>-term consequences </a:t>
            </a:r>
            <a:r>
              <a:rPr lang="en-US" sz="6400" dirty="0" smtClean="0">
                <a:solidFill>
                  <a:srgbClr val="457480"/>
                </a:solidFill>
              </a:rPr>
              <a:t>to social</a:t>
            </a:r>
            <a:r>
              <a:rPr lang="en-US" sz="6400" dirty="0">
                <a:solidFill>
                  <a:srgbClr val="457480"/>
                </a:solidFill>
              </a:rPr>
              <a:t>, emotional, financial, and family categories. Post five </a:t>
            </a:r>
            <a:r>
              <a:rPr lang="en-US" sz="6400" dirty="0" smtClean="0">
                <a:solidFill>
                  <a:srgbClr val="457480"/>
                </a:solidFill>
              </a:rPr>
              <a:t>large pieces </a:t>
            </a:r>
            <a:r>
              <a:rPr lang="en-US" sz="6400" dirty="0">
                <a:solidFill>
                  <a:srgbClr val="457480"/>
                </a:solidFill>
              </a:rPr>
              <a:t>of paper, such as newsprint or chart paper, around the room. Label each with one category: "Physical," "Social," "Emotional," "Financial," "Family." Send a group of students to each of the papers to start. First, ask students to write the words fortunately </a:t>
            </a:r>
            <a:r>
              <a:rPr lang="en-US" sz="6400" dirty="0" smtClean="0">
                <a:solidFill>
                  <a:srgbClr val="457480"/>
                </a:solidFill>
              </a:rPr>
              <a:t>or </a:t>
            </a:r>
            <a:r>
              <a:rPr lang="en-US" sz="6400" dirty="0">
                <a:solidFill>
                  <a:srgbClr val="457480"/>
                </a:solidFill>
              </a:rPr>
              <a:t>Unfortunately at the top of each of two columns on their paper. Students should tell what these words mean before starting the activity. Teachers can use examples to be sure students understand the concept. Next, </a:t>
            </a:r>
            <a:r>
              <a:rPr lang="en-US" sz="6400" dirty="0" smtClean="0">
                <a:solidFill>
                  <a:srgbClr val="457480"/>
                </a:solidFill>
              </a:rPr>
              <a:t>have students </a:t>
            </a:r>
            <a:r>
              <a:rPr lang="en-US" sz="6400" dirty="0">
                <a:solidFill>
                  <a:srgbClr val="457480"/>
                </a:solidFill>
              </a:rPr>
              <a:t>list "Fortunately" and "Unfortunately" things that might happen applicable to their category if they do or don't smoke</a:t>
            </a:r>
            <a:r>
              <a:rPr lang="en-US" sz="6400" dirty="0" smtClean="0">
                <a:solidFill>
                  <a:srgbClr val="457480"/>
                </a:solidFill>
              </a:rPr>
              <a:t>.</a:t>
            </a:r>
            <a:r>
              <a:rPr lang="en-US" sz="6400" b="1" dirty="0" smtClean="0">
                <a:solidFill>
                  <a:srgbClr val="457480"/>
                </a:solidFill>
              </a:rPr>
              <a:t> </a:t>
            </a:r>
          </a:p>
          <a:p>
            <a:pPr marL="0" indent="0">
              <a:buNone/>
            </a:pPr>
            <a:endParaRPr lang="en-US" sz="6400" b="1" dirty="0" smtClean="0">
              <a:solidFill>
                <a:srgbClr val="457480"/>
              </a:solidFill>
            </a:endParaRPr>
          </a:p>
          <a:p>
            <a:pPr marL="0" indent="0">
              <a:buNone/>
            </a:pPr>
            <a:r>
              <a:rPr lang="en-US" sz="6400" b="1" dirty="0" smtClean="0"/>
              <a:t> </a:t>
            </a:r>
            <a:r>
              <a:rPr lang="en-US" sz="6400" b="1" dirty="0" smtClean="0">
                <a:solidFill>
                  <a:srgbClr val="80567F"/>
                </a:solidFill>
              </a:rPr>
              <a:t>Assessment </a:t>
            </a:r>
            <a:r>
              <a:rPr lang="en-US" sz="6400" dirty="0">
                <a:solidFill>
                  <a:srgbClr val="80567F"/>
                </a:solidFill>
              </a:rPr>
              <a:t>I </a:t>
            </a:r>
            <a:r>
              <a:rPr lang="en-US" sz="6400" dirty="0"/>
              <a:t>The Fortunately/Unfortunately charts students </a:t>
            </a:r>
            <a:r>
              <a:rPr lang="en-US" sz="6400" dirty="0" smtClean="0"/>
              <a:t>make are </a:t>
            </a:r>
            <a:r>
              <a:rPr lang="en-US" sz="6400" dirty="0"/>
              <a:t>the assessment task for this activity. Students should identify </a:t>
            </a:r>
            <a:r>
              <a:rPr lang="en-US" sz="6400" dirty="0" smtClean="0"/>
              <a:t>the three </a:t>
            </a:r>
            <a:r>
              <a:rPr lang="en-US" sz="6400" dirty="0"/>
              <a:t>most important points on their charts when they get back to </a:t>
            </a:r>
            <a:r>
              <a:rPr lang="en-US" sz="6400" dirty="0" smtClean="0"/>
              <a:t>the place </a:t>
            </a:r>
            <a:r>
              <a:rPr lang="en-US" sz="6400" dirty="0"/>
              <a:t>they started. </a:t>
            </a:r>
            <a:endParaRPr lang="en-US" sz="6400" dirty="0" smtClean="0"/>
          </a:p>
          <a:p>
            <a:pPr marL="0" indent="0">
              <a:buNone/>
            </a:pPr>
            <a:r>
              <a:rPr lang="en-US" sz="6400" b="1" dirty="0" smtClean="0">
                <a:solidFill>
                  <a:srgbClr val="457480"/>
                </a:solidFill>
              </a:rPr>
              <a:t>For </a:t>
            </a:r>
            <a:r>
              <a:rPr lang="en-US" sz="6400" b="1" dirty="0">
                <a:solidFill>
                  <a:srgbClr val="457480"/>
                </a:solidFill>
              </a:rPr>
              <a:t>assessment criteria</a:t>
            </a:r>
            <a:r>
              <a:rPr lang="en-US" sz="6400" b="1" dirty="0"/>
              <a:t>, </a:t>
            </a:r>
            <a:r>
              <a:rPr lang="en-US" sz="6400" dirty="0"/>
              <a:t>students should explain how these three most important points would influence their decisions </a:t>
            </a:r>
            <a:r>
              <a:rPr lang="en-US" sz="6400" dirty="0" smtClean="0"/>
              <a:t>about tobacco </a:t>
            </a:r>
            <a:r>
              <a:rPr lang="en-US" sz="6400" dirty="0"/>
              <a:t>use and share their answers with the class. </a:t>
            </a:r>
            <a:endParaRPr lang="en-US" sz="6400" dirty="0" smtClean="0"/>
          </a:p>
          <a:p>
            <a:pPr marL="0" indent="0">
              <a:buNone/>
            </a:pPr>
            <a:r>
              <a:rPr lang="en-US" sz="6400" dirty="0" smtClean="0"/>
              <a:t>(</a:t>
            </a:r>
            <a:r>
              <a:rPr lang="en-US" sz="6400" b="1" dirty="0">
                <a:solidFill>
                  <a:srgbClr val="80567F"/>
                </a:solidFill>
              </a:rPr>
              <a:t>Constructs</a:t>
            </a:r>
            <a:r>
              <a:rPr lang="en-US" sz="6400" dirty="0">
                <a:solidFill>
                  <a:srgbClr val="80567F"/>
                </a:solidFill>
              </a:rPr>
              <a:t>: </a:t>
            </a:r>
            <a:r>
              <a:rPr lang="en-US" sz="6400" dirty="0" smtClean="0">
                <a:solidFill>
                  <a:srgbClr val="457480"/>
                </a:solidFill>
              </a:rPr>
              <a:t>Attitudes </a:t>
            </a:r>
            <a:r>
              <a:rPr lang="en-US" sz="6400" dirty="0">
                <a:solidFill>
                  <a:srgbClr val="457480"/>
                </a:solidFill>
              </a:rPr>
              <a:t>toward behavior, subjective norms</a:t>
            </a:r>
            <a:r>
              <a:rPr lang="en-US" sz="6400" dirty="0"/>
              <a:t>.)</a:t>
            </a:r>
          </a:p>
        </p:txBody>
      </p:sp>
    </p:spTree>
    <p:extLst>
      <p:ext uri="{BB962C8B-B14F-4D97-AF65-F5344CB8AC3E}">
        <p14:creationId xmlns:p14="http://schemas.microsoft.com/office/powerpoint/2010/main" xmlns="" val="24066306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young smokers india.jpg"/>
          <p:cNvPicPr>
            <a:picLocks noChangeAspect="1"/>
          </p:cNvPicPr>
          <p:nvPr/>
        </p:nvPicPr>
        <p:blipFill rotWithShape="1">
          <a:blip r:embed="rId2">
            <a:alphaModFix amt="28000"/>
            <a:extLst>
              <a:ext uri="{28A0092B-C50C-407E-A947-70E740481C1C}">
                <a14:useLocalDpi xmlns:a14="http://schemas.microsoft.com/office/drawing/2010/main" xmlns="" val="0"/>
              </a:ext>
            </a:extLst>
          </a:blip>
          <a:srcRect r="11516"/>
          <a:stretch/>
        </p:blipFill>
        <p:spPr>
          <a:xfrm>
            <a:off x="1028894" y="-17502"/>
            <a:ext cx="8330387" cy="6875502"/>
          </a:xfrm>
          <a:prstGeom prst="rect">
            <a:avLst/>
          </a:prstGeom>
        </p:spPr>
      </p:pic>
      <p:sp>
        <p:nvSpPr>
          <p:cNvPr id="2" name="Title 1"/>
          <p:cNvSpPr>
            <a:spLocks noGrp="1"/>
          </p:cNvSpPr>
          <p:nvPr>
            <p:ph type="title"/>
          </p:nvPr>
        </p:nvSpPr>
        <p:spPr/>
        <p:txBody>
          <a:bodyPr/>
          <a:lstStyle/>
          <a:p>
            <a:pPr algn="l"/>
            <a:r>
              <a:rPr lang="en-US" dirty="0">
                <a:latin typeface="+mn-lt"/>
              </a:rPr>
              <a:t>INTRODUCTION</a:t>
            </a:r>
          </a:p>
        </p:txBody>
      </p:sp>
      <p:sp>
        <p:nvSpPr>
          <p:cNvPr id="3" name="Content Placeholder 2"/>
          <p:cNvSpPr>
            <a:spLocks noGrp="1"/>
          </p:cNvSpPr>
          <p:nvPr>
            <p:ph idx="1"/>
          </p:nvPr>
        </p:nvSpPr>
        <p:spPr/>
        <p:txBody>
          <a:bodyPr>
            <a:normAutofit/>
          </a:bodyPr>
          <a:lstStyle/>
          <a:p>
            <a:pPr marL="0" indent="0">
              <a:buNone/>
            </a:pPr>
            <a:r>
              <a:rPr lang="en-US" sz="2000" dirty="0"/>
              <a:t>Tobacco use is an issue that young people will frequently</a:t>
            </a:r>
            <a:r>
              <a:rPr lang="en-US" sz="2000" dirty="0" smtClean="0"/>
              <a:t> face</a:t>
            </a:r>
            <a:r>
              <a:rPr lang="en-US" sz="2000" dirty="0"/>
              <a:t> </a:t>
            </a:r>
            <a:r>
              <a:rPr lang="en-US" sz="2000" dirty="0" smtClean="0"/>
              <a:t>many </a:t>
            </a:r>
            <a:r>
              <a:rPr lang="en-US" sz="2000" dirty="0"/>
              <a:t>will be tempted to try tobacco products as they advance through late elementary and middle school</a:t>
            </a:r>
            <a:r>
              <a:rPr lang="en-US" sz="2000" dirty="0" smtClean="0"/>
              <a:t>.</a:t>
            </a:r>
          </a:p>
          <a:p>
            <a:pPr marL="0" indent="0">
              <a:buNone/>
            </a:pPr>
            <a:r>
              <a:rPr lang="en-US" sz="2000" dirty="0" smtClean="0"/>
              <a:t> </a:t>
            </a:r>
            <a:r>
              <a:rPr lang="en-US" sz="2000" dirty="0"/>
              <a:t>Teachers can help students avoid tobacco products and ultimately prevent premature death. This section </a:t>
            </a:r>
            <a:r>
              <a:rPr lang="en-US" sz="2000" dirty="0" smtClean="0"/>
              <a:t>introduces </a:t>
            </a:r>
            <a:r>
              <a:rPr lang="en-US" sz="2000" dirty="0"/>
              <a:t>teachers to the number of young people who use tobacco, how much tobacco costs society, the relationship between tobacco use and performance, and the factors that influence tobacco use</a:t>
            </a:r>
            <a:r>
              <a:rPr lang="en-US" sz="2000" dirty="0">
                <a:solidFill>
                  <a:srgbClr val="457480"/>
                </a:solidFill>
              </a:rPr>
              <a:t>.</a:t>
            </a:r>
          </a:p>
        </p:txBody>
      </p:sp>
      <p:pic>
        <p:nvPicPr>
          <p:cNvPr id="5" name="Picture 4" descr="young smokers india.jp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5758219" y="4563644"/>
            <a:ext cx="3175469" cy="199863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xmlns="" val="3805161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ages.jp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6784607" y="205192"/>
            <a:ext cx="2154153" cy="1433491"/>
          </a:xfrm>
          <a:prstGeom prst="rect">
            <a:avLst/>
          </a:prstGeom>
        </p:spPr>
      </p:pic>
      <p:sp>
        <p:nvSpPr>
          <p:cNvPr id="2" name="Title 1"/>
          <p:cNvSpPr>
            <a:spLocks noGrp="1"/>
          </p:cNvSpPr>
          <p:nvPr>
            <p:ph type="title"/>
          </p:nvPr>
        </p:nvSpPr>
        <p:spPr>
          <a:xfrm>
            <a:off x="1095974" y="0"/>
            <a:ext cx="7498080" cy="1143000"/>
          </a:xfrm>
        </p:spPr>
        <p:txBody>
          <a:bodyPr/>
          <a:lstStyle/>
          <a:p>
            <a:pPr algn="l"/>
            <a:r>
              <a:rPr lang="en-US" dirty="0" smtClean="0"/>
              <a:t>Grades 6-8</a:t>
            </a:r>
            <a:endParaRPr lang="en-US" dirty="0"/>
          </a:p>
        </p:txBody>
      </p:sp>
      <p:sp>
        <p:nvSpPr>
          <p:cNvPr id="3" name="Content Placeholder 2"/>
          <p:cNvSpPr>
            <a:spLocks noGrp="1"/>
          </p:cNvSpPr>
          <p:nvPr>
            <p:ph idx="1"/>
          </p:nvPr>
        </p:nvSpPr>
        <p:spPr>
          <a:xfrm>
            <a:off x="1095974" y="921938"/>
            <a:ext cx="7590825" cy="5021663"/>
          </a:xfrm>
        </p:spPr>
        <p:txBody>
          <a:bodyPr>
            <a:noAutofit/>
          </a:bodyPr>
          <a:lstStyle/>
          <a:p>
            <a:pPr marL="0" indent="0">
              <a:buNone/>
            </a:pPr>
            <a:r>
              <a:rPr lang="en-US" sz="2400" b="1" dirty="0" smtClean="0">
                <a:solidFill>
                  <a:srgbClr val="80567F"/>
                </a:solidFill>
              </a:rPr>
              <a:t>Laws, Rules, and Policies on Tobacco Use</a:t>
            </a:r>
          </a:p>
          <a:p>
            <a:pPr marL="0" indent="0">
              <a:buNone/>
            </a:pPr>
            <a:endParaRPr lang="en-US" sz="1800" b="1" dirty="0" smtClean="0"/>
          </a:p>
          <a:p>
            <a:pPr marL="0" indent="0">
              <a:buNone/>
            </a:pPr>
            <a:r>
              <a:rPr lang="en-US" sz="1800" dirty="0" smtClean="0"/>
              <a:t> </a:t>
            </a:r>
            <a:r>
              <a:rPr lang="en-US" sz="1800" dirty="0" smtClean="0">
                <a:solidFill>
                  <a:srgbClr val="457480"/>
                </a:solidFill>
              </a:rPr>
              <a:t>Students can invite a school administrator and a community official, such as a police officer, to class to explain the laws, rules, and policies on tobacco use by minors in the school and in the community. The police officer also might be able to share information about tobacco sales compliance checks of community merchants. Have students prepare a list of questions in advance. Students can discuss the consequences of underage smoking from a school-rule and legal standpoint. How do these consequences affect their decision making about tobacco?</a:t>
            </a:r>
          </a:p>
          <a:p>
            <a:pPr marL="0" indent="0">
              <a:buNone/>
            </a:pPr>
            <a:endParaRPr lang="en-US" sz="1800" dirty="0" smtClean="0"/>
          </a:p>
          <a:p>
            <a:pPr marL="0" indent="0">
              <a:buNone/>
            </a:pPr>
            <a:r>
              <a:rPr lang="en-US" sz="1800" b="1" dirty="0">
                <a:solidFill>
                  <a:srgbClr val="80567F"/>
                </a:solidFill>
              </a:rPr>
              <a:t>A</a:t>
            </a:r>
            <a:r>
              <a:rPr lang="en-US" sz="1800" b="1" dirty="0" smtClean="0">
                <a:solidFill>
                  <a:srgbClr val="80567F"/>
                </a:solidFill>
              </a:rPr>
              <a:t>ssessment I </a:t>
            </a:r>
            <a:r>
              <a:rPr lang="en-US" sz="1800" dirty="0" smtClean="0"/>
              <a:t>For an assessment task, students can share their thinking about how tobacco laws, rules, and policies affect their decisions about tobacco use. </a:t>
            </a:r>
          </a:p>
          <a:p>
            <a:pPr marL="0" indent="0">
              <a:buNone/>
            </a:pPr>
            <a:r>
              <a:rPr lang="en-US" sz="1800" b="1" dirty="0" smtClean="0">
                <a:solidFill>
                  <a:srgbClr val="457480"/>
                </a:solidFill>
              </a:rPr>
              <a:t>For assessment criteria</a:t>
            </a:r>
            <a:r>
              <a:rPr lang="en-US" sz="1800" dirty="0" smtClean="0">
                <a:solidFill>
                  <a:srgbClr val="457480"/>
                </a:solidFill>
              </a:rPr>
              <a:t>, </a:t>
            </a:r>
            <a:r>
              <a:rPr lang="en-US" sz="1800" dirty="0" smtClean="0"/>
              <a:t>students should describe the laws, rules, and policies in terms of alternatives and consequences that affect their decisions.</a:t>
            </a:r>
          </a:p>
          <a:p>
            <a:pPr marL="0" indent="0">
              <a:buNone/>
            </a:pPr>
            <a:r>
              <a:rPr lang="en-US" sz="1800" dirty="0" smtClean="0"/>
              <a:t>(</a:t>
            </a:r>
            <a:r>
              <a:rPr lang="en-US" sz="1800" b="1" dirty="0" smtClean="0">
                <a:solidFill>
                  <a:srgbClr val="80567F"/>
                </a:solidFill>
              </a:rPr>
              <a:t>Construct:</a:t>
            </a:r>
            <a:r>
              <a:rPr lang="en-US" sz="1800" dirty="0" smtClean="0">
                <a:solidFill>
                  <a:srgbClr val="80567F"/>
                </a:solidFill>
              </a:rPr>
              <a:t> </a:t>
            </a:r>
            <a:r>
              <a:rPr lang="en-US" sz="1800" dirty="0" smtClean="0">
                <a:solidFill>
                  <a:srgbClr val="457480"/>
                </a:solidFill>
              </a:rPr>
              <a:t>Subjective norms</a:t>
            </a:r>
            <a:r>
              <a:rPr lang="en-US" sz="1800" dirty="0" smtClean="0"/>
              <a:t>.)</a:t>
            </a:r>
            <a:endParaRPr lang="en-US" sz="1800" dirty="0"/>
          </a:p>
        </p:txBody>
      </p:sp>
    </p:spTree>
    <p:extLst>
      <p:ext uri="{BB962C8B-B14F-4D97-AF65-F5344CB8AC3E}">
        <p14:creationId xmlns:p14="http://schemas.microsoft.com/office/powerpoint/2010/main" xmlns="" val="71139660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bg>
      <p:bgPr>
        <a:solidFill>
          <a:srgbClr val="644364"/>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solidFill>
                  <a:schemeClr val="bg1"/>
                </a:solidFill>
              </a:rPr>
              <a:t>NHES6 I Goal Setting</a:t>
            </a:r>
          </a:p>
          <a:p>
            <a:pPr marL="0" indent="0">
              <a:buNone/>
            </a:pPr>
            <a:r>
              <a:rPr lang="en-US" sz="2400" dirty="0" smtClean="0">
                <a:solidFill>
                  <a:srgbClr val="ABEBEB"/>
                </a:solidFill>
              </a:rPr>
              <a:t>Students will demonstrate goal-setting skills to enhance health.</a:t>
            </a:r>
            <a:endParaRPr lang="en-US" sz="2400" dirty="0">
              <a:solidFill>
                <a:srgbClr val="ABEBEB"/>
              </a:solidFill>
            </a:endParaRPr>
          </a:p>
        </p:txBody>
      </p:sp>
    </p:spTree>
    <p:extLst>
      <p:ext uri="{BB962C8B-B14F-4D97-AF65-F5344CB8AC3E}">
        <p14:creationId xmlns:p14="http://schemas.microsoft.com/office/powerpoint/2010/main" xmlns="" val="33869809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786" y="-229068"/>
            <a:ext cx="7643014" cy="1143000"/>
          </a:xfrm>
        </p:spPr>
        <p:txBody>
          <a:bodyPr/>
          <a:lstStyle/>
          <a:p>
            <a:pPr algn="l"/>
            <a:r>
              <a:rPr lang="sv-SE" dirty="0" err="1" smtClean="0"/>
              <a:t>Grades</a:t>
            </a:r>
            <a:r>
              <a:rPr lang="sv-SE" dirty="0" smtClean="0"/>
              <a:t> 3-5</a:t>
            </a:r>
            <a:endParaRPr lang="en-US" dirty="0"/>
          </a:p>
        </p:txBody>
      </p:sp>
      <p:sp>
        <p:nvSpPr>
          <p:cNvPr id="3" name="Content Placeholder 2"/>
          <p:cNvSpPr>
            <a:spLocks noGrp="1"/>
          </p:cNvSpPr>
          <p:nvPr>
            <p:ph idx="1"/>
          </p:nvPr>
        </p:nvSpPr>
        <p:spPr>
          <a:xfrm>
            <a:off x="1043786" y="764874"/>
            <a:ext cx="5845201" cy="4525963"/>
          </a:xfrm>
        </p:spPr>
        <p:txBody>
          <a:bodyPr>
            <a:noAutofit/>
          </a:bodyPr>
          <a:lstStyle/>
          <a:p>
            <a:pPr marL="0" indent="0">
              <a:buNone/>
            </a:pPr>
            <a:r>
              <a:rPr lang="en-US" sz="2400" b="1" dirty="0" smtClean="0">
                <a:solidFill>
                  <a:srgbClr val="80567F"/>
                </a:solidFill>
              </a:rPr>
              <a:t>Class Goals</a:t>
            </a:r>
          </a:p>
          <a:p>
            <a:pPr marL="0" indent="0">
              <a:buNone/>
            </a:pPr>
            <a:r>
              <a:rPr lang="en-US" sz="1800" dirty="0" smtClean="0"/>
              <a:t> </a:t>
            </a:r>
            <a:r>
              <a:rPr lang="en-US" sz="1800" dirty="0" smtClean="0">
                <a:solidFill>
                  <a:srgbClr val="457480"/>
                </a:solidFill>
              </a:rPr>
              <a:t>Students can work together to set a class goal about smoking for their graduating group</a:t>
            </a:r>
          </a:p>
          <a:p>
            <a:pPr marL="0" indent="0">
              <a:buNone/>
            </a:pPr>
            <a:r>
              <a:rPr lang="en-US" sz="1800" dirty="0" smtClean="0">
                <a:solidFill>
                  <a:srgbClr val="457480"/>
                </a:solidFill>
              </a:rPr>
              <a:t>Students should list the steps they will need to take, ways to overcome barriers they might encounter, ways they can support each other, and a method for assessing their progress.</a:t>
            </a:r>
          </a:p>
          <a:p>
            <a:pPr marL="0" indent="0">
              <a:buNone/>
            </a:pPr>
            <a:endParaRPr lang="en-US" sz="1800" dirty="0" smtClean="0"/>
          </a:p>
          <a:p>
            <a:pPr marL="0" indent="0">
              <a:buNone/>
            </a:pPr>
            <a:r>
              <a:rPr lang="en-US" sz="1800" b="1" dirty="0">
                <a:solidFill>
                  <a:srgbClr val="80567F"/>
                </a:solidFill>
              </a:rPr>
              <a:t>A</a:t>
            </a:r>
            <a:r>
              <a:rPr lang="en-US" sz="1800" b="1" dirty="0" smtClean="0">
                <a:solidFill>
                  <a:srgbClr val="80567F"/>
                </a:solidFill>
              </a:rPr>
              <a:t>ssessment</a:t>
            </a:r>
            <a:r>
              <a:rPr lang="en-US" sz="1800" dirty="0" smtClean="0">
                <a:solidFill>
                  <a:srgbClr val="80567F"/>
                </a:solidFill>
              </a:rPr>
              <a:t> I </a:t>
            </a:r>
            <a:r>
              <a:rPr lang="en-US" sz="1800" dirty="0" smtClean="0"/>
              <a:t>Working through a simple goal-setting process is the assessment task for this activity .</a:t>
            </a:r>
          </a:p>
          <a:p>
            <a:pPr marL="0" indent="0">
              <a:buNone/>
            </a:pPr>
            <a:r>
              <a:rPr lang="en-US" sz="1800" b="1" dirty="0" smtClean="0">
                <a:solidFill>
                  <a:srgbClr val="457480"/>
                </a:solidFill>
              </a:rPr>
              <a:t>For assessment criteria</a:t>
            </a:r>
            <a:r>
              <a:rPr lang="en-US" sz="1800" dirty="0" smtClean="0">
                <a:solidFill>
                  <a:srgbClr val="457480"/>
                </a:solidFill>
              </a:rPr>
              <a:t>, </a:t>
            </a:r>
            <a:r>
              <a:rPr lang="en-US" sz="1800" dirty="0" smtClean="0"/>
              <a:t>students should </a:t>
            </a:r>
          </a:p>
          <a:p>
            <a:pPr marL="0" indent="0">
              <a:buNone/>
            </a:pPr>
            <a:r>
              <a:rPr lang="en-US" sz="1800" dirty="0" smtClean="0">
                <a:solidFill>
                  <a:schemeClr val="bg1">
                    <a:lumMod val="50000"/>
                  </a:schemeClr>
                </a:solidFill>
              </a:rPr>
              <a:t>(</a:t>
            </a:r>
            <a:r>
              <a:rPr lang="en-US" sz="1600" dirty="0" smtClean="0">
                <a:solidFill>
                  <a:schemeClr val="bg1">
                    <a:lumMod val="50000"/>
                  </a:schemeClr>
                </a:solidFill>
              </a:rPr>
              <a:t>1) State their class goal in measurable terms (they will be able to tell whether they accomplished the goal), </a:t>
            </a:r>
          </a:p>
          <a:p>
            <a:pPr marL="0" indent="0">
              <a:buNone/>
            </a:pPr>
            <a:r>
              <a:rPr lang="en-US" sz="1600" dirty="0" smtClean="0">
                <a:solidFill>
                  <a:schemeClr val="bg1">
                    <a:lumMod val="50000"/>
                  </a:schemeClr>
                </a:solidFill>
              </a:rPr>
              <a:t>(2) Make a plan for reaching their goal, stating specific steps they will carry out</a:t>
            </a:r>
          </a:p>
          <a:p>
            <a:pPr marL="0" indent="0">
              <a:buNone/>
            </a:pPr>
            <a:r>
              <a:rPr lang="en-US" sz="1600" dirty="0" smtClean="0">
                <a:solidFill>
                  <a:schemeClr val="bg1">
                    <a:lumMod val="50000"/>
                  </a:schemeClr>
                </a:solidFill>
              </a:rPr>
              <a:t>(3) Identify sources of support they can count on and barriers they will need to overcome and how, and </a:t>
            </a:r>
          </a:p>
          <a:p>
            <a:pPr marL="0" indent="0">
              <a:buNone/>
            </a:pPr>
            <a:r>
              <a:rPr lang="en-US" sz="1600" dirty="0" smtClean="0">
                <a:solidFill>
                  <a:schemeClr val="bg1">
                    <a:lumMod val="50000"/>
                  </a:schemeClr>
                </a:solidFill>
              </a:rPr>
              <a:t>(4) Design a way to assess their progress along the way. </a:t>
            </a:r>
          </a:p>
          <a:p>
            <a:pPr marL="0" indent="0">
              <a:buNone/>
            </a:pPr>
            <a:r>
              <a:rPr lang="en-US" sz="1800" dirty="0" smtClean="0"/>
              <a:t>(</a:t>
            </a:r>
            <a:r>
              <a:rPr lang="en-US" sz="1800" b="1" dirty="0" smtClean="0">
                <a:solidFill>
                  <a:srgbClr val="80567F"/>
                </a:solidFill>
              </a:rPr>
              <a:t>Construct</a:t>
            </a:r>
            <a:r>
              <a:rPr lang="en-US" sz="1800" b="1" dirty="0" smtClean="0"/>
              <a:t>: </a:t>
            </a:r>
            <a:r>
              <a:rPr lang="en-US" sz="1800" dirty="0" smtClean="0">
                <a:solidFill>
                  <a:srgbClr val="457480"/>
                </a:solidFill>
              </a:rPr>
              <a:t>Subjective norms</a:t>
            </a:r>
            <a:r>
              <a:rPr lang="en-US" sz="1800" dirty="0" smtClean="0"/>
              <a:t>.)</a:t>
            </a:r>
            <a:endParaRPr lang="en-US" sz="1800" dirty="0"/>
          </a:p>
        </p:txBody>
      </p:sp>
      <p:pic>
        <p:nvPicPr>
          <p:cNvPr id="4" name="Picture 3" descr="Class-Promise-Bulletin-Board-1dadecl.jpg"/>
          <p:cNvPicPr>
            <a:picLocks noChangeAspect="1"/>
          </p:cNvPicPr>
          <p:nvPr/>
        </p:nvPicPr>
        <p:blipFill rotWithShape="1">
          <a:blip r:embed="rId2">
            <a:extLst>
              <a:ext uri="{28A0092B-C50C-407E-A947-70E740481C1C}">
                <a14:useLocalDpi xmlns:a14="http://schemas.microsoft.com/office/drawing/2010/main" xmlns="" val="0"/>
              </a:ext>
            </a:extLst>
          </a:blip>
          <a:srcRect b="6254"/>
          <a:stretch/>
        </p:blipFill>
        <p:spPr>
          <a:xfrm>
            <a:off x="6791342" y="1567789"/>
            <a:ext cx="2503213" cy="3128876"/>
          </a:xfrm>
          <a:prstGeom prst="rect">
            <a:avLst/>
          </a:prstGeom>
          <a:ln>
            <a:noFill/>
          </a:ln>
          <a:effectLst>
            <a:softEdge rad="112500"/>
          </a:effectLst>
        </p:spPr>
      </p:pic>
    </p:spTree>
    <p:extLst>
      <p:ext uri="{BB962C8B-B14F-4D97-AF65-F5344CB8AC3E}">
        <p14:creationId xmlns:p14="http://schemas.microsoft.com/office/powerpoint/2010/main" xmlns="" val="327601294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bg>
      <p:bgPr>
        <a:solidFill>
          <a:srgbClr val="644364"/>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pt-BR" dirty="0" smtClean="0">
                <a:solidFill>
                  <a:schemeClr val="bg1"/>
                </a:solidFill>
              </a:rPr>
              <a:t>NHES7 </a:t>
            </a:r>
            <a:r>
              <a:rPr lang="pt-BR" dirty="0" err="1" smtClean="0">
                <a:solidFill>
                  <a:schemeClr val="bg1"/>
                </a:solidFill>
              </a:rPr>
              <a:t>I</a:t>
            </a:r>
            <a:r>
              <a:rPr lang="pt-BR" dirty="0" smtClean="0">
                <a:solidFill>
                  <a:schemeClr val="bg1"/>
                </a:solidFill>
              </a:rPr>
              <a:t> Self-Management</a:t>
            </a:r>
          </a:p>
          <a:p>
            <a:pPr marL="0" indent="0">
              <a:buNone/>
            </a:pPr>
            <a:r>
              <a:rPr lang="en-US" sz="2400" dirty="0" smtClean="0">
                <a:solidFill>
                  <a:srgbClr val="ABEBEB"/>
                </a:solidFill>
              </a:rPr>
              <a:t>Students will demonstrate the ability to practice health-enhancing behaviors and avoid or reduce health risks.</a:t>
            </a:r>
            <a:endParaRPr lang="en-US" sz="2400" dirty="0">
              <a:solidFill>
                <a:srgbClr val="ABEBEB"/>
              </a:solidFill>
            </a:endParaRPr>
          </a:p>
        </p:txBody>
      </p:sp>
    </p:spTree>
    <p:extLst>
      <p:ext uri="{BB962C8B-B14F-4D97-AF65-F5344CB8AC3E}">
        <p14:creationId xmlns:p14="http://schemas.microsoft.com/office/powerpoint/2010/main" xmlns="" val="58040978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174661" y="1930851"/>
            <a:ext cx="7680122" cy="260925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174661" y="83292"/>
            <a:ext cx="7498080" cy="1143000"/>
          </a:xfrm>
        </p:spPr>
        <p:txBody>
          <a:bodyPr/>
          <a:lstStyle/>
          <a:p>
            <a:pPr algn="l"/>
            <a:r>
              <a:rPr lang="sv-SE" dirty="0" err="1" smtClean="0"/>
              <a:t>Grades</a:t>
            </a:r>
            <a:r>
              <a:rPr lang="sv-SE" dirty="0" smtClean="0"/>
              <a:t> K-2</a:t>
            </a:r>
            <a:endParaRPr lang="en-US" dirty="0"/>
          </a:p>
        </p:txBody>
      </p:sp>
      <p:sp>
        <p:nvSpPr>
          <p:cNvPr id="3" name="Content Placeholder 2"/>
          <p:cNvSpPr>
            <a:spLocks noGrp="1"/>
          </p:cNvSpPr>
          <p:nvPr>
            <p:ph idx="1"/>
          </p:nvPr>
        </p:nvSpPr>
        <p:spPr>
          <a:xfrm>
            <a:off x="1174660" y="1082504"/>
            <a:ext cx="7680123" cy="4800600"/>
          </a:xfrm>
        </p:spPr>
        <p:txBody>
          <a:bodyPr>
            <a:noAutofit/>
          </a:bodyPr>
          <a:lstStyle/>
          <a:p>
            <a:pPr marL="0" indent="0">
              <a:buNone/>
            </a:pPr>
            <a:r>
              <a:rPr lang="en-US" sz="2400" b="1" dirty="0" smtClean="0">
                <a:solidFill>
                  <a:srgbClr val="80567F"/>
                </a:solidFill>
              </a:rPr>
              <a:t>Keeping Away from Other People's Smoke</a:t>
            </a:r>
          </a:p>
          <a:p>
            <a:pPr marL="0" indent="0">
              <a:lnSpc>
                <a:spcPct val="90000"/>
              </a:lnSpc>
              <a:buNone/>
            </a:pPr>
            <a:endParaRPr lang="en-US" sz="2400" b="1" dirty="0" smtClean="0">
              <a:solidFill>
                <a:srgbClr val="80567F"/>
              </a:solidFill>
            </a:endParaRPr>
          </a:p>
          <a:p>
            <a:pPr marL="0" indent="0">
              <a:buNone/>
            </a:pPr>
            <a:r>
              <a:rPr lang="en-US" sz="1800" dirty="0" smtClean="0">
                <a:solidFill>
                  <a:schemeClr val="bg1"/>
                </a:solidFill>
              </a:rPr>
              <a:t> Create a list of the different places where people smoke (e.g., home, car, restaurant, ball park, etc.). Have students brainstorm different strategies they can use for avoiding someone else's smoke in each of these settings. </a:t>
            </a:r>
          </a:p>
          <a:p>
            <a:pPr marL="0" indent="0">
              <a:buNone/>
            </a:pPr>
            <a:r>
              <a:rPr lang="en-US" sz="1800" dirty="0" smtClean="0">
                <a:solidFill>
                  <a:schemeClr val="bg1"/>
                </a:solidFill>
              </a:rPr>
              <a:t>Help students focus on strategies that are within their control. Write the different settings on a slip of paper and place them in a container, enough for pairs of students to each draw one. With a partner, students draw a setting and then act out a situation where they demonstrate one of the strategies for keeping away from other people's smoke.</a:t>
            </a:r>
          </a:p>
          <a:p>
            <a:pPr marL="0" indent="0">
              <a:buNone/>
            </a:pPr>
            <a:endParaRPr lang="en-US" sz="1800" b="1" dirty="0" smtClean="0"/>
          </a:p>
          <a:p>
            <a:pPr marL="0" indent="0">
              <a:buNone/>
            </a:pPr>
            <a:r>
              <a:rPr lang="en-US" sz="1800" b="1" dirty="0">
                <a:solidFill>
                  <a:srgbClr val="80567F"/>
                </a:solidFill>
              </a:rPr>
              <a:t>A</a:t>
            </a:r>
            <a:r>
              <a:rPr lang="en-US" sz="1800" b="1" dirty="0" smtClean="0">
                <a:solidFill>
                  <a:srgbClr val="80567F"/>
                </a:solidFill>
              </a:rPr>
              <a:t>ssessment I </a:t>
            </a:r>
            <a:r>
              <a:rPr lang="en-US" sz="1800" dirty="0" smtClean="0"/>
              <a:t>Pairs of students draw another setting and each student acts out a different way of approaching the situation and keeping away from other people's smoke. </a:t>
            </a:r>
          </a:p>
          <a:p>
            <a:pPr marL="0" indent="0">
              <a:buNone/>
            </a:pPr>
            <a:r>
              <a:rPr lang="en-US" sz="1800" b="1" dirty="0" smtClean="0">
                <a:solidFill>
                  <a:srgbClr val="457480"/>
                </a:solidFill>
              </a:rPr>
              <a:t>For assessment criteria</a:t>
            </a:r>
            <a:r>
              <a:rPr lang="en-US" sz="1800" dirty="0" smtClean="0"/>
              <a:t>, students should demonstrate a health-enhancing behavior to reduce risk of tobacco smoke and be able to apply the strategies is a variety of situations. </a:t>
            </a:r>
          </a:p>
          <a:p>
            <a:pPr marL="0" indent="0">
              <a:buNone/>
            </a:pPr>
            <a:r>
              <a:rPr lang="en-US" sz="1800" dirty="0" smtClean="0"/>
              <a:t>(</a:t>
            </a:r>
            <a:r>
              <a:rPr lang="en-US" sz="1800" b="1" dirty="0" smtClean="0">
                <a:solidFill>
                  <a:srgbClr val="80567F"/>
                </a:solidFill>
              </a:rPr>
              <a:t>Construct: </a:t>
            </a:r>
            <a:r>
              <a:rPr lang="en-US" sz="1800" dirty="0" smtClean="0">
                <a:solidFill>
                  <a:srgbClr val="457480"/>
                </a:solidFill>
              </a:rPr>
              <a:t>Attitudes toward the behavior, perceived behavioral control</a:t>
            </a:r>
            <a:r>
              <a:rPr lang="en-US" sz="1800" dirty="0" smtClean="0"/>
              <a:t>.)</a:t>
            </a:r>
            <a:endParaRPr lang="en-US" sz="1800" dirty="0"/>
          </a:p>
        </p:txBody>
      </p:sp>
    </p:spTree>
    <p:extLst>
      <p:ext uri="{BB962C8B-B14F-4D97-AF65-F5344CB8AC3E}">
        <p14:creationId xmlns:p14="http://schemas.microsoft.com/office/powerpoint/2010/main" xmlns="" val="276014732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991596" y="1426394"/>
            <a:ext cx="7695204" cy="2591863"/>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217750" y="274638"/>
            <a:ext cx="7469050" cy="594362"/>
          </a:xfrm>
        </p:spPr>
        <p:txBody>
          <a:bodyPr>
            <a:normAutofit fontScale="90000"/>
          </a:bodyPr>
          <a:lstStyle/>
          <a:p>
            <a:pPr algn="l"/>
            <a:r>
              <a:rPr lang="sv-SE" dirty="0" err="1"/>
              <a:t>Grades</a:t>
            </a:r>
            <a:r>
              <a:rPr lang="sv-SE" dirty="0"/>
              <a:t> 3-5</a:t>
            </a:r>
            <a:endParaRPr lang="en-US" dirty="0"/>
          </a:p>
        </p:txBody>
      </p:sp>
      <p:sp>
        <p:nvSpPr>
          <p:cNvPr id="3" name="Content Placeholder 2"/>
          <p:cNvSpPr>
            <a:spLocks noGrp="1"/>
          </p:cNvSpPr>
          <p:nvPr>
            <p:ph idx="1"/>
          </p:nvPr>
        </p:nvSpPr>
        <p:spPr>
          <a:xfrm>
            <a:off x="991596" y="1002694"/>
            <a:ext cx="7695203" cy="5123470"/>
          </a:xfrm>
        </p:spPr>
        <p:txBody>
          <a:bodyPr>
            <a:normAutofit fontScale="55000" lnSpcReduction="20000"/>
          </a:bodyPr>
          <a:lstStyle/>
          <a:p>
            <a:pPr marL="0" indent="0">
              <a:buNone/>
            </a:pPr>
            <a:r>
              <a:rPr lang="en-US" sz="4400" b="1" dirty="0" smtClean="0">
                <a:solidFill>
                  <a:srgbClr val="80567F"/>
                </a:solidFill>
              </a:rPr>
              <a:t>Avoiding </a:t>
            </a:r>
            <a:r>
              <a:rPr lang="en-US" sz="4400" b="1" dirty="0">
                <a:solidFill>
                  <a:srgbClr val="80567F"/>
                </a:solidFill>
              </a:rPr>
              <a:t>Risk </a:t>
            </a:r>
            <a:r>
              <a:rPr lang="en-US" sz="4400" b="1" dirty="0" smtClean="0">
                <a:solidFill>
                  <a:srgbClr val="80567F"/>
                </a:solidFill>
              </a:rPr>
              <a:t>Situations</a:t>
            </a:r>
          </a:p>
          <a:p>
            <a:pPr marL="0" indent="0">
              <a:buNone/>
            </a:pPr>
            <a:r>
              <a:rPr lang="en-US" dirty="0" smtClean="0">
                <a:solidFill>
                  <a:schemeClr val="bg1"/>
                </a:solidFill>
              </a:rPr>
              <a:t> </a:t>
            </a:r>
            <a:r>
              <a:rPr lang="en-US" dirty="0">
                <a:solidFill>
                  <a:schemeClr val="bg1"/>
                </a:solidFill>
              </a:rPr>
              <a:t>Sometimes students don't realize </a:t>
            </a:r>
            <a:r>
              <a:rPr lang="en-US" dirty="0" smtClean="0">
                <a:solidFill>
                  <a:schemeClr val="bg1"/>
                </a:solidFill>
              </a:rPr>
              <a:t>that</a:t>
            </a:r>
            <a:r>
              <a:rPr lang="en-US" dirty="0">
                <a:solidFill>
                  <a:schemeClr val="bg1"/>
                </a:solidFill>
              </a:rPr>
              <a:t> </a:t>
            </a:r>
            <a:r>
              <a:rPr lang="en-US" dirty="0" smtClean="0">
                <a:solidFill>
                  <a:schemeClr val="bg1"/>
                </a:solidFill>
              </a:rPr>
              <a:t>they </a:t>
            </a:r>
            <a:r>
              <a:rPr lang="en-US" dirty="0">
                <a:solidFill>
                  <a:schemeClr val="bg1"/>
                </a:solidFill>
              </a:rPr>
              <a:t>will be faced with a difficult situation, such as </a:t>
            </a:r>
            <a:r>
              <a:rPr lang="en-US" dirty="0" smtClean="0">
                <a:solidFill>
                  <a:schemeClr val="bg1"/>
                </a:solidFill>
              </a:rPr>
              <a:t>refusing tobacco</a:t>
            </a:r>
            <a:r>
              <a:rPr lang="en-US" dirty="0">
                <a:solidFill>
                  <a:schemeClr val="bg1"/>
                </a:solidFill>
              </a:rPr>
              <a:t>. Other times there are warning signs that tobacco will be part of </a:t>
            </a:r>
            <a:r>
              <a:rPr lang="en-US" dirty="0" smtClean="0">
                <a:solidFill>
                  <a:schemeClr val="bg1"/>
                </a:solidFill>
              </a:rPr>
              <a:t>the scene.</a:t>
            </a:r>
          </a:p>
          <a:p>
            <a:pPr marL="0" indent="0">
              <a:buNone/>
            </a:pPr>
            <a:r>
              <a:rPr lang="en-US" dirty="0" smtClean="0">
                <a:solidFill>
                  <a:schemeClr val="bg1"/>
                </a:solidFill>
              </a:rPr>
              <a:t>Students </a:t>
            </a:r>
            <a:r>
              <a:rPr lang="en-US" dirty="0">
                <a:solidFill>
                  <a:schemeClr val="bg1"/>
                </a:solidFill>
              </a:rPr>
              <a:t>can give examples of how they might know </a:t>
            </a:r>
            <a:r>
              <a:rPr lang="en-US" dirty="0" smtClean="0">
                <a:solidFill>
                  <a:schemeClr val="bg1"/>
                </a:solidFill>
              </a:rPr>
              <a:t>that tobacco </a:t>
            </a:r>
            <a:r>
              <a:rPr lang="en-US" dirty="0">
                <a:solidFill>
                  <a:schemeClr val="bg1"/>
                </a:solidFill>
              </a:rPr>
              <a:t>could be used in a particular situation (an invitation to go </a:t>
            </a:r>
            <a:r>
              <a:rPr lang="en-US" dirty="0" smtClean="0">
                <a:solidFill>
                  <a:schemeClr val="bg1"/>
                </a:solidFill>
              </a:rPr>
              <a:t>to someone's </a:t>
            </a:r>
            <a:r>
              <a:rPr lang="en-US" dirty="0">
                <a:solidFill>
                  <a:schemeClr val="bg1"/>
                </a:solidFill>
              </a:rPr>
              <a:t>home when his or her parents, who are smokers, </a:t>
            </a:r>
            <a:r>
              <a:rPr lang="en-US" dirty="0" smtClean="0">
                <a:solidFill>
                  <a:schemeClr val="bg1"/>
                </a:solidFill>
              </a:rPr>
              <a:t>aren’t </a:t>
            </a:r>
            <a:r>
              <a:rPr lang="en-US" dirty="0">
                <a:solidFill>
                  <a:schemeClr val="bg1"/>
                </a:solidFill>
              </a:rPr>
              <a:t>there). </a:t>
            </a:r>
            <a:endParaRPr lang="en-US" dirty="0" smtClean="0">
              <a:solidFill>
                <a:schemeClr val="bg1"/>
              </a:solidFill>
            </a:endParaRPr>
          </a:p>
          <a:p>
            <a:pPr marL="0" indent="0">
              <a:buNone/>
            </a:pPr>
            <a:r>
              <a:rPr lang="en-US" dirty="0" smtClean="0">
                <a:solidFill>
                  <a:schemeClr val="bg1"/>
                </a:solidFill>
              </a:rPr>
              <a:t>Next</a:t>
            </a:r>
            <a:r>
              <a:rPr lang="en-US" dirty="0">
                <a:solidFill>
                  <a:schemeClr val="bg1"/>
                </a:solidFill>
              </a:rPr>
              <a:t>, ask students to strategize about how to avoid </a:t>
            </a:r>
            <a:r>
              <a:rPr lang="en-US" dirty="0" smtClean="0">
                <a:solidFill>
                  <a:schemeClr val="bg1"/>
                </a:solidFill>
              </a:rPr>
              <a:t>these</a:t>
            </a:r>
            <a:r>
              <a:rPr lang="en-US" dirty="0">
                <a:solidFill>
                  <a:schemeClr val="bg1"/>
                </a:solidFill>
              </a:rPr>
              <a:t> </a:t>
            </a:r>
            <a:r>
              <a:rPr lang="en-US" dirty="0" smtClean="0">
                <a:solidFill>
                  <a:schemeClr val="bg1"/>
                </a:solidFill>
              </a:rPr>
              <a:t>situations </a:t>
            </a:r>
            <a:r>
              <a:rPr lang="en-US" dirty="0">
                <a:solidFill>
                  <a:schemeClr val="bg1"/>
                </a:solidFill>
              </a:rPr>
              <a:t>altogether, rather than having to maneuver to get out </a:t>
            </a:r>
            <a:r>
              <a:rPr lang="en-US" dirty="0" smtClean="0">
                <a:solidFill>
                  <a:schemeClr val="bg1"/>
                </a:solidFill>
              </a:rPr>
              <a:t>of them</a:t>
            </a:r>
            <a:r>
              <a:rPr lang="en-US" dirty="0">
                <a:solidFill>
                  <a:schemeClr val="bg1"/>
                </a:solidFill>
              </a:rPr>
              <a:t>. </a:t>
            </a:r>
            <a:endParaRPr lang="en-US" dirty="0" smtClean="0">
              <a:solidFill>
                <a:schemeClr val="bg1"/>
              </a:solidFill>
            </a:endParaRPr>
          </a:p>
          <a:p>
            <a:pPr marL="0" indent="0">
              <a:buNone/>
            </a:pPr>
            <a:r>
              <a:rPr lang="en-US" dirty="0" smtClean="0">
                <a:solidFill>
                  <a:schemeClr val="bg1"/>
                </a:solidFill>
              </a:rPr>
              <a:t>These </a:t>
            </a:r>
            <a:r>
              <a:rPr lang="en-US" dirty="0">
                <a:solidFill>
                  <a:schemeClr val="bg1"/>
                </a:solidFill>
              </a:rPr>
              <a:t>self-management skills involve communication and </a:t>
            </a:r>
            <a:r>
              <a:rPr lang="en-US" dirty="0" smtClean="0">
                <a:solidFill>
                  <a:schemeClr val="bg1"/>
                </a:solidFill>
              </a:rPr>
              <a:t>the physical </a:t>
            </a:r>
            <a:r>
              <a:rPr lang="en-US" dirty="0">
                <a:solidFill>
                  <a:schemeClr val="bg1"/>
                </a:solidFill>
              </a:rPr>
              <a:t>act of going elsewhere</a:t>
            </a:r>
            <a:r>
              <a:rPr lang="en-US" dirty="0" smtClean="0">
                <a:solidFill>
                  <a:schemeClr val="bg1"/>
                </a:solidFill>
              </a:rPr>
              <a:t>.</a:t>
            </a:r>
          </a:p>
          <a:p>
            <a:pPr marL="0" indent="0">
              <a:buNone/>
            </a:pPr>
            <a:endParaRPr lang="en-US" dirty="0" smtClean="0">
              <a:solidFill>
                <a:schemeClr val="bg1"/>
              </a:solidFill>
            </a:endParaRPr>
          </a:p>
          <a:p>
            <a:pPr marL="0" indent="0">
              <a:buNone/>
            </a:pPr>
            <a:r>
              <a:rPr lang="en-US" dirty="0" smtClean="0"/>
              <a:t> </a:t>
            </a:r>
            <a:r>
              <a:rPr lang="en-US" b="1" dirty="0">
                <a:solidFill>
                  <a:srgbClr val="80567F"/>
                </a:solidFill>
              </a:rPr>
              <a:t>A</a:t>
            </a:r>
            <a:r>
              <a:rPr lang="en-US" b="1" dirty="0" smtClean="0">
                <a:solidFill>
                  <a:srgbClr val="80567F"/>
                </a:solidFill>
              </a:rPr>
              <a:t>ssessment </a:t>
            </a:r>
            <a:r>
              <a:rPr lang="en-US" b="1" dirty="0">
                <a:solidFill>
                  <a:srgbClr val="80567F"/>
                </a:solidFill>
              </a:rPr>
              <a:t>I </a:t>
            </a:r>
            <a:r>
              <a:rPr lang="en-US" dirty="0"/>
              <a:t>For an assessment task, students can illustrate "</a:t>
            </a:r>
            <a:r>
              <a:rPr lang="en-US" dirty="0" smtClean="0"/>
              <a:t>Don’t Even </a:t>
            </a:r>
            <a:r>
              <a:rPr lang="en-US" dirty="0"/>
              <a:t>Go There" posters showing strategies for avoiding risk </a:t>
            </a:r>
            <a:r>
              <a:rPr lang="en-US" dirty="0" smtClean="0"/>
              <a:t>situations that </a:t>
            </a:r>
            <a:r>
              <a:rPr lang="en-US" dirty="0"/>
              <a:t>involve possible tobacco use. Students can make their posters </a:t>
            </a:r>
            <a:r>
              <a:rPr lang="en-US" dirty="0" smtClean="0"/>
              <a:t>individually </a:t>
            </a:r>
            <a:r>
              <a:rPr lang="en-US" dirty="0"/>
              <a:t>or in small groups. </a:t>
            </a:r>
            <a:endParaRPr lang="en-US" dirty="0" smtClean="0"/>
          </a:p>
          <a:p>
            <a:pPr marL="0" indent="0">
              <a:buNone/>
            </a:pPr>
            <a:r>
              <a:rPr lang="en-US" b="1" dirty="0" smtClean="0">
                <a:solidFill>
                  <a:srgbClr val="457480"/>
                </a:solidFill>
              </a:rPr>
              <a:t>For </a:t>
            </a:r>
            <a:r>
              <a:rPr lang="en-US" b="1" dirty="0">
                <a:solidFill>
                  <a:srgbClr val="457480"/>
                </a:solidFill>
              </a:rPr>
              <a:t>assessment criteria</a:t>
            </a:r>
            <a:r>
              <a:rPr lang="en-US" dirty="0"/>
              <a:t>, students' </a:t>
            </a:r>
            <a:r>
              <a:rPr lang="en-US" dirty="0" smtClean="0"/>
              <a:t>posters should </a:t>
            </a:r>
            <a:r>
              <a:rPr lang="en-US" dirty="0"/>
              <a:t>show a logical sequence of steps for avoiding tobacco risk </a:t>
            </a:r>
            <a:r>
              <a:rPr lang="en-US" dirty="0" smtClean="0"/>
              <a:t>situations.</a:t>
            </a:r>
          </a:p>
          <a:p>
            <a:pPr marL="0" indent="0">
              <a:buNone/>
            </a:pPr>
            <a:r>
              <a:rPr lang="en-US" dirty="0" smtClean="0"/>
              <a:t>(</a:t>
            </a:r>
            <a:r>
              <a:rPr lang="en-US" b="1" dirty="0">
                <a:solidFill>
                  <a:srgbClr val="80567F"/>
                </a:solidFill>
              </a:rPr>
              <a:t>Construct</a:t>
            </a:r>
            <a:r>
              <a:rPr lang="en-US" b="1" dirty="0">
                <a:solidFill>
                  <a:srgbClr val="457480"/>
                </a:solidFill>
              </a:rPr>
              <a:t>: </a:t>
            </a:r>
            <a:r>
              <a:rPr lang="en-US" dirty="0">
                <a:solidFill>
                  <a:srgbClr val="457480"/>
                </a:solidFill>
              </a:rPr>
              <a:t>Perceived behavioral control</a:t>
            </a:r>
            <a:r>
              <a:rPr lang="en-US" dirty="0"/>
              <a:t>.)</a:t>
            </a:r>
          </a:p>
        </p:txBody>
      </p:sp>
    </p:spTree>
    <p:extLst>
      <p:ext uri="{BB962C8B-B14F-4D97-AF65-F5344CB8AC3E}">
        <p14:creationId xmlns:p14="http://schemas.microsoft.com/office/powerpoint/2010/main" xmlns="" val="26074171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nti_smoking_bumper_sticker.jp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6286500" y="4137668"/>
            <a:ext cx="2857500" cy="2857500"/>
          </a:xfrm>
          <a:prstGeom prst="rect">
            <a:avLst/>
          </a:prstGeom>
        </p:spPr>
      </p:pic>
      <p:sp>
        <p:nvSpPr>
          <p:cNvPr id="4" name="Rectangle 3"/>
          <p:cNvSpPr/>
          <p:nvPr/>
        </p:nvSpPr>
        <p:spPr>
          <a:xfrm>
            <a:off x="1090243" y="2136632"/>
            <a:ext cx="7720896" cy="182648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965904" y="176946"/>
            <a:ext cx="7498080" cy="884152"/>
          </a:xfrm>
        </p:spPr>
        <p:txBody>
          <a:bodyPr/>
          <a:lstStyle/>
          <a:p>
            <a:pPr algn="l"/>
            <a:r>
              <a:rPr lang="en-US" dirty="0" smtClean="0"/>
              <a:t>Grades 6-8</a:t>
            </a:r>
            <a:endParaRPr lang="en-US" dirty="0"/>
          </a:p>
        </p:txBody>
      </p:sp>
      <p:sp>
        <p:nvSpPr>
          <p:cNvPr id="3" name="Content Placeholder 2"/>
          <p:cNvSpPr>
            <a:spLocks noGrp="1"/>
          </p:cNvSpPr>
          <p:nvPr>
            <p:ph idx="1"/>
          </p:nvPr>
        </p:nvSpPr>
        <p:spPr>
          <a:xfrm>
            <a:off x="1113372" y="1236654"/>
            <a:ext cx="7573428" cy="4889509"/>
          </a:xfrm>
        </p:spPr>
        <p:txBody>
          <a:bodyPr>
            <a:normAutofit fontScale="70000" lnSpcReduction="20000"/>
          </a:bodyPr>
          <a:lstStyle/>
          <a:p>
            <a:pPr marL="0" indent="0">
              <a:buNone/>
            </a:pPr>
            <a:r>
              <a:rPr lang="en-US" sz="3800" b="1" dirty="0" smtClean="0">
                <a:solidFill>
                  <a:srgbClr val="80567F"/>
                </a:solidFill>
              </a:rPr>
              <a:t>Bumper </a:t>
            </a:r>
            <a:r>
              <a:rPr lang="en-US" sz="3800" b="1" dirty="0">
                <a:solidFill>
                  <a:srgbClr val="80567F"/>
                </a:solidFill>
              </a:rPr>
              <a:t>Stickers for Healthy Alternatives </a:t>
            </a:r>
            <a:endParaRPr lang="en-US" sz="3800" b="1" dirty="0" smtClean="0">
              <a:solidFill>
                <a:srgbClr val="80567F"/>
              </a:solidFill>
            </a:endParaRPr>
          </a:p>
          <a:p>
            <a:pPr marL="0" indent="0">
              <a:buNone/>
            </a:pPr>
            <a:endParaRPr lang="en-US" sz="3800" b="1" dirty="0" smtClean="0">
              <a:solidFill>
                <a:srgbClr val="80567F"/>
              </a:solidFill>
            </a:endParaRPr>
          </a:p>
          <a:p>
            <a:pPr marL="0" indent="0">
              <a:buNone/>
            </a:pPr>
            <a:r>
              <a:rPr lang="en-US" dirty="0" smtClean="0">
                <a:solidFill>
                  <a:schemeClr val="bg1"/>
                </a:solidFill>
              </a:rPr>
              <a:t>Ask </a:t>
            </a:r>
            <a:r>
              <a:rPr lang="en-US" dirty="0">
                <a:solidFill>
                  <a:schemeClr val="bg1"/>
                </a:solidFill>
              </a:rPr>
              <a:t>students </a:t>
            </a:r>
            <a:r>
              <a:rPr lang="en-US" dirty="0" smtClean="0">
                <a:solidFill>
                  <a:schemeClr val="bg1"/>
                </a:solidFill>
              </a:rPr>
              <a:t>whether they </a:t>
            </a:r>
            <a:r>
              <a:rPr lang="en-US" dirty="0">
                <a:solidFill>
                  <a:schemeClr val="bg1"/>
                </a:solidFill>
              </a:rPr>
              <a:t>have seen the popular bumper stickers that begin with </a:t>
            </a:r>
            <a:r>
              <a:rPr lang="en-US" dirty="0" smtClean="0">
                <a:solidFill>
                  <a:schemeClr val="bg1"/>
                </a:solidFill>
              </a:rPr>
              <a:t>the phrase </a:t>
            </a:r>
            <a:r>
              <a:rPr lang="en-US" dirty="0">
                <a:solidFill>
                  <a:schemeClr val="bg1"/>
                </a:solidFill>
              </a:rPr>
              <a:t>"I'd rather be ..." Depending on the part of the country</a:t>
            </a:r>
            <a:r>
              <a:rPr lang="en-US" dirty="0" smtClean="0">
                <a:solidFill>
                  <a:schemeClr val="bg1"/>
                </a:solidFill>
              </a:rPr>
              <a:t>, the </a:t>
            </a:r>
            <a:r>
              <a:rPr lang="en-US" dirty="0">
                <a:solidFill>
                  <a:schemeClr val="bg1"/>
                </a:solidFill>
              </a:rPr>
              <a:t>bumper stickers state that the driver would rather be skiing</a:t>
            </a:r>
            <a:r>
              <a:rPr lang="en-US" dirty="0" smtClean="0">
                <a:solidFill>
                  <a:schemeClr val="bg1"/>
                </a:solidFill>
              </a:rPr>
              <a:t>, surfing</a:t>
            </a:r>
            <a:r>
              <a:rPr lang="en-US" dirty="0">
                <a:solidFill>
                  <a:schemeClr val="bg1"/>
                </a:solidFill>
              </a:rPr>
              <a:t>, skating, sailing, or fishing. Students can create a </a:t>
            </a:r>
            <a:r>
              <a:rPr lang="en-US" dirty="0" smtClean="0">
                <a:solidFill>
                  <a:schemeClr val="bg1"/>
                </a:solidFill>
              </a:rPr>
              <a:t>bumper sticker </a:t>
            </a:r>
            <a:r>
              <a:rPr lang="en-US" dirty="0">
                <a:solidFill>
                  <a:schemeClr val="bg1"/>
                </a:solidFill>
              </a:rPr>
              <a:t>for their locker or notebook to remind them of things </a:t>
            </a:r>
            <a:r>
              <a:rPr lang="en-US" dirty="0" smtClean="0">
                <a:solidFill>
                  <a:schemeClr val="bg1"/>
                </a:solidFill>
              </a:rPr>
              <a:t>they would </a:t>
            </a:r>
            <a:r>
              <a:rPr lang="en-US" dirty="0">
                <a:solidFill>
                  <a:schemeClr val="bg1"/>
                </a:solidFill>
              </a:rPr>
              <a:t>rather be doing than smoking. </a:t>
            </a:r>
            <a:endParaRPr lang="en-US" dirty="0" smtClean="0">
              <a:solidFill>
                <a:schemeClr val="bg1"/>
              </a:solidFill>
            </a:endParaRPr>
          </a:p>
          <a:p>
            <a:pPr marL="0" indent="0">
              <a:buNone/>
            </a:pPr>
            <a:r>
              <a:rPr lang="en-US" dirty="0" smtClean="0"/>
              <a:t> </a:t>
            </a:r>
            <a:r>
              <a:rPr lang="en-US" b="1" dirty="0">
                <a:solidFill>
                  <a:srgbClr val="80567F"/>
                </a:solidFill>
              </a:rPr>
              <a:t>A</a:t>
            </a:r>
            <a:r>
              <a:rPr lang="en-US" b="1" dirty="0" smtClean="0">
                <a:solidFill>
                  <a:srgbClr val="80567F"/>
                </a:solidFill>
              </a:rPr>
              <a:t>ssessment </a:t>
            </a:r>
            <a:r>
              <a:rPr lang="en-US" b="1" dirty="0">
                <a:solidFill>
                  <a:srgbClr val="80567F"/>
                </a:solidFill>
              </a:rPr>
              <a:t>I </a:t>
            </a:r>
            <a:r>
              <a:rPr lang="en-US" dirty="0"/>
              <a:t>The locker or notebook stickers students create are </a:t>
            </a:r>
            <a:r>
              <a:rPr lang="en-US" dirty="0" smtClean="0"/>
              <a:t>the assessment </a:t>
            </a:r>
            <a:r>
              <a:rPr lang="en-US" dirty="0"/>
              <a:t>task for this activity. </a:t>
            </a:r>
            <a:endParaRPr lang="en-US" dirty="0" smtClean="0"/>
          </a:p>
          <a:p>
            <a:pPr marL="0" indent="0">
              <a:buNone/>
            </a:pPr>
            <a:r>
              <a:rPr lang="en-US" b="1" dirty="0" smtClean="0">
                <a:solidFill>
                  <a:srgbClr val="457480"/>
                </a:solidFill>
              </a:rPr>
              <a:t>For </a:t>
            </a:r>
            <a:r>
              <a:rPr lang="en-US" b="1" dirty="0">
                <a:solidFill>
                  <a:srgbClr val="457480"/>
                </a:solidFill>
              </a:rPr>
              <a:t>assessment criteria</a:t>
            </a:r>
            <a:r>
              <a:rPr lang="en-US" dirty="0"/>
              <a:t>, </a:t>
            </a:r>
            <a:r>
              <a:rPr lang="en-US" dirty="0" smtClean="0"/>
              <a:t>students should </a:t>
            </a:r>
            <a:r>
              <a:rPr lang="en-US" dirty="0"/>
              <a:t>share their stickers with classmates, explaining how and </a:t>
            </a:r>
            <a:r>
              <a:rPr lang="en-US" dirty="0" smtClean="0"/>
              <a:t>why their </a:t>
            </a:r>
            <a:r>
              <a:rPr lang="en-US" dirty="0"/>
              <a:t>self-management strategies will help them resist pressure </a:t>
            </a:r>
            <a:r>
              <a:rPr lang="en-US" dirty="0" smtClean="0"/>
              <a:t>to engage </a:t>
            </a:r>
            <a:r>
              <a:rPr lang="en-US" dirty="0"/>
              <a:t>in unwanted activities. </a:t>
            </a:r>
            <a:endParaRPr lang="en-US" dirty="0" smtClean="0"/>
          </a:p>
          <a:p>
            <a:pPr marL="0" indent="0">
              <a:buNone/>
            </a:pPr>
            <a:r>
              <a:rPr lang="en-US" dirty="0" smtClean="0"/>
              <a:t>(</a:t>
            </a:r>
            <a:r>
              <a:rPr lang="en-US" b="1" dirty="0">
                <a:solidFill>
                  <a:srgbClr val="80567F"/>
                </a:solidFill>
              </a:rPr>
              <a:t>Construct: </a:t>
            </a:r>
            <a:r>
              <a:rPr lang="en-US" dirty="0">
                <a:solidFill>
                  <a:srgbClr val="457480"/>
                </a:solidFill>
              </a:rPr>
              <a:t>Subjective norms</a:t>
            </a:r>
            <a:r>
              <a:rPr lang="en-US" dirty="0"/>
              <a:t>.)</a:t>
            </a:r>
          </a:p>
        </p:txBody>
      </p:sp>
    </p:spTree>
    <p:extLst>
      <p:ext uri="{BB962C8B-B14F-4D97-AF65-F5344CB8AC3E}">
        <p14:creationId xmlns:p14="http://schemas.microsoft.com/office/powerpoint/2010/main" xmlns="" val="285651625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bg>
      <p:bgPr>
        <a:solidFill>
          <a:srgbClr val="644364"/>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solidFill>
                  <a:schemeClr val="bg1"/>
                </a:solidFill>
              </a:rPr>
              <a:t>NHES8 I Advocacy</a:t>
            </a:r>
          </a:p>
          <a:p>
            <a:pPr marL="0" indent="0">
              <a:buNone/>
            </a:pPr>
            <a:endParaRPr lang="en-US" sz="2400" dirty="0" smtClean="0"/>
          </a:p>
          <a:p>
            <a:pPr marL="0" indent="0">
              <a:buNone/>
            </a:pPr>
            <a:r>
              <a:rPr lang="en-US" sz="2400" dirty="0" smtClean="0">
                <a:solidFill>
                  <a:srgbClr val="ABEBEB"/>
                </a:solidFill>
              </a:rPr>
              <a:t>Students will demonstrate the ability to advocate for personal, family, and community health.</a:t>
            </a:r>
            <a:endParaRPr lang="en-US" sz="2400" dirty="0">
              <a:solidFill>
                <a:srgbClr val="ABEBEB"/>
              </a:solidFill>
            </a:endParaRPr>
          </a:p>
        </p:txBody>
      </p:sp>
    </p:spTree>
    <p:extLst>
      <p:ext uri="{BB962C8B-B14F-4D97-AF65-F5344CB8AC3E}">
        <p14:creationId xmlns:p14="http://schemas.microsoft.com/office/powerpoint/2010/main" xmlns="" val="10236046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35146" y="96913"/>
            <a:ext cx="7451653" cy="894605"/>
          </a:xfrm>
        </p:spPr>
        <p:txBody>
          <a:bodyPr/>
          <a:lstStyle/>
          <a:p>
            <a:pPr algn="l"/>
            <a:r>
              <a:rPr lang="sv-SE" dirty="0" err="1" smtClean="0"/>
              <a:t>Grades</a:t>
            </a:r>
            <a:r>
              <a:rPr lang="sv-SE" dirty="0" smtClean="0"/>
              <a:t> K-2</a:t>
            </a:r>
            <a:endParaRPr lang="en-US" dirty="0"/>
          </a:p>
        </p:txBody>
      </p:sp>
      <p:sp>
        <p:nvSpPr>
          <p:cNvPr id="3" name="Content Placeholder 2"/>
          <p:cNvSpPr>
            <a:spLocks noGrp="1"/>
          </p:cNvSpPr>
          <p:nvPr>
            <p:ph idx="1"/>
          </p:nvPr>
        </p:nvSpPr>
        <p:spPr>
          <a:xfrm>
            <a:off x="1043786" y="991519"/>
            <a:ext cx="7643014" cy="5201120"/>
          </a:xfrm>
        </p:spPr>
        <p:txBody>
          <a:bodyPr>
            <a:noAutofit/>
          </a:bodyPr>
          <a:lstStyle/>
          <a:p>
            <a:pPr marL="0" indent="0">
              <a:buNone/>
            </a:pPr>
            <a:r>
              <a:rPr lang="en-US" sz="2400" b="1" dirty="0" smtClean="0">
                <a:solidFill>
                  <a:srgbClr val="80567F"/>
                </a:solidFill>
              </a:rPr>
              <a:t>Letters of Appreciation</a:t>
            </a:r>
          </a:p>
          <a:p>
            <a:pPr marL="0" indent="0">
              <a:buNone/>
            </a:pPr>
            <a:r>
              <a:rPr lang="en-US" sz="1800" dirty="0" smtClean="0">
                <a:solidFill>
                  <a:srgbClr val="457480"/>
                </a:solidFill>
              </a:rPr>
              <a:t> Help students write class thank-you letters to their favorite restaurants that are totally smoke-free. Have all students sign the letters, with parents' and caregivers' permission, and mail them to the restaurants. Students will be excited to see if they receive reply letters or if the restaurants post their letters. </a:t>
            </a:r>
          </a:p>
          <a:p>
            <a:pPr marL="0" indent="0">
              <a:buNone/>
            </a:pPr>
            <a:r>
              <a:rPr lang="en-US" sz="1800" dirty="0" smtClean="0">
                <a:solidFill>
                  <a:srgbClr val="457480"/>
                </a:solidFill>
              </a:rPr>
              <a:t>Students also can write a class thank-you letter to the local newspaper, listing the restaurants they visit that are smoke-free.</a:t>
            </a:r>
          </a:p>
          <a:p>
            <a:pPr marL="0" indent="0">
              <a:buNone/>
            </a:pPr>
            <a:endParaRPr lang="en-US" sz="1800" dirty="0" smtClean="0"/>
          </a:p>
          <a:p>
            <a:pPr marL="0" indent="0">
              <a:buNone/>
            </a:pPr>
            <a:r>
              <a:rPr lang="en-US" sz="1800" b="1" dirty="0">
                <a:solidFill>
                  <a:srgbClr val="80567F"/>
                </a:solidFill>
              </a:rPr>
              <a:t>A</a:t>
            </a:r>
            <a:r>
              <a:rPr lang="en-US" sz="1800" b="1" dirty="0" smtClean="0">
                <a:solidFill>
                  <a:srgbClr val="80567F"/>
                </a:solidFill>
              </a:rPr>
              <a:t>ssessment I </a:t>
            </a:r>
            <a:r>
              <a:rPr lang="en-US" sz="1800" dirty="0" smtClean="0"/>
              <a:t>The students' letters are the assessment task for this activity. </a:t>
            </a:r>
          </a:p>
          <a:p>
            <a:pPr marL="0" indent="0">
              <a:buNone/>
            </a:pPr>
            <a:r>
              <a:rPr lang="en-US" sz="1800" b="1" dirty="0" smtClean="0">
                <a:solidFill>
                  <a:srgbClr val="457480"/>
                </a:solidFill>
              </a:rPr>
              <a:t>For assessment criteria</a:t>
            </a:r>
            <a:r>
              <a:rPr lang="en-US" sz="1800" dirty="0" smtClean="0">
                <a:solidFill>
                  <a:srgbClr val="457480"/>
                </a:solidFill>
              </a:rPr>
              <a:t>, </a:t>
            </a:r>
            <a:r>
              <a:rPr lang="en-US" sz="1800" dirty="0" smtClean="0"/>
              <a:t>students should express appreciation for the healthy decision the restaurants have made to go tobacco-free and show strong conviction for why they are appreciative. </a:t>
            </a:r>
          </a:p>
          <a:p>
            <a:pPr marL="0" indent="0">
              <a:buNone/>
            </a:pPr>
            <a:r>
              <a:rPr lang="en-US" sz="1800" dirty="0" smtClean="0"/>
              <a:t>(</a:t>
            </a:r>
            <a:r>
              <a:rPr lang="en-US" sz="1800" b="1" dirty="0" smtClean="0">
                <a:solidFill>
                  <a:srgbClr val="80567F"/>
                </a:solidFill>
              </a:rPr>
              <a:t>Construct:</a:t>
            </a:r>
            <a:r>
              <a:rPr lang="en-US" sz="1800" dirty="0" smtClean="0">
                <a:solidFill>
                  <a:srgbClr val="80567F"/>
                </a:solidFill>
              </a:rPr>
              <a:t> </a:t>
            </a:r>
            <a:r>
              <a:rPr lang="en-US" sz="1800" dirty="0" smtClean="0">
                <a:solidFill>
                  <a:srgbClr val="457480"/>
                </a:solidFill>
              </a:rPr>
              <a:t>Subjective norms</a:t>
            </a:r>
            <a:r>
              <a:rPr lang="en-US" sz="1800" dirty="0" smtClean="0"/>
              <a:t>.)</a:t>
            </a:r>
            <a:endParaRPr lang="en-US" sz="1800" dirty="0"/>
          </a:p>
        </p:txBody>
      </p:sp>
    </p:spTree>
    <p:extLst>
      <p:ext uri="{BB962C8B-B14F-4D97-AF65-F5344CB8AC3E}">
        <p14:creationId xmlns:p14="http://schemas.microsoft.com/office/powerpoint/2010/main" xmlns="" val="382770058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620563671_1383095419.jp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7178203" y="2483143"/>
            <a:ext cx="2311185" cy="2126545"/>
          </a:xfrm>
          <a:prstGeom prst="rect">
            <a:avLst/>
          </a:prstGeom>
        </p:spPr>
      </p:pic>
      <p:sp>
        <p:nvSpPr>
          <p:cNvPr id="2" name="Title 1"/>
          <p:cNvSpPr>
            <a:spLocks noGrp="1"/>
          </p:cNvSpPr>
          <p:nvPr>
            <p:ph type="title"/>
          </p:nvPr>
        </p:nvSpPr>
        <p:spPr>
          <a:xfrm>
            <a:off x="1148165" y="274638"/>
            <a:ext cx="7785523" cy="682090"/>
          </a:xfrm>
        </p:spPr>
        <p:txBody>
          <a:bodyPr>
            <a:normAutofit fontScale="90000"/>
          </a:bodyPr>
          <a:lstStyle/>
          <a:p>
            <a:pPr algn="l"/>
            <a:r>
              <a:rPr lang="en-US" dirty="0" smtClean="0"/>
              <a:t>Grades 3-5</a:t>
            </a:r>
            <a:endParaRPr lang="en-US" dirty="0"/>
          </a:p>
        </p:txBody>
      </p:sp>
      <p:sp>
        <p:nvSpPr>
          <p:cNvPr id="3" name="Content Placeholder 2"/>
          <p:cNvSpPr>
            <a:spLocks noGrp="1"/>
          </p:cNvSpPr>
          <p:nvPr>
            <p:ph idx="1"/>
          </p:nvPr>
        </p:nvSpPr>
        <p:spPr>
          <a:xfrm>
            <a:off x="1148165" y="956728"/>
            <a:ext cx="6297508" cy="5496837"/>
          </a:xfrm>
        </p:spPr>
        <p:txBody>
          <a:bodyPr>
            <a:noAutofit/>
          </a:bodyPr>
          <a:lstStyle/>
          <a:p>
            <a:pPr marL="0" indent="0">
              <a:buNone/>
            </a:pPr>
            <a:r>
              <a:rPr lang="en-US" sz="2400" b="1" dirty="0" smtClean="0">
                <a:solidFill>
                  <a:srgbClr val="80567F"/>
                </a:solidFill>
              </a:rPr>
              <a:t>I'm Glad I Don't Smoke </a:t>
            </a:r>
          </a:p>
          <a:p>
            <a:pPr marL="0" indent="0">
              <a:buNone/>
            </a:pPr>
            <a:r>
              <a:rPr lang="en-US" sz="1800" dirty="0" smtClean="0">
                <a:solidFill>
                  <a:srgbClr val="457480"/>
                </a:solidFill>
              </a:rPr>
              <a:t>This is a good activity to do after reviewing the negative consequences of smoking. On a large sheet of chart paper or newsprint, write the heading "I'm Glad I Don't Smoke Because ...". </a:t>
            </a:r>
          </a:p>
          <a:p>
            <a:pPr marL="0" indent="0">
              <a:buNone/>
            </a:pPr>
            <a:r>
              <a:rPr lang="en-US" sz="1800" dirty="0" smtClean="0">
                <a:solidFill>
                  <a:srgbClr val="457480"/>
                </a:solidFill>
              </a:rPr>
              <a:t>Give each student a marker and ask them to write down a response to the sentence stem. The newsprint should then be displayed in a prominent hallway in the school so that other students can read the responses.</a:t>
            </a:r>
          </a:p>
          <a:p>
            <a:pPr marL="0" indent="0">
              <a:buNone/>
            </a:pPr>
            <a:endParaRPr lang="en-US" sz="1800" dirty="0" smtClean="0"/>
          </a:p>
          <a:p>
            <a:pPr marL="0" indent="0">
              <a:buNone/>
            </a:pPr>
            <a:r>
              <a:rPr lang="en-US" sz="1800" b="1" dirty="0">
                <a:solidFill>
                  <a:srgbClr val="80567F"/>
                </a:solidFill>
              </a:rPr>
              <a:t>A</a:t>
            </a:r>
            <a:r>
              <a:rPr lang="en-US" sz="1800" b="1" dirty="0" smtClean="0">
                <a:solidFill>
                  <a:srgbClr val="80567F"/>
                </a:solidFill>
              </a:rPr>
              <a:t>ssessment I </a:t>
            </a:r>
            <a:r>
              <a:rPr lang="en-US" sz="1800" dirty="0" smtClean="0"/>
              <a:t>The student response to the sentence stem is the assessment task for this activity. </a:t>
            </a:r>
          </a:p>
          <a:p>
            <a:pPr marL="0" indent="0">
              <a:buNone/>
            </a:pPr>
            <a:r>
              <a:rPr lang="en-US" sz="1800" b="1" dirty="0" smtClean="0">
                <a:solidFill>
                  <a:srgbClr val="457480"/>
                </a:solidFill>
              </a:rPr>
              <a:t>For assessment criteria</a:t>
            </a:r>
            <a:r>
              <a:rPr lang="en-US" sz="1800" dirty="0" smtClean="0">
                <a:solidFill>
                  <a:srgbClr val="457480"/>
                </a:solidFill>
              </a:rPr>
              <a:t>, </a:t>
            </a:r>
            <a:r>
              <a:rPr lang="en-US" sz="1800" dirty="0" smtClean="0"/>
              <a:t>the students should read their responses to the class and explain how it will help them remain tobacco Tree. </a:t>
            </a:r>
          </a:p>
          <a:p>
            <a:pPr marL="0" indent="0">
              <a:buNone/>
            </a:pPr>
            <a:r>
              <a:rPr lang="en-US" sz="1800" dirty="0" smtClean="0"/>
              <a:t>(</a:t>
            </a:r>
            <a:r>
              <a:rPr lang="en-US" sz="1800" b="1" dirty="0" smtClean="0">
                <a:solidFill>
                  <a:srgbClr val="80567F"/>
                </a:solidFill>
              </a:rPr>
              <a:t>Construct</a:t>
            </a:r>
            <a:r>
              <a:rPr lang="en-US" sz="1800" dirty="0" smtClean="0">
                <a:solidFill>
                  <a:srgbClr val="457480"/>
                </a:solidFill>
              </a:rPr>
              <a:t>: Subjective norms</a:t>
            </a:r>
            <a:r>
              <a:rPr lang="en-US" sz="1800" dirty="0" smtClean="0"/>
              <a:t>)</a:t>
            </a:r>
            <a:endParaRPr lang="en-US" sz="1800" dirty="0"/>
          </a:p>
        </p:txBody>
      </p:sp>
    </p:spTree>
    <p:extLst>
      <p:ext uri="{BB962C8B-B14F-4D97-AF65-F5344CB8AC3E}">
        <p14:creationId xmlns:p14="http://schemas.microsoft.com/office/powerpoint/2010/main" xmlns="" val="28063180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Prevalence and Cost</a:t>
            </a:r>
          </a:p>
        </p:txBody>
      </p:sp>
      <p:sp>
        <p:nvSpPr>
          <p:cNvPr id="3" name="Content Placeholder 2"/>
          <p:cNvSpPr>
            <a:spLocks noGrp="1"/>
          </p:cNvSpPr>
          <p:nvPr>
            <p:ph idx="1"/>
          </p:nvPr>
        </p:nvSpPr>
        <p:spPr/>
        <p:txBody>
          <a:bodyPr>
            <a:normAutofit/>
          </a:bodyPr>
          <a:lstStyle/>
          <a:p>
            <a:pPr marL="0" indent="0">
              <a:buNone/>
            </a:pPr>
            <a:r>
              <a:rPr lang="en-US" sz="2400" dirty="0" smtClean="0"/>
              <a:t>Cigarette </a:t>
            </a:r>
            <a:r>
              <a:rPr lang="en-US" sz="2400" dirty="0"/>
              <a:t>smoking and/or use of other tobacco products is the single most preventable cause of death in the </a:t>
            </a:r>
            <a:r>
              <a:rPr lang="en-US" sz="2400" dirty="0" smtClean="0"/>
              <a:t>United States </a:t>
            </a:r>
            <a:r>
              <a:rPr lang="en-US" sz="2400" dirty="0"/>
              <a:t>today. </a:t>
            </a:r>
            <a:endParaRPr lang="en-US" sz="2400" dirty="0" smtClean="0"/>
          </a:p>
          <a:p>
            <a:pPr marL="0" indent="0">
              <a:buNone/>
            </a:pPr>
            <a:r>
              <a:rPr lang="en-US" sz="2400" dirty="0">
                <a:solidFill>
                  <a:srgbClr val="457480"/>
                </a:solidFill>
              </a:rPr>
              <a:t>1</a:t>
            </a:r>
            <a:r>
              <a:rPr lang="en-US" sz="2400" dirty="0" smtClean="0">
                <a:solidFill>
                  <a:srgbClr val="457480"/>
                </a:solidFill>
              </a:rPr>
              <a:t> </a:t>
            </a:r>
            <a:r>
              <a:rPr lang="en-US" sz="2400" dirty="0">
                <a:solidFill>
                  <a:srgbClr val="457480"/>
                </a:solidFill>
              </a:rPr>
              <a:t>in every 5</a:t>
            </a:r>
            <a:r>
              <a:rPr lang="en-US" sz="2400" dirty="0" smtClean="0">
                <a:solidFill>
                  <a:srgbClr val="457480"/>
                </a:solidFill>
              </a:rPr>
              <a:t> </a:t>
            </a:r>
            <a:r>
              <a:rPr lang="en-US" sz="2400" dirty="0">
                <a:solidFill>
                  <a:srgbClr val="457480"/>
                </a:solidFill>
              </a:rPr>
              <a:t>deaths in the United </a:t>
            </a:r>
            <a:r>
              <a:rPr lang="en-US" sz="2400" dirty="0" smtClean="0">
                <a:solidFill>
                  <a:srgbClr val="457480"/>
                </a:solidFill>
              </a:rPr>
              <a:t>States is </a:t>
            </a:r>
            <a:r>
              <a:rPr lang="en-US" sz="2400" dirty="0">
                <a:solidFill>
                  <a:srgbClr val="457480"/>
                </a:solidFill>
              </a:rPr>
              <a:t>tobacco-related. </a:t>
            </a:r>
            <a:endParaRPr lang="en-US" sz="2400" dirty="0" smtClean="0">
              <a:solidFill>
                <a:srgbClr val="457480"/>
              </a:solidFill>
            </a:endParaRPr>
          </a:p>
          <a:p>
            <a:pPr marL="0" indent="0">
              <a:buNone/>
            </a:pPr>
            <a:r>
              <a:rPr lang="en-US" sz="2400" dirty="0" smtClean="0"/>
              <a:t>Each </a:t>
            </a:r>
            <a:r>
              <a:rPr lang="en-US" sz="2400" dirty="0"/>
              <a:t>year, more than 443,000 people die of smoking-related illnesses</a:t>
            </a:r>
          </a:p>
        </p:txBody>
      </p:sp>
    </p:spTree>
    <p:extLst>
      <p:ext uri="{BB962C8B-B14F-4D97-AF65-F5344CB8AC3E}">
        <p14:creationId xmlns:p14="http://schemas.microsoft.com/office/powerpoint/2010/main" xmlns="" val="15658454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Unknown.jp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6464128" y="192295"/>
            <a:ext cx="1813902" cy="1854756"/>
          </a:xfrm>
          <a:prstGeom prst="rect">
            <a:avLst/>
          </a:prstGeom>
        </p:spPr>
      </p:pic>
      <p:sp>
        <p:nvSpPr>
          <p:cNvPr id="2" name="Title 1"/>
          <p:cNvSpPr>
            <a:spLocks noGrp="1"/>
          </p:cNvSpPr>
          <p:nvPr>
            <p:ph type="title"/>
          </p:nvPr>
        </p:nvSpPr>
        <p:spPr>
          <a:xfrm>
            <a:off x="1061182" y="274638"/>
            <a:ext cx="7625618" cy="845035"/>
          </a:xfrm>
        </p:spPr>
        <p:txBody>
          <a:bodyPr/>
          <a:lstStyle/>
          <a:p>
            <a:pPr algn="l"/>
            <a:r>
              <a:rPr lang="en-US" dirty="0" smtClean="0"/>
              <a:t>Grades 6-8</a:t>
            </a:r>
            <a:endParaRPr lang="en-US" dirty="0"/>
          </a:p>
        </p:txBody>
      </p:sp>
      <p:sp>
        <p:nvSpPr>
          <p:cNvPr id="3" name="Content Placeholder 2"/>
          <p:cNvSpPr>
            <a:spLocks noGrp="1"/>
          </p:cNvSpPr>
          <p:nvPr>
            <p:ph idx="1"/>
          </p:nvPr>
        </p:nvSpPr>
        <p:spPr>
          <a:xfrm>
            <a:off x="1061182" y="1119674"/>
            <a:ext cx="7625618" cy="5006490"/>
          </a:xfrm>
        </p:spPr>
        <p:txBody>
          <a:bodyPr>
            <a:normAutofit fontScale="62500" lnSpcReduction="20000"/>
          </a:bodyPr>
          <a:lstStyle/>
          <a:p>
            <a:pPr marL="0" indent="0">
              <a:buNone/>
            </a:pPr>
            <a:r>
              <a:rPr lang="en-US" dirty="0"/>
              <a:t> </a:t>
            </a:r>
            <a:r>
              <a:rPr lang="en-US" sz="3800" b="1" dirty="0">
                <a:solidFill>
                  <a:srgbClr val="80567F"/>
                </a:solidFill>
              </a:rPr>
              <a:t>Tobacco-Free Advocacy </a:t>
            </a:r>
            <a:r>
              <a:rPr lang="en-US" sz="3800" b="1" dirty="0" smtClean="0">
                <a:solidFill>
                  <a:srgbClr val="80567F"/>
                </a:solidFill>
              </a:rPr>
              <a:t>Campaign</a:t>
            </a:r>
          </a:p>
          <a:p>
            <a:pPr marL="0" indent="0">
              <a:buNone/>
            </a:pPr>
            <a:r>
              <a:rPr lang="en-US" sz="3800" b="1" dirty="0" smtClean="0">
                <a:solidFill>
                  <a:srgbClr val="80567F"/>
                </a:solidFill>
              </a:rPr>
              <a:t> </a:t>
            </a:r>
          </a:p>
          <a:p>
            <a:pPr marL="0" indent="0">
              <a:buNone/>
            </a:pPr>
            <a:r>
              <a:rPr lang="en-US" dirty="0" smtClean="0">
                <a:solidFill>
                  <a:srgbClr val="457480"/>
                </a:solidFill>
              </a:rPr>
              <a:t>Begin </a:t>
            </a:r>
            <a:r>
              <a:rPr lang="en-US" dirty="0">
                <a:solidFill>
                  <a:srgbClr val="457480"/>
                </a:solidFill>
              </a:rPr>
              <a:t>class by asking </a:t>
            </a:r>
            <a:r>
              <a:rPr lang="en-US" dirty="0" smtClean="0">
                <a:solidFill>
                  <a:srgbClr val="457480"/>
                </a:solidFill>
              </a:rPr>
              <a:t>students </a:t>
            </a:r>
            <a:r>
              <a:rPr lang="en-US" dirty="0">
                <a:solidFill>
                  <a:srgbClr val="457480"/>
                </a:solidFill>
              </a:rPr>
              <a:t>to sign a class pledge about not smoking. (Do not </a:t>
            </a:r>
            <a:r>
              <a:rPr lang="en-US" dirty="0" smtClean="0">
                <a:solidFill>
                  <a:srgbClr val="457480"/>
                </a:solidFill>
              </a:rPr>
              <a:t>pressure students </a:t>
            </a:r>
            <a:r>
              <a:rPr lang="en-US" dirty="0">
                <a:solidFill>
                  <a:srgbClr val="457480"/>
                </a:solidFill>
              </a:rPr>
              <a:t>to sign if they do not want to.) Explain that one of the </a:t>
            </a:r>
            <a:r>
              <a:rPr lang="en-US" dirty="0" smtClean="0">
                <a:solidFill>
                  <a:srgbClr val="457480"/>
                </a:solidFill>
              </a:rPr>
              <a:t>best ways </a:t>
            </a:r>
            <a:r>
              <a:rPr lang="en-US" dirty="0">
                <a:solidFill>
                  <a:srgbClr val="457480"/>
                </a:solidFill>
              </a:rPr>
              <a:t>they can help keep their peers tobacco free is to become </a:t>
            </a:r>
            <a:r>
              <a:rPr lang="en-US" dirty="0" smtClean="0">
                <a:solidFill>
                  <a:srgbClr val="457480"/>
                </a:solidFill>
              </a:rPr>
              <a:t>an advocate</a:t>
            </a:r>
            <a:r>
              <a:rPr lang="en-US" dirty="0">
                <a:solidFill>
                  <a:srgbClr val="457480"/>
                </a:solidFill>
              </a:rPr>
              <a:t>. </a:t>
            </a:r>
            <a:endParaRPr lang="en-US" dirty="0" smtClean="0">
              <a:solidFill>
                <a:srgbClr val="457480"/>
              </a:solidFill>
            </a:endParaRPr>
          </a:p>
          <a:p>
            <a:pPr marL="0" indent="0">
              <a:buNone/>
            </a:pPr>
            <a:r>
              <a:rPr lang="en-US" dirty="0" smtClean="0">
                <a:solidFill>
                  <a:srgbClr val="457480"/>
                </a:solidFill>
              </a:rPr>
              <a:t>Brainstorm </a:t>
            </a:r>
            <a:r>
              <a:rPr lang="en-US" dirty="0">
                <a:solidFill>
                  <a:srgbClr val="457480"/>
                </a:solidFill>
              </a:rPr>
              <a:t>ways to be an advocate (posters, </a:t>
            </a:r>
            <a:r>
              <a:rPr lang="en-US" dirty="0" smtClean="0">
                <a:solidFill>
                  <a:srgbClr val="457480"/>
                </a:solidFill>
              </a:rPr>
              <a:t>computer screen </a:t>
            </a:r>
            <a:r>
              <a:rPr lang="en-US" dirty="0">
                <a:solidFill>
                  <a:srgbClr val="457480"/>
                </a:solidFill>
              </a:rPr>
              <a:t>saver messages, songs, announcements). Allow students </a:t>
            </a:r>
            <a:r>
              <a:rPr lang="en-US" dirty="0" smtClean="0">
                <a:solidFill>
                  <a:srgbClr val="457480"/>
                </a:solidFill>
              </a:rPr>
              <a:t>to work </a:t>
            </a:r>
            <a:r>
              <a:rPr lang="en-US" dirty="0">
                <a:solidFill>
                  <a:srgbClr val="457480"/>
                </a:solidFill>
              </a:rPr>
              <a:t>in </a:t>
            </a:r>
            <a:r>
              <a:rPr lang="en-US" dirty="0" smtClean="0">
                <a:solidFill>
                  <a:srgbClr val="457480"/>
                </a:solidFill>
              </a:rPr>
              <a:t>groups to </a:t>
            </a:r>
            <a:r>
              <a:rPr lang="en-US" dirty="0">
                <a:solidFill>
                  <a:srgbClr val="457480"/>
                </a:solidFill>
              </a:rPr>
              <a:t>determine the advocacy project they would </a:t>
            </a:r>
            <a:r>
              <a:rPr lang="en-US" dirty="0" smtClean="0">
                <a:solidFill>
                  <a:srgbClr val="457480"/>
                </a:solidFill>
              </a:rPr>
              <a:t>like to </a:t>
            </a:r>
            <a:r>
              <a:rPr lang="en-US" dirty="0">
                <a:solidFill>
                  <a:srgbClr val="457480"/>
                </a:solidFill>
              </a:rPr>
              <a:t>do Have students create a list of steps to complete their project. Allow one to two weeks to implement their advocacy project</a:t>
            </a:r>
            <a:r>
              <a:rPr lang="en-US" dirty="0" smtClean="0">
                <a:solidFill>
                  <a:srgbClr val="457480"/>
                </a:solidFill>
              </a:rPr>
              <a:t>.</a:t>
            </a:r>
          </a:p>
          <a:p>
            <a:pPr marL="0" indent="0">
              <a:buNone/>
            </a:pPr>
            <a:r>
              <a:rPr lang="en-US" dirty="0" smtClean="0"/>
              <a:t> </a:t>
            </a:r>
            <a:r>
              <a:rPr lang="en-US" b="1" dirty="0">
                <a:solidFill>
                  <a:srgbClr val="80567F"/>
                </a:solidFill>
              </a:rPr>
              <a:t>A</a:t>
            </a:r>
            <a:r>
              <a:rPr lang="en-US" b="1" dirty="0" smtClean="0">
                <a:solidFill>
                  <a:srgbClr val="80567F"/>
                </a:solidFill>
              </a:rPr>
              <a:t>ssessment </a:t>
            </a:r>
            <a:r>
              <a:rPr lang="en-US" b="1" dirty="0">
                <a:solidFill>
                  <a:srgbClr val="80567F"/>
                </a:solidFill>
              </a:rPr>
              <a:t>I </a:t>
            </a:r>
            <a:r>
              <a:rPr lang="en-US" dirty="0"/>
              <a:t>The advocacy campaign that the students create is the assessment task for this activity. </a:t>
            </a:r>
            <a:endParaRPr lang="en-US" dirty="0" smtClean="0"/>
          </a:p>
          <a:p>
            <a:pPr marL="0" indent="0">
              <a:buNone/>
            </a:pPr>
            <a:r>
              <a:rPr lang="en-US" b="1" dirty="0" smtClean="0">
                <a:solidFill>
                  <a:srgbClr val="457480"/>
                </a:solidFill>
              </a:rPr>
              <a:t>For </a:t>
            </a:r>
            <a:r>
              <a:rPr lang="en-US" b="1" dirty="0">
                <a:solidFill>
                  <a:srgbClr val="457480"/>
                </a:solidFill>
              </a:rPr>
              <a:t>assessment criteria, </a:t>
            </a:r>
            <a:r>
              <a:rPr lang="en-US" dirty="0" smtClean="0"/>
              <a:t>students should </a:t>
            </a:r>
            <a:r>
              <a:rPr lang="en-US" dirty="0"/>
              <a:t>provide factual information about the benefits of being </a:t>
            </a:r>
            <a:r>
              <a:rPr lang="en-US" dirty="0" smtClean="0"/>
              <a:t>tobacco free </a:t>
            </a:r>
            <a:r>
              <a:rPr lang="en-US" dirty="0"/>
              <a:t>and the message should be convincing and appealing to same-</a:t>
            </a:r>
            <a:r>
              <a:rPr lang="en-US" dirty="0" smtClean="0"/>
              <a:t>age peers</a:t>
            </a:r>
            <a:r>
              <a:rPr lang="en-US" dirty="0"/>
              <a:t>. </a:t>
            </a:r>
            <a:endParaRPr lang="en-US" dirty="0" smtClean="0"/>
          </a:p>
          <a:p>
            <a:pPr marL="0" indent="0">
              <a:buNone/>
            </a:pPr>
            <a:r>
              <a:rPr lang="en-US" dirty="0" smtClean="0"/>
              <a:t>(</a:t>
            </a:r>
            <a:r>
              <a:rPr lang="en-US" b="1" dirty="0">
                <a:solidFill>
                  <a:srgbClr val="80567F"/>
                </a:solidFill>
              </a:rPr>
              <a:t>Construct: </a:t>
            </a:r>
            <a:r>
              <a:rPr lang="en-US" dirty="0" smtClean="0">
                <a:solidFill>
                  <a:srgbClr val="457480"/>
                </a:solidFill>
              </a:rPr>
              <a:t>Subjective </a:t>
            </a:r>
            <a:r>
              <a:rPr lang="en-US" dirty="0">
                <a:solidFill>
                  <a:srgbClr val="457480"/>
                </a:solidFill>
              </a:rPr>
              <a:t>norms</a:t>
            </a:r>
            <a:r>
              <a:rPr lang="en-US" dirty="0"/>
              <a:t>)</a:t>
            </a:r>
          </a:p>
        </p:txBody>
      </p:sp>
    </p:spTree>
    <p:extLst>
      <p:ext uri="{BB962C8B-B14F-4D97-AF65-F5344CB8AC3E}">
        <p14:creationId xmlns:p14="http://schemas.microsoft.com/office/powerpoint/2010/main" xmlns="" val="150023830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0768" y="274637"/>
            <a:ext cx="7556032" cy="5407287"/>
          </a:xfrm>
        </p:spPr>
        <p:txBody>
          <a:bodyPr>
            <a:normAutofit/>
          </a:bodyPr>
          <a:lstStyle/>
          <a:p>
            <a:pPr algn="ctr"/>
            <a:r>
              <a:rPr lang="en-US" sz="6000" dirty="0" smtClean="0">
                <a:solidFill>
                  <a:schemeClr val="accent1">
                    <a:lumMod val="60000"/>
                    <a:lumOff val="40000"/>
                  </a:schemeClr>
                </a:solidFill>
              </a:rPr>
              <a:t>Thank you</a:t>
            </a:r>
            <a:endParaRPr lang="en-US" sz="6000" dirty="0">
              <a:solidFill>
                <a:schemeClr val="accent1">
                  <a:lumMod val="60000"/>
                  <a:lumOff val="40000"/>
                </a:schemeClr>
              </a:solidFill>
            </a:endParaRPr>
          </a:p>
        </p:txBody>
      </p:sp>
    </p:spTree>
    <p:extLst>
      <p:ext uri="{BB962C8B-B14F-4D97-AF65-F5344CB8AC3E}">
        <p14:creationId xmlns:p14="http://schemas.microsoft.com/office/powerpoint/2010/main" xmlns="" val="191442828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Tobacco Use and Academic Performance</a:t>
            </a:r>
          </a:p>
        </p:txBody>
      </p:sp>
      <p:sp>
        <p:nvSpPr>
          <p:cNvPr id="3" name="Content Placeholder 2"/>
          <p:cNvSpPr>
            <a:spLocks noGrp="1"/>
          </p:cNvSpPr>
          <p:nvPr>
            <p:ph idx="1"/>
          </p:nvPr>
        </p:nvSpPr>
        <p:spPr>
          <a:xfrm>
            <a:off x="1435608" y="1621751"/>
            <a:ext cx="7498080" cy="4800600"/>
          </a:xfrm>
        </p:spPr>
        <p:txBody>
          <a:bodyPr>
            <a:normAutofit/>
          </a:bodyPr>
          <a:lstStyle/>
          <a:p>
            <a:pPr marL="0" indent="0">
              <a:buNone/>
            </a:pPr>
            <a:r>
              <a:rPr lang="en-US" sz="2400" dirty="0" smtClean="0">
                <a:solidFill>
                  <a:srgbClr val="457480"/>
                </a:solidFill>
              </a:rPr>
              <a:t>The </a:t>
            </a:r>
            <a:r>
              <a:rPr lang="en-US" sz="2400" dirty="0">
                <a:solidFill>
                  <a:srgbClr val="457480"/>
                </a:solidFill>
              </a:rPr>
              <a:t>few research studies that have been conducted in </a:t>
            </a:r>
            <a:r>
              <a:rPr lang="en-US" sz="2400" dirty="0" smtClean="0">
                <a:solidFill>
                  <a:srgbClr val="457480"/>
                </a:solidFill>
              </a:rPr>
              <a:t>the area </a:t>
            </a:r>
            <a:r>
              <a:rPr lang="en-US" sz="2400" dirty="0">
                <a:solidFill>
                  <a:srgbClr val="457480"/>
                </a:solidFill>
              </a:rPr>
              <a:t>of tobacco use and academic performance all </a:t>
            </a:r>
            <a:r>
              <a:rPr lang="en-US" sz="2400" dirty="0" smtClean="0">
                <a:solidFill>
                  <a:srgbClr val="457480"/>
                </a:solidFill>
              </a:rPr>
              <a:t>show similar </a:t>
            </a:r>
            <a:r>
              <a:rPr lang="en-US" sz="2400" dirty="0">
                <a:solidFill>
                  <a:srgbClr val="457480"/>
                </a:solidFill>
              </a:rPr>
              <a:t>results. </a:t>
            </a:r>
            <a:endParaRPr lang="en-US" sz="2400" dirty="0" smtClean="0">
              <a:solidFill>
                <a:srgbClr val="457480"/>
              </a:solidFill>
            </a:endParaRPr>
          </a:p>
          <a:p>
            <a:pPr marL="0" indent="0">
              <a:buNone/>
            </a:pPr>
            <a:endParaRPr lang="en-US" sz="2400" dirty="0">
              <a:solidFill>
                <a:srgbClr val="457480"/>
              </a:solidFill>
            </a:endParaRPr>
          </a:p>
          <a:p>
            <a:pPr marL="0" indent="0">
              <a:buNone/>
            </a:pPr>
            <a:r>
              <a:rPr lang="en-US" sz="2400" dirty="0" smtClean="0">
                <a:solidFill>
                  <a:srgbClr val="457480"/>
                </a:solidFill>
              </a:rPr>
              <a:t>Preadolescents </a:t>
            </a:r>
            <a:r>
              <a:rPr lang="en-US" sz="2400" dirty="0">
                <a:solidFill>
                  <a:srgbClr val="457480"/>
                </a:solidFill>
              </a:rPr>
              <a:t>and adolescents who </a:t>
            </a:r>
            <a:r>
              <a:rPr lang="en-US" sz="2400" dirty="0" smtClean="0">
                <a:solidFill>
                  <a:srgbClr val="457480"/>
                </a:solidFill>
              </a:rPr>
              <a:t>smoke tend </a:t>
            </a:r>
            <a:r>
              <a:rPr lang="en-US" sz="2400" dirty="0">
                <a:solidFill>
                  <a:srgbClr val="457480"/>
                </a:solidFill>
              </a:rPr>
              <a:t>to perform less well academically than their </a:t>
            </a:r>
            <a:r>
              <a:rPr lang="en-US" sz="2400" dirty="0" smtClean="0">
                <a:solidFill>
                  <a:srgbClr val="457480"/>
                </a:solidFill>
              </a:rPr>
              <a:t>nonsmoking </a:t>
            </a:r>
            <a:r>
              <a:rPr lang="en-US" sz="2400" dirty="0">
                <a:solidFill>
                  <a:srgbClr val="457480"/>
                </a:solidFill>
              </a:rPr>
              <a:t>peers.</a:t>
            </a:r>
          </a:p>
        </p:txBody>
      </p:sp>
    </p:spTree>
    <p:extLst>
      <p:ext uri="{BB962C8B-B14F-4D97-AF65-F5344CB8AC3E}">
        <p14:creationId xmlns:p14="http://schemas.microsoft.com/office/powerpoint/2010/main" xmlns="" val="13900358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Factors That Influence Tobacco Use</a:t>
            </a:r>
          </a:p>
        </p:txBody>
      </p:sp>
      <p:sp>
        <p:nvSpPr>
          <p:cNvPr id="3" name="Content Placeholder 2"/>
          <p:cNvSpPr>
            <a:spLocks noGrp="1"/>
          </p:cNvSpPr>
          <p:nvPr>
            <p:ph idx="1"/>
          </p:nvPr>
        </p:nvSpPr>
        <p:spPr/>
        <p:txBody>
          <a:bodyPr>
            <a:normAutofit fontScale="92500"/>
          </a:bodyPr>
          <a:lstStyle/>
          <a:p>
            <a:pPr marL="0" indent="0">
              <a:buNone/>
            </a:pPr>
            <a:r>
              <a:rPr lang="en-US" sz="2600" b="1" u="sng" dirty="0">
                <a:solidFill>
                  <a:srgbClr val="457480"/>
                </a:solidFill>
              </a:rPr>
              <a:t>Protective </a:t>
            </a:r>
            <a:r>
              <a:rPr lang="en-US" sz="2600" b="1" u="sng" dirty="0" smtClean="0">
                <a:solidFill>
                  <a:srgbClr val="457480"/>
                </a:solidFill>
              </a:rPr>
              <a:t>Factors</a:t>
            </a:r>
            <a:r>
              <a:rPr lang="en-US" sz="2400" b="1" u="sng" dirty="0" smtClean="0">
                <a:solidFill>
                  <a:srgbClr val="457480"/>
                </a:solidFill>
              </a:rPr>
              <a:t>:</a:t>
            </a:r>
          </a:p>
          <a:p>
            <a:r>
              <a:rPr lang="en-US" sz="2200" b="1" dirty="0" smtClean="0">
                <a:solidFill>
                  <a:srgbClr val="80567F"/>
                </a:solidFill>
              </a:rPr>
              <a:t>Parent </a:t>
            </a:r>
            <a:r>
              <a:rPr lang="en-US" sz="2200" b="1" dirty="0">
                <a:solidFill>
                  <a:srgbClr val="80567F"/>
                </a:solidFill>
              </a:rPr>
              <a:t>and family </a:t>
            </a:r>
            <a:r>
              <a:rPr lang="en-US" sz="2200" b="1" dirty="0" smtClean="0">
                <a:solidFill>
                  <a:srgbClr val="80567F"/>
                </a:solidFill>
              </a:rPr>
              <a:t>connectedness</a:t>
            </a:r>
            <a:r>
              <a:rPr lang="en-US" sz="2200" dirty="0" smtClean="0">
                <a:solidFill>
                  <a:srgbClr val="80567F"/>
                </a:solidFill>
              </a:rPr>
              <a:t>.</a:t>
            </a:r>
          </a:p>
          <a:p>
            <a:pPr marL="0" indent="0">
              <a:buNone/>
            </a:pPr>
            <a:r>
              <a:rPr lang="en-US" sz="2200" dirty="0" smtClean="0"/>
              <a:t>Adolescents </a:t>
            </a:r>
            <a:r>
              <a:rPr lang="en-US" sz="2200" dirty="0"/>
              <a:t>who </a:t>
            </a:r>
            <a:r>
              <a:rPr lang="en-US" sz="2200" dirty="0" smtClean="0"/>
              <a:t>experience </a:t>
            </a:r>
            <a:r>
              <a:rPr lang="en-US" sz="2200" dirty="0"/>
              <a:t>a high degree of closeness, </a:t>
            </a:r>
            <a:r>
              <a:rPr lang="en-US" sz="2200" dirty="0" smtClean="0"/>
              <a:t>caring. and </a:t>
            </a:r>
            <a:r>
              <a:rPr lang="en-US" sz="2200" dirty="0"/>
              <a:t>satisfaction </a:t>
            </a:r>
            <a:r>
              <a:rPr lang="en-US" sz="2200" dirty="0" smtClean="0"/>
              <a:t>with parents </a:t>
            </a:r>
            <a:r>
              <a:rPr lang="en-US" sz="2200" dirty="0"/>
              <a:t>are less likely to use </a:t>
            </a:r>
            <a:r>
              <a:rPr lang="en-US" sz="2200" dirty="0" smtClean="0"/>
              <a:t>tobacco. </a:t>
            </a:r>
          </a:p>
          <a:p>
            <a:r>
              <a:rPr lang="en-US" sz="2200" b="1" dirty="0" smtClean="0">
                <a:solidFill>
                  <a:srgbClr val="80567F"/>
                </a:solidFill>
              </a:rPr>
              <a:t>Parental</a:t>
            </a:r>
            <a:r>
              <a:rPr lang="en-US" sz="2200" b="1" dirty="0">
                <a:solidFill>
                  <a:srgbClr val="80567F"/>
                </a:solidFill>
              </a:rPr>
              <a:t>/adolescent </a:t>
            </a:r>
            <a:r>
              <a:rPr lang="en-US" sz="2200" b="1" dirty="0" smtClean="0">
                <a:solidFill>
                  <a:srgbClr val="80567F"/>
                </a:solidFill>
              </a:rPr>
              <a:t>activities.</a:t>
            </a:r>
          </a:p>
          <a:p>
            <a:pPr marL="0" indent="0">
              <a:buNone/>
            </a:pPr>
            <a:r>
              <a:rPr lang="en-US" sz="2200" dirty="0" smtClean="0"/>
              <a:t>Adolescents who participate in </a:t>
            </a:r>
            <a:r>
              <a:rPr lang="en-US" sz="2200" dirty="0"/>
              <a:t>activities with their parents on a consistent basis </a:t>
            </a:r>
            <a:r>
              <a:rPr lang="en-US" sz="2200" dirty="0" smtClean="0"/>
              <a:t>are less likely </a:t>
            </a:r>
            <a:r>
              <a:rPr lang="en-US" sz="2200" dirty="0"/>
              <a:t>to use tobacco products</a:t>
            </a:r>
            <a:r>
              <a:rPr lang="en-US" sz="2200" dirty="0" smtClean="0"/>
              <a:t>.</a:t>
            </a:r>
          </a:p>
          <a:p>
            <a:r>
              <a:rPr lang="en-US" sz="2200" b="1" dirty="0" smtClean="0"/>
              <a:t> </a:t>
            </a:r>
            <a:r>
              <a:rPr lang="en-US" sz="2200" b="1" dirty="0">
                <a:solidFill>
                  <a:srgbClr val="80567F"/>
                </a:solidFill>
              </a:rPr>
              <a:t>Parental academic </a:t>
            </a:r>
            <a:r>
              <a:rPr lang="en-US" sz="2200" b="1" dirty="0" smtClean="0">
                <a:solidFill>
                  <a:srgbClr val="80567F"/>
                </a:solidFill>
              </a:rPr>
              <a:t>expectations</a:t>
            </a:r>
            <a:r>
              <a:rPr lang="en-US" sz="2200" dirty="0" smtClean="0">
                <a:solidFill>
                  <a:srgbClr val="80567F"/>
                </a:solidFill>
              </a:rPr>
              <a:t>.</a:t>
            </a:r>
          </a:p>
          <a:p>
            <a:pPr marL="0" indent="0">
              <a:buNone/>
            </a:pPr>
            <a:r>
              <a:rPr lang="en-US" sz="2200" dirty="0" smtClean="0"/>
              <a:t>Adolescents </a:t>
            </a:r>
            <a:r>
              <a:rPr lang="en-US" sz="2200" dirty="0"/>
              <a:t>whose </a:t>
            </a:r>
            <a:r>
              <a:rPr lang="en-US" sz="2200" dirty="0" smtClean="0"/>
              <a:t>parents expect </a:t>
            </a:r>
            <a:r>
              <a:rPr lang="en-US" sz="2200" dirty="0"/>
              <a:t>them to graduate from high school or college </a:t>
            </a:r>
            <a:r>
              <a:rPr lang="en-US" sz="2200" dirty="0" smtClean="0"/>
              <a:t>are less </a:t>
            </a:r>
            <a:r>
              <a:rPr lang="en-US" sz="2200" dirty="0"/>
              <a:t>likely to use tobacco products</a:t>
            </a:r>
            <a:r>
              <a:rPr lang="en-US" sz="2200" dirty="0" smtClean="0"/>
              <a:t>.</a:t>
            </a:r>
          </a:p>
          <a:p>
            <a:r>
              <a:rPr lang="en-US" sz="2200" dirty="0" smtClean="0"/>
              <a:t> </a:t>
            </a:r>
            <a:r>
              <a:rPr lang="en-US" sz="2200" b="1" dirty="0">
                <a:solidFill>
                  <a:srgbClr val="80567F"/>
                </a:solidFill>
              </a:rPr>
              <a:t>Behavioral and social </a:t>
            </a:r>
            <a:r>
              <a:rPr lang="en-US" sz="2200" b="1" dirty="0" smtClean="0">
                <a:solidFill>
                  <a:srgbClr val="80567F"/>
                </a:solidFill>
              </a:rPr>
              <a:t>skills.</a:t>
            </a:r>
          </a:p>
          <a:p>
            <a:pPr marL="0" indent="0">
              <a:buNone/>
            </a:pPr>
            <a:r>
              <a:rPr lang="en-US" sz="2200" dirty="0" smtClean="0"/>
              <a:t>Adolescents </a:t>
            </a:r>
            <a:r>
              <a:rPr lang="en-US" sz="2200" dirty="0"/>
              <a:t>who can </a:t>
            </a:r>
            <a:r>
              <a:rPr lang="en-US" sz="2200" dirty="0" smtClean="0"/>
              <a:t>demonstrate and </a:t>
            </a:r>
            <a:r>
              <a:rPr lang="en-US" sz="2200" dirty="0"/>
              <a:t>use effective refusal and stress management skills </a:t>
            </a:r>
            <a:r>
              <a:rPr lang="en-US" sz="2200" dirty="0" smtClean="0"/>
              <a:t>are less </a:t>
            </a:r>
            <a:r>
              <a:rPr lang="en-US" sz="2200" dirty="0"/>
              <a:t>likely to use tobacco.</a:t>
            </a:r>
          </a:p>
        </p:txBody>
      </p:sp>
    </p:spTree>
    <p:extLst>
      <p:ext uri="{BB962C8B-B14F-4D97-AF65-F5344CB8AC3E}">
        <p14:creationId xmlns:p14="http://schemas.microsoft.com/office/powerpoint/2010/main" xmlns="" val="7344531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Risk Factors :</a:t>
            </a:r>
            <a:endParaRPr lang="en-US" dirty="0"/>
          </a:p>
        </p:txBody>
      </p:sp>
      <p:sp>
        <p:nvSpPr>
          <p:cNvPr id="3" name="Content Placeholder 2"/>
          <p:cNvSpPr>
            <a:spLocks noGrp="1"/>
          </p:cNvSpPr>
          <p:nvPr>
            <p:ph idx="1"/>
          </p:nvPr>
        </p:nvSpPr>
        <p:spPr/>
        <p:txBody>
          <a:bodyPr>
            <a:noAutofit/>
          </a:bodyPr>
          <a:lstStyle/>
          <a:p>
            <a:pPr marL="514350" indent="-514350">
              <a:buFont typeface="+mj-lt"/>
              <a:buAutoNum type="arabicPeriod"/>
            </a:pPr>
            <a:r>
              <a:rPr lang="en-US" sz="2000" dirty="0">
                <a:solidFill>
                  <a:srgbClr val="457480"/>
                </a:solidFill>
              </a:rPr>
              <a:t>Household </a:t>
            </a:r>
            <a:r>
              <a:rPr lang="en-US" sz="2000" dirty="0" smtClean="0">
                <a:solidFill>
                  <a:srgbClr val="457480"/>
                </a:solidFill>
              </a:rPr>
              <a:t>access </a:t>
            </a:r>
            <a:r>
              <a:rPr lang="en-US" sz="2000" dirty="0">
                <a:solidFill>
                  <a:srgbClr val="457480"/>
                </a:solidFill>
              </a:rPr>
              <a:t>to </a:t>
            </a:r>
            <a:r>
              <a:rPr lang="en-US" sz="2000" dirty="0" smtClean="0">
                <a:solidFill>
                  <a:srgbClr val="457480"/>
                </a:solidFill>
              </a:rPr>
              <a:t>tobacco</a:t>
            </a:r>
          </a:p>
          <a:p>
            <a:pPr marL="514350" indent="-514350">
              <a:buFont typeface="+mj-lt"/>
              <a:buAutoNum type="arabicPeriod"/>
            </a:pPr>
            <a:r>
              <a:rPr lang="en-US" sz="2000" dirty="0">
                <a:solidFill>
                  <a:srgbClr val="457480"/>
                </a:solidFill>
              </a:rPr>
              <a:t>Family suicide or attempt of </a:t>
            </a:r>
            <a:r>
              <a:rPr lang="en-US" sz="2000" dirty="0" smtClean="0">
                <a:solidFill>
                  <a:srgbClr val="457480"/>
                </a:solidFill>
              </a:rPr>
              <a:t>suicide</a:t>
            </a:r>
          </a:p>
          <a:p>
            <a:pPr marL="514350" indent="-514350">
              <a:buFont typeface="+mj-lt"/>
              <a:buAutoNum type="arabicPeriod"/>
            </a:pPr>
            <a:r>
              <a:rPr lang="en-US" sz="2000" dirty="0" smtClean="0">
                <a:solidFill>
                  <a:srgbClr val="457480"/>
                </a:solidFill>
              </a:rPr>
              <a:t>Low </a:t>
            </a:r>
            <a:r>
              <a:rPr lang="en-US" sz="2000" dirty="0">
                <a:solidFill>
                  <a:srgbClr val="457480"/>
                </a:solidFill>
              </a:rPr>
              <a:t>socioeconomic </a:t>
            </a:r>
            <a:r>
              <a:rPr lang="en-US" sz="2000" dirty="0" smtClean="0">
                <a:solidFill>
                  <a:srgbClr val="457480"/>
                </a:solidFill>
              </a:rPr>
              <a:t>status</a:t>
            </a:r>
          </a:p>
          <a:p>
            <a:pPr marL="514350" indent="-514350">
              <a:buFont typeface="+mj-lt"/>
              <a:buAutoNum type="arabicPeriod"/>
            </a:pPr>
            <a:r>
              <a:rPr lang="en-US" sz="2000" dirty="0">
                <a:solidFill>
                  <a:srgbClr val="457480"/>
                </a:solidFill>
              </a:rPr>
              <a:t>Tobacco </a:t>
            </a:r>
            <a:r>
              <a:rPr lang="en-US" sz="2000" dirty="0" smtClean="0">
                <a:solidFill>
                  <a:srgbClr val="457480"/>
                </a:solidFill>
              </a:rPr>
              <a:t>availability</a:t>
            </a:r>
          </a:p>
          <a:p>
            <a:pPr marL="514350" indent="-514350">
              <a:buFont typeface="+mj-lt"/>
              <a:buAutoNum type="arabicPeriod"/>
            </a:pPr>
            <a:r>
              <a:rPr lang="en-US" sz="2000" dirty="0" smtClean="0">
                <a:solidFill>
                  <a:srgbClr val="457480"/>
                </a:solidFill>
              </a:rPr>
              <a:t>Tobacco acceptability</a:t>
            </a:r>
          </a:p>
          <a:p>
            <a:pPr marL="514350" indent="-514350">
              <a:buFont typeface="+mj-lt"/>
              <a:buAutoNum type="arabicPeriod"/>
            </a:pPr>
            <a:r>
              <a:rPr lang="en-US" sz="2000" dirty="0" smtClean="0">
                <a:solidFill>
                  <a:srgbClr val="457480"/>
                </a:solidFill>
              </a:rPr>
              <a:t>Parental smoking</a:t>
            </a:r>
          </a:p>
          <a:p>
            <a:pPr marL="514350" indent="-514350">
              <a:buFont typeface="+mj-lt"/>
              <a:buAutoNum type="arabicPeriod"/>
            </a:pPr>
            <a:r>
              <a:rPr lang="en-US" sz="2000" dirty="0" smtClean="0">
                <a:solidFill>
                  <a:srgbClr val="457480"/>
                </a:solidFill>
              </a:rPr>
              <a:t>Peer smoking</a:t>
            </a:r>
          </a:p>
          <a:p>
            <a:pPr marL="514350" indent="-514350">
              <a:buFont typeface="+mj-lt"/>
              <a:buAutoNum type="arabicPeriod"/>
            </a:pPr>
            <a:r>
              <a:rPr lang="en-US" sz="2000" dirty="0" smtClean="0">
                <a:solidFill>
                  <a:srgbClr val="457480"/>
                </a:solidFill>
              </a:rPr>
              <a:t>Perceived norms</a:t>
            </a:r>
          </a:p>
          <a:p>
            <a:pPr marL="514350" indent="-514350">
              <a:buFont typeface="+mj-lt"/>
              <a:buAutoNum type="arabicPeriod"/>
            </a:pPr>
            <a:r>
              <a:rPr lang="en-US" sz="2000" dirty="0" smtClean="0">
                <a:solidFill>
                  <a:srgbClr val="457480"/>
                </a:solidFill>
              </a:rPr>
              <a:t>Academic achievement</a:t>
            </a:r>
          </a:p>
          <a:p>
            <a:pPr marL="514350" indent="-514350">
              <a:buFont typeface="+mj-lt"/>
              <a:buAutoNum type="arabicPeriod"/>
            </a:pPr>
            <a:r>
              <a:rPr lang="en-US" sz="2000" dirty="0" smtClean="0">
                <a:solidFill>
                  <a:srgbClr val="457480"/>
                </a:solidFill>
              </a:rPr>
              <a:t>Risk taking, rebelliousness, and deviant behavior</a:t>
            </a:r>
          </a:p>
          <a:p>
            <a:pPr marL="514350" indent="-514350">
              <a:buFont typeface="+mj-lt"/>
              <a:buAutoNum type="arabicPeriod"/>
            </a:pPr>
            <a:r>
              <a:rPr lang="en-US" sz="2000" dirty="0" smtClean="0">
                <a:solidFill>
                  <a:srgbClr val="457480"/>
                </a:solidFill>
              </a:rPr>
              <a:t>Behavioral and social skills</a:t>
            </a:r>
          </a:p>
          <a:p>
            <a:pPr marL="514350" indent="-514350">
              <a:buFont typeface="+mj-lt"/>
              <a:buAutoNum type="arabicPeriod"/>
            </a:pPr>
            <a:r>
              <a:rPr lang="en-US" sz="2000" dirty="0" smtClean="0">
                <a:solidFill>
                  <a:srgbClr val="457480"/>
                </a:solidFill>
              </a:rPr>
              <a:t>Self-esteem</a:t>
            </a:r>
          </a:p>
          <a:p>
            <a:pPr marL="514350" indent="-514350">
              <a:buFont typeface="+mj-lt"/>
              <a:buAutoNum type="arabicPeriod"/>
            </a:pPr>
            <a:r>
              <a:rPr lang="en-US" sz="2000" dirty="0" smtClean="0">
                <a:solidFill>
                  <a:srgbClr val="457480"/>
                </a:solidFill>
              </a:rPr>
              <a:t>Body image concerns</a:t>
            </a:r>
          </a:p>
          <a:p>
            <a:pPr marL="514350" indent="-514350">
              <a:buFont typeface="+mj-lt"/>
              <a:buAutoNum type="arabicPeriod"/>
            </a:pPr>
            <a:r>
              <a:rPr lang="en-US" sz="2000" dirty="0" smtClean="0">
                <a:solidFill>
                  <a:srgbClr val="457480"/>
                </a:solidFill>
              </a:rPr>
              <a:t>Aggressive behavior</a:t>
            </a:r>
            <a:endParaRPr lang="en-US" sz="2000" dirty="0">
              <a:solidFill>
                <a:srgbClr val="457480"/>
              </a:solidFill>
            </a:endParaRPr>
          </a:p>
        </p:txBody>
      </p:sp>
    </p:spTree>
    <p:extLst>
      <p:ext uri="{BB962C8B-B14F-4D97-AF65-F5344CB8AC3E}">
        <p14:creationId xmlns:p14="http://schemas.microsoft.com/office/powerpoint/2010/main" xmlns="" val="78525301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8264" y="257090"/>
            <a:ext cx="8229600" cy="1143000"/>
          </a:xfrm>
        </p:spPr>
        <p:txBody>
          <a:bodyPr/>
          <a:lstStyle/>
          <a:p>
            <a:pPr algn="l"/>
            <a:r>
              <a:rPr lang="en-US" dirty="0" smtClean="0"/>
              <a:t>State of the Art</a:t>
            </a:r>
            <a:endParaRPr lang="en-US" dirty="0"/>
          </a:p>
        </p:txBody>
      </p:sp>
      <p:sp>
        <p:nvSpPr>
          <p:cNvPr id="3" name="Content Placeholder 2"/>
          <p:cNvSpPr>
            <a:spLocks noGrp="1"/>
          </p:cNvSpPr>
          <p:nvPr>
            <p:ph idx="1"/>
          </p:nvPr>
        </p:nvSpPr>
        <p:spPr>
          <a:xfrm>
            <a:off x="914400" y="1400090"/>
            <a:ext cx="8229600" cy="5193358"/>
          </a:xfrm>
        </p:spPr>
        <p:txBody>
          <a:bodyPr>
            <a:normAutofit/>
          </a:bodyPr>
          <a:lstStyle/>
          <a:p>
            <a:r>
              <a:rPr lang="en-US" sz="2000" dirty="0"/>
              <a:t>Develop and enforce a school policy on </a:t>
            </a:r>
            <a:r>
              <a:rPr lang="en-US" sz="2000" dirty="0" smtClean="0"/>
              <a:t>tobacco use.</a:t>
            </a:r>
          </a:p>
          <a:p>
            <a:r>
              <a:rPr lang="en-US" sz="2000" dirty="0"/>
              <a:t>Provide instruction about the short- and long-</a:t>
            </a:r>
            <a:r>
              <a:rPr lang="en-US" sz="2000" dirty="0" smtClean="0"/>
              <a:t>term negative </a:t>
            </a:r>
            <a:r>
              <a:rPr lang="en-US" sz="2000" dirty="0"/>
              <a:t>physiological and </a:t>
            </a:r>
            <a:r>
              <a:rPr lang="en-US" sz="2000" dirty="0" smtClean="0"/>
              <a:t>social consequences of tobacco </a:t>
            </a:r>
            <a:r>
              <a:rPr lang="en-US" sz="2000" dirty="0"/>
              <a:t>use, about social influences on tobacco </a:t>
            </a:r>
            <a:r>
              <a:rPr lang="en-US" sz="2000" dirty="0" smtClean="0"/>
              <a:t>use about </a:t>
            </a:r>
            <a:r>
              <a:rPr lang="en-US" sz="2000" dirty="0"/>
              <a:t>peer norms regarding tobacco use, and </a:t>
            </a:r>
            <a:r>
              <a:rPr lang="en-US" sz="2000" dirty="0" smtClean="0"/>
              <a:t>about refusal skills</a:t>
            </a:r>
          </a:p>
          <a:p>
            <a:r>
              <a:rPr lang="en-US" sz="2000" dirty="0"/>
              <a:t>Provide tobacco use prevention education in </a:t>
            </a:r>
            <a:r>
              <a:rPr lang="en-US" sz="2000" dirty="0" smtClean="0"/>
              <a:t>kindergarten </a:t>
            </a:r>
            <a:r>
              <a:rPr lang="en-US" sz="2000" dirty="0"/>
              <a:t>through twelfth grade</a:t>
            </a:r>
            <a:r>
              <a:rPr lang="en-US" sz="2000" dirty="0" smtClean="0"/>
              <a:t>.</a:t>
            </a:r>
          </a:p>
          <a:p>
            <a:r>
              <a:rPr lang="en-US" sz="2000" dirty="0"/>
              <a:t>Provide program-specific training for teachers</a:t>
            </a:r>
            <a:r>
              <a:rPr lang="en-US" sz="2000" dirty="0" smtClean="0"/>
              <a:t>.</a:t>
            </a:r>
          </a:p>
          <a:p>
            <a:r>
              <a:rPr lang="en-US" sz="2000" dirty="0" smtClean="0"/>
              <a:t>Involve </a:t>
            </a:r>
            <a:r>
              <a:rPr lang="en-US" sz="2000" dirty="0"/>
              <a:t>parents or families in support of school-</a:t>
            </a:r>
            <a:r>
              <a:rPr lang="en-US" sz="2000" dirty="0" smtClean="0"/>
              <a:t>based programs </a:t>
            </a:r>
            <a:r>
              <a:rPr lang="en-US" sz="2000" dirty="0"/>
              <a:t>to prevent tobacco </a:t>
            </a:r>
            <a:r>
              <a:rPr lang="en-US" sz="2000" dirty="0" smtClean="0"/>
              <a:t>use.</a:t>
            </a:r>
          </a:p>
          <a:p>
            <a:r>
              <a:rPr lang="en-US" sz="2000" dirty="0"/>
              <a:t>Support cessation efforts among students and </a:t>
            </a:r>
            <a:r>
              <a:rPr lang="en-US" sz="2000" dirty="0" smtClean="0"/>
              <a:t>all school </a:t>
            </a:r>
            <a:r>
              <a:rPr lang="en-US" sz="2000" dirty="0"/>
              <a:t>staff who use tobacco</a:t>
            </a:r>
            <a:r>
              <a:rPr lang="en-US" sz="2000" dirty="0" smtClean="0"/>
              <a:t>.</a:t>
            </a:r>
          </a:p>
          <a:p>
            <a:r>
              <a:rPr lang="en-US" sz="2000" dirty="0"/>
              <a:t>Assess the tobacco use prevention program at </a:t>
            </a:r>
            <a:r>
              <a:rPr lang="en-US" sz="2000" dirty="0" smtClean="0"/>
              <a:t>regular intervals.</a:t>
            </a:r>
          </a:p>
        </p:txBody>
      </p:sp>
    </p:spTree>
    <p:extLst>
      <p:ext uri="{BB962C8B-B14F-4D97-AF65-F5344CB8AC3E}">
        <p14:creationId xmlns:p14="http://schemas.microsoft.com/office/powerpoint/2010/main" xmlns="" val="400498872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100687"/>
            <a:ext cx="7498080" cy="1143000"/>
          </a:xfrm>
        </p:spPr>
        <p:txBody>
          <a:bodyPr>
            <a:normAutofit/>
          </a:bodyPr>
          <a:lstStyle/>
          <a:p>
            <a:r>
              <a:rPr lang="en-US" dirty="0"/>
              <a:t>GUIDELINES FOR CLASSROOM</a:t>
            </a:r>
          </a:p>
        </p:txBody>
      </p:sp>
      <p:sp>
        <p:nvSpPr>
          <p:cNvPr id="3" name="Content Placeholder 2"/>
          <p:cNvSpPr>
            <a:spLocks noGrp="1"/>
          </p:cNvSpPr>
          <p:nvPr>
            <p:ph idx="1"/>
          </p:nvPr>
        </p:nvSpPr>
        <p:spPr>
          <a:xfrm>
            <a:off x="1088364" y="1252326"/>
            <a:ext cx="8229600" cy="4708525"/>
          </a:xfrm>
        </p:spPr>
        <p:txBody>
          <a:bodyPr>
            <a:noAutofit/>
          </a:bodyPr>
          <a:lstStyle/>
          <a:p>
            <a:pPr marL="0" indent="0">
              <a:buNone/>
            </a:pPr>
            <a:r>
              <a:rPr lang="en-US" sz="2400" b="1" dirty="0" smtClean="0">
                <a:solidFill>
                  <a:srgbClr val="457480"/>
                </a:solidFill>
              </a:rPr>
              <a:t>Important Background for k-8 Teachers</a:t>
            </a:r>
          </a:p>
          <a:p>
            <a:pPr marL="0" indent="0">
              <a:buNone/>
            </a:pPr>
            <a:r>
              <a:rPr lang="en-US" sz="2000" dirty="0" smtClean="0"/>
              <a:t>Preventing </a:t>
            </a:r>
            <a:r>
              <a:rPr lang="en-US" sz="2000" dirty="0"/>
              <a:t>Tobacco Use Among Young </a:t>
            </a:r>
            <a:r>
              <a:rPr lang="en-US" sz="2000" dirty="0" smtClean="0"/>
              <a:t>People was </a:t>
            </a:r>
            <a:r>
              <a:rPr lang="en-US" sz="2000" dirty="0"/>
              <a:t>the first surgeon general's report to focus on </a:t>
            </a:r>
            <a:r>
              <a:rPr lang="en-US" sz="2000" dirty="0" smtClean="0"/>
              <a:t>tobacco as </a:t>
            </a:r>
            <a:r>
              <a:rPr lang="en-US" sz="2000" dirty="0"/>
              <a:t>it relates to </a:t>
            </a:r>
            <a:r>
              <a:rPr lang="en-US" sz="2000" dirty="0" smtClean="0"/>
              <a:t>adolescents.</a:t>
            </a:r>
          </a:p>
          <a:p>
            <a:pPr marL="0" indent="0">
              <a:buNone/>
            </a:pPr>
            <a:r>
              <a:rPr lang="en-US" sz="2000" b="1" u="sng" dirty="0" smtClean="0">
                <a:solidFill>
                  <a:srgbClr val="80567F"/>
                </a:solidFill>
              </a:rPr>
              <a:t>Following </a:t>
            </a:r>
            <a:r>
              <a:rPr lang="en-US" sz="2000" b="1" u="sng" dirty="0">
                <a:solidFill>
                  <a:srgbClr val="80567F"/>
                </a:solidFill>
              </a:rPr>
              <a:t>are some of the </a:t>
            </a:r>
            <a:r>
              <a:rPr lang="en-US" sz="2000" b="1" u="sng" dirty="0" smtClean="0">
                <a:solidFill>
                  <a:srgbClr val="80567F"/>
                </a:solidFill>
              </a:rPr>
              <a:t>major conclusions </a:t>
            </a:r>
            <a:r>
              <a:rPr lang="en-US" sz="2000" b="1" u="sng" dirty="0">
                <a:solidFill>
                  <a:srgbClr val="80567F"/>
                </a:solidFill>
              </a:rPr>
              <a:t>of that report</a:t>
            </a:r>
            <a:r>
              <a:rPr lang="en-US" sz="2000" b="1" u="sng" dirty="0" smtClean="0">
                <a:solidFill>
                  <a:srgbClr val="80567F"/>
                </a:solidFill>
              </a:rPr>
              <a:t>:</a:t>
            </a:r>
          </a:p>
          <a:p>
            <a:r>
              <a:rPr lang="en-US" sz="1800" dirty="0" smtClean="0"/>
              <a:t>Tobacco </a:t>
            </a:r>
            <a:r>
              <a:rPr lang="en-US" sz="1800" dirty="0"/>
              <a:t>use usually begins in early adolescence</a:t>
            </a:r>
            <a:r>
              <a:rPr lang="en-US" sz="1800" dirty="0" smtClean="0"/>
              <a:t>, typically </a:t>
            </a:r>
            <a:r>
              <a:rPr lang="en-US" sz="1800" dirty="0"/>
              <a:t>by age 16</a:t>
            </a:r>
            <a:r>
              <a:rPr lang="en-US" sz="1800" dirty="0" smtClean="0"/>
              <a:t>.</a:t>
            </a:r>
            <a:endParaRPr lang="en-US" sz="1800" dirty="0"/>
          </a:p>
          <a:p>
            <a:r>
              <a:rPr lang="en-US" sz="1800" dirty="0" smtClean="0"/>
              <a:t>Most </a:t>
            </a:r>
            <a:r>
              <a:rPr lang="en-US" sz="1800" dirty="0"/>
              <a:t>young people who smoke are addicted to </a:t>
            </a:r>
            <a:r>
              <a:rPr lang="en-US" sz="1800" dirty="0" smtClean="0"/>
              <a:t>nicotine and </a:t>
            </a:r>
            <a:r>
              <a:rPr lang="en-US" sz="1800" dirty="0"/>
              <a:t>report that they want to quit but are unable to do so</a:t>
            </a:r>
            <a:r>
              <a:rPr lang="en-US" sz="1800" dirty="0" smtClean="0"/>
              <a:t>.</a:t>
            </a:r>
          </a:p>
          <a:p>
            <a:r>
              <a:rPr lang="en-US" sz="1800" dirty="0" smtClean="0"/>
              <a:t>Tobacco </a:t>
            </a:r>
            <a:r>
              <a:rPr lang="en-US" sz="1800" dirty="0"/>
              <a:t>often is the first drug used by young people who use alcohol and illegal drugs. </a:t>
            </a:r>
          </a:p>
          <a:p>
            <a:r>
              <a:rPr lang="en-US" sz="1800" dirty="0" smtClean="0"/>
              <a:t>Among </a:t>
            </a:r>
            <a:r>
              <a:rPr lang="en-US" sz="1800" dirty="0"/>
              <a:t>young people, those with poorer grades and lower self-images are most likely to begin using tobacco</a:t>
            </a:r>
            <a:r>
              <a:rPr lang="en-US" sz="1800" dirty="0" smtClean="0"/>
              <a:t>.</a:t>
            </a:r>
          </a:p>
          <a:p>
            <a:r>
              <a:rPr lang="en-US" sz="1800" dirty="0" smtClean="0"/>
              <a:t>Cigarette </a:t>
            </a:r>
            <a:r>
              <a:rPr lang="en-US" sz="1800" dirty="0"/>
              <a:t>advertising appears to increase young people's risk of smoking by implying that smoking has social benefits and is far more common than it really is.</a:t>
            </a:r>
          </a:p>
        </p:txBody>
      </p:sp>
    </p:spTree>
    <p:extLst>
      <p:ext uri="{BB962C8B-B14F-4D97-AF65-F5344CB8AC3E}">
        <p14:creationId xmlns:p14="http://schemas.microsoft.com/office/powerpoint/2010/main" xmlns="" val="404249589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Office 2">
      <a:majorFont>
        <a:latin typeface="Calibri"/>
        <a:ea typeface=""/>
        <a:cs typeface=""/>
        <a:font script="Jpan" typeface="ＭＳ 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ambria"/>
        <a:ea typeface=""/>
        <a:cs typeface=""/>
        <a:font script="Jpan" typeface="ＭＳ Ｐ明朝"/>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Solstice.thmx</Template>
  <TotalTime>1986</TotalTime>
  <Words>3421</Words>
  <Application>Microsoft Office PowerPoint</Application>
  <PresentationFormat>عرض على الشاشة (3:4)‏</PresentationFormat>
  <Paragraphs>289</Paragraphs>
  <Slides>41</Slides>
  <Notes>0</Notes>
  <HiddenSlides>0</HiddenSlides>
  <MMClips>0</MMClips>
  <ScaleCrop>false</ScaleCrop>
  <HeadingPairs>
    <vt:vector size="4" baseType="variant">
      <vt:variant>
        <vt:lpstr>سمة</vt:lpstr>
      </vt:variant>
      <vt:variant>
        <vt:i4>1</vt:i4>
      </vt:variant>
      <vt:variant>
        <vt:lpstr>عناوين الشرائح</vt:lpstr>
      </vt:variant>
      <vt:variant>
        <vt:i4>41</vt:i4>
      </vt:variant>
    </vt:vector>
  </HeadingPairs>
  <TitlesOfParts>
    <vt:vector size="42" baseType="lpstr">
      <vt:lpstr>Solstice</vt:lpstr>
      <vt:lpstr>Promoting a Tobacco-Free Lifestyle</vt:lpstr>
      <vt:lpstr>Outline:</vt:lpstr>
      <vt:lpstr>INTRODUCTION</vt:lpstr>
      <vt:lpstr>Prevalence and Cost</vt:lpstr>
      <vt:lpstr>Tobacco Use and Academic Performance</vt:lpstr>
      <vt:lpstr>Factors That Influence Tobacco Use</vt:lpstr>
      <vt:lpstr>Risk Factors :</vt:lpstr>
      <vt:lpstr>State of the Art</vt:lpstr>
      <vt:lpstr>GUIDELINES FOR CLASSROOM</vt:lpstr>
      <vt:lpstr>Smoking Tobacco</vt:lpstr>
      <vt:lpstr>Tobacco has many negative short-term consequences, including the following: </vt:lpstr>
      <vt:lpstr>STRATEGIES FOR LEARNING AND ASSESSMENT</vt:lpstr>
      <vt:lpstr>Grades K-2 (KWL on Tobacco)</vt:lpstr>
      <vt:lpstr>Grades 3-5</vt:lpstr>
      <vt:lpstr>Grade 6-8</vt:lpstr>
      <vt:lpstr>الشريحة 16</vt:lpstr>
      <vt:lpstr>Grades K-2</vt:lpstr>
      <vt:lpstr>Grades 3-5 (Family)</vt:lpstr>
      <vt:lpstr>Grade 6-8</vt:lpstr>
      <vt:lpstr>الشريحة 20</vt:lpstr>
      <vt:lpstr>Grades K-2</vt:lpstr>
      <vt:lpstr>Grades 3-5</vt:lpstr>
      <vt:lpstr>Grades 6-8</vt:lpstr>
      <vt:lpstr>الشريحة 24</vt:lpstr>
      <vt:lpstr>Grades K-2</vt:lpstr>
      <vt:lpstr>Grades 3-5</vt:lpstr>
      <vt:lpstr>الشريحة 27</vt:lpstr>
      <vt:lpstr>Grades k-2</vt:lpstr>
      <vt:lpstr>Grades 3-5</vt:lpstr>
      <vt:lpstr>Grades 6-8</vt:lpstr>
      <vt:lpstr>الشريحة 31</vt:lpstr>
      <vt:lpstr>Grades 3-5</vt:lpstr>
      <vt:lpstr>الشريحة 33</vt:lpstr>
      <vt:lpstr>Grades K-2</vt:lpstr>
      <vt:lpstr>Grades 3-5</vt:lpstr>
      <vt:lpstr>Grades 6-8</vt:lpstr>
      <vt:lpstr>الشريحة 37</vt:lpstr>
      <vt:lpstr>Grades K-2</vt:lpstr>
      <vt:lpstr>Grades 3-5</vt:lpstr>
      <vt:lpstr>Grades 6-8</vt:lpstr>
      <vt:lpstr>Thank you</vt:lpstr>
    </vt:vector>
  </TitlesOfParts>
  <Company>none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Promoting a Tobacco-Free Lifestyle</dc:title>
  <dc:creator>Malak sa</dc:creator>
  <cp:lastModifiedBy>mama</cp:lastModifiedBy>
  <cp:revision>40</cp:revision>
  <dcterms:created xsi:type="dcterms:W3CDTF">2014-04-11T12:48:26Z</dcterms:created>
  <dcterms:modified xsi:type="dcterms:W3CDTF">2015-08-22T13:07:44Z</dcterms:modified>
</cp:coreProperties>
</file>