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28C20-1DD0-412F-977D-D0BB83261E55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21CFB-FB07-462C-AFA4-060DAF4C8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04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E9B8-C888-4C68-9287-8019F15BFAAA}" type="datetime1">
              <a:rPr lang="ar-SA" smtClean="0"/>
              <a:t>01/05/1435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287A-F4F5-480C-93EC-216A09C5D95D}" type="datetime1">
              <a:rPr lang="ar-SA" smtClean="0"/>
              <a:t>01/05/1435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7EA9-D1CF-4635-859D-A14A8A000B83}" type="datetime1">
              <a:rPr lang="ar-SA" smtClean="0"/>
              <a:t>01/05/1435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B202-95DE-4A79-9C9F-76E4E58249B3}" type="datetime1">
              <a:rPr lang="ar-SA" smtClean="0"/>
              <a:t>01/05/1435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15BE-8A75-4397-8461-87A18F86F71A}" type="datetime1">
              <a:rPr lang="ar-SA" smtClean="0"/>
              <a:t>01/05/1435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5A7B-9C72-495A-8340-8E02C6E06256}" type="datetime1">
              <a:rPr lang="ar-SA" smtClean="0"/>
              <a:t>01/05/1435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7F65-8F95-42E1-A368-1D6A823CD5B8}" type="datetime1">
              <a:rPr lang="ar-SA" smtClean="0"/>
              <a:t>01/05/1435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49B-3D17-4E67-93E8-C4EC210739D5}" type="datetime1">
              <a:rPr lang="ar-SA" smtClean="0"/>
              <a:t>01/05/1435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F373-4804-41E6-9E00-05FEAD86223E}" type="datetime1">
              <a:rPr lang="ar-SA" smtClean="0"/>
              <a:t>01/05/1435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67FA-865B-46E6-A04B-D0C6FF461426}" type="datetime1">
              <a:rPr lang="ar-SA" smtClean="0"/>
              <a:t>01/05/1435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63CE-F1B8-4164-A98E-3EDBB21EEA43}" type="datetime1">
              <a:rPr lang="ar-SA" smtClean="0"/>
              <a:t>01/05/1435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6E843-8C72-4024-B99D-D744AACC5F64}" type="datetime1">
              <a:rPr lang="ar-SA" smtClean="0"/>
              <a:t>01/05/1435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Representing Relations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00800" cy="792088"/>
          </a:xfrm>
        </p:spPr>
        <p:txBody>
          <a:bodyPr>
            <a:noAutofit/>
          </a:bodyPr>
          <a:lstStyle/>
          <a:p>
            <a:pPr algn="l" rtl="0"/>
            <a:r>
              <a:rPr lang="en-US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Representing Relations Using Digraphs</a:t>
            </a:r>
            <a:endParaRPr lang="ar-SA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193527"/>
            <a:ext cx="5831830" cy="5664473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DEFINITION 1 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/>
              <a:t>A </a:t>
            </a:r>
            <a:r>
              <a:rPr lang="en-US" b="1" i="1" u="sng" dirty="0" smtClean="0">
                <a:solidFill>
                  <a:srgbClr val="00B050"/>
                </a:solidFill>
              </a:rPr>
              <a:t>directed graph</a:t>
            </a:r>
            <a:r>
              <a:rPr lang="en-US" b="1" dirty="0" smtClean="0"/>
              <a:t>, or </a:t>
            </a:r>
            <a:r>
              <a:rPr lang="en-US" b="1" i="1" u="sng" dirty="0" smtClean="0">
                <a:solidFill>
                  <a:srgbClr val="00B050"/>
                </a:solidFill>
              </a:rPr>
              <a:t>digraph</a:t>
            </a:r>
            <a:r>
              <a:rPr lang="en-US" b="1" dirty="0" smtClean="0"/>
              <a:t>, consists of a set V of </a:t>
            </a:r>
            <a:r>
              <a:rPr lang="en-US" b="1" i="1" dirty="0" smtClean="0">
                <a:solidFill>
                  <a:srgbClr val="00B0F0"/>
                </a:solidFill>
              </a:rPr>
              <a:t>vertices</a:t>
            </a:r>
            <a:r>
              <a:rPr lang="en-US" b="1" dirty="0" smtClean="0"/>
              <a:t> (or </a:t>
            </a:r>
            <a:r>
              <a:rPr lang="en-US" b="1" i="1" dirty="0" smtClean="0">
                <a:solidFill>
                  <a:srgbClr val="00B0F0"/>
                </a:solidFill>
              </a:rPr>
              <a:t>nodes</a:t>
            </a:r>
            <a:r>
              <a:rPr lang="en-US" b="1" dirty="0" smtClean="0"/>
              <a:t>) together with a set E of ordered pairs of elements of V called </a:t>
            </a:r>
            <a:r>
              <a:rPr lang="en-US" b="1" i="1" dirty="0" smtClean="0">
                <a:solidFill>
                  <a:srgbClr val="00B0F0"/>
                </a:solidFill>
              </a:rPr>
              <a:t>edges</a:t>
            </a:r>
            <a:r>
              <a:rPr lang="en-US" b="1" dirty="0" smtClean="0"/>
              <a:t> (or </a:t>
            </a:r>
            <a:r>
              <a:rPr lang="en-US" b="1" i="1" dirty="0" smtClean="0">
                <a:solidFill>
                  <a:srgbClr val="00B0F0"/>
                </a:solidFill>
              </a:rPr>
              <a:t>arcs</a:t>
            </a:r>
            <a:r>
              <a:rPr lang="en-US" b="1" dirty="0" smtClean="0"/>
              <a:t>). The vertex </a:t>
            </a:r>
            <a:r>
              <a:rPr lang="en-US" b="1" i="1" dirty="0" smtClean="0"/>
              <a:t>a</a:t>
            </a:r>
            <a:r>
              <a:rPr lang="en-US" b="1" dirty="0" smtClean="0"/>
              <a:t> is called the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initial vertex </a:t>
            </a:r>
            <a:r>
              <a:rPr lang="en-US" b="1" dirty="0" smtClean="0"/>
              <a:t>of the edge (</a:t>
            </a:r>
            <a:r>
              <a:rPr lang="en-US" b="1" i="1" dirty="0" err="1" smtClean="0"/>
              <a:t>a,b</a:t>
            </a:r>
            <a:r>
              <a:rPr lang="en-US" b="1" dirty="0" smtClean="0"/>
              <a:t>), and the vertex </a:t>
            </a:r>
            <a:r>
              <a:rPr lang="en-US" b="1" i="1" dirty="0" smtClean="0"/>
              <a:t>b</a:t>
            </a:r>
            <a:r>
              <a:rPr lang="en-US" b="1" dirty="0" smtClean="0"/>
              <a:t> is called the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terminal vertex </a:t>
            </a:r>
            <a:r>
              <a:rPr lang="en-US" b="1" dirty="0" smtClean="0"/>
              <a:t>of this edge.</a:t>
            </a:r>
          </a:p>
          <a:p>
            <a:pPr algn="l" rtl="0">
              <a:lnSpc>
                <a:spcPct val="170000"/>
              </a:lnSpc>
            </a:pPr>
            <a:r>
              <a:rPr lang="en-US" b="1" dirty="0" smtClean="0"/>
              <a:t>An edge of the form (</a:t>
            </a:r>
            <a:r>
              <a:rPr lang="en-US" b="1" dirty="0" err="1" smtClean="0"/>
              <a:t>a,a</a:t>
            </a:r>
            <a:r>
              <a:rPr lang="en-US" b="1" dirty="0" smtClean="0"/>
              <a:t>) is represented using an arc from the vertex a back to itself. Such an edge is called a </a:t>
            </a:r>
            <a:r>
              <a:rPr lang="en-US" b="1" i="1" u="sng" dirty="0" smtClean="0">
                <a:solidFill>
                  <a:srgbClr val="00B050"/>
                </a:solidFill>
              </a:rPr>
              <a:t>loop.</a:t>
            </a:r>
            <a:endParaRPr lang="ar-SA" b="1" i="1" u="sng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212897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9188" y="18864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EXAMPLE 7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directed graph with vertices a, b, c, and d, and edges (</a:t>
            </a:r>
            <a:r>
              <a:rPr lang="en-US" dirty="0" err="1" smtClean="0"/>
              <a:t>a,b</a:t>
            </a:r>
            <a:r>
              <a:rPr lang="en-US" dirty="0" smtClean="0"/>
              <a:t>), (</a:t>
            </a:r>
            <a:r>
              <a:rPr lang="en-US" dirty="0" err="1" smtClean="0"/>
              <a:t>a,d</a:t>
            </a:r>
            <a:r>
              <a:rPr lang="en-US" dirty="0" smtClean="0"/>
              <a:t>), (</a:t>
            </a:r>
            <a:r>
              <a:rPr lang="en-US" dirty="0" err="1" smtClean="0"/>
              <a:t>b,b</a:t>
            </a:r>
            <a:r>
              <a:rPr lang="en-US" dirty="0" smtClean="0"/>
              <a:t>), (</a:t>
            </a:r>
            <a:r>
              <a:rPr lang="en-US" dirty="0" err="1" smtClean="0"/>
              <a:t>b,d</a:t>
            </a:r>
            <a:r>
              <a:rPr lang="en-US" dirty="0" smtClean="0"/>
              <a:t>), (</a:t>
            </a:r>
            <a:r>
              <a:rPr lang="en-US" dirty="0" err="1" smtClean="0"/>
              <a:t>c,a</a:t>
            </a:r>
            <a:r>
              <a:rPr lang="en-US" dirty="0" smtClean="0"/>
              <a:t>),(</a:t>
            </a:r>
            <a:r>
              <a:rPr lang="en-US" dirty="0" err="1" smtClean="0"/>
              <a:t>c,b</a:t>
            </a:r>
            <a:r>
              <a:rPr lang="en-US" dirty="0" smtClean="0"/>
              <a:t>), and (</a:t>
            </a:r>
            <a:r>
              <a:rPr lang="en-US" dirty="0" err="1" smtClean="0"/>
              <a:t>d,b</a:t>
            </a:r>
            <a:r>
              <a:rPr lang="en-US" dirty="0" smtClean="0"/>
              <a:t>) is displayed in Figure 3 .</a:t>
            </a:r>
            <a:endParaRPr lang="ar-S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24944"/>
            <a:ext cx="3240360" cy="350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361459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EXAMPLE 8 </a:t>
            </a:r>
            <a:r>
              <a:rPr lang="en-US" dirty="0" smtClean="0"/>
              <a:t>The directed graph of the relation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pt-BR" dirty="0" smtClean="0"/>
              <a:t>R = { (1,1) , (1,3), (2,1), (2,3), (2,4) , (3,1) , (3,2), (4,1) }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on the set { 1 , 2 , 3 , 4 } is shown in Figure 4.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933056"/>
            <a:ext cx="4176464" cy="281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Homework</a:t>
            </a:r>
            <a:endParaRPr lang="ar-SA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Page 542</a:t>
            </a:r>
          </a:p>
          <a:p>
            <a:pPr algn="l" rtl="0"/>
            <a:r>
              <a:rPr lang="en-US" dirty="0" smtClean="0"/>
              <a:t>1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 (a)</a:t>
            </a:r>
          </a:p>
          <a:p>
            <a:pPr algn="l" rtl="0"/>
            <a:r>
              <a:rPr lang="en-US" dirty="0" smtClean="0"/>
              <a:t>7</a:t>
            </a:r>
          </a:p>
          <a:p>
            <a:pPr algn="l" rtl="0"/>
            <a:r>
              <a:rPr lang="en-US" dirty="0" smtClean="0"/>
              <a:t>13 (c)</a:t>
            </a:r>
          </a:p>
          <a:p>
            <a:pPr algn="l" rtl="0"/>
            <a:r>
              <a:rPr lang="en-US" dirty="0" smtClean="0"/>
              <a:t>14 (a)</a:t>
            </a:r>
          </a:p>
          <a:p>
            <a:pPr algn="l" rtl="0"/>
            <a:r>
              <a:rPr lang="en-US" dirty="0" smtClean="0"/>
              <a:t>23</a:t>
            </a:r>
          </a:p>
          <a:p>
            <a:pPr algn="l" rtl="0"/>
            <a:r>
              <a:rPr lang="en-US" dirty="0" smtClean="0"/>
              <a:t>24</a:t>
            </a:r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254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سمة Office</vt:lpstr>
      <vt:lpstr>Representing Relations</vt:lpstr>
      <vt:lpstr>Representing Relations Using Digraphs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Relations</dc:title>
  <dc:creator>Zainab</dc:creator>
  <cp:lastModifiedBy>Zainab</cp:lastModifiedBy>
  <cp:revision>16</cp:revision>
  <dcterms:created xsi:type="dcterms:W3CDTF">2013-02-17T17:54:28Z</dcterms:created>
  <dcterms:modified xsi:type="dcterms:W3CDTF">2014-03-02T13:50:34Z</dcterms:modified>
</cp:coreProperties>
</file>