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57" r:id="rId4"/>
    <p:sldId id="261" r:id="rId5"/>
    <p:sldId id="262" r:id="rId6"/>
    <p:sldId id="264" r:id="rId7"/>
    <p:sldId id="266" r:id="rId8"/>
    <p:sldId id="265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06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3078E9C-8553-45AB-A7FF-DA0AA2F266DD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35CB5FC-3F19-4C21-8E3E-B99E5977B7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574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526E8-131D-4579-91E7-0C9DFD6172C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CB5FC-3F19-4C21-8E3E-B99E5977B7D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34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74967D4-2051-4820-B234-6617D09ABC16}" type="datetimeFigureOut">
              <a:rPr lang="ar-SA" smtClean="0"/>
              <a:t>28/01/37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Immunoelectrophoresis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3568" y="5157192"/>
            <a:ext cx="6461760" cy="1066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BCH462 [practical]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7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Immunology</a:t>
            </a:r>
            <a:r>
              <a:rPr lang="en-US" sz="4000" b="1" dirty="0" smtClean="0">
                <a:solidFill>
                  <a:srgbClr val="7030A0"/>
                </a:solidFill>
              </a:rPr>
              <a:t>/</a:t>
            </a:r>
            <a:r>
              <a:rPr lang="en-US" sz="4000" b="1" dirty="0" smtClean="0">
                <a:solidFill>
                  <a:srgbClr val="7030A0"/>
                </a:solidFill>
              </a:rPr>
              <a:t/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Precipitation </a:t>
            </a:r>
            <a:r>
              <a:rPr lang="en-US" sz="4000" b="1" dirty="0">
                <a:solidFill>
                  <a:srgbClr val="7030A0"/>
                </a:solidFill>
              </a:rPr>
              <a:t>Reactions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486400"/>
          </a:xfrm>
        </p:spPr>
        <p:txBody>
          <a:bodyPr>
            <a:normAutofit/>
          </a:bodyPr>
          <a:lstStyle/>
          <a:p>
            <a:pPr marL="114300" indent="0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I- Precipitation in Solution</a:t>
            </a:r>
          </a:p>
          <a:p>
            <a:pPr marL="0" indent="0" algn="l">
              <a:buNone/>
            </a:pPr>
            <a:r>
              <a:rPr lang="en-US" dirty="0" smtClean="0"/>
              <a:t>Bottom Precipitate</a:t>
            </a:r>
          </a:p>
          <a:p>
            <a:pPr marL="0" indent="0" algn="l">
              <a:buNone/>
            </a:pPr>
            <a:r>
              <a:rPr lang="en-US" dirty="0" smtClean="0"/>
              <a:t>Ring Precipitate (Ring Test)</a:t>
            </a:r>
          </a:p>
          <a:p>
            <a:pPr marL="114300" indent="0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II- Simple </a:t>
            </a:r>
            <a:r>
              <a:rPr lang="en-US" b="1" dirty="0" err="1" smtClean="0">
                <a:solidFill>
                  <a:srgbClr val="FF0000"/>
                </a:solidFill>
              </a:rPr>
              <a:t>Immunodiffusion</a:t>
            </a:r>
            <a:r>
              <a:rPr lang="en-US" b="1" dirty="0" smtClean="0">
                <a:solidFill>
                  <a:srgbClr val="FF0000"/>
                </a:solidFill>
              </a:rPr>
              <a:t> (ID)</a:t>
            </a:r>
          </a:p>
          <a:p>
            <a:pPr marL="0" indent="0" algn="l">
              <a:buNone/>
            </a:pPr>
            <a:r>
              <a:rPr lang="en-US" dirty="0" smtClean="0"/>
              <a:t>Double ID (</a:t>
            </a:r>
            <a:r>
              <a:rPr lang="en-US" dirty="0" err="1" smtClean="0"/>
              <a:t>Ouchterlony</a:t>
            </a:r>
            <a:r>
              <a:rPr lang="en-US" dirty="0" smtClean="0"/>
              <a:t>)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Single Radial ID </a:t>
            </a:r>
            <a:r>
              <a:rPr lang="en-US" dirty="0"/>
              <a:t>(RID</a:t>
            </a:r>
            <a:r>
              <a:rPr lang="en-US" dirty="0" smtClean="0"/>
              <a:t>) (Mancini)</a:t>
            </a:r>
          </a:p>
          <a:p>
            <a:pPr marL="114300" indent="0" algn="l">
              <a:buNone/>
            </a:pP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III- </a:t>
            </a:r>
            <a:r>
              <a:rPr lang="en-US" b="1" dirty="0" smtClean="0">
                <a:solidFill>
                  <a:srgbClr val="FF0000"/>
                </a:solidFill>
              </a:rPr>
              <a:t>Electro-</a:t>
            </a:r>
            <a:r>
              <a:rPr lang="en-US" b="1" dirty="0" err="1" smtClean="0">
                <a:solidFill>
                  <a:srgbClr val="FF0000"/>
                </a:solidFill>
              </a:rPr>
              <a:t>Immnodiffusion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000" dirty="0" err="1"/>
              <a:t>Immunoelectrophoresis</a:t>
            </a:r>
            <a:r>
              <a:rPr lang="en-US" sz="2000" dirty="0"/>
              <a:t> (IEP</a:t>
            </a:r>
            <a:r>
              <a:rPr lang="en-US" sz="2000" dirty="0" smtClean="0"/>
              <a:t>)</a:t>
            </a:r>
          </a:p>
          <a:p>
            <a:pPr marL="0" lvl="1" indent="0" algn="l">
              <a:buNone/>
            </a:pPr>
            <a:r>
              <a:rPr lang="en-IN" dirty="0" err="1" smtClean="0"/>
              <a:t>Immunofixation</a:t>
            </a:r>
            <a:r>
              <a:rPr lang="en-IN" dirty="0" smtClean="0"/>
              <a:t> </a:t>
            </a:r>
            <a:endParaRPr lang="en-US" dirty="0"/>
          </a:p>
          <a:p>
            <a:pPr marL="0" indent="0" algn="l">
              <a:buNone/>
            </a:pPr>
            <a:r>
              <a:rPr lang="en-US" sz="2000" dirty="0"/>
              <a:t>Rocket </a:t>
            </a:r>
            <a:r>
              <a:rPr lang="en-US" sz="2000" dirty="0" err="1"/>
              <a:t>Electroimmunodiffusion</a:t>
            </a:r>
            <a:r>
              <a:rPr lang="en-US" sz="2000" dirty="0"/>
              <a:t> (EID)</a:t>
            </a:r>
          </a:p>
          <a:p>
            <a:pPr marL="0" indent="0" algn="l">
              <a:buNone/>
            </a:pPr>
            <a:r>
              <a:rPr lang="en-US" sz="2000" dirty="0" err="1"/>
              <a:t>Counterimmunoelectrophoresis</a:t>
            </a:r>
            <a:r>
              <a:rPr lang="en-US" sz="2000" dirty="0"/>
              <a:t> (CIEP</a:t>
            </a:r>
            <a:r>
              <a:rPr lang="en-US" sz="2000" dirty="0" smtClean="0"/>
              <a:t>)</a:t>
            </a:r>
          </a:p>
          <a:p>
            <a:pPr marL="114300" indent="0"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06775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0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836712"/>
            <a:ext cx="5008807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/>
              <a:t>Objective: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 To learn the technique of </a:t>
            </a:r>
            <a:r>
              <a:rPr lang="en-US" dirty="0" err="1" smtClean="0"/>
              <a:t>immunoelectrophoresis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83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404664"/>
            <a:ext cx="82089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err="1" smtClean="0">
                <a:solidFill>
                  <a:schemeClr val="accent1"/>
                </a:solidFill>
              </a:rPr>
              <a:t>Immunoelectrophoresis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sz="2000" dirty="0" smtClean="0"/>
              <a:t>-</a:t>
            </a:r>
            <a:r>
              <a:rPr lang="en-US" sz="2000" dirty="0" smtClean="0"/>
              <a:t>Technique based </a:t>
            </a:r>
            <a:r>
              <a:rPr lang="en-US" sz="2000" dirty="0"/>
              <a:t>on the principles of </a:t>
            </a:r>
            <a:r>
              <a:rPr lang="en-US" sz="2000" u="sng" dirty="0"/>
              <a:t>electrophoresis</a:t>
            </a:r>
            <a:r>
              <a:rPr lang="en-US" sz="2000" dirty="0"/>
              <a:t> of antigens and </a:t>
            </a:r>
            <a:r>
              <a:rPr lang="en-US" sz="2000" u="sng" dirty="0"/>
              <a:t>immunodiffusion</a:t>
            </a:r>
            <a:r>
              <a:rPr lang="en-US" sz="2000" dirty="0"/>
              <a:t> of the electrophoresed antigens with a </a:t>
            </a:r>
            <a:r>
              <a:rPr lang="en-US" sz="2000" dirty="0" smtClean="0"/>
              <a:t>specific </a:t>
            </a:r>
            <a:r>
              <a:rPr lang="en-US" sz="2000" dirty="0"/>
              <a:t>antiserum to form </a:t>
            </a:r>
            <a:r>
              <a:rPr lang="en-US" sz="2000" u="sng" dirty="0"/>
              <a:t>precipitin </a:t>
            </a:r>
            <a:r>
              <a:rPr lang="en-US" sz="2000" dirty="0"/>
              <a:t>bands</a:t>
            </a:r>
            <a:r>
              <a:rPr lang="en-US" sz="2000" dirty="0" smtClean="0"/>
              <a:t>.</a:t>
            </a:r>
          </a:p>
          <a:p>
            <a:pPr algn="l" rtl="0"/>
            <a:endParaRPr lang="en-US" sz="2000" dirty="0"/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-It is used to detect the presence of antibodies.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 smtClean="0"/>
              <a:t>-</a:t>
            </a:r>
            <a:r>
              <a:rPr lang="en-US" sz="2000" dirty="0" smtClean="0">
                <a:effectLst/>
              </a:rPr>
              <a:t> Used </a:t>
            </a:r>
            <a:r>
              <a:rPr lang="en-US" sz="2000" dirty="0" smtClean="0"/>
              <a:t>mainly to determine </a:t>
            </a:r>
            <a:r>
              <a:rPr lang="en-US" sz="2000" dirty="0" smtClean="0">
                <a:effectLst/>
              </a:rPr>
              <a:t>the blood levels of three major </a:t>
            </a:r>
            <a:r>
              <a:rPr lang="en-US" sz="2000" dirty="0" err="1" smtClean="0">
                <a:effectLst/>
              </a:rPr>
              <a:t>immunoglobulins</a:t>
            </a:r>
            <a:r>
              <a:rPr lang="en-US" sz="2000" dirty="0" smtClean="0">
                <a:effectLst/>
              </a:rPr>
              <a:t>: immunoglobulin M (</a:t>
            </a:r>
            <a:r>
              <a:rPr lang="en-US" sz="2000" dirty="0" err="1" smtClean="0">
                <a:effectLst/>
              </a:rPr>
              <a:t>IgM</a:t>
            </a:r>
            <a:r>
              <a:rPr lang="en-US" sz="2000" dirty="0" smtClean="0">
                <a:effectLst/>
              </a:rPr>
              <a:t>), immunoglobulin G (</a:t>
            </a:r>
            <a:r>
              <a:rPr lang="en-US" sz="2000" dirty="0" err="1" smtClean="0">
                <a:effectLst/>
              </a:rPr>
              <a:t>IgG</a:t>
            </a:r>
            <a:r>
              <a:rPr lang="en-US" sz="2000" dirty="0" smtClean="0">
                <a:effectLst/>
              </a:rPr>
              <a:t>), and immunoglobulin A (IgA).</a:t>
            </a:r>
            <a:endParaRPr lang="en-US" sz="2000" dirty="0" smtClean="0"/>
          </a:p>
          <a:p>
            <a:pPr algn="l" rtl="0"/>
            <a:r>
              <a:rPr lang="en-US" sz="2000" dirty="0"/>
              <a:t/>
            </a:r>
            <a:br>
              <a:rPr lang="en-US" sz="2000" dirty="0"/>
            </a:br>
            <a:endParaRPr lang="en-US" sz="20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7667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err="1" smtClean="0">
                <a:solidFill>
                  <a:schemeClr val="accent1"/>
                </a:solidFill>
              </a:rPr>
              <a:t>Immunoelectrophoresis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</a:p>
          <a:p>
            <a:pPr algn="l" rtl="0"/>
            <a:r>
              <a:rPr lang="en-US" dirty="0" smtClean="0"/>
              <a:t>A gel is prepared with alternating wells.</a:t>
            </a:r>
            <a:endParaRPr lang="en-US" dirty="0"/>
          </a:p>
          <a:p>
            <a:pPr algn="l" rtl="0"/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The </a:t>
            </a:r>
            <a:r>
              <a:rPr lang="en-US" dirty="0"/>
              <a:t>antigen mixture is first </a:t>
            </a:r>
            <a:r>
              <a:rPr lang="en-US" dirty="0" smtClean="0"/>
              <a:t>electrophoresed to </a:t>
            </a:r>
            <a:r>
              <a:rPr lang="en-US" dirty="0"/>
              <a:t>separate its components by charge.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Troughs are </a:t>
            </a:r>
            <a:r>
              <a:rPr lang="en-US" dirty="0"/>
              <a:t>then cut into the agar gel parallel to the direction </a:t>
            </a:r>
            <a:r>
              <a:rPr lang="en-US" dirty="0" smtClean="0"/>
              <a:t>of the </a:t>
            </a:r>
            <a:r>
              <a:rPr lang="en-US" dirty="0"/>
              <a:t>electric </a:t>
            </a:r>
            <a:r>
              <a:rPr lang="en-US" dirty="0" smtClean="0"/>
              <a:t>field. 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Antiserum </a:t>
            </a:r>
            <a:r>
              <a:rPr lang="en-US" dirty="0"/>
              <a:t>is added to the troughs.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4.</a:t>
            </a:r>
            <a:r>
              <a:rPr lang="en-US" dirty="0" smtClean="0"/>
              <a:t>Antibody </a:t>
            </a:r>
            <a:r>
              <a:rPr lang="en-US" dirty="0"/>
              <a:t>and antigen then diffuse toward each </a:t>
            </a:r>
            <a:r>
              <a:rPr lang="en-US" dirty="0" smtClean="0"/>
              <a:t>other.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5.</a:t>
            </a:r>
            <a:r>
              <a:rPr lang="en-US" dirty="0" smtClean="0"/>
              <a:t>Lines </a:t>
            </a:r>
            <a:r>
              <a:rPr lang="en-US" dirty="0"/>
              <a:t>of </a:t>
            </a:r>
            <a:r>
              <a:rPr lang="en-US" dirty="0" smtClean="0"/>
              <a:t>precipitation </a:t>
            </a:r>
            <a:r>
              <a:rPr lang="en-US" sz="2000" b="1" dirty="0" smtClean="0">
                <a:solidFill>
                  <a:srgbClr val="FF0000"/>
                </a:solidFill>
              </a:rPr>
              <a:t>[arcs] </a:t>
            </a:r>
            <a:r>
              <a:rPr lang="en-US" dirty="0" smtClean="0"/>
              <a:t>will be produced where </a:t>
            </a:r>
            <a:r>
              <a:rPr lang="en-US" dirty="0"/>
              <a:t>they meet in </a:t>
            </a:r>
            <a:r>
              <a:rPr lang="en-US" dirty="0" smtClean="0"/>
              <a:t>appropriate proportions </a:t>
            </a:r>
            <a:r>
              <a:rPr lang="en-US" dirty="0" smtClean="0">
                <a:solidFill>
                  <a:schemeClr val="accent1"/>
                </a:solidFill>
              </a:rPr>
              <a:t>[at the zone of equivalence].</a:t>
            </a:r>
          </a:p>
          <a:p>
            <a:pPr algn="l" rtl="0"/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6.</a:t>
            </a:r>
            <a:r>
              <a:rPr lang="en-US" dirty="0" smtClean="0"/>
              <a:t>The precipitin line indicate the presence of the antigen- antibody complex. While the absence of precipitin line indicates the absence of antigen- antibody complex. </a:t>
            </a:r>
          </a:p>
          <a:p>
            <a:pPr algn="l" rtl="0"/>
            <a:r>
              <a:rPr lang="en-US" dirty="0" smtClean="0"/>
              <a:t> </a:t>
            </a:r>
            <a:endParaRPr lang="en-US" b="1" dirty="0" smtClean="0"/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27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5" t="20082" r="39054" b="8607"/>
          <a:stretch/>
        </p:blipFill>
        <p:spPr bwMode="auto">
          <a:xfrm>
            <a:off x="0" y="24341"/>
            <a:ext cx="4653941" cy="669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572000" y="116632"/>
            <a:ext cx="4572000" cy="64633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Figure:</a:t>
            </a:r>
          </a:p>
          <a:p>
            <a:pPr algn="l" rtl="0"/>
            <a:r>
              <a:rPr lang="en-US" dirty="0" err="1" smtClean="0">
                <a:solidFill>
                  <a:schemeClr val="accent1"/>
                </a:solidFill>
              </a:rPr>
              <a:t>Immunoelectrophoresis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of an antigen mixture.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-An </a:t>
            </a:r>
            <a:r>
              <a:rPr lang="en-US" dirty="0"/>
              <a:t>antigen preparation (orange) is first electrophoresed, </a:t>
            </a:r>
            <a:r>
              <a:rPr lang="en-US" dirty="0" smtClean="0"/>
              <a:t>which separates the component antigens on the basis of charge.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-Antiserum (blue</a:t>
            </a:r>
            <a:r>
              <a:rPr lang="en-US" dirty="0"/>
              <a:t>) is then added to troughs on one or both sides of the </a:t>
            </a:r>
            <a:r>
              <a:rPr lang="en-US" dirty="0" smtClean="0"/>
              <a:t>separated antigens </a:t>
            </a:r>
            <a:r>
              <a:rPr lang="en-US" dirty="0"/>
              <a:t>and allowed to </a:t>
            </a:r>
            <a:r>
              <a:rPr lang="en-US" dirty="0" smtClean="0"/>
              <a:t>diffuse.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-In </a:t>
            </a:r>
            <a:r>
              <a:rPr lang="en-US" dirty="0"/>
              <a:t>time, lines of precipitation (</a:t>
            </a:r>
            <a:r>
              <a:rPr lang="en-US" dirty="0" smtClean="0"/>
              <a:t>colored arcs) </a:t>
            </a:r>
            <a:r>
              <a:rPr lang="en-US" dirty="0"/>
              <a:t>form where specific antibody and antigen </a:t>
            </a:r>
            <a:r>
              <a:rPr lang="en-US" dirty="0" smtClean="0"/>
              <a:t>interact.</a:t>
            </a:r>
          </a:p>
          <a:p>
            <a:pPr algn="l" rtl="0"/>
            <a:endParaRPr lang="ar-SA" dirty="0"/>
          </a:p>
        </p:txBody>
      </p:sp>
      <p:cxnSp>
        <p:nvCxnSpPr>
          <p:cNvPr id="4" name="رابط مستقيم 3"/>
          <p:cNvCxnSpPr>
            <a:stCxn id="2" idx="1"/>
          </p:cNvCxnSpPr>
          <p:nvPr/>
        </p:nvCxnSpPr>
        <p:spPr>
          <a:xfrm>
            <a:off x="4572000" y="3348286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4572000" y="5013176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8" t="31148" r="33178" b="27459"/>
          <a:stretch/>
        </p:blipFill>
        <p:spPr bwMode="auto">
          <a:xfrm>
            <a:off x="899592" y="620688"/>
            <a:ext cx="6574925" cy="439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3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20891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During:</a:t>
            </a:r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electrophoresis</a:t>
            </a:r>
            <a:r>
              <a:rPr lang="en-US" dirty="0"/>
              <a:t>, molecules placed in an electric field acquire a charge and move towards appropriate electrode. Mobility of the molecule is dependent on a number of </a:t>
            </a:r>
            <a:r>
              <a:rPr lang="en-US" dirty="0" smtClean="0"/>
              <a:t>factors: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-Size of molecules to be separated. </a:t>
            </a:r>
          </a:p>
          <a:p>
            <a:pPr algn="l" rtl="0"/>
            <a:r>
              <a:rPr lang="en-US" dirty="0" smtClean="0"/>
              <a:t>-concentration of </a:t>
            </a:r>
            <a:r>
              <a:rPr lang="en-US" dirty="0" err="1" smtClean="0"/>
              <a:t>agarose</a:t>
            </a:r>
            <a:r>
              <a:rPr lang="en-US" dirty="0" smtClean="0"/>
              <a:t> gel.</a:t>
            </a:r>
          </a:p>
          <a:p>
            <a:pPr algn="l" rtl="0"/>
            <a:r>
              <a:rPr lang="en-US" dirty="0" smtClean="0"/>
              <a:t>-Voltage applied.</a:t>
            </a:r>
          </a:p>
          <a:p>
            <a:pPr algn="l" rtl="0"/>
            <a:r>
              <a:rPr lang="en-US" dirty="0" smtClean="0"/>
              <a:t>-The buffer used for electrophoresis.</a:t>
            </a:r>
          </a:p>
          <a:p>
            <a:pPr algn="l" rtl="0"/>
            <a:endParaRPr lang="en-US" dirty="0" smtClean="0"/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 err="1" smtClean="0">
                <a:solidFill>
                  <a:schemeClr val="accent1"/>
                </a:solidFill>
              </a:rPr>
              <a:t>Immunodiffusion</a:t>
            </a:r>
            <a:r>
              <a:rPr lang="en-US" sz="2000" b="1" dirty="0">
                <a:solidFill>
                  <a:schemeClr val="accent1"/>
                </a:solidFill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Antigens </a:t>
            </a:r>
            <a:r>
              <a:rPr lang="en-US" dirty="0" smtClean="0"/>
              <a:t>resolved </a:t>
            </a:r>
            <a:r>
              <a:rPr lang="en-US" dirty="0"/>
              <a:t>by electrophoresis are subjected to </a:t>
            </a:r>
            <a:r>
              <a:rPr lang="en-US" dirty="0" err="1"/>
              <a:t>immunodiffusion</a:t>
            </a:r>
            <a:r>
              <a:rPr lang="en-US" dirty="0"/>
              <a:t> with antiserum added in a trough cut in the </a:t>
            </a:r>
            <a:r>
              <a:rPr lang="en-US" dirty="0" err="1"/>
              <a:t>agarose</a:t>
            </a:r>
            <a:r>
              <a:rPr lang="en-US" dirty="0"/>
              <a:t> gel</a:t>
            </a:r>
            <a:r>
              <a:rPr lang="en-US" dirty="0" smtClean="0"/>
              <a:t>. </a:t>
            </a:r>
            <a:r>
              <a:rPr lang="en-US" dirty="0"/>
              <a:t>antigen-antibody complex precipitates </a:t>
            </a:r>
            <a:r>
              <a:rPr lang="en-US" dirty="0" smtClean="0"/>
              <a:t>at the zone of equivalence to </a:t>
            </a:r>
            <a:r>
              <a:rPr lang="en-US" dirty="0"/>
              <a:t>form an opaque arc shaped line in the gel.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198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6768" y="1412776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-</a:t>
            </a:r>
            <a:r>
              <a:rPr lang="en-US" dirty="0" err="1" smtClean="0"/>
              <a:t>Immunoelectrophoresis</a:t>
            </a:r>
            <a:r>
              <a:rPr lang="en-US" dirty="0" smtClean="0"/>
              <a:t> is used </a:t>
            </a:r>
            <a:r>
              <a:rPr lang="en-US" dirty="0"/>
              <a:t>in clinical laboratories to detect the presence or </a:t>
            </a:r>
            <a:r>
              <a:rPr lang="en-US" dirty="0" smtClean="0"/>
              <a:t>absence of </a:t>
            </a:r>
            <a:r>
              <a:rPr lang="en-US" dirty="0"/>
              <a:t>proteins in the serum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 This technique is useful </a:t>
            </a:r>
            <a:r>
              <a:rPr lang="en-US" dirty="0" smtClean="0"/>
              <a:t>in determining </a:t>
            </a:r>
            <a:r>
              <a:rPr lang="en-US" dirty="0"/>
              <a:t>whether a patient produces abnormally </a:t>
            </a:r>
            <a:r>
              <a:rPr lang="en-US" dirty="0" smtClean="0"/>
              <a:t>low amounts </a:t>
            </a:r>
            <a:r>
              <a:rPr lang="en-US" dirty="0"/>
              <a:t>of one or more </a:t>
            </a:r>
            <a:r>
              <a:rPr lang="en-US" dirty="0" err="1" smtClean="0"/>
              <a:t>isotypes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Ig</a:t>
            </a:r>
            <a:r>
              <a:rPr lang="en-US" dirty="0" smtClean="0"/>
              <a:t> , </a:t>
            </a:r>
            <a:r>
              <a:rPr lang="en-US" dirty="0"/>
              <a:t>characteristic of </a:t>
            </a:r>
            <a:r>
              <a:rPr lang="en-US" dirty="0" smtClean="0"/>
              <a:t>certain immunodeficiency </a:t>
            </a:r>
            <a:r>
              <a:rPr lang="en-US" dirty="0"/>
              <a:t>diseases.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can also show whether a </a:t>
            </a:r>
            <a:r>
              <a:rPr lang="en-US" dirty="0" smtClean="0"/>
              <a:t>patient overproduces </a:t>
            </a:r>
            <a:r>
              <a:rPr lang="en-US" dirty="0"/>
              <a:t>some serum protein, such as albumin,</a:t>
            </a:r>
          </a:p>
          <a:p>
            <a:pPr algn="l" rtl="0"/>
            <a:r>
              <a:rPr lang="en-US" dirty="0"/>
              <a:t>immunoglobulin, or transferrin.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22447" y="467611"/>
            <a:ext cx="184871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Applications:</a:t>
            </a:r>
            <a:endParaRPr lang="ar-SA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9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6903</TotalTime>
  <Words>444</Words>
  <Application>Microsoft Office PowerPoint</Application>
  <PresentationFormat>On-screen Show (4:3)</PresentationFormat>
  <Paragraphs>80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تجاور</vt:lpstr>
      <vt:lpstr>Immunoelectrophoresis </vt:lpstr>
      <vt:lpstr>Immunology/ Precipitation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Immunoelectrophoresis</dc:title>
  <dc:creator>لينة</dc:creator>
  <cp:lastModifiedBy>Areej Alzahrani</cp:lastModifiedBy>
  <cp:revision>25</cp:revision>
  <dcterms:created xsi:type="dcterms:W3CDTF">2013-11-19T17:45:55Z</dcterms:created>
  <dcterms:modified xsi:type="dcterms:W3CDTF">2015-11-10T20:04:00Z</dcterms:modified>
</cp:coreProperties>
</file>