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87" r:id="rId1"/>
    <p:sldMasterId id="2147484299" r:id="rId2"/>
    <p:sldMasterId id="2147485807" r:id="rId3"/>
  </p:sldMasterIdLst>
  <p:notesMasterIdLst>
    <p:notesMasterId r:id="rId44"/>
  </p:notesMasterIdLst>
  <p:handoutMasterIdLst>
    <p:handoutMasterId r:id="rId45"/>
  </p:handoutMasterIdLst>
  <p:sldIdLst>
    <p:sldId id="328" r:id="rId4"/>
    <p:sldId id="330" r:id="rId5"/>
    <p:sldId id="329" r:id="rId6"/>
    <p:sldId id="331" r:id="rId7"/>
    <p:sldId id="332" r:id="rId8"/>
    <p:sldId id="333" r:id="rId9"/>
    <p:sldId id="334" r:id="rId10"/>
    <p:sldId id="335" r:id="rId11"/>
    <p:sldId id="336" r:id="rId12"/>
    <p:sldId id="337" r:id="rId13"/>
    <p:sldId id="338" r:id="rId14"/>
    <p:sldId id="339" r:id="rId15"/>
    <p:sldId id="369" r:id="rId16"/>
    <p:sldId id="341" r:id="rId17"/>
    <p:sldId id="342" r:id="rId18"/>
    <p:sldId id="343" r:id="rId19"/>
    <p:sldId id="344" r:id="rId20"/>
    <p:sldId id="345" r:id="rId21"/>
    <p:sldId id="346" r:id="rId22"/>
    <p:sldId id="347" r:id="rId23"/>
    <p:sldId id="348" r:id="rId24"/>
    <p:sldId id="349" r:id="rId25"/>
    <p:sldId id="350" r:id="rId26"/>
    <p:sldId id="351" r:id="rId27"/>
    <p:sldId id="352" r:id="rId28"/>
    <p:sldId id="353" r:id="rId29"/>
    <p:sldId id="354" r:id="rId30"/>
    <p:sldId id="355" r:id="rId31"/>
    <p:sldId id="370" r:id="rId32"/>
    <p:sldId id="357" r:id="rId33"/>
    <p:sldId id="358" r:id="rId34"/>
    <p:sldId id="359" r:id="rId35"/>
    <p:sldId id="371" r:id="rId36"/>
    <p:sldId id="362" r:id="rId37"/>
    <p:sldId id="363" r:id="rId38"/>
    <p:sldId id="372" r:id="rId39"/>
    <p:sldId id="373" r:id="rId40"/>
    <p:sldId id="365" r:id="rId41"/>
    <p:sldId id="366" r:id="rId42"/>
    <p:sldId id="367" r:id="rId43"/>
  </p:sldIdLst>
  <p:sldSz cx="9144000" cy="6858000" type="screen4x3"/>
  <p:notesSz cx="6834188" cy="9979025"/>
  <p:photoAlbum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99"/>
    <a:srgbClr val="CCECFF"/>
    <a:srgbClr val="99FFCC"/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9" autoAdjust="0"/>
    <p:restoredTop sz="94660"/>
  </p:normalViewPr>
  <p:slideViewPr>
    <p:cSldViewPr>
      <p:cViewPr varScale="1">
        <p:scale>
          <a:sx n="111" d="100"/>
          <a:sy n="111" d="100"/>
        </p:scale>
        <p:origin x="-162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812" y="-84"/>
      </p:cViewPr>
      <p:guideLst>
        <p:guide orient="horz" pos="3143"/>
        <p:guide pos="2153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theme" Target="theme/theme1.xml"/><Relationship Id="rId8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60688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71913" y="0"/>
            <a:ext cx="2960687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5886138C-8458-4D42-B0E4-C0DCA1A8BC85}" type="datetimeFigureOut">
              <a:rPr lang="en-US"/>
              <a:pPr>
                <a:defRPr/>
              </a:pPr>
              <a:t>2/12/2015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78963"/>
            <a:ext cx="2960688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71913" y="9478963"/>
            <a:ext cx="2960687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6468AABA-D3AB-4433-8EE9-503B940D7F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7766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60688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71913" y="0"/>
            <a:ext cx="2960687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5F209B4-2659-4F1F-B3F5-788B0245DA64}" type="datetimeFigureOut">
              <a:rPr lang="en-US"/>
              <a:pPr>
                <a:defRPr/>
              </a:pPr>
              <a:t>2/12/2015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2338" y="747713"/>
            <a:ext cx="4991100" cy="3743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4213" y="4740275"/>
            <a:ext cx="5467350" cy="44910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78963"/>
            <a:ext cx="2960688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71913" y="9478963"/>
            <a:ext cx="2960687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05B4288-8F0C-486A-BA4A-15C44EA058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4173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mtClean="0"/>
              <a:t>Q: how come 75% females + 99% males </a:t>
            </a:r>
            <a:r>
              <a:rPr lang="en-US" altLang="en-US" smtClean="0">
                <a:latin typeface="Times New Roman" pitchFamily="18" charset="0"/>
                <a:cs typeface="Times New Roman" pitchFamily="18" charset="0"/>
              </a:rPr>
              <a:t>≈</a:t>
            </a:r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E771AAC-F2F8-4EB9-8809-337165D6C62C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18C2512-7923-44BA-8149-B51F9574E78F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2479A7F-6431-4F3B-A6E8-F172BC3F02A9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mtClean="0"/>
              <a:t>Note, the values above assume sufficient recovery (i.e. rest) allowances.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3272899-C6ED-4087-8036-7D480BC64CEA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mtClean="0"/>
              <a:t>Good coupling also involves the presence of handles for inserting fingers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01BCA4D-558C-41E6-8DF0-1D2347B6A8BC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5A06779-9811-47A2-AD79-10F35706832B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24B1CE1-7C65-4DA9-AFFB-7BBB3B897CB3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C4E77A5-2A5D-4613-A9C3-A3AD9F02FFBC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8CBF10E-3638-4EEB-A35F-A731C375DDA9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B14B80C-0621-4D91-A5B3-39F638B845F9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F1C9175-07FE-43F4-9EA1-C0AD312DD40F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mtClean="0"/>
              <a:t>Note 75 cm is same as median US male knuckle height (see chapter on anthropometry), since this height is between knee and waist heights (closer to waist)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097BBD6-45F4-412B-AB26-EEC04A59DC11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b="1" smtClean="0"/>
              <a:t>* Note how we just moved only </a:t>
            </a:r>
            <a:r>
              <a:rPr lang="en-US" altLang="en-US" b="1" i="1" smtClean="0"/>
              <a:t>one step</a:t>
            </a:r>
            <a:r>
              <a:rPr lang="en-US" altLang="en-US" b="1" smtClean="0"/>
              <a:t> in the FM table: i.e. from 2 hours to 1 hour, and up from 6 sec to the nearest reading @ 10 sec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C933203-B5EA-417F-9069-03A6149988AF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b="1" smtClean="0"/>
              <a:t>* Note assuming only redesigning F (i.e. no change in AM), the min. FM such that W </a:t>
            </a:r>
            <a:r>
              <a:rPr lang="en-US" altLang="en-US" b="1" smtClean="0">
                <a:latin typeface="Times New Roman" pitchFamily="18" charset="0"/>
                <a:cs typeface="Times New Roman" pitchFamily="18" charset="0"/>
              </a:rPr>
              <a:t>≤ </a:t>
            </a:r>
            <a:r>
              <a:rPr lang="en-US" altLang="en-US" b="1" smtClean="0"/>
              <a:t>RWL </a:t>
            </a:r>
            <a:r>
              <a:rPr lang="en-US" altLang="en-US" b="1" smtClean="0">
                <a:sym typeface="Symbol" pitchFamily="18" charset="2"/>
              </a:rPr>
              <a:t> FM ≥ W / (LC * AM) ≥ 10 / (23 * 0.71) ≥ 0.612; and 0.75 is both close and greater than 0.612</a:t>
            </a:r>
          </a:p>
          <a:p>
            <a:r>
              <a:rPr lang="en-US" altLang="en-US" b="1" smtClean="0">
                <a:sym typeface="Symbol" pitchFamily="18" charset="2"/>
              </a:rPr>
              <a:t>* Also note assuming redesigning A (i.e. no change in FM), the min AM such that </a:t>
            </a:r>
            <a:r>
              <a:rPr lang="en-US" altLang="en-US" b="1" smtClean="0"/>
              <a:t>W </a:t>
            </a:r>
            <a:r>
              <a:rPr lang="en-US" altLang="en-US" b="1" smtClean="0">
                <a:latin typeface="Times New Roman" pitchFamily="18" charset="0"/>
                <a:cs typeface="Times New Roman" pitchFamily="18" charset="0"/>
              </a:rPr>
              <a:t>≤ </a:t>
            </a:r>
            <a:r>
              <a:rPr lang="en-US" altLang="en-US" b="1" smtClean="0"/>
              <a:t>RWL </a:t>
            </a:r>
            <a:r>
              <a:rPr lang="en-US" altLang="en-US" b="1" smtClean="0">
                <a:sym typeface="Symbol" pitchFamily="18" charset="2"/>
              </a:rPr>
              <a:t> AM ≥ W / (LC * FM) ≥ 10 / (23 * 0.26) ≥ 1.67, which is not possible since all multipliers must be </a:t>
            </a:r>
            <a:r>
              <a:rPr lang="en-US" altLang="en-US" b="1" smtClean="0">
                <a:latin typeface="Times New Roman" pitchFamily="18" charset="0"/>
                <a:cs typeface="Times New Roman" pitchFamily="18" charset="0"/>
              </a:rPr>
              <a:t>≤ 1</a:t>
            </a:r>
            <a:endParaRPr lang="en-US" altLang="en-US" b="1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2BEAB47-26D3-4D39-914D-D59AC22C6252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mtClean="0"/>
              <a:t>Note, the equations to be used to get RWL using </a:t>
            </a:r>
            <a:r>
              <a:rPr lang="en-US" altLang="en-US" b="1" smtClean="0"/>
              <a:t>US customary units</a:t>
            </a:r>
            <a:r>
              <a:rPr lang="en-US" altLang="en-US" smtClean="0"/>
              <a:t>, as follows: </a:t>
            </a:r>
            <a:r>
              <a:rPr lang="en-US" altLang="en-US" b="1" smtClean="0"/>
              <a:t>LC = 51 lb.</a:t>
            </a:r>
            <a:r>
              <a:rPr lang="en-US" altLang="en-US" smtClean="0"/>
              <a:t>; </a:t>
            </a:r>
            <a:r>
              <a:rPr lang="en-US" altLang="en-US" b="1" smtClean="0"/>
              <a:t>HM = 10/H</a:t>
            </a:r>
            <a:r>
              <a:rPr lang="en-US" altLang="en-US" smtClean="0"/>
              <a:t>; </a:t>
            </a:r>
            <a:r>
              <a:rPr lang="en-US" altLang="en-US" b="1" smtClean="0"/>
              <a:t>VM = 1 – (0.0075|V – 30|)</a:t>
            </a:r>
            <a:r>
              <a:rPr lang="en-US" altLang="en-US" smtClean="0"/>
              <a:t>; </a:t>
            </a:r>
            <a:r>
              <a:rPr lang="en-US" altLang="en-US" b="1" smtClean="0"/>
              <a:t>DM = 0.82 + (1.8/D)</a:t>
            </a:r>
            <a:r>
              <a:rPr lang="en-US" altLang="en-US" smtClean="0"/>
              <a:t>; </a:t>
            </a:r>
            <a:r>
              <a:rPr lang="en-US" altLang="en-US" b="1" smtClean="0"/>
              <a:t>AM = 1 – (0.0032A)</a:t>
            </a:r>
            <a:r>
              <a:rPr lang="en-US" altLang="en-US" smtClean="0"/>
              <a:t>; and same tables for CM, FM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222634D-7B3F-4A45-867D-5425EAD62B23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mtClean="0"/>
              <a:t>Class exercise or Solve for extra credit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C400626-79A0-46C1-BAED-194932B65D14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mtClean="0"/>
              <a:t>Class exercise or Solve for extra credit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A579605-ACAE-409A-9ABF-6E4D07F8F292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88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mtClean="0"/>
              <a:t>In the future, add lifting index (LI) = W / RWL for ranges &lt;1, 1-3, &gt;3 from Dr. Ramadan’s notes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6B4E520-EDDA-43B9-956D-7934CCEEC331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85674CE-E112-4A4B-9812-3903D8232792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mtClean="0"/>
              <a:t>Fair: make/shift cut outs in cardboard boxes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4D0DDD0-33EA-4BDC-93C3-B0BA4567CEF2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858191D-0857-452D-8B07-910B4D24F050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DCB4CA5-9B1E-4006-853A-ACD8ECE6EA17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mtClean="0"/>
              <a:t>e.g. in original equation LC was 40 kg, then was reduced down to 23 kg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202BA43-16B5-49CE-8163-E14F5F1942E6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mtClean="0"/>
              <a:t>A: either interpolate, or use multiplier formulae shown at the end of the slides for HM, VM, DM, AM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ED76E14-A80D-4110-96C4-752AD359FE23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951A5BD-8E53-42D6-A996-90C484263968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BE1CB6-EFBD-486A-A991-AEE6B5224588}" type="datetime1">
              <a:rPr lang="en-US"/>
              <a:pPr>
                <a:defRPr/>
              </a:pPr>
              <a:t>2/12/2015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97849C-7736-4FAF-860A-CA1C0B9140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764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AB6459-0F3C-4887-9FFE-E0A14DB0A018}" type="datetime1">
              <a:rPr lang="en-US"/>
              <a:pPr>
                <a:defRPr/>
              </a:pPr>
              <a:t>2/12/2015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D2416D-AC83-4677-AAC6-D9EA610991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4682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0499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0499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A41202-24D1-428A-A1FE-6A88C3D27824}" type="datetime1">
              <a:rPr lang="en-US"/>
              <a:pPr>
                <a:defRPr/>
              </a:pPr>
              <a:t>2/12/2015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6380BC-7DEC-4B9C-B3CD-B8E58D21EB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995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29"/>
          <p:cNvSpPr>
            <a:spLocks noGrp="1"/>
          </p:cNvSpPr>
          <p:nvPr>
            <p:ph type="dt" sz="half" idx="10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fld id="{8C0B6CD9-9C73-4E78-AB50-7DD72EA057A2}" type="datetime1">
              <a:rPr lang="en-US"/>
              <a:pPr>
                <a:defRPr/>
              </a:pPr>
              <a:t>2/12/2015</a:t>
            </a:fld>
            <a:endParaRPr lang="en-US"/>
          </a:p>
        </p:txBody>
      </p:sp>
      <p:sp>
        <p:nvSpPr>
          <p:cNvPr id="6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81000" y="6416675"/>
            <a:ext cx="6019800" cy="3651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02D107D5-6E95-45FE-A6D8-863F6BFA0B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7650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Right Triangle 5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Chevron 7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Chevron 8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AD49C3F-8F29-4B5A-854F-98B28C079EF5}" type="datetime1">
              <a:rPr lang="en-US"/>
              <a:pPr>
                <a:defRPr/>
              </a:pPr>
              <a:t>2/12/2015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6530DFF-0C40-4DB3-8286-702352579C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2965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629281B-E4F5-4738-A846-FC36C2BD234E}" type="datetime1">
              <a:rPr lang="en-US"/>
              <a:pPr>
                <a:defRPr/>
              </a:pPr>
              <a:t>2/12/2015</a:t>
            </a:fld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2A49822-F0BD-4A13-965B-71A7439AEF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24368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465D8A2-A1B2-4D99-B2F5-AFF6C12E61D1}" type="datetime1">
              <a:rPr lang="en-US"/>
              <a:pPr>
                <a:defRPr/>
              </a:pPr>
              <a:t>2/12/2015</a:t>
            </a:fld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1CDF00A-F0DA-473F-B7FE-0FD310B9E8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21"/>
          <p:cNvSpPr>
            <a:spLocks noGrp="1"/>
          </p:cNvSpPr>
          <p:nvPr>
            <p:ph type="ftr" sz="quarter" idx="12"/>
          </p:nvPr>
        </p:nvSpPr>
        <p:spPr bwMode="auto">
          <a:xfrm>
            <a:off x="457200" y="6408738"/>
            <a:ext cx="62738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</p:spTree>
    <p:extLst>
      <p:ext uri="{BB962C8B-B14F-4D97-AF65-F5344CB8AC3E}">
        <p14:creationId xmlns:p14="http://schemas.microsoft.com/office/powerpoint/2010/main" val="7507183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4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Right Triangle 4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65CD6FE-B46F-4EE9-843C-4274C872ED1F}" type="datetime1">
              <a:rPr lang="en-US"/>
              <a:pPr>
                <a:defRPr/>
              </a:pPr>
              <a:t>2/12/2015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A206EA4-3DE1-4789-8899-25FBEDC1B1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2359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7FD7E37-D24E-4517-8365-04187272CBD6}" type="datetime1">
              <a:rPr lang="en-US"/>
              <a:pPr>
                <a:defRPr/>
              </a:pPr>
              <a:t>2/12/2015</a:t>
            </a:fld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EB0291F-DAAB-41DE-A896-08D3CC977D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21"/>
          <p:cNvSpPr>
            <a:spLocks noGrp="1"/>
          </p:cNvSpPr>
          <p:nvPr>
            <p:ph type="ftr" sz="quarter" idx="12"/>
          </p:nvPr>
        </p:nvSpPr>
        <p:spPr bwMode="auto">
          <a:xfrm>
            <a:off x="457200" y="6408738"/>
            <a:ext cx="62738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</p:spTree>
    <p:extLst>
      <p:ext uri="{BB962C8B-B14F-4D97-AF65-F5344CB8AC3E}">
        <p14:creationId xmlns:p14="http://schemas.microsoft.com/office/powerpoint/2010/main" val="20217638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E855885B-42C1-4AB1-BD42-A9DF41AF9FA2}" type="datetime1">
              <a:rPr lang="en-US"/>
              <a:pPr>
                <a:defRPr/>
              </a:pPr>
              <a:t>2/12/2015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B18CEFFB-C974-45B4-A616-87220CBFEE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25930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/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A92B5F-3E0F-498A-A64A-D188AC2AB2FB}" type="datetime1">
              <a:rPr lang="en-US"/>
              <a:pPr>
                <a:defRPr/>
              </a:pPr>
              <a:t>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F92087-8418-422A-9814-BDF85D0FA2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44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C7208E-377E-4D0E-BE0B-F5E37DBBB1D5}" type="datetime1">
              <a:rPr lang="en-US"/>
              <a:pPr>
                <a:defRPr/>
              </a:pPr>
              <a:t>2/12/2015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9C0D3A-7ECB-491C-BE9D-4A078F6DFB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94421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FAA92A-5FAA-4DCB-927B-BCE4509F32F7}" type="datetime1">
              <a:rPr lang="en-US"/>
              <a:pPr>
                <a:defRPr/>
              </a:pPr>
              <a:t>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744961-0CA2-4DED-9EF1-9581010AD4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3198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495800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4695825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297363" y="3924300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BCAD5D-019B-40AF-8B2F-0F692AEA59B2}" type="datetime1">
              <a:rPr lang="en-US"/>
              <a:pPr>
                <a:defRPr/>
              </a:pPr>
              <a:t>2/12/2015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2CD07D-5CBF-4A6B-BA12-06124894EA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3545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A436B6-8329-443A-93EC-232F297129D3}" type="datetime1">
              <a:rPr lang="en-US"/>
              <a:pPr>
                <a:defRPr/>
              </a:pPr>
              <a:t>2/12/2015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8E71BA-5738-414B-BD6C-316D8A897C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43331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84540-F904-48A6-A587-0D8D38707F3B}" type="datetime1">
              <a:rPr lang="en-US"/>
              <a:pPr>
                <a:defRPr/>
              </a:pPr>
              <a:t>2/12/2015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B25071-3D91-42B9-9EB9-AEC8CF3BB3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16455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2B6DDB-85B5-48DF-BDA5-AE7DB3669518}" type="datetime1">
              <a:rPr lang="en-US"/>
              <a:pPr>
                <a:defRPr/>
              </a:pPr>
              <a:t>2/12/2015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D4B643-6F02-4C0E-9BAB-E9A71FB160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03502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6EE043-FEF6-4DF6-BC11-2019DAADF852}" type="datetime1">
              <a:rPr lang="en-US"/>
              <a:pPr>
                <a:defRPr/>
              </a:pPr>
              <a:t>2/12/2015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838008-77BC-40D4-87B3-8059BCB4AB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27009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14B02F-F58E-4D8F-8F43-B16D7C0DBB78}" type="datetime1">
              <a:rPr lang="en-US"/>
              <a:pPr>
                <a:defRPr/>
              </a:pPr>
              <a:t>2/12/2015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044FBC-603E-404E-B5A6-CEB779862B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53824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777006-3D4B-46BB-9754-8CEF07C0C3B3}" type="datetime1">
              <a:rPr lang="en-US"/>
              <a:pPr>
                <a:defRPr/>
              </a:pPr>
              <a:t>2/12/2015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D43B3-581D-49B9-BC2F-9FA0F2718D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21865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4275B9-117C-4435-AFC3-7D863181F005}" type="datetime1">
              <a:rPr lang="en-US"/>
              <a:pPr>
                <a:defRPr/>
              </a:pPr>
              <a:t>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CAA711-3A8D-4AEA-9534-2708137C07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20614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85498-A781-4B49-96EA-FCC5934A4155}" type="datetime1">
              <a:rPr lang="en-US"/>
              <a:pPr>
                <a:defRPr/>
              </a:pPr>
              <a:t>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7223F1-E81E-4765-B884-407C0328F2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564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C32E6D-571E-42AE-BAD0-4AA7A18CD5F1}" type="datetime1">
              <a:rPr lang="en-US"/>
              <a:pPr>
                <a:defRPr/>
              </a:pPr>
              <a:t>2/12/2015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950D42-1EB8-49E6-A3E2-3713E5AB2D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1496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138"/>
            <a:ext cx="4038600" cy="4843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138"/>
            <a:ext cx="4038600" cy="4843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F90431-E8C3-4AD6-87BA-C0EB715378D9}" type="datetime1">
              <a:rPr lang="en-US"/>
              <a:pPr>
                <a:defRPr/>
              </a:pPr>
              <a:t>2/12/2015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F7422A-A670-44B6-8913-3D5382FDE3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1249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28EE51-B567-47B1-9A7B-179B255B0072}" type="datetime1">
              <a:rPr lang="en-US"/>
              <a:pPr>
                <a:defRPr/>
              </a:pPr>
              <a:t>2/12/2015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EF983F-084D-4D41-B3AD-2086589BE2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4314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03CE1-9D5F-41A8-93A7-906F1662147E}" type="datetime1">
              <a:rPr lang="en-US"/>
              <a:pPr>
                <a:defRPr/>
              </a:pPr>
              <a:t>2/12/2015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496476-BF69-4443-AFBD-42C8601B64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4981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C45C02-7CF0-4ED8-977B-0ED22417D71E}" type="datetime1">
              <a:rPr lang="en-US"/>
              <a:pPr>
                <a:defRPr/>
              </a:pPr>
              <a:t>2/12/2015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03CA5D-6DD7-4A49-B5E6-0B52E68277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792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A10BCC-6520-43E8-8E6E-620C56B4F9AD}" type="datetime1">
              <a:rPr lang="en-US"/>
              <a:pPr>
                <a:defRPr/>
              </a:pPr>
              <a:t>2/12/2015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2560A0-9BDB-4800-8795-977EF733D7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443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107311-DD38-4177-A528-39D226751C5C}" type="datetime1">
              <a:rPr lang="en-US"/>
              <a:pPr>
                <a:defRPr/>
              </a:pPr>
              <a:t>2/12/2015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ED4B05-6364-46FD-A543-E9C615B576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431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CCECFF"/>
            </a:gs>
            <a:gs pos="100000">
              <a:srgbClr val="99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84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6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  <a:cs typeface="+mn-cs"/>
              </a:defRPr>
            </a:lvl1pPr>
          </a:lstStyle>
          <a:p>
            <a:pPr>
              <a:defRPr/>
            </a:pPr>
            <a:fld id="{C4143BF5-A9CD-4E9E-9B77-E508700256BB}" type="datetime1">
              <a:rPr lang="en-US"/>
              <a:pPr>
                <a:defRPr/>
              </a:pPr>
              <a:t>2/12/2015</a:t>
            </a:fld>
            <a:endParaRPr lang="en-US"/>
          </a:p>
        </p:txBody>
      </p:sp>
      <p:sp>
        <p:nvSpPr>
          <p:cNvPr id="17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1143000" y="6408738"/>
            <a:ext cx="55880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19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  <a:cs typeface="+mn-cs"/>
              </a:defRPr>
            </a:lvl1pPr>
          </a:lstStyle>
          <a:p>
            <a:pPr>
              <a:defRPr/>
            </a:pPr>
            <a:fld id="{CB4CAF75-4991-47B9-8354-FAC4F39B7B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827" r:id="rId1"/>
    <p:sldLayoutId id="2147485828" r:id="rId2"/>
    <p:sldLayoutId id="2147485829" r:id="rId3"/>
    <p:sldLayoutId id="2147485830" r:id="rId4"/>
    <p:sldLayoutId id="2147485831" r:id="rId5"/>
    <p:sldLayoutId id="2147485832" r:id="rId6"/>
    <p:sldLayoutId id="2147485833" r:id="rId7"/>
    <p:sldLayoutId id="2147485834" r:id="rId8"/>
    <p:sldLayoutId id="2147485835" r:id="rId9"/>
    <p:sldLayoutId id="2147485836" r:id="rId10"/>
    <p:sldLayoutId id="2147485837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>
          <a:solidFill>
            <a:schemeClr val="tx1"/>
          </a:solidFill>
          <a:latin typeface="+mn-lt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>
          <a:solidFill>
            <a:schemeClr val="tx1"/>
          </a:solidFill>
          <a:latin typeface="+mn-lt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>
          <a:solidFill>
            <a:schemeClr val="tx1"/>
          </a:solidFill>
          <a:latin typeface="+mn-lt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5pPr>
      <a:lvl6pPr marL="18288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6pPr>
      <a:lvl7pPr marL="2286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7pPr>
      <a:lvl8pPr marL="27432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8pPr>
      <a:lvl9pPr marL="32004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99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51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3" name="Date Placeholder 4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2F469E13-47C8-4E37-A9B7-0BC769AB2C5F}" type="datetime1">
              <a:rPr lang="en-US"/>
              <a:pPr>
                <a:defRPr/>
              </a:pPr>
              <a:t>2/12/2015</a:t>
            </a:fld>
            <a:endParaRPr lang="en-US"/>
          </a:p>
        </p:txBody>
      </p:sp>
      <p:sp>
        <p:nvSpPr>
          <p:cNvPr id="24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25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911C31BB-E5BF-4950-93C0-11CD85775E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5848" r:id="rId1"/>
    <p:sldLayoutId id="2147485849" r:id="rId2"/>
    <p:sldLayoutId id="2147485850" r:id="rId3"/>
    <p:sldLayoutId id="2147485851" r:id="rId4"/>
    <p:sldLayoutId id="2147485852" r:id="rId5"/>
    <p:sldLayoutId id="2147485853" r:id="rId6"/>
    <p:sldLayoutId id="2147485854" r:id="rId7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2700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335A42A2-424F-43BB-8FFB-701CEC20C1C7}" type="datetime1">
              <a:rPr lang="en-US"/>
              <a:pPr>
                <a:defRPr/>
              </a:pPr>
              <a:t>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8813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925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1F284DAB-5F9B-4F9B-A27F-62C02A7957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8200" y="6499225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69913" y="6499225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838" r:id="rId1"/>
    <p:sldLayoutId id="2147485839" r:id="rId2"/>
    <p:sldLayoutId id="2147485855" r:id="rId3"/>
    <p:sldLayoutId id="2147485840" r:id="rId4"/>
    <p:sldLayoutId id="2147485841" r:id="rId5"/>
    <p:sldLayoutId id="2147485842" r:id="rId6"/>
    <p:sldLayoutId id="2147485843" r:id="rId7"/>
    <p:sldLayoutId id="2147485844" r:id="rId8"/>
    <p:sldLayoutId id="2147485845" r:id="rId9"/>
    <p:sldLayoutId id="2147485846" r:id="rId10"/>
    <p:sldLayoutId id="2147485847" r:id="rId11"/>
  </p:sldLayoutIdLst>
  <p:hf hdr="0" ftr="0" dt="0"/>
  <p:txStyles>
    <p:titleStyle>
      <a:lvl1pPr algn="ctr" rtl="0" fontAlgn="base">
        <a:lnSpc>
          <a:spcPts val="5800"/>
        </a:lnSpc>
        <a:spcBef>
          <a:spcPct val="0"/>
        </a:spcBef>
        <a:spcAft>
          <a:spcPct val="0"/>
        </a:spcAft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  <a:lvl2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2pPr>
      <a:lvl3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3pPr>
      <a:lvl4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4pPr>
      <a:lvl5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5pPr>
      <a:lvl6pPr marL="4572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6pPr>
      <a:lvl7pPr marL="9144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7pPr>
      <a:lvl8pPr marL="13716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8pPr>
      <a:lvl9pPr marL="18288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7F7F7F"/>
          </a:solidFill>
          <a:latin typeface="+mj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+mj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+mj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0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0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0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0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0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0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0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0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0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0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0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0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://faculty.ksu.edu.sa/alsaleh/default.aspx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0.xml"/><Relationship Id="rId5" Type="http://schemas.openxmlformats.org/officeDocument/2006/relationships/hyperlink" Target="http://www.osha.gov/dts/osta/otm/otm_vii/otm_vii_1.html" TargetMode="External"/><Relationship Id="rId4" Type="http://schemas.openxmlformats.org/officeDocument/2006/relationships/hyperlink" Target="http://faculty.ksu.edu.sa/mramadan/default.aspx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7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4346" name="Rectangle 10"/>
          <p:cNvSpPr>
            <a:spLocks noGrp="1"/>
          </p:cNvSpPr>
          <p:nvPr>
            <p:ph type="ctrTitle"/>
          </p:nvPr>
        </p:nvSpPr>
        <p:spPr bwMode="auto">
          <a:xfrm>
            <a:off x="609600" y="533400"/>
            <a:ext cx="8153400" cy="38862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King Saud University </a:t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/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>College of Engineering</a:t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/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>IE – 341: “Human Factors Engineering”</a:t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/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>Fall – 2015 (1</a:t>
            </a:r>
            <a:r>
              <a:rPr lang="en-US" sz="3700" baseline="30000" dirty="0" smtClean="0">
                <a:solidFill>
                  <a:schemeClr val="tx1"/>
                </a:solidFill>
              </a:rPr>
              <a:t>st</a:t>
            </a:r>
            <a:r>
              <a:rPr lang="en-US" sz="3700" dirty="0" smtClean="0">
                <a:solidFill>
                  <a:schemeClr val="tx1"/>
                </a:solidFill>
              </a:rPr>
              <a:t> Sem. 1436-7H)</a:t>
            </a:r>
          </a:p>
        </p:txBody>
      </p:sp>
      <p:sp>
        <p:nvSpPr>
          <p:cNvPr id="10244" name="Rectangle 12"/>
          <p:cNvSpPr>
            <a:spLocks noGrp="1"/>
          </p:cNvSpPr>
          <p:nvPr>
            <p:ph type="subTitle" idx="1"/>
          </p:nvPr>
        </p:nvSpPr>
        <p:spPr>
          <a:xfrm>
            <a:off x="533400" y="4648200"/>
            <a:ext cx="8077200" cy="2057400"/>
          </a:xfrm>
        </p:spPr>
        <p:txBody>
          <a:bodyPr rtlCol="0"/>
          <a:lstStyle/>
          <a:p>
            <a:pPr marL="109538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b="1" smtClean="0"/>
              <a:t>Manual Materials Handling</a:t>
            </a:r>
          </a:p>
          <a:p>
            <a:pPr marL="109538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b="1" smtClean="0"/>
              <a:t>(Chapter 8)</a:t>
            </a:r>
          </a:p>
          <a:p>
            <a:pPr marL="109538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sz="1900" b="1" smtClean="0"/>
              <a:t>Prepared by: Ahmed M. El-Sherbeeny, PhD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F5F704-2C95-4857-BBC6-FDC6BE1FE14B}" type="slidenum">
              <a:rPr lang="en-US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Establishing if a Lift is too Heavy</a:t>
            </a:r>
          </a:p>
        </p:txBody>
      </p:sp>
      <p:sp>
        <p:nvSpPr>
          <p:cNvPr id="21508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b="1" smtClean="0"/>
              <a:t>NIOSH</a:t>
            </a:r>
            <a:r>
              <a:rPr lang="en-US" altLang="en-US" smtClean="0"/>
              <a:t>: National Institute for Occupational Safety and Health (United States) </a:t>
            </a:r>
          </a:p>
          <a:p>
            <a:r>
              <a:rPr lang="en-US" altLang="en-US" smtClean="0"/>
              <a:t>Following recommendations are based on "</a:t>
            </a:r>
            <a:r>
              <a:rPr lang="en-US" altLang="en-US" b="1" smtClean="0"/>
              <a:t>Revised NIOSH equation</a:t>
            </a:r>
            <a:r>
              <a:rPr lang="en-US" altLang="en-US" smtClean="0"/>
              <a:t> for the design and evaluation of </a:t>
            </a:r>
            <a:r>
              <a:rPr lang="en-US" altLang="en-US" b="1" smtClean="0"/>
              <a:t>manual lifting tasks</a:t>
            </a:r>
            <a:r>
              <a:rPr lang="en-US" altLang="en-US" smtClean="0"/>
              <a:t>”</a:t>
            </a:r>
          </a:p>
          <a:p>
            <a:r>
              <a:rPr lang="en-US" altLang="en-US" smtClean="0"/>
              <a:t>NIOSH lifting equation takes into account weight, other variables in lifting tasks that contribute to the risk of injury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CE8082-0D41-4A42-8835-D45FCC8EEC8B}" type="slidenum">
              <a:rPr lang="en-US"/>
              <a:pPr>
                <a:defRPr/>
              </a:pPr>
              <a:t>10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Establishing if a Lift is too Heavy (cont)</a:t>
            </a:r>
          </a:p>
        </p:txBody>
      </p:sp>
      <p:sp>
        <p:nvSpPr>
          <p:cNvPr id="22532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305800" cy="5943600"/>
          </a:xfrm>
        </p:spPr>
        <p:txBody>
          <a:bodyPr/>
          <a:lstStyle/>
          <a:p>
            <a:r>
              <a:rPr lang="en-US" altLang="en-US" smtClean="0"/>
              <a:t>e.g. situation requires frequent lifts or lifting loads far away from the body</a:t>
            </a:r>
          </a:p>
          <a:p>
            <a:pPr lvl="1"/>
            <a:r>
              <a:rPr lang="en-US" altLang="en-US" smtClean="0">
                <a:ea typeface="Lucida Sans Unicode" pitchFamily="34" charset="0"/>
                <a:cs typeface="Lucida Sans Unicode" pitchFamily="34" charset="0"/>
              </a:rPr>
              <a:t>⇒ </a:t>
            </a:r>
            <a:r>
              <a:rPr lang="en-US" altLang="en-US" smtClean="0"/>
              <a:t>there is an increased risk of injury</a:t>
            </a:r>
          </a:p>
          <a:p>
            <a:pPr lvl="1"/>
            <a:r>
              <a:rPr lang="en-US" altLang="en-US" smtClean="0"/>
              <a:t>Under these conditions, reduce weight limit:</a:t>
            </a:r>
          </a:p>
          <a:p>
            <a:pPr lvl="2"/>
            <a:r>
              <a:rPr lang="en-US" altLang="en-US" smtClean="0"/>
              <a:t>from a baseline weight or "</a:t>
            </a:r>
            <a:r>
              <a:rPr lang="en-US" altLang="en-US" b="1" smtClean="0"/>
              <a:t>load constant</a:t>
            </a:r>
            <a:r>
              <a:rPr lang="en-US" altLang="en-US" smtClean="0"/>
              <a:t>" (</a:t>
            </a:r>
            <a:r>
              <a:rPr lang="en-US" altLang="en-US" b="1" smtClean="0"/>
              <a:t>LC</a:t>
            </a:r>
            <a:r>
              <a:rPr lang="en-US" altLang="en-US" smtClean="0"/>
              <a:t>)</a:t>
            </a:r>
          </a:p>
          <a:p>
            <a:pPr lvl="2"/>
            <a:r>
              <a:rPr lang="en-US" altLang="en-US" smtClean="0"/>
              <a:t>to a </a:t>
            </a:r>
            <a:r>
              <a:rPr lang="en-US" altLang="en-US" b="1" smtClean="0"/>
              <a:t>recommended weight limit</a:t>
            </a:r>
            <a:r>
              <a:rPr lang="en-US" altLang="en-US" smtClean="0"/>
              <a:t> (</a:t>
            </a:r>
            <a:r>
              <a:rPr lang="en-US" altLang="en-US" b="1" smtClean="0"/>
              <a:t>RWL</a:t>
            </a:r>
            <a:r>
              <a:rPr lang="en-US" altLang="en-US" smtClean="0"/>
              <a:t>)</a:t>
            </a:r>
          </a:p>
          <a:p>
            <a:r>
              <a:rPr lang="en-US" altLang="en-US" smtClean="0"/>
              <a:t>A "load constant" (</a:t>
            </a:r>
            <a:r>
              <a:rPr lang="en-US" altLang="en-US" b="1" smtClean="0"/>
              <a:t>LC</a:t>
            </a:r>
            <a:r>
              <a:rPr lang="en-US" altLang="en-US" smtClean="0"/>
              <a:t>)</a:t>
            </a:r>
          </a:p>
          <a:p>
            <a:pPr lvl="1"/>
            <a:r>
              <a:rPr lang="en-US" altLang="en-US" smtClean="0"/>
              <a:t>23 kg (about 51 lb.)</a:t>
            </a:r>
          </a:p>
          <a:p>
            <a:pPr lvl="1"/>
            <a:r>
              <a:rPr lang="en-US" altLang="en-US" smtClean="0"/>
              <a:t>established by NIOSH: load that, under ideal conditions (e.g. shifts </a:t>
            </a:r>
            <a:r>
              <a:rPr lang="en-US" altLang="en-US" smtClean="0">
                <a:latin typeface="Times New Roman" pitchFamily="18" charset="0"/>
                <a:cs typeface="Times New Roman" pitchFamily="18" charset="0"/>
              </a:rPr>
              <a:t>≤ </a:t>
            </a:r>
            <a:r>
              <a:rPr lang="en-US" altLang="en-US" smtClean="0"/>
              <a:t>8 hr.), is safe for</a:t>
            </a:r>
          </a:p>
          <a:p>
            <a:pPr lvl="2"/>
            <a:r>
              <a:rPr lang="en-US" altLang="en-US" smtClean="0"/>
              <a:t>75% of females</a:t>
            </a:r>
          </a:p>
          <a:p>
            <a:pPr lvl="2"/>
            <a:r>
              <a:rPr lang="en-US" altLang="en-US" smtClean="0"/>
              <a:t>99% of males</a:t>
            </a:r>
          </a:p>
          <a:p>
            <a:pPr lvl="2"/>
            <a:r>
              <a:rPr lang="en-US" altLang="en-US" smtClean="0"/>
              <a:t>i.e. 90% of adult employee population</a:t>
            </a:r>
          </a:p>
          <a:p>
            <a:r>
              <a:rPr lang="en-US" altLang="en-US" smtClean="0"/>
              <a:t>The recommended weight limit (RWL)</a:t>
            </a:r>
          </a:p>
          <a:p>
            <a:pPr lvl="1"/>
            <a:r>
              <a:rPr lang="en-US" altLang="en-US" smtClean="0"/>
              <a:t>Calculated using the NIOSH lifting equation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99E287-4533-4CD7-B3AC-B7642418D811}" type="slidenum">
              <a:rPr lang="en-US"/>
              <a:pPr>
                <a:defRPr/>
              </a:pPr>
              <a:t>11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Calculating the RWL: Overview</a:t>
            </a:r>
          </a:p>
        </p:txBody>
      </p:sp>
      <p:sp>
        <p:nvSpPr>
          <p:cNvPr id="23556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b="1" smtClean="0"/>
              <a:t>STEP 1</a:t>
            </a:r>
            <a:r>
              <a:rPr lang="en-US" altLang="en-US" smtClean="0"/>
              <a:t>: measure/assess variables related to the lifting task</a:t>
            </a:r>
          </a:p>
          <a:p>
            <a:r>
              <a:rPr lang="en-US" altLang="en-US" smtClean="0"/>
              <a:t>Six variables considered in determining RWL:</a:t>
            </a:r>
          </a:p>
          <a:p>
            <a:pPr marL="849313" lvl="1" indent="-457200">
              <a:buSzPct val="80000"/>
              <a:buFont typeface="Lucida Sans Unicode" pitchFamily="34" charset="0"/>
              <a:buAutoNum type="arabicPeriod"/>
            </a:pPr>
            <a:r>
              <a:rPr lang="en-US" altLang="en-US" b="1" smtClean="0"/>
              <a:t>horizontal distance </a:t>
            </a:r>
            <a:r>
              <a:rPr lang="en-US" altLang="en-US" smtClean="0"/>
              <a:t>(</a:t>
            </a:r>
            <a:r>
              <a:rPr lang="en-US" altLang="en-US" b="1" smtClean="0"/>
              <a:t>H</a:t>
            </a:r>
            <a:r>
              <a:rPr lang="en-US" altLang="en-US" smtClean="0"/>
              <a:t>) the load is lifted, i.e. = distance of hands from midpoint between ankles</a:t>
            </a:r>
          </a:p>
          <a:p>
            <a:pPr marL="849313" lvl="1" indent="-457200">
              <a:buSzPct val="80000"/>
              <a:buFont typeface="Lucida Sans Unicode" pitchFamily="34" charset="0"/>
              <a:buAutoNum type="arabicPeriod"/>
            </a:pPr>
            <a:r>
              <a:rPr lang="en-US" altLang="en-US" b="1" smtClean="0"/>
              <a:t>starting height</a:t>
            </a:r>
            <a:r>
              <a:rPr lang="en-US" altLang="en-US" smtClean="0"/>
              <a:t> of the hands from the ground, (vertical location, </a:t>
            </a:r>
            <a:r>
              <a:rPr lang="en-US" altLang="en-US" b="1" smtClean="0"/>
              <a:t>V</a:t>
            </a:r>
            <a:r>
              <a:rPr lang="en-US" altLang="en-US" smtClean="0"/>
              <a:t>)</a:t>
            </a:r>
          </a:p>
          <a:p>
            <a:pPr marL="849313" lvl="1" indent="-457200">
              <a:buSzPct val="80000"/>
              <a:buFont typeface="Lucida Sans Unicode" pitchFamily="34" charset="0"/>
              <a:buAutoNum type="arabicPeriod"/>
            </a:pPr>
            <a:r>
              <a:rPr lang="en-US" altLang="en-US" b="1" smtClean="0"/>
              <a:t>vertical distance</a:t>
            </a:r>
            <a:r>
              <a:rPr lang="en-US" altLang="en-US" smtClean="0"/>
              <a:t> of lifting (</a:t>
            </a:r>
            <a:r>
              <a:rPr lang="en-US" altLang="en-US" b="1" smtClean="0"/>
              <a:t>D</a:t>
            </a:r>
            <a:r>
              <a:rPr lang="en-US" altLang="en-US" smtClean="0"/>
              <a:t>)</a:t>
            </a:r>
          </a:p>
          <a:p>
            <a:pPr marL="849313" lvl="1" indent="-457200">
              <a:buSzPct val="80000"/>
              <a:buFont typeface="Lucida Sans Unicode" pitchFamily="34" charset="0"/>
              <a:buAutoNum type="arabicPeriod"/>
            </a:pPr>
            <a:r>
              <a:rPr lang="en-US" altLang="en-US" b="1" smtClean="0"/>
              <a:t>frequency of lifting</a:t>
            </a:r>
            <a:r>
              <a:rPr lang="en-US" altLang="en-US" smtClean="0"/>
              <a:t> or time between lifts (</a:t>
            </a:r>
            <a:r>
              <a:rPr lang="en-US" altLang="en-US" b="1" smtClean="0"/>
              <a:t>F</a:t>
            </a:r>
            <a:r>
              <a:rPr lang="en-US" altLang="en-US" smtClean="0"/>
              <a:t>)</a:t>
            </a:r>
          </a:p>
          <a:p>
            <a:pPr marL="849313" lvl="1" indent="-457200">
              <a:buSzPct val="80000"/>
              <a:buFont typeface="Lucida Sans Unicode" pitchFamily="34" charset="0"/>
              <a:buAutoNum type="arabicPeriod"/>
            </a:pPr>
            <a:r>
              <a:rPr lang="en-US" altLang="en-US" b="1" smtClean="0"/>
              <a:t>angle of the load in relation to the body</a:t>
            </a:r>
            <a:r>
              <a:rPr lang="en-US" altLang="en-US" smtClean="0"/>
              <a:t> (</a:t>
            </a:r>
            <a:r>
              <a:rPr lang="en-US" altLang="en-US" b="1" smtClean="0"/>
              <a:t>A</a:t>
            </a:r>
            <a:r>
              <a:rPr lang="en-US" altLang="en-US" smtClean="0"/>
              <a:t>)</a:t>
            </a:r>
            <a:br>
              <a:rPr lang="en-US" altLang="en-US" smtClean="0"/>
            </a:br>
            <a:r>
              <a:rPr lang="en-US" altLang="en-US" smtClean="0"/>
              <a:t>(e.g. straight in front of you = 0</a:t>
            </a:r>
            <a:r>
              <a:rPr lang="en-US" altLang="en-US" smtClean="0">
                <a:ea typeface="Lucida Sans Unicode" pitchFamily="34" charset="0"/>
                <a:cs typeface="Lucida Sans Unicode" pitchFamily="34" charset="0"/>
              </a:rPr>
              <a:t>º</a:t>
            </a:r>
            <a:r>
              <a:rPr lang="en-US" altLang="en-US" smtClean="0"/>
              <a:t>, or off to side)</a:t>
            </a:r>
          </a:p>
          <a:p>
            <a:pPr marL="849313" lvl="1" indent="-457200">
              <a:buSzPct val="80000"/>
              <a:buFont typeface="Lucida Sans Unicode" pitchFamily="34" charset="0"/>
              <a:buAutoNum type="arabicPeriod"/>
            </a:pPr>
            <a:r>
              <a:rPr lang="en-US" altLang="en-US" b="1" smtClean="0"/>
              <a:t>quality of grasp</a:t>
            </a:r>
            <a:r>
              <a:rPr lang="en-US" altLang="en-US" smtClean="0"/>
              <a:t> or handhold based on the type of handles available (hand-to-load coupling, </a:t>
            </a:r>
            <a:r>
              <a:rPr lang="en-US" altLang="en-US" b="1" smtClean="0"/>
              <a:t>C</a:t>
            </a:r>
            <a:r>
              <a:rPr lang="en-US" altLang="en-US" smtClean="0"/>
              <a:t>).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A01F07-3C00-492E-A873-6FD81D181087}" type="slidenum">
              <a:rPr lang="en-US"/>
              <a:pPr>
                <a:defRPr/>
              </a:pPr>
              <a:t>12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Calculating the RWL: Overview (cont.)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5B1DF1-E340-4F3E-930E-253C8EB4E210}" type="slidenum">
              <a:rPr lang="en-US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24581" name="Rectangle 4"/>
          <p:cNvSpPr txBox="1">
            <a:spLocks/>
          </p:cNvSpPr>
          <p:nvPr/>
        </p:nvSpPr>
        <p:spPr bwMode="auto">
          <a:xfrm>
            <a:off x="533400" y="838200"/>
            <a:ext cx="8229600" cy="594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65125" indent="-255588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620713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en-US" altLang="en-US" sz="2700">
                <a:solidFill>
                  <a:schemeClr val="tx1"/>
                </a:solidFill>
                <a:latin typeface="Lucida Sans Unicode" pitchFamily="34" charset="0"/>
              </a:rPr>
              <a:t>Each of these variables: assigned a numerical value (</a:t>
            </a:r>
            <a:r>
              <a:rPr lang="en-US" altLang="en-US" sz="2700" b="1">
                <a:solidFill>
                  <a:schemeClr val="tx1"/>
                </a:solidFill>
                <a:latin typeface="Lucida Sans Unicode" pitchFamily="34" charset="0"/>
              </a:rPr>
              <a:t>multiplier factor</a:t>
            </a:r>
            <a:r>
              <a:rPr lang="en-US" altLang="en-US" sz="2700">
                <a:solidFill>
                  <a:schemeClr val="tx1"/>
                </a:solidFill>
                <a:latin typeface="Lucida Sans Unicode" pitchFamily="34" charset="0"/>
              </a:rPr>
              <a:t>) from look-up charts</a:t>
            </a:r>
          </a:p>
          <a:p>
            <a: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en-US" altLang="en-US" sz="2700" b="1">
                <a:solidFill>
                  <a:schemeClr val="tx1"/>
                </a:solidFill>
                <a:latin typeface="Lucida Sans Unicode" pitchFamily="34" charset="0"/>
              </a:rPr>
              <a:t>STEP 2</a:t>
            </a:r>
            <a:r>
              <a:rPr lang="en-US" altLang="en-US" sz="2700">
                <a:solidFill>
                  <a:schemeClr val="tx1"/>
                </a:solidFill>
                <a:latin typeface="Lucida Sans Unicode" pitchFamily="34" charset="0"/>
              </a:rPr>
              <a:t>: Calculate RWL using </a:t>
            </a:r>
            <a:r>
              <a:rPr lang="en-US" altLang="en-US" sz="2700" b="1">
                <a:solidFill>
                  <a:schemeClr val="tx1"/>
                </a:solidFill>
                <a:latin typeface="Lucida Sans Unicode" pitchFamily="34" charset="0"/>
              </a:rPr>
              <a:t>NIOSH equation</a:t>
            </a:r>
            <a:r>
              <a:rPr lang="en-US" altLang="en-US" sz="2700">
                <a:solidFill>
                  <a:schemeClr val="tx1"/>
                </a:solidFill>
                <a:latin typeface="Lucida Sans Unicode" pitchFamily="34" charset="0"/>
              </a:rPr>
              <a:t/>
            </a:r>
            <a:br>
              <a:rPr lang="en-US" altLang="en-US" sz="2700">
                <a:solidFill>
                  <a:schemeClr val="tx1"/>
                </a:solidFill>
                <a:latin typeface="Lucida Sans Unicode" pitchFamily="34" charset="0"/>
              </a:rPr>
            </a:br>
            <a:r>
              <a:rPr lang="en-US" altLang="en-US" sz="2700">
                <a:solidFill>
                  <a:schemeClr val="tx1"/>
                </a:solidFill>
                <a:latin typeface="Lucida Sans Unicode" pitchFamily="34" charset="0"/>
              </a:rPr>
              <a:t>(includes six multiplier factors):</a:t>
            </a:r>
          </a:p>
          <a:p>
            <a: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en-US" altLang="en-US" sz="3200" b="1">
                <a:solidFill>
                  <a:schemeClr val="tx1"/>
                </a:solidFill>
                <a:latin typeface="Cambria Math" pitchFamily="18" charset="0"/>
              </a:rPr>
              <a:t>RWL = LC </a:t>
            </a:r>
            <a:r>
              <a:rPr lang="en-US" altLang="en-US" sz="3200">
                <a:solidFill>
                  <a:schemeClr val="tx1"/>
                </a:solidFill>
                <a:latin typeface="Cambria Math" pitchFamily="18" charset="0"/>
              </a:rPr>
              <a:t>*</a:t>
            </a:r>
            <a:r>
              <a:rPr lang="en-US" altLang="en-US" sz="3200" b="1">
                <a:solidFill>
                  <a:schemeClr val="tx1"/>
                </a:solidFill>
                <a:latin typeface="Cambria Math" pitchFamily="18" charset="0"/>
              </a:rPr>
              <a:t> HM </a:t>
            </a:r>
            <a:r>
              <a:rPr lang="en-US" altLang="en-US" sz="3200">
                <a:solidFill>
                  <a:schemeClr val="tx1"/>
                </a:solidFill>
                <a:latin typeface="Cambria Math" pitchFamily="18" charset="0"/>
              </a:rPr>
              <a:t>*</a:t>
            </a:r>
            <a:r>
              <a:rPr lang="en-US" altLang="en-US" sz="3200" b="1">
                <a:solidFill>
                  <a:schemeClr val="tx1"/>
                </a:solidFill>
                <a:latin typeface="Cambria Math" pitchFamily="18" charset="0"/>
              </a:rPr>
              <a:t> VM </a:t>
            </a:r>
            <a:r>
              <a:rPr lang="en-US" altLang="en-US" sz="3200">
                <a:solidFill>
                  <a:schemeClr val="tx1"/>
                </a:solidFill>
                <a:latin typeface="Cambria Math" pitchFamily="18" charset="0"/>
              </a:rPr>
              <a:t>*</a:t>
            </a:r>
            <a:r>
              <a:rPr lang="en-US" altLang="en-US" sz="3200" b="1">
                <a:solidFill>
                  <a:schemeClr val="tx1"/>
                </a:solidFill>
                <a:latin typeface="Cambria Math" pitchFamily="18" charset="0"/>
              </a:rPr>
              <a:t> DM </a:t>
            </a:r>
            <a:r>
              <a:rPr lang="en-US" altLang="en-US" sz="3200">
                <a:solidFill>
                  <a:schemeClr val="tx1"/>
                </a:solidFill>
                <a:latin typeface="Cambria Math" pitchFamily="18" charset="0"/>
              </a:rPr>
              <a:t>*</a:t>
            </a:r>
            <a:r>
              <a:rPr lang="en-US" altLang="en-US" sz="3200" b="1">
                <a:solidFill>
                  <a:schemeClr val="tx1"/>
                </a:solidFill>
                <a:latin typeface="Cambria Math" pitchFamily="18" charset="0"/>
              </a:rPr>
              <a:t> FM </a:t>
            </a:r>
            <a:r>
              <a:rPr lang="en-US" altLang="en-US" sz="3200">
                <a:solidFill>
                  <a:schemeClr val="tx1"/>
                </a:solidFill>
                <a:latin typeface="Cambria Math" pitchFamily="18" charset="0"/>
              </a:rPr>
              <a:t>*</a:t>
            </a:r>
            <a:r>
              <a:rPr lang="en-US" altLang="en-US" sz="3200" b="1">
                <a:solidFill>
                  <a:schemeClr val="tx1"/>
                </a:solidFill>
                <a:latin typeface="Cambria Math" pitchFamily="18" charset="0"/>
              </a:rPr>
              <a:t> AM </a:t>
            </a:r>
            <a:r>
              <a:rPr lang="en-US" altLang="en-US" sz="3200">
                <a:solidFill>
                  <a:schemeClr val="tx1"/>
                </a:solidFill>
                <a:latin typeface="Cambria Math" pitchFamily="18" charset="0"/>
              </a:rPr>
              <a:t>*</a:t>
            </a:r>
            <a:r>
              <a:rPr lang="en-US" altLang="en-US" sz="3200" b="1">
                <a:solidFill>
                  <a:schemeClr val="tx1"/>
                </a:solidFill>
                <a:latin typeface="Cambria Math" pitchFamily="18" charset="0"/>
              </a:rPr>
              <a:t> CM</a:t>
            </a:r>
            <a:endParaRPr lang="en-US" altLang="en-US" sz="2700" b="1">
              <a:solidFill>
                <a:schemeClr val="tx1"/>
              </a:solidFill>
              <a:latin typeface="Cambria Math" pitchFamily="18" charset="0"/>
            </a:endParaRPr>
          </a:p>
          <a:p>
            <a:pPr lvl="1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</a:pPr>
            <a:r>
              <a:rPr lang="en-US" altLang="en-US" sz="2300">
                <a:solidFill>
                  <a:schemeClr val="tx1"/>
                </a:solidFill>
                <a:latin typeface="Lucida Sans Unicode" pitchFamily="34" charset="0"/>
              </a:rPr>
              <a:t>where LC is the load constant; other factors are:</a:t>
            </a:r>
          </a:p>
          <a:p>
            <a:pPr lvl="1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</a:pPr>
            <a:r>
              <a:rPr lang="en-US" altLang="en-US" sz="2300" b="1">
                <a:solidFill>
                  <a:schemeClr val="tx1"/>
                </a:solidFill>
                <a:latin typeface="Lucida Sans Unicode" pitchFamily="34" charset="0"/>
              </a:rPr>
              <a:t>HM</a:t>
            </a:r>
            <a:r>
              <a:rPr lang="en-US" altLang="en-US" sz="2300">
                <a:solidFill>
                  <a:schemeClr val="tx1"/>
                </a:solidFill>
                <a:latin typeface="Lucida Sans Unicode" pitchFamily="34" charset="0"/>
              </a:rPr>
              <a:t>, the "Horizontal Multiplier" factor</a:t>
            </a:r>
          </a:p>
          <a:p>
            <a:pPr lvl="1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</a:pPr>
            <a:r>
              <a:rPr lang="en-US" altLang="en-US" sz="2300" b="1">
                <a:solidFill>
                  <a:schemeClr val="tx1"/>
                </a:solidFill>
                <a:latin typeface="Lucida Sans Unicode" pitchFamily="34" charset="0"/>
              </a:rPr>
              <a:t>VM</a:t>
            </a:r>
            <a:r>
              <a:rPr lang="en-US" altLang="en-US" sz="2300">
                <a:solidFill>
                  <a:schemeClr val="tx1"/>
                </a:solidFill>
                <a:latin typeface="Lucida Sans Unicode" pitchFamily="34" charset="0"/>
              </a:rPr>
              <a:t>, the "Vertical Multiplier" factor</a:t>
            </a:r>
          </a:p>
          <a:p>
            <a:pPr lvl="1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</a:pPr>
            <a:r>
              <a:rPr lang="en-US" altLang="en-US" sz="2300" b="1">
                <a:solidFill>
                  <a:schemeClr val="tx1"/>
                </a:solidFill>
                <a:latin typeface="Lucida Sans Unicode" pitchFamily="34" charset="0"/>
              </a:rPr>
              <a:t>DM</a:t>
            </a:r>
            <a:r>
              <a:rPr lang="en-US" altLang="en-US" sz="2300">
                <a:solidFill>
                  <a:schemeClr val="tx1"/>
                </a:solidFill>
                <a:latin typeface="Lucida Sans Unicode" pitchFamily="34" charset="0"/>
              </a:rPr>
              <a:t>, the "Distance Multiplier" factor</a:t>
            </a:r>
          </a:p>
          <a:p>
            <a:pPr lvl="1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</a:pPr>
            <a:r>
              <a:rPr lang="en-US" altLang="en-US" sz="2300" b="1">
                <a:solidFill>
                  <a:schemeClr val="tx1"/>
                </a:solidFill>
                <a:latin typeface="Lucida Sans Unicode" pitchFamily="34" charset="0"/>
              </a:rPr>
              <a:t>FM</a:t>
            </a:r>
            <a:r>
              <a:rPr lang="en-US" altLang="en-US" sz="2300">
                <a:solidFill>
                  <a:schemeClr val="tx1"/>
                </a:solidFill>
                <a:latin typeface="Lucida Sans Unicode" pitchFamily="34" charset="0"/>
              </a:rPr>
              <a:t>, the "Frequency Multiplier" factor</a:t>
            </a:r>
          </a:p>
          <a:p>
            <a:pPr lvl="1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</a:pPr>
            <a:r>
              <a:rPr lang="en-US" altLang="en-US" sz="2300" b="1">
                <a:solidFill>
                  <a:schemeClr val="tx1"/>
                </a:solidFill>
                <a:latin typeface="Lucida Sans Unicode" pitchFamily="34" charset="0"/>
              </a:rPr>
              <a:t>AM</a:t>
            </a:r>
            <a:r>
              <a:rPr lang="en-US" altLang="en-US" sz="2300">
                <a:solidFill>
                  <a:schemeClr val="tx1"/>
                </a:solidFill>
                <a:latin typeface="Lucida Sans Unicode" pitchFamily="34" charset="0"/>
              </a:rPr>
              <a:t>, the "Asymmetric Multiplier“ factor</a:t>
            </a:r>
          </a:p>
          <a:p>
            <a:pPr lvl="1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</a:pPr>
            <a:r>
              <a:rPr lang="en-US" altLang="en-US" sz="2300" b="1">
                <a:solidFill>
                  <a:schemeClr val="tx1"/>
                </a:solidFill>
                <a:latin typeface="Lucida Sans Unicode" pitchFamily="34" charset="0"/>
              </a:rPr>
              <a:t>CM</a:t>
            </a:r>
            <a:r>
              <a:rPr lang="en-US" altLang="en-US" sz="2300">
                <a:solidFill>
                  <a:schemeClr val="tx1"/>
                </a:solidFill>
                <a:latin typeface="Lucida Sans Unicode" pitchFamily="34" charset="0"/>
              </a:rPr>
              <a:t>, the "Coupling Multiplier" factor</a:t>
            </a:r>
          </a:p>
          <a:p>
            <a: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endParaRPr lang="en-US" altLang="en-US" sz="2700">
              <a:solidFill>
                <a:schemeClr val="tx1"/>
              </a:solidFill>
              <a:latin typeface="Lucida Sans Unicode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Calculating the RWL: Overview (cont.)</a:t>
            </a:r>
          </a:p>
        </p:txBody>
      </p:sp>
      <p:pic>
        <p:nvPicPr>
          <p:cNvPr id="25604" name="Picture 2" descr="MMH050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8600" y="1066800"/>
            <a:ext cx="3581400" cy="4664075"/>
          </a:xfr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30D518-DDA5-4A47-AE0D-9EA116B5D7B1}" type="slidenum">
              <a:rPr lang="en-US"/>
              <a:pPr>
                <a:defRPr/>
              </a:pPr>
              <a:t>14</a:t>
            </a:fld>
            <a:endParaRPr lang="en-US" dirty="0"/>
          </a:p>
        </p:txBody>
      </p:sp>
      <p:pic>
        <p:nvPicPr>
          <p:cNvPr id="25606" name="Picture 3" descr="MMH05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1200150"/>
            <a:ext cx="5011738" cy="443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7" name="TextBox 8"/>
          <p:cNvSpPr txBox="1">
            <a:spLocks noChangeArrowheads="1"/>
          </p:cNvSpPr>
          <p:nvPr/>
        </p:nvSpPr>
        <p:spPr bwMode="auto">
          <a:xfrm>
            <a:off x="7391400" y="2667000"/>
            <a:ext cx="1066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b="1">
                <a:solidFill>
                  <a:schemeClr val="tx1"/>
                </a:solidFill>
                <a:latin typeface="Calibri" pitchFamily="34" charset="0"/>
              </a:rPr>
              <a:t>(AM)</a:t>
            </a:r>
            <a:endParaRPr lang="en-US" altLang="en-US" sz="1800">
              <a:solidFill>
                <a:schemeClr val="tx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Calculating the RWL: Overview (cont.)</a:t>
            </a:r>
          </a:p>
        </p:txBody>
      </p:sp>
      <p:sp>
        <p:nvSpPr>
          <p:cNvPr id="26628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458200" cy="5943600"/>
          </a:xfrm>
        </p:spPr>
        <p:txBody>
          <a:bodyPr/>
          <a:lstStyle/>
          <a:p>
            <a:r>
              <a:rPr lang="en-US" altLang="en-US" b="1" smtClean="0"/>
              <a:t>STEP 3: </a:t>
            </a:r>
            <a:r>
              <a:rPr lang="en-US" altLang="en-US" smtClean="0"/>
              <a:t>analyze RWL</a:t>
            </a:r>
          </a:p>
          <a:p>
            <a:r>
              <a:rPr lang="en-US" altLang="en-US" smtClean="0"/>
              <a:t>If all multiplier factors are in best range (i.e. 1)</a:t>
            </a:r>
            <a:br>
              <a:rPr lang="en-US" altLang="en-US" smtClean="0"/>
            </a:br>
            <a:r>
              <a:rPr lang="en-US" altLang="en-US" smtClean="0"/>
              <a:t>⇒ weight limit for lifting or lowering:</a:t>
            </a:r>
            <a:br>
              <a:rPr lang="en-US" altLang="en-US" smtClean="0"/>
            </a:br>
            <a:r>
              <a:rPr lang="en-US" altLang="en-US" b="1" smtClean="0"/>
              <a:t>23 kg</a:t>
            </a:r>
            <a:r>
              <a:rPr lang="en-US" altLang="en-US" smtClean="0"/>
              <a:t> (51 pounds)</a:t>
            </a:r>
          </a:p>
          <a:p>
            <a:r>
              <a:rPr lang="en-US" altLang="en-US" smtClean="0"/>
              <a:t>If multipliers are not in best ranges (i.e. &lt; 1)</a:t>
            </a:r>
            <a:br>
              <a:rPr lang="en-US" altLang="en-US" smtClean="0"/>
            </a:br>
            <a:r>
              <a:rPr lang="en-US" altLang="en-US" smtClean="0"/>
              <a:t>⇒ weight limit must be reduced accordingly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338AEC-7E96-4D08-A36C-F897781CE6B4}" type="slidenum">
              <a:rPr lang="en-US"/>
              <a:pPr>
                <a:defRPr/>
              </a:pPr>
              <a:t>15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Determining the Multiplier Value</a:t>
            </a:r>
          </a:p>
        </p:txBody>
      </p:sp>
      <p:sp>
        <p:nvSpPr>
          <p:cNvPr id="2560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 rtlCol="0">
            <a:normAutofit/>
          </a:bodyPr>
          <a:lstStyle/>
          <a:p>
            <a:pPr marL="623887" indent="-514350" fontAlgn="auto">
              <a:spcAft>
                <a:spcPts val="0"/>
              </a:spcAft>
              <a:buSzPct val="90000"/>
              <a:buFont typeface="+mj-lt"/>
              <a:buAutoNum type="arabicPeriod"/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Figure out the "horizontal multiplier” (</a:t>
            </a: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HM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)</a:t>
            </a:r>
          </a:p>
          <a:p>
            <a:pPr lvl="1" fontAlgn="auto">
              <a:spcAft>
                <a:spcPts val="0"/>
              </a:spcAft>
              <a:buSzPct val="68000"/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Measure the distance the object is from the body: measure (in cm) the distance from in-between the person's ankles to their hands when holding the object</a:t>
            </a:r>
          </a:p>
          <a:p>
            <a:pPr lvl="1" fontAlgn="auto">
              <a:spcAft>
                <a:spcPts val="0"/>
              </a:spcAft>
              <a:buSzPct val="68000"/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Write down this number</a:t>
            </a:r>
          </a:p>
          <a:p>
            <a:pPr lvl="1" fontAlgn="auto">
              <a:spcAft>
                <a:spcPts val="0"/>
              </a:spcAft>
              <a:buSzPct val="68000"/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Look up the number on</a:t>
            </a:r>
            <a:b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"horizontal distance“</a:t>
            </a:r>
            <a:b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chart, and find matching</a:t>
            </a:r>
            <a:b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"multiplier factor” (HM)</a:t>
            </a:r>
          </a:p>
          <a:p>
            <a:pPr lvl="1" fontAlgn="auto">
              <a:spcAft>
                <a:spcPts val="0"/>
              </a:spcAft>
              <a:buSzPct val="68000"/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Use this factor in </a:t>
            </a:r>
            <a:b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lifting equation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Repeat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this process for the other 5 factors: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BDC900-00C5-4F6E-AD2E-BDF5E0015423}" type="slidenum">
              <a:rPr lang="en-US"/>
              <a:pPr>
                <a:defRPr/>
              </a:pPr>
              <a:t>16</a:t>
            </a:fld>
            <a:endParaRPr lang="en-US" dirty="0"/>
          </a:p>
        </p:txBody>
      </p:sp>
      <p:pic>
        <p:nvPicPr>
          <p:cNvPr id="2765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362200"/>
            <a:ext cx="4324350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Determining the Multiplier Value (cont)</a:t>
            </a:r>
          </a:p>
        </p:txBody>
      </p:sp>
      <p:sp>
        <p:nvSpPr>
          <p:cNvPr id="28676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 marL="622300" indent="-514350">
              <a:buSzPct val="90000"/>
              <a:buFont typeface="Lucida Sans Unicode" pitchFamily="34" charset="0"/>
              <a:buAutoNum type="arabicPeriod" startAt="2"/>
            </a:pPr>
            <a:r>
              <a:rPr lang="en-US" altLang="en-US" smtClean="0"/>
              <a:t>Vertical Multiplier (</a:t>
            </a:r>
            <a:r>
              <a:rPr lang="en-US" altLang="en-US" b="1" smtClean="0"/>
              <a:t>VM</a:t>
            </a:r>
            <a:r>
              <a:rPr lang="en-US" altLang="en-US" smtClean="0"/>
              <a:t>)</a:t>
            </a:r>
          </a:p>
          <a:p>
            <a:pPr lvl="1">
              <a:buSzPct val="68000"/>
            </a:pPr>
            <a:r>
              <a:rPr lang="en-US" altLang="en-US" smtClean="0"/>
              <a:t>This’s vertical distance of the hands from the ground at the start of the lift</a:t>
            </a:r>
          </a:p>
          <a:p>
            <a:pPr lvl="1">
              <a:buSzPct val="68000"/>
            </a:pPr>
            <a:r>
              <a:rPr lang="en-US" altLang="en-US" smtClean="0"/>
              <a:t>Measure this distance (cm)</a:t>
            </a:r>
          </a:p>
          <a:p>
            <a:pPr lvl="1">
              <a:buSzPct val="68000"/>
            </a:pPr>
            <a:r>
              <a:rPr lang="en-US" altLang="en-US" smtClean="0"/>
              <a:t>Note, best (i.e. VM=1) to be 30 in (i.e. ~ 75 cm)</a:t>
            </a:r>
          </a:p>
          <a:p>
            <a:pPr lvl="1">
              <a:buSzPct val="68000"/>
            </a:pPr>
            <a:r>
              <a:rPr lang="en-US" altLang="en-US" smtClean="0"/>
              <a:t>Determine corresponding VM value on the chart</a:t>
            </a:r>
          </a:p>
          <a:p>
            <a:pPr lvl="1">
              <a:buSzPct val="68000"/>
            </a:pPr>
            <a:endParaRPr lang="en-US" altLang="en-US" smtClean="0"/>
          </a:p>
          <a:p>
            <a:pPr marL="622300" indent="-514350">
              <a:buSzPct val="90000"/>
              <a:buFont typeface="Lucida Sans Unicode" pitchFamily="34" charset="0"/>
              <a:buAutoNum type="arabicPeriod" startAt="2"/>
            </a:pPr>
            <a:r>
              <a:rPr lang="en-US" altLang="en-US" smtClean="0"/>
              <a:t>Distance Multiplier (</a:t>
            </a:r>
            <a:r>
              <a:rPr lang="en-US" altLang="en-US" b="1" smtClean="0"/>
              <a:t>DM</a:t>
            </a:r>
            <a:r>
              <a:rPr lang="en-US" altLang="en-US" smtClean="0"/>
              <a:t>)</a:t>
            </a:r>
          </a:p>
          <a:p>
            <a:pPr lvl="1">
              <a:buSzPct val="68000"/>
            </a:pPr>
            <a:r>
              <a:rPr lang="en-US" altLang="en-US" smtClean="0"/>
              <a:t>This’s distance (cm) load travels up/down from the starting position</a:t>
            </a:r>
          </a:p>
          <a:p>
            <a:pPr lvl="1">
              <a:buSzPct val="68000"/>
            </a:pPr>
            <a:r>
              <a:rPr lang="en-US" altLang="en-US" smtClean="0"/>
              <a:t>Measure this distance</a:t>
            </a:r>
          </a:p>
          <a:p>
            <a:pPr lvl="1">
              <a:buSzPct val="68000"/>
            </a:pPr>
            <a:r>
              <a:rPr lang="en-US" altLang="en-US" smtClean="0"/>
              <a:t>Determine corresponding DM value on the chart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D56CB9-BC08-44CE-8748-DF9B3309263D}" type="slidenum">
              <a:rPr lang="en-US"/>
              <a:pPr>
                <a:defRPr/>
              </a:pPr>
              <a:t>17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Determining the Multiplier Value (cont)</a:t>
            </a:r>
          </a:p>
        </p:txBody>
      </p:sp>
      <p:sp>
        <p:nvSpPr>
          <p:cNvPr id="29700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 marL="622300" indent="-514350">
              <a:buSzPct val="90000"/>
              <a:buFont typeface="Lucida Sans Unicode" pitchFamily="34" charset="0"/>
              <a:buAutoNum type="arabicPeriod" startAt="4"/>
            </a:pPr>
            <a:r>
              <a:rPr lang="en-US" altLang="en-US" smtClean="0"/>
              <a:t>Frequency Multiplier (</a:t>
            </a:r>
            <a:r>
              <a:rPr lang="en-US" altLang="en-US" b="1" smtClean="0"/>
              <a:t>FM</a:t>
            </a:r>
            <a:r>
              <a:rPr lang="en-US" altLang="en-US" smtClean="0"/>
              <a:t>)</a:t>
            </a:r>
          </a:p>
          <a:p>
            <a:pPr lvl="1"/>
            <a:r>
              <a:rPr lang="en-US" altLang="en-US" smtClean="0"/>
              <a:t>This’s how often lift is repeated in a time period</a:t>
            </a:r>
          </a:p>
          <a:p>
            <a:pPr lvl="1"/>
            <a:r>
              <a:rPr lang="en-US" altLang="en-US" smtClean="0"/>
              <a:t>Determine,</a:t>
            </a:r>
          </a:p>
          <a:p>
            <a:pPr lvl="2"/>
            <a:r>
              <a:rPr lang="en-US" altLang="en-US" smtClean="0"/>
              <a:t>if the lift is done while</a:t>
            </a:r>
          </a:p>
          <a:p>
            <a:pPr lvl="3"/>
            <a:r>
              <a:rPr lang="en-US" altLang="en-US" b="1" smtClean="0"/>
              <a:t>standing</a:t>
            </a:r>
            <a:r>
              <a:rPr lang="en-US" altLang="en-US" smtClean="0"/>
              <a:t> (i.e. V ≥ 30 in.) or</a:t>
            </a:r>
          </a:p>
          <a:p>
            <a:pPr lvl="3"/>
            <a:r>
              <a:rPr lang="en-US" altLang="en-US" b="1" smtClean="0"/>
              <a:t>stooping</a:t>
            </a:r>
            <a:r>
              <a:rPr lang="en-US" altLang="en-US" smtClean="0"/>
              <a:t> (i.e. V &lt; 30 in.)</a:t>
            </a:r>
          </a:p>
          <a:p>
            <a:pPr lvl="2"/>
            <a:r>
              <a:rPr lang="en-US" altLang="en-US" smtClean="0"/>
              <a:t>if the lift is done for more or less than one hour (in total time for the shift)</a:t>
            </a:r>
          </a:p>
          <a:p>
            <a:pPr lvl="2"/>
            <a:r>
              <a:rPr lang="en-US" altLang="en-US" smtClean="0"/>
              <a:t>how much time there is between lifts</a:t>
            </a:r>
            <a:br>
              <a:rPr lang="en-US" altLang="en-US" smtClean="0"/>
            </a:br>
            <a:r>
              <a:rPr lang="en-US" altLang="en-US" smtClean="0"/>
              <a:t>(or # of lifts/minute)</a:t>
            </a:r>
          </a:p>
          <a:p>
            <a:pPr lvl="2"/>
            <a:endParaRPr lang="en-US" altLang="en-US" smtClean="0"/>
          </a:p>
          <a:p>
            <a:pPr marL="622300" indent="-514350">
              <a:buSzPct val="90000"/>
              <a:buFont typeface="Lucida Sans Unicode" pitchFamily="34" charset="0"/>
              <a:buAutoNum type="arabicPeriod" startAt="5"/>
            </a:pPr>
            <a:r>
              <a:rPr lang="en-US" altLang="en-US" smtClean="0"/>
              <a:t>Asymmetric Multiplier (</a:t>
            </a:r>
            <a:r>
              <a:rPr lang="en-US" altLang="en-US" b="1" smtClean="0"/>
              <a:t>AM</a:t>
            </a:r>
            <a:r>
              <a:rPr lang="en-US" altLang="en-US" smtClean="0"/>
              <a:t>)</a:t>
            </a:r>
          </a:p>
          <a:p>
            <a:pPr lvl="1"/>
            <a:r>
              <a:rPr lang="en-US" altLang="en-US" smtClean="0"/>
              <a:t>This measures if body must twist or turn during lift</a:t>
            </a:r>
          </a:p>
          <a:p>
            <a:pPr lvl="1"/>
            <a:r>
              <a:rPr lang="en-US" altLang="en-US" smtClean="0"/>
              <a:t>Measurement is done in degrees (360 being one complete circle)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20ECA5-F196-428D-8015-5EDF425816DD}" type="slidenum">
              <a:rPr lang="en-US"/>
              <a:pPr>
                <a:defRPr/>
              </a:pPr>
              <a:t>18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Determining the Multiplier Value (cont)</a:t>
            </a:r>
          </a:p>
        </p:txBody>
      </p:sp>
      <p:sp>
        <p:nvSpPr>
          <p:cNvPr id="3072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 marL="622300" indent="-514350">
              <a:buSzPct val="90000"/>
              <a:buFont typeface="Lucida Sans Unicode" pitchFamily="34" charset="0"/>
              <a:buAutoNum type="arabicPeriod" startAt="6"/>
            </a:pPr>
            <a:r>
              <a:rPr lang="en-US" altLang="en-US" smtClean="0"/>
              <a:t>Coupling Multiplier (</a:t>
            </a:r>
            <a:r>
              <a:rPr lang="en-US" altLang="en-US" b="1" smtClean="0"/>
              <a:t>CM</a:t>
            </a:r>
            <a:r>
              <a:rPr lang="en-US" altLang="en-US" smtClean="0"/>
              <a:t>)</a:t>
            </a:r>
          </a:p>
          <a:p>
            <a:pPr lvl="1"/>
            <a:r>
              <a:rPr lang="en-US" altLang="en-US" smtClean="0"/>
              <a:t>This finds “coupling” i.e. type of grasp person has on the container</a:t>
            </a:r>
          </a:p>
          <a:p>
            <a:pPr lvl="1"/>
            <a:r>
              <a:rPr lang="en-US" altLang="en-US" smtClean="0"/>
              <a:t>It rates the type of handles as</a:t>
            </a:r>
          </a:p>
          <a:p>
            <a:pPr lvl="2"/>
            <a:r>
              <a:rPr lang="en-US" altLang="en-US" smtClean="0"/>
              <a:t>good</a:t>
            </a:r>
          </a:p>
          <a:p>
            <a:pPr lvl="2"/>
            <a:r>
              <a:rPr lang="en-US" altLang="en-US" smtClean="0"/>
              <a:t>fair</a:t>
            </a:r>
          </a:p>
          <a:p>
            <a:pPr lvl="2"/>
            <a:r>
              <a:rPr lang="en-US" altLang="en-US" smtClean="0"/>
              <a:t>poor</a:t>
            </a:r>
          </a:p>
          <a:p>
            <a:pPr lvl="1"/>
            <a:r>
              <a:rPr lang="en-US" altLang="en-US" smtClean="0"/>
              <a:t>You also need to know if the lift is done in a standing or stooping position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47377E-F536-4090-8D21-0F380AB3307F}" type="slidenum">
              <a:rPr lang="en-US"/>
              <a:pPr>
                <a:defRPr/>
              </a:pPr>
              <a:t>19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Lesson Overview</a:t>
            </a:r>
          </a:p>
        </p:txBody>
      </p:sp>
      <p:sp>
        <p:nvSpPr>
          <p:cNvPr id="13316" name="Rectangle 4"/>
          <p:cNvSpPr>
            <a:spLocks noGrp="1"/>
          </p:cNvSpPr>
          <p:nvPr>
            <p:ph idx="1"/>
          </p:nvPr>
        </p:nvSpPr>
        <p:spPr>
          <a:xfrm>
            <a:off x="533400" y="762000"/>
            <a:ext cx="8229600" cy="5943600"/>
          </a:xfrm>
        </p:spPr>
        <p:txBody>
          <a:bodyPr/>
          <a:lstStyle/>
          <a:p>
            <a:r>
              <a:rPr lang="en-US" altLang="en-US" smtClean="0"/>
              <a:t>What is MMH?</a:t>
            </a:r>
          </a:p>
          <a:p>
            <a:r>
              <a:rPr lang="en-GB" altLang="en-US" smtClean="0"/>
              <a:t>MMH Activities</a:t>
            </a:r>
            <a:endParaRPr lang="en-US" altLang="en-US" smtClean="0"/>
          </a:p>
          <a:p>
            <a:r>
              <a:rPr lang="en-GB" altLang="en-US" smtClean="0"/>
              <a:t>MMH Effect on Health</a:t>
            </a:r>
          </a:p>
          <a:p>
            <a:r>
              <a:rPr lang="en-US" altLang="en-US" smtClean="0"/>
              <a:t>NIOSH Lifting Equation</a:t>
            </a:r>
          </a:p>
          <a:p>
            <a:r>
              <a:rPr lang="en-US" altLang="en-US" smtClean="0"/>
              <a:t>Case 1: Effect of Frequency Factor on RWL</a:t>
            </a:r>
          </a:p>
          <a:p>
            <a:r>
              <a:rPr lang="en-US" altLang="en-US" smtClean="0"/>
              <a:t>Case 2: Effect of Horizontal Distance on RWL</a:t>
            </a:r>
          </a:p>
          <a:p>
            <a:r>
              <a:rPr lang="en-US" altLang="en-US" smtClean="0"/>
              <a:t>Case 3: Effect of Vertical Distance on RWL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DE10F5-5EEB-4563-8644-8856C174A3DA}" type="slidenum">
              <a:rPr lang="en-US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Determining the Multiplier Value (cont)</a:t>
            </a:r>
          </a:p>
        </p:txBody>
      </p:sp>
      <p:sp>
        <p:nvSpPr>
          <p:cNvPr id="31748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smtClean="0"/>
              <a:t>Once you have all these values </a:t>
            </a:r>
            <a:r>
              <a:rPr lang="en-US" altLang="en-US" smtClean="0">
                <a:ea typeface="Lucida Sans Unicode" pitchFamily="34" charset="0"/>
                <a:cs typeface="Lucida Sans Unicode" pitchFamily="34" charset="0"/>
              </a:rPr>
              <a:t>⇒ </a:t>
            </a:r>
            <a:r>
              <a:rPr lang="en-US" altLang="en-US" smtClean="0"/>
              <a:t>use </a:t>
            </a:r>
            <a:br>
              <a:rPr lang="en-US" altLang="en-US" smtClean="0"/>
            </a:br>
            <a:r>
              <a:rPr lang="en-US" altLang="en-US" smtClean="0"/>
              <a:t>Revised lifting equation to determine the RWL</a:t>
            </a:r>
          </a:p>
          <a:p>
            <a:r>
              <a:rPr lang="en-US" altLang="en-US" smtClean="0"/>
              <a:t>Compare RWL to actual weight of the object</a:t>
            </a:r>
          </a:p>
          <a:p>
            <a:r>
              <a:rPr lang="en-US" altLang="en-US" smtClean="0"/>
              <a:t>If the RWL &lt; lower than actual object weight:</a:t>
            </a:r>
          </a:p>
          <a:p>
            <a:pPr lvl="1"/>
            <a:r>
              <a:rPr lang="en-US" altLang="en-US" smtClean="0">
                <a:ea typeface="Lucida Sans Unicode" pitchFamily="34" charset="0"/>
                <a:cs typeface="Lucida Sans Unicode" pitchFamily="34" charset="0"/>
              </a:rPr>
              <a:t>⇒ </a:t>
            </a:r>
            <a:r>
              <a:rPr lang="en-US" altLang="en-US" smtClean="0"/>
              <a:t>determine which factor(s) contribute to the highest risk</a:t>
            </a:r>
          </a:p>
          <a:p>
            <a:pPr lvl="1"/>
            <a:r>
              <a:rPr lang="en-US" altLang="en-US" smtClean="0"/>
              <a:t>factors that are contributing the </a:t>
            </a:r>
            <a:r>
              <a:rPr lang="en-US" altLang="en-US" b="1" smtClean="0"/>
              <a:t>highest risk</a:t>
            </a:r>
            <a:r>
              <a:rPr lang="en-US" altLang="en-US" smtClean="0"/>
              <a:t> have the </a:t>
            </a:r>
            <a:r>
              <a:rPr lang="en-US" altLang="en-US" b="1" smtClean="0"/>
              <a:t>lowest multiplier</a:t>
            </a:r>
            <a:r>
              <a:rPr lang="en-US" altLang="en-US" smtClean="0"/>
              <a:t> values</a:t>
            </a:r>
          </a:p>
          <a:p>
            <a:pPr lvl="1"/>
            <a:r>
              <a:rPr lang="en-US" altLang="en-US" smtClean="0"/>
              <a:t>modify the lift accordingly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94F158-9C0E-44C6-A083-D82B6A913804}" type="slidenum">
              <a:rPr lang="en-US"/>
              <a:pPr>
                <a:defRPr/>
              </a:pPr>
              <a:t>20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Applicability of NIOSH Lifting Equation</a:t>
            </a:r>
          </a:p>
        </p:txBody>
      </p:sp>
      <p:sp>
        <p:nvSpPr>
          <p:cNvPr id="32772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smtClean="0"/>
              <a:t>It does not apply when lifting/lowering,</a:t>
            </a:r>
          </a:p>
          <a:p>
            <a:pPr lvl="1"/>
            <a:r>
              <a:rPr lang="en-US" altLang="en-US" smtClean="0"/>
              <a:t>with one hand </a:t>
            </a:r>
          </a:p>
          <a:p>
            <a:pPr lvl="1"/>
            <a:r>
              <a:rPr lang="en-US" altLang="en-US" smtClean="0"/>
              <a:t>for over 8 hours </a:t>
            </a:r>
          </a:p>
          <a:p>
            <a:pPr lvl="1"/>
            <a:r>
              <a:rPr lang="en-US" altLang="en-US" smtClean="0"/>
              <a:t>while seated or kneeling </a:t>
            </a:r>
          </a:p>
          <a:p>
            <a:pPr lvl="1"/>
            <a:r>
              <a:rPr lang="en-US" altLang="en-US" smtClean="0"/>
              <a:t>in a restricted work space</a:t>
            </a:r>
          </a:p>
          <a:p>
            <a:pPr lvl="1"/>
            <a:r>
              <a:rPr lang="en-US" altLang="en-US" smtClean="0"/>
              <a:t>unstable objects (e.g. buckets, liquids containers)</a:t>
            </a:r>
          </a:p>
          <a:p>
            <a:pPr lvl="1"/>
            <a:r>
              <a:rPr lang="en-US" altLang="en-US" smtClean="0"/>
              <a:t>while pushing or pulling </a:t>
            </a:r>
          </a:p>
          <a:p>
            <a:pPr lvl="1"/>
            <a:r>
              <a:rPr lang="en-US" altLang="en-US" smtClean="0"/>
              <a:t>with wheelbarrows or shovels </a:t>
            </a:r>
          </a:p>
          <a:p>
            <a:pPr lvl="1"/>
            <a:r>
              <a:rPr lang="en-US" altLang="en-US" smtClean="0"/>
              <a:t>with high speed motion</a:t>
            </a:r>
            <a:br>
              <a:rPr lang="en-US" altLang="en-US" smtClean="0"/>
            </a:br>
            <a:r>
              <a:rPr lang="en-US" altLang="en-US" smtClean="0"/>
              <a:t>(faster than about 30 inches/second)</a:t>
            </a:r>
          </a:p>
          <a:p>
            <a:pPr lvl="1"/>
            <a:r>
              <a:rPr lang="en-US" altLang="en-US" smtClean="0"/>
              <a:t>extremely hot or cold objects or in extreme temperatures</a:t>
            </a:r>
          </a:p>
          <a:p>
            <a:pPr lvl="1"/>
            <a:r>
              <a:rPr lang="en-US" altLang="en-US" smtClean="0"/>
              <a:t>with poor foot/floor coupling</a:t>
            </a:r>
            <a:br>
              <a:rPr lang="en-US" altLang="en-US" smtClean="0"/>
            </a:br>
            <a:r>
              <a:rPr lang="en-US" altLang="en-US" smtClean="0"/>
              <a:t>(high risk of a slip or fall)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A59AF9-6C2F-4BB3-96D6-793514F37CD3}" type="slidenum">
              <a:rPr lang="en-US"/>
              <a:pPr>
                <a:defRPr/>
              </a:pPr>
              <a:t>21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Applicability of NIOSH Lifting Equation</a:t>
            </a:r>
          </a:p>
        </p:txBody>
      </p:sp>
      <p:sp>
        <p:nvSpPr>
          <p:cNvPr id="33796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smtClean="0"/>
              <a:t>It does apply (mostly) with</a:t>
            </a:r>
          </a:p>
          <a:p>
            <a:pPr lvl="1"/>
            <a:r>
              <a:rPr lang="en-US" altLang="en-US" smtClean="0"/>
              <a:t>two-handed lifting, </a:t>
            </a:r>
          </a:p>
          <a:p>
            <a:pPr lvl="1"/>
            <a:r>
              <a:rPr lang="en-US" altLang="en-US" smtClean="0"/>
              <a:t>comfortable lifting postures, and </a:t>
            </a:r>
          </a:p>
          <a:p>
            <a:pPr lvl="1"/>
            <a:r>
              <a:rPr lang="en-US" altLang="en-US" smtClean="0"/>
              <a:t>comfortable environments and non-slip floorings</a:t>
            </a:r>
          </a:p>
          <a:p>
            <a:r>
              <a:rPr lang="en-US" altLang="en-US" smtClean="0"/>
              <a:t>Calculation of RWL using the formula:</a:t>
            </a:r>
          </a:p>
          <a:p>
            <a:pPr lvl="1"/>
            <a:r>
              <a:rPr lang="en-US" altLang="en-US" smtClean="0"/>
              <a:t>Indicates which of the six components of the task contribute most to the risk</a:t>
            </a:r>
          </a:p>
          <a:p>
            <a:pPr lvl="1"/>
            <a:r>
              <a:rPr lang="en-US" altLang="en-US" smtClean="0"/>
              <a:t>The lower the factor </a:t>
            </a:r>
            <a:r>
              <a:rPr lang="en-US" altLang="en-US" smtClean="0">
                <a:ea typeface="Lucida Sans Unicode" pitchFamily="34" charset="0"/>
                <a:cs typeface="Lucida Sans Unicode" pitchFamily="34" charset="0"/>
              </a:rPr>
              <a:t>⇒</a:t>
            </a:r>
            <a:r>
              <a:rPr lang="en-US" altLang="en-US" smtClean="0"/>
              <a:t> it contributes more to risk</a:t>
            </a:r>
          </a:p>
          <a:p>
            <a:r>
              <a:rPr lang="en-US" altLang="en-US" smtClean="0"/>
              <a:t>Why is equation called “revised”?</a:t>
            </a:r>
          </a:p>
          <a:p>
            <a:pPr lvl="1"/>
            <a:r>
              <a:rPr lang="en-US" altLang="en-US" smtClean="0"/>
              <a:t>NIOSH published their first lifting equation in 1981</a:t>
            </a:r>
          </a:p>
          <a:p>
            <a:pPr lvl="1"/>
            <a:r>
              <a:rPr lang="en-US" altLang="en-US" smtClean="0"/>
              <a:t>In 1993: new "revised" equation was published</a:t>
            </a:r>
          </a:p>
          <a:p>
            <a:pPr lvl="1"/>
            <a:r>
              <a:rPr lang="en-US" altLang="en-US" smtClean="0"/>
              <a:t>It took into account new research findings and other variables not used in the first equation</a:t>
            </a:r>
          </a:p>
          <a:p>
            <a:pPr lvl="1"/>
            <a:r>
              <a:rPr lang="en-US" altLang="en-US" smtClean="0"/>
              <a:t>“revised” equation can be used in a wider range of lifting situations than the first equation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201F21-7FB3-467D-A577-D19FBFA58EFE}" type="slidenum">
              <a:rPr lang="en-US"/>
              <a:pPr>
                <a:defRPr/>
              </a:pPr>
              <a:t>22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Multiplier Values</a:t>
            </a:r>
          </a:p>
        </p:txBody>
      </p:sp>
      <p:sp>
        <p:nvSpPr>
          <p:cNvPr id="34820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 marL="622300" indent="-514350">
              <a:buSzPct val="90000"/>
              <a:buFont typeface="Lucida Sans Unicode" pitchFamily="34" charset="0"/>
              <a:buAutoNum type="arabicPeriod"/>
            </a:pPr>
            <a:r>
              <a:rPr lang="en-US" altLang="en-US" smtClean="0"/>
              <a:t>Horizontal Multiplier (</a:t>
            </a:r>
            <a:r>
              <a:rPr lang="en-US" altLang="en-US" b="1" smtClean="0"/>
              <a:t>HM</a:t>
            </a:r>
            <a:r>
              <a:rPr lang="en-US" altLang="en-US" smtClean="0"/>
              <a:t>)</a:t>
            </a:r>
          </a:p>
          <a:p>
            <a:pPr lvl="1"/>
            <a:r>
              <a:rPr lang="en-US" altLang="en-US" smtClean="0"/>
              <a:t>Find horizontal distance (H, in cm) from midpoint between ankles to point projected on floor directly below the mid-point of hand grasps (i.e. the load-center) while holding object, or distance to large middle-knuckle of hand</a:t>
            </a:r>
          </a:p>
          <a:p>
            <a:pPr lvl="1"/>
            <a:r>
              <a:rPr lang="en-US" altLang="en-US" smtClean="0"/>
              <a:t>Determine HM </a:t>
            </a:r>
            <a:br>
              <a:rPr lang="en-US" altLang="en-US" smtClean="0"/>
            </a:br>
            <a:r>
              <a:rPr lang="en-US" altLang="en-US" smtClean="0"/>
              <a:t>(discrete values) </a:t>
            </a:r>
            <a:br>
              <a:rPr lang="en-US" altLang="en-US" smtClean="0"/>
            </a:br>
            <a:r>
              <a:rPr lang="en-US" altLang="en-US" smtClean="0"/>
              <a:t>from chart </a:t>
            </a:r>
          </a:p>
          <a:p>
            <a:pPr lvl="1"/>
            <a:r>
              <a:rPr lang="en-US" altLang="en-US" smtClean="0"/>
              <a:t>Q: What to do for</a:t>
            </a:r>
            <a:br>
              <a:rPr lang="en-US" altLang="en-US" smtClean="0"/>
            </a:br>
            <a:r>
              <a:rPr lang="en-US" altLang="en-US" smtClean="0"/>
              <a:t>intermediate values?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3E9557-5669-4D13-9CFA-BDE6A19217D7}" type="slidenum">
              <a:rPr lang="en-US"/>
              <a:pPr>
                <a:defRPr/>
              </a:pPr>
              <a:t>23</a:t>
            </a:fld>
            <a:endParaRPr lang="en-US" dirty="0"/>
          </a:p>
        </p:txBody>
      </p:sp>
      <p:graphicFrame>
        <p:nvGraphicFramePr>
          <p:cNvPr id="6" name="Group 3"/>
          <p:cNvGraphicFramePr>
            <a:graphicFrameLocks noGrp="1"/>
          </p:cNvGraphicFramePr>
          <p:nvPr/>
        </p:nvGraphicFramePr>
        <p:xfrm>
          <a:off x="5086350" y="2759075"/>
          <a:ext cx="3981450" cy="4022725"/>
        </p:xfrm>
        <a:graphic>
          <a:graphicData uri="http://schemas.openxmlformats.org/drawingml/2006/table">
            <a:tbl>
              <a:tblPr/>
              <a:tblGrid>
                <a:gridCol w="2292302"/>
                <a:gridCol w="1689148"/>
              </a:tblGrid>
              <a:tr h="8228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H = Horizontal 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Distance (cm)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5" marR="91425" marT="45683" marB="45683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HM Factor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5" marR="91425" marT="45683" marB="45683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4571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25 or less 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5" marR="91425" marT="45683" marB="45683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1.00 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5" marR="91425" marT="45683" marB="45683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4571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30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5" marR="91425" marT="45683" marB="45683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0.83 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5" marR="91425" marT="45683" marB="45683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4571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40 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5" marR="91425" marT="45683" marB="45683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0.63 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5" marR="91425" marT="45683" marB="45683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4571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50 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5" marR="91425" marT="45683" marB="45683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0.50 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5" marR="91425" marT="45683" marB="45683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4571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60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5" marR="91425" marT="45683" marB="45683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0.42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5" marR="91425" marT="45683" marB="45683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4571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63</a:t>
                      </a:r>
                    </a:p>
                  </a:txBody>
                  <a:tcPr marL="91425" marR="91425" marT="45683" marB="45683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0.40</a:t>
                      </a:r>
                    </a:p>
                  </a:txBody>
                  <a:tcPr marL="91425" marR="91425" marT="45683" marB="45683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4571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&gt;63</a:t>
                      </a:r>
                    </a:p>
                  </a:txBody>
                  <a:tcPr marL="91425" marR="91425" marT="45683" marB="45683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</a:t>
                      </a:r>
                    </a:p>
                  </a:txBody>
                  <a:tcPr marL="91425" marR="91425" marT="45683" marB="45683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Multiplier Values (Cont.)</a:t>
            </a:r>
          </a:p>
        </p:txBody>
      </p:sp>
      <p:sp>
        <p:nvSpPr>
          <p:cNvPr id="3584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 marL="622300" indent="-514350">
              <a:buSzPct val="90000"/>
              <a:buFont typeface="Lucida Sans Unicode" pitchFamily="34" charset="0"/>
              <a:buAutoNum type="arabicPeriod" startAt="2"/>
            </a:pPr>
            <a:r>
              <a:rPr lang="en-US" altLang="en-US" smtClean="0"/>
              <a:t>Vertical Multiplier (</a:t>
            </a:r>
            <a:r>
              <a:rPr lang="en-US" altLang="en-US" b="1" smtClean="0"/>
              <a:t>VM</a:t>
            </a:r>
            <a:r>
              <a:rPr lang="en-US" altLang="en-US" smtClean="0"/>
              <a:t>)</a:t>
            </a:r>
          </a:p>
          <a:p>
            <a:pPr lvl="1"/>
            <a:r>
              <a:rPr lang="en-US" altLang="en-US" smtClean="0"/>
              <a:t>Find the vertical distance (V, in cm) of the hands from the ground at the start of the lift</a:t>
            </a:r>
          </a:p>
          <a:p>
            <a:pPr lvl="1"/>
            <a:r>
              <a:rPr lang="en-US" altLang="en-US" smtClean="0"/>
              <a:t>Determine VM</a:t>
            </a:r>
            <a:br>
              <a:rPr lang="en-US" altLang="en-US" smtClean="0"/>
            </a:br>
            <a:r>
              <a:rPr lang="en-US" altLang="en-US" smtClean="0"/>
              <a:t>(discrete values)</a:t>
            </a:r>
            <a:br>
              <a:rPr lang="en-US" altLang="en-US" smtClean="0"/>
            </a:br>
            <a:r>
              <a:rPr lang="en-US" altLang="en-US" smtClean="0"/>
              <a:t>from chart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4ECB13-AECD-4D2F-941F-7915D871EBF5}" type="slidenum">
              <a:rPr lang="en-US"/>
              <a:pPr>
                <a:defRPr/>
              </a:pPr>
              <a:t>24</a:t>
            </a:fld>
            <a:endParaRPr lang="en-US" dirty="0"/>
          </a:p>
        </p:txBody>
      </p:sp>
      <p:graphicFrame>
        <p:nvGraphicFramePr>
          <p:cNvPr id="7" name="Group 3"/>
          <p:cNvGraphicFramePr>
            <a:graphicFrameLocks noGrp="1"/>
          </p:cNvGraphicFramePr>
          <p:nvPr/>
        </p:nvGraphicFramePr>
        <p:xfrm>
          <a:off x="4495800" y="2057400"/>
          <a:ext cx="4327525" cy="4602163"/>
        </p:xfrm>
        <a:graphic>
          <a:graphicData uri="http://schemas.openxmlformats.org/drawingml/2006/table">
            <a:tbl>
              <a:tblPr/>
              <a:tblGrid>
                <a:gridCol w="2504113"/>
                <a:gridCol w="1823412"/>
              </a:tblGrid>
              <a:tr h="7619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 = Starting Height (cm)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2" marR="91432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VM Factor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2" marR="91432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4266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0 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2" marR="91432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0.78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2" marR="91432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4266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30 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2" marR="91432" marT="45694" marB="4569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0.87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2" marR="91432" marT="45694" marB="4569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4266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50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2" marR="91432" marT="45694" marB="4569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0.93 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2" marR="91432" marT="45694" marB="4569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4266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70 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2" marR="91432" marT="45694" marB="4569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0.99 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2" marR="91432" marT="45694" marB="4569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4266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80</a:t>
                      </a:r>
                    </a:p>
                  </a:txBody>
                  <a:tcPr marL="91432" marR="91432" marT="45694" marB="4569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0.99</a:t>
                      </a:r>
                    </a:p>
                  </a:txBody>
                  <a:tcPr marL="91432" marR="91432" marT="45694" marB="4569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4266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100 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2" marR="91432" marT="45694" marB="4569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0.93 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2" marR="91432" marT="45694" marB="4569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4266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150 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2" marR="91432" marT="45694" marB="4569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0.78 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2" marR="91432" marT="45694" marB="4569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4266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175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2" marR="91432" marT="45694" marB="4569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0.70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2" marR="91432" marT="45694" marB="4569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4266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&gt;175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2" marR="91432" marT="45694" marB="4569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2" marR="91432" marT="45694" marB="4569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>
                <a:solidFill>
                  <a:schemeClr val="tx1"/>
                </a:solidFill>
              </a:rPr>
              <a:t>Multiplier Values (Cont.)</a:t>
            </a:r>
            <a:endParaRPr lang="en-US" sz="3700" dirty="0" smtClean="0">
              <a:solidFill>
                <a:schemeClr val="tx1"/>
              </a:solidFill>
            </a:endParaRPr>
          </a:p>
        </p:txBody>
      </p:sp>
      <p:sp>
        <p:nvSpPr>
          <p:cNvPr id="36868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 marL="622300" indent="-514350">
              <a:buSzPct val="90000"/>
              <a:buFont typeface="Lucida Sans Unicode" pitchFamily="34" charset="0"/>
              <a:buAutoNum type="arabicPeriod" startAt="3"/>
            </a:pPr>
            <a:r>
              <a:rPr lang="en-US" altLang="en-US" smtClean="0"/>
              <a:t>Distance Multiplier (</a:t>
            </a:r>
            <a:r>
              <a:rPr lang="en-US" altLang="en-US" b="1" smtClean="0"/>
              <a:t>DM</a:t>
            </a:r>
            <a:r>
              <a:rPr lang="en-US" altLang="en-US" smtClean="0"/>
              <a:t>)</a:t>
            </a:r>
          </a:p>
          <a:p>
            <a:pPr lvl="1"/>
            <a:r>
              <a:rPr lang="en-US" altLang="en-US" smtClean="0"/>
              <a:t>Find the vertical distance (D, in cm) that the load travels</a:t>
            </a:r>
          </a:p>
          <a:p>
            <a:pPr lvl="1"/>
            <a:r>
              <a:rPr lang="en-US" altLang="en-US" smtClean="0"/>
              <a:t>Determine DM (discrete values) from chart below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2DC455-C441-4494-9011-E1D6D3E0CF3C}" type="slidenum">
              <a:rPr lang="en-US"/>
              <a:pPr>
                <a:defRPr/>
              </a:pPr>
              <a:t>25</a:t>
            </a:fld>
            <a:endParaRPr lang="en-US" dirty="0"/>
          </a:p>
        </p:txBody>
      </p:sp>
      <p:graphicFrame>
        <p:nvGraphicFramePr>
          <p:cNvPr id="7" name="Group 3"/>
          <p:cNvGraphicFramePr>
            <a:graphicFrameLocks noGrp="1"/>
          </p:cNvGraphicFramePr>
          <p:nvPr/>
        </p:nvGraphicFramePr>
        <p:xfrm>
          <a:off x="1797050" y="2582863"/>
          <a:ext cx="3552825" cy="3749675"/>
        </p:xfrm>
        <a:graphic>
          <a:graphicData uri="http://schemas.openxmlformats.org/drawingml/2006/table">
            <a:tbl>
              <a:tblPr/>
              <a:tblGrid>
                <a:gridCol w="1985925"/>
                <a:gridCol w="1566900"/>
              </a:tblGrid>
              <a:tr h="7621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 = Lifting</a:t>
                      </a:r>
                      <a:b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</a:b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Distance (cm)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4" marR="91424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DM Factor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4" marR="91424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4267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25 or less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4" marR="91424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1.00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4" marR="91424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4267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40 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4" marR="91424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0.93 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4" marR="91424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4267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55 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4" marR="91424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0.90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4" marR="91424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4267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100 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4" marR="91424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0.87 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4" marR="91424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4267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145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4" marR="91424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0.85 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4" marR="91424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4267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175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4" marR="91424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0.85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4" marR="91424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4267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&gt;175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4" marR="91424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0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4" marR="91424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Multiplier Values (</a:t>
            </a:r>
            <a:r>
              <a:rPr lang="en-US" sz="3700" dirty="0">
                <a:solidFill>
                  <a:schemeClr val="tx1"/>
                </a:solidFill>
              </a:rPr>
              <a:t>Cont.)</a:t>
            </a:r>
            <a:endParaRPr lang="en-US" sz="3700" dirty="0" smtClean="0">
              <a:solidFill>
                <a:schemeClr val="tx1"/>
              </a:solidFill>
            </a:endParaRPr>
          </a:p>
        </p:txBody>
      </p:sp>
      <p:sp>
        <p:nvSpPr>
          <p:cNvPr id="37892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 marL="622300" indent="-514350">
              <a:buSzPct val="90000"/>
              <a:buFont typeface="Lucida Sans Unicode" pitchFamily="34" charset="0"/>
              <a:buAutoNum type="arabicPeriod" startAt="4"/>
            </a:pPr>
            <a:r>
              <a:rPr lang="en-US" altLang="en-US" smtClean="0"/>
              <a:t>Asymmetric Multiplier (</a:t>
            </a:r>
            <a:r>
              <a:rPr lang="en-US" altLang="en-US" b="1" smtClean="0"/>
              <a:t>AM</a:t>
            </a:r>
            <a:r>
              <a:rPr lang="en-US" altLang="en-US" smtClean="0"/>
              <a:t>)</a:t>
            </a:r>
          </a:p>
          <a:p>
            <a:pPr lvl="1"/>
            <a:r>
              <a:rPr lang="en-US" altLang="en-US" smtClean="0"/>
              <a:t>Find the twisting angle (A) in degrees (</a:t>
            </a:r>
            <a:r>
              <a:rPr lang="en-US" altLang="en-US" smtClean="0">
                <a:ea typeface="Lucida Sans Unicode" pitchFamily="34" charset="0"/>
                <a:cs typeface="Lucida Sans Unicode" pitchFamily="34" charset="0"/>
              </a:rPr>
              <a:t>º</a:t>
            </a:r>
            <a:r>
              <a:rPr lang="en-US" altLang="en-US" smtClean="0"/>
              <a:t>) of the body from the midline (AKA the </a:t>
            </a:r>
            <a:r>
              <a:rPr lang="en-US" altLang="en-US" b="1" smtClean="0"/>
              <a:t>sagittal line) </a:t>
            </a:r>
            <a:r>
              <a:rPr lang="en-US" altLang="en-US" smtClean="0"/>
              <a:t>while lifting</a:t>
            </a:r>
          </a:p>
          <a:p>
            <a:pPr lvl="1"/>
            <a:r>
              <a:rPr lang="en-US" altLang="en-US" smtClean="0"/>
              <a:t>Determine AM </a:t>
            </a:r>
            <a:br>
              <a:rPr lang="en-US" altLang="en-US" smtClean="0"/>
            </a:br>
            <a:r>
              <a:rPr lang="en-US" altLang="en-US" smtClean="0"/>
              <a:t>(discrete values) </a:t>
            </a:r>
            <a:br>
              <a:rPr lang="en-US" altLang="en-US" smtClean="0"/>
            </a:br>
            <a:r>
              <a:rPr lang="en-US" altLang="en-US" smtClean="0"/>
              <a:t>from chart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B31C5B-C288-435B-82D2-6202882A8A7E}" type="slidenum">
              <a:rPr lang="en-US"/>
              <a:pPr>
                <a:defRPr/>
              </a:pPr>
              <a:t>26</a:t>
            </a:fld>
            <a:endParaRPr lang="en-US" dirty="0"/>
          </a:p>
        </p:txBody>
      </p:sp>
      <p:graphicFrame>
        <p:nvGraphicFramePr>
          <p:cNvPr id="7" name="Group 3"/>
          <p:cNvGraphicFramePr>
            <a:graphicFrameLocks noGrp="1"/>
          </p:cNvGraphicFramePr>
          <p:nvPr/>
        </p:nvGraphicFramePr>
        <p:xfrm>
          <a:off x="4267200" y="2057400"/>
          <a:ext cx="3687763" cy="4433888"/>
        </p:xfrm>
        <a:graphic>
          <a:graphicData uri="http://schemas.openxmlformats.org/drawingml/2006/table">
            <a:tbl>
              <a:tblPr/>
              <a:tblGrid>
                <a:gridCol w="1829198"/>
                <a:gridCol w="1858565"/>
              </a:tblGrid>
              <a:tr h="5939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 = Angle (°) </a:t>
                      </a:r>
                    </a:p>
                  </a:txBody>
                  <a:tcPr marL="91442" marR="91442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AM Factor</a:t>
                      </a: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2" marR="91442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4266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0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2" marR="91442" marT="45693" marB="456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1.00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2" marR="91442" marT="45693" marB="456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4266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30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2" marR="91442" marT="45693" marB="456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0.90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2" marR="91442" marT="45693" marB="456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4266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45 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2" marR="91442" marT="45693" marB="456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0.86 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2" marR="91442" marT="45693" marB="456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4266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60 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2" marR="91442" marT="45693" marB="456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0.81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2" marR="91442" marT="45693" marB="456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4266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90 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2" marR="91442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0.71 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2" marR="91442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4266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105 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2" marR="91442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0.66 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2" marR="91442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4266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120 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2" marR="91442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0.62 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2" marR="91442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4266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135 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2" marR="91442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0.57 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2" marR="91442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4266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&gt;135 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2" marR="91442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0 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2" marR="91442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pic>
        <p:nvPicPr>
          <p:cNvPr id="37929" name="Picture 4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88" y="3609975"/>
            <a:ext cx="3986212" cy="263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Multiplier Values (</a:t>
            </a:r>
            <a:r>
              <a:rPr lang="en-US" sz="3700" dirty="0">
                <a:solidFill>
                  <a:schemeClr val="tx1"/>
                </a:solidFill>
              </a:rPr>
              <a:t>Cont.)</a:t>
            </a:r>
            <a:endParaRPr lang="en-US" sz="3700" dirty="0" smtClean="0">
              <a:solidFill>
                <a:schemeClr val="tx1"/>
              </a:solidFill>
            </a:endParaRPr>
          </a:p>
        </p:txBody>
      </p:sp>
      <p:sp>
        <p:nvSpPr>
          <p:cNvPr id="38916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 marL="622300" indent="-514350">
              <a:buSzPct val="90000"/>
              <a:buFont typeface="Lucida Sans Unicode" pitchFamily="34" charset="0"/>
              <a:buAutoNum type="arabicPeriod" startAt="5"/>
            </a:pPr>
            <a:r>
              <a:rPr lang="en-US" altLang="en-US" smtClean="0"/>
              <a:t>Frequency Multiplier (</a:t>
            </a:r>
            <a:r>
              <a:rPr lang="en-US" altLang="en-US" b="1" smtClean="0"/>
              <a:t>FM</a:t>
            </a:r>
            <a:r>
              <a:rPr lang="en-US" altLang="en-US" smtClean="0"/>
              <a:t>)</a:t>
            </a:r>
          </a:p>
          <a:p>
            <a:pPr lvl="1"/>
            <a:r>
              <a:rPr lang="en-US" altLang="en-US" smtClean="0"/>
              <a:t>Find the frequency of lifts (F) and the duration of lifting (in minutes or seconds) over a work shift</a:t>
            </a:r>
          </a:p>
          <a:p>
            <a:pPr lvl="1"/>
            <a:r>
              <a:rPr lang="en-US" altLang="en-US" smtClean="0"/>
              <a:t>Determine FM (discrete values) from chart below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9396FF-5F02-45AD-BAC0-5847C5F10116}" type="slidenum">
              <a:rPr lang="en-US"/>
              <a:pPr>
                <a:defRPr/>
              </a:pPr>
              <a:t>27</a:t>
            </a:fld>
            <a:endParaRPr lang="en-US" dirty="0"/>
          </a:p>
        </p:txBody>
      </p:sp>
      <p:graphicFrame>
        <p:nvGraphicFramePr>
          <p:cNvPr id="7" name="Group 4"/>
          <p:cNvGraphicFramePr>
            <a:graphicFrameLocks noGrp="1"/>
          </p:cNvGraphicFramePr>
          <p:nvPr/>
        </p:nvGraphicFramePr>
        <p:xfrm>
          <a:off x="228600" y="2408238"/>
          <a:ext cx="8594725" cy="4373562"/>
        </p:xfrm>
        <a:graphic>
          <a:graphicData uri="http://schemas.openxmlformats.org/drawingml/2006/table">
            <a:tbl>
              <a:tblPr/>
              <a:tblGrid>
                <a:gridCol w="1206138"/>
                <a:gridCol w="828956"/>
                <a:gridCol w="1408473"/>
                <a:gridCol w="1419585"/>
                <a:gridCol w="879836"/>
                <a:gridCol w="1419585"/>
                <a:gridCol w="1432151"/>
              </a:tblGrid>
              <a:tr h="365753"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F=Time </a:t>
                      </a:r>
                      <a:b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</a:b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Between</a:t>
                      </a:r>
                      <a:b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</a:b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Lifts </a:t>
                      </a:r>
                      <a:b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</a:b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FM Factor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4007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Lifting While </a:t>
                      </a:r>
                      <a:b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</a:b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Standing (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V ≥ </a:t>
                      </a: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75 cm)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1" marR="91431"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Lifting While </a:t>
                      </a:r>
                      <a:b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</a:b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Stooping (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V &lt; </a:t>
                      </a: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75 cm)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4171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≤ 1 hr.</a:t>
                      </a:r>
                    </a:p>
                  </a:txBody>
                  <a:tcPr marL="91431" marR="91431"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&gt;1 </a:t>
                      </a:r>
                      <a:r>
                        <a:rPr kumimoji="0" lang="en-US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&amp; ≤ 2 hr.</a:t>
                      </a:r>
                    </a:p>
                  </a:txBody>
                  <a:tcPr marL="91431" marR="91431"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&gt;2 &amp; ≤ 8 hr.</a:t>
                      </a:r>
                    </a:p>
                  </a:txBody>
                  <a:tcPr marL="91431" marR="91431"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≤ 1 hr.</a:t>
                      </a:r>
                    </a:p>
                  </a:txBody>
                  <a:tcPr marL="91431" marR="91431"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&gt;1 &amp; ≤ 2 hr.</a:t>
                      </a:r>
                    </a:p>
                  </a:txBody>
                  <a:tcPr marL="91431" marR="91431"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&gt;2 &amp; ≤ 8 hr.</a:t>
                      </a:r>
                    </a:p>
                  </a:txBody>
                  <a:tcPr marL="91431" marR="91431"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3657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≥5 min 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1.00 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0.95</a:t>
                      </a:r>
                    </a:p>
                  </a:txBody>
                  <a:tcPr marL="91431" marR="91431"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0.85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1.00 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0.95</a:t>
                      </a:r>
                    </a:p>
                  </a:txBody>
                  <a:tcPr marL="91431" marR="91431"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0.85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3657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 min 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0.97</a:t>
                      </a: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0.92</a:t>
                      </a: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0.81</a:t>
                      </a: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0.97</a:t>
                      </a: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0.92</a:t>
                      </a: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0.81</a:t>
                      </a: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3657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 min 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0.94 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0.88</a:t>
                      </a: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0.75 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0.94 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0.88</a:t>
                      </a: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0.75 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3657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30 sec 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0.91 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0.84</a:t>
                      </a: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0.65 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0.91 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0.84</a:t>
                      </a: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0.65 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3657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15 sec 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0.84 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0.72</a:t>
                      </a: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0.45 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0.84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0.72</a:t>
                      </a: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0.45 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3657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10 sec 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0.75 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0.27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0.75 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0.27 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3657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 sec 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0.45 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0.26</a:t>
                      </a: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0.13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0.45 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0.26</a:t>
                      </a: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3657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 sec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0.37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0.21</a:t>
                      </a: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</a:t>
                      </a: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0.37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</a:t>
                      </a: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1" marR="91431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Multiplier Values</a:t>
            </a:r>
            <a:r>
              <a:rPr lang="en-US" sz="3700" dirty="0">
                <a:solidFill>
                  <a:schemeClr val="tx1"/>
                </a:solidFill>
              </a:rPr>
              <a:t> (Cont.)</a:t>
            </a:r>
            <a:endParaRPr lang="en-US" sz="3700" dirty="0" smtClean="0">
              <a:solidFill>
                <a:schemeClr val="tx1"/>
              </a:solidFill>
            </a:endParaRPr>
          </a:p>
        </p:txBody>
      </p:sp>
      <p:sp>
        <p:nvSpPr>
          <p:cNvPr id="39940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534400" cy="5943600"/>
          </a:xfrm>
        </p:spPr>
        <p:txBody>
          <a:bodyPr/>
          <a:lstStyle/>
          <a:p>
            <a:pPr marL="622300" indent="-514350">
              <a:buSzPct val="90000"/>
              <a:buFont typeface="Lucida Sans Unicode" pitchFamily="34" charset="0"/>
              <a:buAutoNum type="arabicPeriod" startAt="6"/>
            </a:pPr>
            <a:r>
              <a:rPr lang="en-US" altLang="en-US" smtClean="0"/>
              <a:t>Coupling Multiplier (</a:t>
            </a:r>
            <a:r>
              <a:rPr lang="en-US" altLang="en-US" b="1" smtClean="0"/>
              <a:t>CM</a:t>
            </a:r>
            <a:r>
              <a:rPr lang="en-US" altLang="en-US" smtClean="0"/>
              <a:t>)</a:t>
            </a:r>
          </a:p>
          <a:p>
            <a:pPr lvl="1"/>
            <a:r>
              <a:rPr lang="en-US" altLang="en-US" smtClean="0"/>
              <a:t>Find the quality of grasp (or coupling, C) classified as:</a:t>
            </a:r>
          </a:p>
          <a:p>
            <a:pPr lvl="2"/>
            <a:r>
              <a:rPr lang="en-US" altLang="en-US" b="1" smtClean="0"/>
              <a:t>Good</a:t>
            </a:r>
            <a:r>
              <a:rPr lang="en-US" altLang="en-US" smtClean="0"/>
              <a:t>: fingers wrap completely around object or handles</a:t>
            </a:r>
          </a:p>
          <a:p>
            <a:pPr lvl="2"/>
            <a:r>
              <a:rPr lang="en-US" altLang="en-US" b="1" smtClean="0"/>
              <a:t>Fair:</a:t>
            </a:r>
            <a:r>
              <a:rPr lang="en-US" altLang="en-US" smtClean="0"/>
              <a:t> only a few fingers grasp firmly around object</a:t>
            </a:r>
          </a:p>
          <a:p>
            <a:pPr lvl="2"/>
            <a:r>
              <a:rPr lang="en-US" altLang="en-US" b="1" smtClean="0"/>
              <a:t>Poor:</a:t>
            </a:r>
            <a:r>
              <a:rPr lang="en-US" altLang="en-US" smtClean="0"/>
              <a:t> only few fingers or fingertips are partially under or around object</a:t>
            </a:r>
          </a:p>
          <a:p>
            <a:pPr lvl="1"/>
            <a:r>
              <a:rPr lang="en-US" altLang="en-US" smtClean="0"/>
              <a:t>Also depends on body position (either standing or stooping)</a:t>
            </a:r>
          </a:p>
          <a:p>
            <a:pPr lvl="1"/>
            <a:r>
              <a:rPr lang="en-US" altLang="en-US" smtClean="0"/>
              <a:t>Determine CM (discrete values) from chart below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56504C-83BD-4A42-9283-9C8D1FEFEF32}" type="slidenum">
              <a:rPr lang="en-US"/>
              <a:pPr>
                <a:defRPr/>
              </a:pPr>
              <a:t>28</a:t>
            </a:fld>
            <a:endParaRPr lang="en-US" dirty="0"/>
          </a:p>
        </p:txBody>
      </p:sp>
      <p:graphicFrame>
        <p:nvGraphicFramePr>
          <p:cNvPr id="8" name="Group 3"/>
          <p:cNvGraphicFramePr>
            <a:graphicFrameLocks noGrp="1"/>
          </p:cNvGraphicFramePr>
          <p:nvPr/>
        </p:nvGraphicFramePr>
        <p:xfrm>
          <a:off x="1447800" y="4343400"/>
          <a:ext cx="7235825" cy="2286000"/>
        </p:xfrm>
        <a:graphic>
          <a:graphicData uri="http://schemas.openxmlformats.org/drawingml/2006/table">
            <a:tbl>
              <a:tblPr/>
              <a:tblGrid>
                <a:gridCol w="3208337"/>
                <a:gridCol w="1749425"/>
                <a:gridCol w="2278063"/>
              </a:tblGrid>
              <a:tr h="21907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 = Grasp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CM Factor: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67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Standing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Stooping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Good (handles)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1.00 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1.00 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Fair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1.00 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0.95 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Poor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0.90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0.90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Revised NIOSH Lifting Equation</a:t>
            </a:r>
          </a:p>
        </p:txBody>
      </p:sp>
      <p:sp>
        <p:nvSpPr>
          <p:cNvPr id="409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smtClean="0"/>
              <a:t>Revised NIOSH Lifting Equation:</a:t>
            </a:r>
          </a:p>
          <a:p>
            <a:pPr>
              <a:buFont typeface="Wingdings 3" pitchFamily="18" charset="2"/>
              <a:buNone/>
            </a:pPr>
            <a:r>
              <a:rPr lang="de-DE" altLang="en-US" sz="3200" b="1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RWL = 23 </a:t>
            </a:r>
            <a:r>
              <a:rPr lang="de-DE" altLang="en-US" sz="3200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Kg</a:t>
            </a:r>
            <a:r>
              <a:rPr lang="de-DE" altLang="en-US" sz="3200" b="1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 </a:t>
            </a:r>
            <a:r>
              <a:rPr lang="de-DE" altLang="en-US" sz="3200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*</a:t>
            </a:r>
            <a:r>
              <a:rPr lang="de-DE" altLang="en-US" sz="3200" b="1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 HM </a:t>
            </a:r>
            <a:r>
              <a:rPr lang="de-DE" altLang="en-US" sz="3200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*</a:t>
            </a:r>
            <a:r>
              <a:rPr lang="de-DE" altLang="en-US" sz="3200" b="1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 VM </a:t>
            </a:r>
            <a:r>
              <a:rPr lang="de-DE" altLang="en-US" sz="3200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*</a:t>
            </a:r>
            <a:r>
              <a:rPr lang="de-DE" altLang="en-US" sz="3200" b="1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 DM </a:t>
            </a:r>
            <a:r>
              <a:rPr lang="de-DE" altLang="en-US" sz="3200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*</a:t>
            </a:r>
            <a:r>
              <a:rPr lang="de-DE" altLang="en-US" sz="3200" b="1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 AM </a:t>
            </a:r>
            <a:r>
              <a:rPr lang="de-DE" altLang="en-US" sz="3200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*</a:t>
            </a:r>
            <a:r>
              <a:rPr lang="de-DE" altLang="en-US" sz="3200" b="1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 FM </a:t>
            </a:r>
            <a:r>
              <a:rPr lang="de-DE" altLang="en-US" sz="3200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*</a:t>
            </a:r>
            <a:r>
              <a:rPr lang="de-DE" altLang="en-US" sz="3200" b="1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 CM</a:t>
            </a:r>
            <a:endParaRPr lang="de-DE" altLang="en-US" b="1" smtClean="0"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  <a:p>
            <a:endParaRPr lang="en-US" altLang="en-US" smtClean="0"/>
          </a:p>
          <a:p>
            <a:r>
              <a:rPr lang="en-US" altLang="en-US" smtClean="0"/>
              <a:t>Summary of steps:</a:t>
            </a:r>
          </a:p>
          <a:p>
            <a:pPr lvl="1"/>
            <a:r>
              <a:rPr lang="en-US" altLang="en-US" smtClean="0"/>
              <a:t>Carefully read and inspect the problem</a:t>
            </a:r>
          </a:p>
          <a:p>
            <a:pPr lvl="1"/>
            <a:r>
              <a:rPr lang="en-US" altLang="en-US" smtClean="0"/>
              <a:t>Determine the six variables: </a:t>
            </a:r>
            <a:r>
              <a:rPr lang="en-US" altLang="en-US" b="1" smtClean="0"/>
              <a:t>H</a:t>
            </a:r>
            <a:r>
              <a:rPr lang="en-US" altLang="en-US" smtClean="0"/>
              <a:t>, </a:t>
            </a:r>
            <a:r>
              <a:rPr lang="en-US" altLang="en-US" b="1" smtClean="0"/>
              <a:t>V</a:t>
            </a:r>
            <a:r>
              <a:rPr lang="en-US" altLang="en-US" smtClean="0"/>
              <a:t>, </a:t>
            </a:r>
            <a:r>
              <a:rPr lang="en-US" altLang="en-US" b="1" smtClean="0"/>
              <a:t>D</a:t>
            </a:r>
            <a:r>
              <a:rPr lang="en-US" altLang="en-US" smtClean="0"/>
              <a:t>, </a:t>
            </a:r>
            <a:r>
              <a:rPr lang="en-US" altLang="en-US" b="1" smtClean="0"/>
              <a:t>F</a:t>
            </a:r>
            <a:r>
              <a:rPr lang="en-US" altLang="en-US" smtClean="0"/>
              <a:t>, </a:t>
            </a:r>
            <a:r>
              <a:rPr lang="en-US" altLang="en-US" b="1" smtClean="0"/>
              <a:t>A</a:t>
            </a:r>
            <a:r>
              <a:rPr lang="en-US" altLang="en-US" smtClean="0"/>
              <a:t>, </a:t>
            </a:r>
            <a:r>
              <a:rPr lang="en-US" altLang="en-US" b="1" smtClean="0"/>
              <a:t>C</a:t>
            </a:r>
          </a:p>
          <a:p>
            <a:pPr lvl="1"/>
            <a:r>
              <a:rPr lang="en-US" altLang="en-US" smtClean="0"/>
              <a:t>Find out the values for the different </a:t>
            </a:r>
            <a:r>
              <a:rPr lang="en-US" altLang="en-US" b="1" smtClean="0"/>
              <a:t>multipliers</a:t>
            </a:r>
            <a:r>
              <a:rPr lang="en-US" altLang="en-US" smtClean="0"/>
              <a:t> for the MMH in question</a:t>
            </a:r>
          </a:p>
          <a:p>
            <a:pPr lvl="1"/>
            <a:r>
              <a:rPr lang="en-US" altLang="en-US" smtClean="0"/>
              <a:t>solve for the </a:t>
            </a:r>
            <a:r>
              <a:rPr lang="en-US" altLang="en-US" b="1" smtClean="0"/>
              <a:t>RWL</a:t>
            </a:r>
          </a:p>
          <a:p>
            <a:pPr lvl="1"/>
            <a:r>
              <a:rPr lang="en-US" altLang="en-US" smtClean="0"/>
              <a:t>If RWL ≥ weight of the object handled </a:t>
            </a:r>
            <a:r>
              <a:rPr lang="en-US" altLang="en-US" smtClean="0">
                <a:ea typeface="Lucida Sans Unicode" pitchFamily="34" charset="0"/>
                <a:cs typeface="Lucida Sans Unicode" pitchFamily="34" charset="0"/>
              </a:rPr>
              <a:t>⇒</a:t>
            </a:r>
            <a:endParaRPr lang="en-US" altLang="en-US" smtClean="0"/>
          </a:p>
          <a:p>
            <a:pPr lvl="2"/>
            <a:r>
              <a:rPr lang="en-US" altLang="en-US" smtClean="0"/>
              <a:t>task is safe</a:t>
            </a:r>
          </a:p>
          <a:p>
            <a:pPr lvl="1"/>
            <a:r>
              <a:rPr lang="en-US" altLang="en-US" smtClean="0"/>
              <a:t>If the RWL &lt; weight of the object handled </a:t>
            </a:r>
            <a:r>
              <a:rPr lang="en-US" altLang="en-US" smtClean="0">
                <a:ea typeface="Lucida Sans Unicode" pitchFamily="34" charset="0"/>
                <a:cs typeface="Lucida Sans Unicode" pitchFamily="34" charset="0"/>
              </a:rPr>
              <a:t>⇒</a:t>
            </a:r>
            <a:endParaRPr lang="en-US" altLang="en-US" smtClean="0"/>
          </a:p>
          <a:p>
            <a:pPr lvl="2"/>
            <a:r>
              <a:rPr lang="en-US" altLang="en-US" smtClean="0"/>
              <a:t>task is dangerous</a:t>
            </a:r>
          </a:p>
          <a:p>
            <a:pPr lvl="2"/>
            <a:r>
              <a:rPr lang="en-US" altLang="en-US" smtClean="0"/>
              <a:t>task must be redesigned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C1949E-21BA-4E7B-A6AF-91BEE7C43DD7}" type="slidenum">
              <a:rPr lang="en-US"/>
              <a:pPr>
                <a:defRPr/>
              </a:pPr>
              <a:t>29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What is Manual Materials Handling?</a:t>
            </a:r>
          </a:p>
        </p:txBody>
      </p:sp>
      <p:sp>
        <p:nvSpPr>
          <p:cNvPr id="12292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Manual Materials Handling (MMH)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Important application of ergonomic principles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Particularly addresses back injury prevention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Almost every worker performs MMH tasks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Either one-time (infrequent) duty, or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As part of regular work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MMH involves five types of activities:</a:t>
            </a:r>
          </a:p>
          <a:p>
            <a:pPr marL="849313" lvl="1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Lifting/Lowering</a:t>
            </a:r>
          </a:p>
          <a:p>
            <a:pPr marL="849313" lvl="1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Pushing/Pulling</a:t>
            </a:r>
          </a:p>
          <a:p>
            <a:pPr marL="849313" lvl="1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Twisting</a:t>
            </a:r>
          </a:p>
          <a:p>
            <a:pPr marL="849313" lvl="1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Carrying</a:t>
            </a:r>
          </a:p>
          <a:p>
            <a:pPr marL="849313" lvl="1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Holding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D054F3-85FF-40BC-8B0B-5E5497B2EF4F}" type="slidenum">
              <a:rPr lang="en-US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7630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Case 1: Effect of Frequency Factor on RWL</a:t>
            </a:r>
          </a:p>
        </p:txBody>
      </p:sp>
      <p:sp>
        <p:nvSpPr>
          <p:cNvPr id="41988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>
              <a:buFont typeface="Wingdings 3" pitchFamily="18" charset="2"/>
              <a:buNone/>
            </a:pPr>
            <a:r>
              <a:rPr lang="en-US" altLang="en-US" b="1" smtClean="0"/>
              <a:t>Problem Statement</a:t>
            </a:r>
            <a:r>
              <a:rPr lang="en-US" altLang="en-US" smtClean="0"/>
              <a:t>: Analyze the following work task. A worker lifts 10 kg boxes from the conveyor to the cart, ten times every minute for two-hours.</a:t>
            </a:r>
          </a:p>
          <a:p>
            <a:pPr>
              <a:buFont typeface="Wingdings 3" pitchFamily="18" charset="2"/>
              <a:buNone/>
            </a:pPr>
            <a:endParaRPr lang="en-US" altLang="en-US" smtClean="0"/>
          </a:p>
          <a:p>
            <a:endParaRPr lang="en-US" altLang="en-US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B6351B-307B-4C34-9AA4-D060A2591A50}" type="slidenum">
              <a:rPr lang="en-US"/>
              <a:pPr>
                <a:defRPr/>
              </a:pPr>
              <a:t>30</a:t>
            </a:fld>
            <a:endParaRPr lang="en-US" dirty="0"/>
          </a:p>
        </p:txBody>
      </p:sp>
      <p:pic>
        <p:nvPicPr>
          <p:cNvPr id="41990" name="Picture 3" descr="MMH05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2711450"/>
            <a:ext cx="4775200" cy="41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91" name="TextBox 7"/>
          <p:cNvSpPr txBox="1">
            <a:spLocks noChangeArrowheads="1"/>
          </p:cNvSpPr>
          <p:nvPr/>
        </p:nvSpPr>
        <p:spPr bwMode="auto">
          <a:xfrm>
            <a:off x="3048000" y="3486150"/>
            <a:ext cx="838200" cy="400050"/>
          </a:xfrm>
          <a:prstGeom prst="rect">
            <a:avLst/>
          </a:prstGeom>
          <a:solidFill>
            <a:schemeClr val="bg2"/>
          </a:solidFill>
          <a:ln w="9525">
            <a:solidFill>
              <a:srgbClr val="CCEC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chemeClr val="tx1"/>
                </a:solidFill>
                <a:latin typeface="Calibri" pitchFamily="34" charset="0"/>
              </a:rPr>
              <a:t>6 sec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7630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Case 1: Effect of Frequency Factor on RWL</a:t>
            </a:r>
          </a:p>
        </p:txBody>
      </p:sp>
      <p:sp>
        <p:nvSpPr>
          <p:cNvPr id="39940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Wingdings 3" pitchFamily="18" charset="2"/>
              <a:buNone/>
              <a:defRPr/>
            </a:pP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Solution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: First, calculate the recommended weight limit (RWL) for the task</a:t>
            </a:r>
          </a:p>
          <a:p>
            <a:pPr marL="623887" indent="-514350" fontAlgn="auto">
              <a:spcAft>
                <a:spcPts val="0"/>
              </a:spcAft>
              <a:buSzPct val="90000"/>
              <a:buFont typeface="+mj-lt"/>
              <a:buAutoNum type="arabicPeriod"/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Determine the weight of the load.</a:t>
            </a:r>
            <a:b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Weight = 10 kg</a:t>
            </a:r>
          </a:p>
          <a:p>
            <a:pPr marL="623887" indent="-514350" fontAlgn="auto">
              <a:spcAft>
                <a:spcPts val="0"/>
              </a:spcAft>
              <a:buSzPct val="90000"/>
              <a:buFont typeface="+mj-lt"/>
              <a:buAutoNum type="arabicPeriod"/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Assess the six components of lifting task.</a:t>
            </a:r>
          </a:p>
          <a:p>
            <a:pPr marL="623887" indent="-514350" fontAlgn="auto">
              <a:spcAft>
                <a:spcPts val="0"/>
              </a:spcAft>
              <a:buSzPct val="80000"/>
              <a:buFont typeface="Wingdings 3" pitchFamily="18" charset="2"/>
              <a:buNone/>
              <a:defRPr/>
            </a:pPr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Wingdings 3" pitchFamily="18" charset="2"/>
              <a:buNone/>
              <a:defRPr/>
            </a:pPr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FCC521-EEF7-4F60-BCE0-ACBE1088B837}" type="slidenum">
              <a:rPr lang="en-US"/>
              <a:pPr>
                <a:defRPr/>
              </a:pPr>
              <a:t>31</a:t>
            </a:fld>
            <a:endParaRPr lang="en-US" dirty="0"/>
          </a:p>
        </p:txBody>
      </p:sp>
      <p:graphicFrame>
        <p:nvGraphicFramePr>
          <p:cNvPr id="8" name="Group 3"/>
          <p:cNvGraphicFramePr>
            <a:graphicFrameLocks noGrp="1"/>
          </p:cNvGraphicFramePr>
          <p:nvPr/>
        </p:nvGraphicFramePr>
        <p:xfrm>
          <a:off x="2270125" y="3368675"/>
          <a:ext cx="5037138" cy="2727325"/>
        </p:xfrm>
        <a:graphic>
          <a:graphicData uri="http://schemas.openxmlformats.org/drawingml/2006/table">
            <a:tbl>
              <a:tblPr/>
              <a:tblGrid>
                <a:gridCol w="3269035"/>
                <a:gridCol w="1768103"/>
              </a:tblGrid>
              <a:tr h="4545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H (Horizontal Distance)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2" marR="91442" marT="45709" marB="4570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20 cm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2" marR="91442" marT="45709" marB="4570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4545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 (Vertical Distance)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2" marR="91442" marT="45709" marB="4570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75 cm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2" marR="91442" marT="45709" marB="4570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4545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 (Lifting/ carrying Distance)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2" marR="91442" marT="45709" marB="4570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 cm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2" marR="91442" marT="45709" marB="4570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4545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 (Angle)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2" marR="91442" marT="45709" marB="4570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90°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2" marR="91442" marT="45709" marB="4570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4545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F (Frequency)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2" marR="91442" marT="45709" marB="4570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 sec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2" marR="91442" marT="45709" marB="4570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4545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 (Coupling/quality of grip)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2" marR="91442" marT="45709" marB="4570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fair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2" marR="91442" marT="45709" marB="4570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7630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Case 1: Effect of Frequency Factor on RWL</a:t>
            </a:r>
          </a:p>
        </p:txBody>
      </p:sp>
      <p:sp>
        <p:nvSpPr>
          <p:cNvPr id="44036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 marL="622300" indent="-514350">
              <a:buSzPct val="90000"/>
              <a:buFont typeface="Lucida Sans Unicode" pitchFamily="34" charset="0"/>
              <a:buAutoNum type="arabicPeriod" startAt="3"/>
            </a:pPr>
            <a:r>
              <a:rPr lang="en-US" altLang="en-US" smtClean="0"/>
              <a:t>Select appropriate multiplier factors for each lifting component from the appropriate tables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DE2780-F28B-4743-A369-7185805C3BB9}" type="slidenum">
              <a:rPr lang="en-US"/>
              <a:pPr>
                <a:defRPr/>
              </a:pPr>
              <a:t>32</a:t>
            </a:fld>
            <a:endParaRPr lang="en-US" dirty="0"/>
          </a:p>
        </p:txBody>
      </p:sp>
      <p:graphicFrame>
        <p:nvGraphicFramePr>
          <p:cNvPr id="7" name="Group 3"/>
          <p:cNvGraphicFramePr>
            <a:graphicFrameLocks/>
          </p:cNvGraphicFramePr>
          <p:nvPr/>
        </p:nvGraphicFramePr>
        <p:xfrm>
          <a:off x="1447800" y="2362200"/>
          <a:ext cx="6553200" cy="3810000"/>
        </p:xfrm>
        <a:graphic>
          <a:graphicData uri="http://schemas.openxmlformats.org/drawingml/2006/table">
            <a:tbl>
              <a:tblPr/>
              <a:tblGrid>
                <a:gridCol w="3035505"/>
                <a:gridCol w="1298758"/>
                <a:gridCol w="983585"/>
                <a:gridCol w="1235352"/>
              </a:tblGrid>
              <a:tr h="5078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H (Horizontal Distance)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20 cm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HM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5078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 (Vertical Distance)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75 cm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VM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0.99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8900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 (Lifting/ carrying Distance)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 cm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DM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506163">
                <a:tc>
                  <a:txBody>
                    <a:bodyPr/>
                    <a:lstStyle/>
                    <a:p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 (Angle)</a:t>
                      </a:r>
                      <a:endParaRPr lang="en-US" sz="1800" dirty="0"/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90°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AM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0.71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5078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F (Frequency)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 sec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FM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0.26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8900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 (Coupling/quality of grip)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fair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CM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7630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Case 1: Effect of Frequency Factor on RWL</a:t>
            </a:r>
          </a:p>
        </p:txBody>
      </p:sp>
      <p:sp>
        <p:nvSpPr>
          <p:cNvPr id="45060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 marL="622300" indent="-514350">
              <a:buSzPct val="90000"/>
              <a:buFont typeface="Lucida Sans Unicode" pitchFamily="34" charset="0"/>
              <a:buAutoNum type="arabicPeriod" startAt="4"/>
            </a:pPr>
            <a:r>
              <a:rPr lang="en-US" altLang="en-US" smtClean="0"/>
              <a:t>Determine the Recommended Weight Limit for the task:</a:t>
            </a:r>
          </a:p>
          <a:p>
            <a:pPr marL="622300" indent="-514350">
              <a:buSzPct val="80000"/>
              <a:buFont typeface="Wingdings 3" pitchFamily="18" charset="2"/>
              <a:buNone/>
            </a:pPr>
            <a:r>
              <a:rPr lang="en-US" altLang="en-US" smtClean="0"/>
              <a:t>	</a:t>
            </a:r>
            <a:r>
              <a:rPr lang="en-US" altLang="en-US" b="1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RWL</a:t>
            </a:r>
            <a:r>
              <a:rPr lang="en-US" altLang="en-US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 	= 23 kg * 1 * .99 * 1 * 0.71 * 0.26 * 1</a:t>
            </a:r>
          </a:p>
          <a:p>
            <a:pPr marL="622300" indent="-514350">
              <a:buSzPct val="80000"/>
              <a:buFont typeface="Wingdings 3" pitchFamily="18" charset="2"/>
              <a:buNone/>
            </a:pPr>
            <a:r>
              <a:rPr lang="en-US" altLang="en-US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			= </a:t>
            </a:r>
            <a:r>
              <a:rPr lang="en-US" altLang="en-US" b="1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4 .2 kg</a:t>
            </a:r>
          </a:p>
          <a:p>
            <a:pPr marL="622300" indent="-514350">
              <a:buSzPct val="80000"/>
              <a:buFont typeface="Wingdings 3" pitchFamily="18" charset="2"/>
              <a:buNone/>
            </a:pPr>
            <a:endParaRPr lang="en-US" altLang="en-US" smtClean="0"/>
          </a:p>
          <a:p>
            <a:pPr marL="622300" indent="-514350">
              <a:buSzPct val="90000"/>
              <a:buFont typeface="Lucida Sans Unicode" pitchFamily="34" charset="0"/>
              <a:buAutoNum type="arabicPeriod" startAt="5"/>
            </a:pPr>
            <a:r>
              <a:rPr lang="en-US" altLang="en-US" smtClean="0"/>
              <a:t>Compare weight of the load against determined weight limit for the task:</a:t>
            </a:r>
          </a:p>
          <a:p>
            <a:pPr marL="622300" indent="-514350">
              <a:buSzPct val="80000"/>
              <a:buFont typeface="Wingdings 3" pitchFamily="18" charset="2"/>
              <a:buNone/>
            </a:pPr>
            <a:r>
              <a:rPr lang="en-US" altLang="en-US" smtClean="0"/>
              <a:t>	weight of load (10 kg) &gt; RWL (4.2 kg)</a:t>
            </a:r>
          </a:p>
          <a:p>
            <a:pPr marL="622300" indent="-514350">
              <a:buSzPct val="80000"/>
              <a:buFont typeface="Wingdings 3" pitchFamily="18" charset="2"/>
              <a:buNone/>
            </a:pPr>
            <a:r>
              <a:rPr lang="en-US" altLang="en-US" smtClean="0"/>
              <a:t> </a:t>
            </a:r>
          </a:p>
          <a:p>
            <a:pPr marL="622300" indent="-514350">
              <a:buSzPct val="90000"/>
              <a:buFont typeface="Lucida Sans Unicode" pitchFamily="34" charset="0"/>
              <a:buAutoNum type="arabicPeriod" startAt="6"/>
            </a:pPr>
            <a:r>
              <a:rPr lang="en-US" altLang="en-US" smtClean="0"/>
              <a:t>Conclusion: </a:t>
            </a:r>
            <a:r>
              <a:rPr lang="en-US" altLang="en-US" b="1" smtClean="0"/>
              <a:t>Task is Dangerous</a:t>
            </a:r>
            <a:endParaRPr lang="en-US" altLang="en-US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EADA3A-79AD-4E67-8D88-A91AA1906260}" type="slidenum">
              <a:rPr lang="en-US"/>
              <a:pPr>
                <a:defRPr/>
              </a:pPr>
              <a:t>33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7630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Case 1: Effect of Frequency Factor on RWL</a:t>
            </a:r>
          </a:p>
        </p:txBody>
      </p:sp>
      <p:sp>
        <p:nvSpPr>
          <p:cNvPr id="4608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 marL="622300" indent="-514350">
              <a:buSzPct val="90000"/>
              <a:buFont typeface="Lucida Sans Unicode" pitchFamily="34" charset="0"/>
              <a:buAutoNum type="arabicPeriod" startAt="7"/>
            </a:pPr>
            <a:r>
              <a:rPr lang="en-US" altLang="en-US" smtClean="0"/>
              <a:t>Recommendations:</a:t>
            </a:r>
          </a:p>
          <a:p>
            <a:pPr marL="622300" indent="-514350">
              <a:buSzPct val="80000"/>
            </a:pPr>
            <a:r>
              <a:rPr lang="en-US" altLang="en-US" smtClean="0"/>
              <a:t>Assess which component(s) contribute(s) most to the risk</a:t>
            </a:r>
          </a:p>
          <a:p>
            <a:pPr marL="879475" lvl="1" indent="-514350"/>
            <a:r>
              <a:rPr lang="en-US" altLang="en-US" smtClean="0"/>
              <a:t>the critical factor is FM </a:t>
            </a:r>
            <a:r>
              <a:rPr lang="en-US" altLang="en-US" smtClean="0">
                <a:ea typeface="Lucida Sans Unicode" pitchFamily="34" charset="0"/>
                <a:cs typeface="Lucida Sans Unicode" pitchFamily="34" charset="0"/>
              </a:rPr>
              <a:t>⇒ it is required to reconsider </a:t>
            </a:r>
            <a:r>
              <a:rPr lang="en-US" altLang="en-US" smtClean="0"/>
              <a:t>the frequency of lifting and/or duration of task</a:t>
            </a:r>
          </a:p>
          <a:p>
            <a:pPr marL="622300" indent="-514350">
              <a:buSzPct val="80000"/>
            </a:pPr>
            <a:r>
              <a:rPr lang="en-US" altLang="en-US" smtClean="0"/>
              <a:t>Shorten the frequency of lifting by: </a:t>
            </a:r>
          </a:p>
          <a:p>
            <a:pPr marL="879475" lvl="1" indent="-514350">
              <a:buSzPct val="80000"/>
              <a:buFont typeface="Lucida Sans Unicode" pitchFamily="34" charset="0"/>
              <a:buAutoNum type="alphaLcPeriod"/>
            </a:pPr>
            <a:r>
              <a:rPr lang="en-US" altLang="en-US" smtClean="0"/>
              <a:t>reducing the frequency of incoming boxes</a:t>
            </a:r>
            <a:br>
              <a:rPr lang="en-US" altLang="en-US" smtClean="0"/>
            </a:br>
            <a:r>
              <a:rPr lang="en-US" altLang="en-US" smtClean="0"/>
              <a:t>(i.e. increasing F) and/or </a:t>
            </a:r>
          </a:p>
          <a:p>
            <a:pPr marL="879475" lvl="1" indent="-514350">
              <a:buSzPct val="80000"/>
              <a:buFont typeface="Lucida Sans Unicode" pitchFamily="34" charset="0"/>
              <a:buAutoNum type="alphaLcPeriod"/>
            </a:pPr>
            <a:r>
              <a:rPr lang="en-US" altLang="en-US" smtClean="0"/>
              <a:t>assigning additional workers to task, and/or </a:t>
            </a:r>
          </a:p>
          <a:p>
            <a:pPr marL="879475" lvl="1" indent="-514350">
              <a:buSzPct val="80000"/>
              <a:buFont typeface="Lucida Sans Unicode" pitchFamily="34" charset="0"/>
              <a:buAutoNum type="alphaLcPeriod"/>
            </a:pPr>
            <a:r>
              <a:rPr lang="en-US" altLang="en-US" smtClean="0"/>
              <a:t>shortening the time of the task to 1 hour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A52B95-B6CA-4069-8D1C-B634D06CE51A}" type="slidenum">
              <a:rPr lang="en-US"/>
              <a:pPr>
                <a:defRPr/>
              </a:pPr>
              <a:t>34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7630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Case 1: Effect of Frequency Factor on RWL</a:t>
            </a:r>
          </a:p>
        </p:txBody>
      </p:sp>
      <p:sp>
        <p:nvSpPr>
          <p:cNvPr id="39940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 rtlCol="0">
            <a:normAutofit/>
          </a:bodyPr>
          <a:lstStyle/>
          <a:p>
            <a:pPr marL="623887" indent="-514350" fontAlgn="auto">
              <a:spcAft>
                <a:spcPts val="0"/>
              </a:spcAft>
              <a:buSzPct val="90000"/>
              <a:buFont typeface="+mj-lt"/>
              <a:buAutoNum type="arabicPeriod" startAt="7"/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Recommendations (Cont.):</a:t>
            </a:r>
          </a:p>
          <a:p>
            <a:pPr fontAlgn="auto">
              <a:spcAft>
                <a:spcPts val="0"/>
              </a:spcAft>
              <a:buFont typeface="Wingdings 3" pitchFamily="18" charset="2"/>
              <a:buNone/>
              <a:defRPr/>
            </a:pPr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2AB130-F3C9-4B30-B69A-6A09F735C8DA}" type="slidenum">
              <a:rPr lang="en-US"/>
              <a:pPr>
                <a:defRPr/>
              </a:pPr>
              <a:t>35</a:t>
            </a:fld>
            <a:endParaRPr lang="en-US" dirty="0"/>
          </a:p>
        </p:txBody>
      </p:sp>
      <p:pic>
        <p:nvPicPr>
          <p:cNvPr id="47110" name="Picture 2" descr="MMH05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389063"/>
            <a:ext cx="5494338" cy="546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7630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Case 1: Effect of Frequency Factor on RWL</a:t>
            </a:r>
          </a:p>
        </p:txBody>
      </p:sp>
      <p:sp>
        <p:nvSpPr>
          <p:cNvPr id="48132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 marL="622300" indent="-514350">
              <a:buSzPct val="90000"/>
              <a:buFont typeface="Lucida Sans Unicode" pitchFamily="34" charset="0"/>
              <a:buAutoNum type="arabicPeriod" startAt="8"/>
            </a:pPr>
            <a:r>
              <a:rPr lang="en-US" altLang="en-US" smtClean="0"/>
              <a:t>Redesign the Task</a:t>
            </a:r>
          </a:p>
          <a:p>
            <a:pPr marL="622300" indent="-514350">
              <a:buSzPct val="80000"/>
            </a:pPr>
            <a:r>
              <a:rPr lang="en-US" altLang="en-US" smtClean="0"/>
              <a:t>Assess the six components in the redesigned task</a:t>
            </a:r>
          </a:p>
          <a:p>
            <a:pPr marL="622300" indent="-514350">
              <a:buSzPct val="80000"/>
            </a:pPr>
            <a:r>
              <a:rPr lang="en-US" altLang="en-US" smtClean="0"/>
              <a:t>Determine new RWL:</a:t>
            </a:r>
          </a:p>
          <a:p>
            <a:pPr marL="622300" indent="-514350">
              <a:buSzPct val="80000"/>
              <a:buFont typeface="Wingdings 3" pitchFamily="18" charset="2"/>
              <a:buNone/>
            </a:pPr>
            <a:r>
              <a:rPr lang="en-US" altLang="en-US" smtClean="0"/>
              <a:t>	 </a:t>
            </a:r>
            <a:r>
              <a:rPr lang="en-US" altLang="en-US" sz="3200" b="1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RWL =23 </a:t>
            </a:r>
            <a:r>
              <a:rPr lang="en-US" altLang="en-US" sz="3200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kg</a:t>
            </a:r>
            <a:r>
              <a:rPr lang="en-US" altLang="en-US" sz="3200" b="1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 </a:t>
            </a:r>
            <a:r>
              <a:rPr lang="en-US" altLang="en-US" sz="3200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*</a:t>
            </a:r>
            <a:r>
              <a:rPr lang="en-US" altLang="en-US" sz="3200" b="1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 1 </a:t>
            </a:r>
            <a:r>
              <a:rPr lang="en-US" altLang="en-US" sz="3200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*</a:t>
            </a:r>
            <a:r>
              <a:rPr lang="en-US" altLang="en-US" sz="3200" b="1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 .99 </a:t>
            </a:r>
            <a:r>
              <a:rPr lang="en-US" altLang="en-US" sz="3200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*</a:t>
            </a:r>
            <a:r>
              <a:rPr lang="en-US" altLang="en-US" sz="3200" b="1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 1 </a:t>
            </a:r>
            <a:r>
              <a:rPr lang="en-US" altLang="en-US" sz="3200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*</a:t>
            </a:r>
            <a:r>
              <a:rPr lang="en-US" altLang="en-US" sz="3200" b="1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 0.71 </a:t>
            </a:r>
            <a:r>
              <a:rPr lang="en-US" altLang="en-US" sz="3200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*</a:t>
            </a:r>
            <a:r>
              <a:rPr lang="en-US" altLang="en-US" sz="3200" b="1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 0.75 </a:t>
            </a:r>
            <a:r>
              <a:rPr lang="en-US" altLang="en-US" sz="3200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*</a:t>
            </a:r>
            <a:r>
              <a:rPr lang="en-US" altLang="en-US" sz="3200" b="1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 1</a:t>
            </a:r>
          </a:p>
          <a:p>
            <a:pPr marL="622300" indent="-514350">
              <a:buSzPct val="80000"/>
              <a:buFont typeface="Wingdings 3" pitchFamily="18" charset="2"/>
              <a:buNone/>
            </a:pPr>
            <a:r>
              <a:rPr lang="en-US" altLang="en-US" sz="3200" b="1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		        = 12.1 kg</a:t>
            </a:r>
          </a:p>
          <a:p>
            <a:pPr marL="622300" indent="-514350">
              <a:buSzPct val="80000"/>
            </a:pPr>
            <a:r>
              <a:rPr lang="en-US" altLang="en-US" smtClean="0"/>
              <a:t>Compare weight of the box against determined weight limit for redesigned task:</a:t>
            </a:r>
          </a:p>
          <a:p>
            <a:pPr marL="622300" indent="-514350">
              <a:buSzPct val="80000"/>
              <a:buFont typeface="Wingdings 3" pitchFamily="18" charset="2"/>
              <a:buNone/>
            </a:pPr>
            <a:r>
              <a:rPr lang="en-US" altLang="en-US" smtClean="0"/>
              <a:t>	weight of load (10 kg): now </a:t>
            </a:r>
            <a:r>
              <a:rPr lang="en-US" altLang="en-US" b="1" smtClean="0"/>
              <a:t>&lt;</a:t>
            </a:r>
            <a:r>
              <a:rPr lang="en-US" altLang="en-US" smtClean="0"/>
              <a:t> RWL (12.1 kg)</a:t>
            </a:r>
          </a:p>
          <a:p>
            <a:pPr marL="622300" indent="-514350">
              <a:buSzPct val="80000"/>
            </a:pPr>
            <a:r>
              <a:rPr lang="en-US" altLang="en-US" smtClean="0"/>
              <a:t>Conclusion:</a:t>
            </a:r>
            <a:br>
              <a:rPr lang="en-US" altLang="en-US" smtClean="0"/>
            </a:br>
            <a:r>
              <a:rPr lang="en-US" altLang="en-US" b="1" i="1" smtClean="0">
                <a:hlinkClick r:id="rId3" action="ppaction://hlinksldjump"/>
              </a:rPr>
              <a:t>most </a:t>
            </a:r>
            <a:r>
              <a:rPr lang="en-US" altLang="en-US" b="1" smtClean="0"/>
              <a:t> workers can perform the task safely </a:t>
            </a:r>
            <a:r>
              <a:rPr lang="en-US" altLang="en-US" smtClean="0"/>
              <a:t>(why </a:t>
            </a:r>
            <a:r>
              <a:rPr lang="en-US" altLang="en-US" i="1" smtClean="0"/>
              <a:t>most</a:t>
            </a:r>
            <a:r>
              <a:rPr lang="en-US" altLang="en-US" smtClean="0"/>
              <a:t>?)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B3EAB6-1CAD-4040-A176-E8A1A5317B66}" type="slidenum">
              <a:rPr lang="en-US"/>
              <a:pPr>
                <a:defRPr/>
              </a:pPr>
              <a:t>36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3820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>
                <a:solidFill>
                  <a:schemeClr val="tx1"/>
                </a:solidFill>
              </a:rPr>
              <a:t>Multiplier </a:t>
            </a:r>
            <a:r>
              <a:rPr lang="en-US" sz="3700" dirty="0" smtClean="0">
                <a:solidFill>
                  <a:schemeClr val="tx1"/>
                </a:solidFill>
              </a:rPr>
              <a:t>Values: Alternative Equations</a:t>
            </a:r>
          </a:p>
        </p:txBody>
      </p:sp>
      <p:sp>
        <p:nvSpPr>
          <p:cNvPr id="49156" name="Content Placeholder 1"/>
          <p:cNvSpPr>
            <a:spLocks noGrp="1"/>
          </p:cNvSpPr>
          <p:nvPr>
            <p:ph idx="1"/>
          </p:nvPr>
        </p:nvSpPr>
        <p:spPr>
          <a:xfrm>
            <a:off x="457200" y="914400"/>
            <a:ext cx="8686800" cy="5867400"/>
          </a:xfrm>
        </p:spPr>
        <p:txBody>
          <a:bodyPr/>
          <a:lstStyle/>
          <a:p>
            <a:r>
              <a:rPr lang="en-US" altLang="en-US" smtClean="0"/>
              <a:t>Alternative formulae for multipliers:</a:t>
            </a:r>
          </a:p>
          <a:p>
            <a:pPr lvl="1"/>
            <a:r>
              <a:rPr lang="en-US" altLang="en-US" sz="2800" b="1" i="1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HM</a:t>
            </a:r>
            <a:r>
              <a:rPr lang="en-US" altLang="en-US" sz="2800" b="1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 = [25/</a:t>
            </a:r>
            <a:r>
              <a:rPr lang="en-US" altLang="en-US" sz="2800" b="1" i="1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H </a:t>
            </a:r>
            <a:r>
              <a:rPr lang="en-US" altLang="en-US" sz="2800" b="1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]</a:t>
            </a:r>
            <a:r>
              <a:rPr lang="en-US" altLang="en-US" b="1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			     </a:t>
            </a:r>
            <a:r>
              <a:rPr lang="en-US" altLang="en-US" sz="2000" smtClean="0"/>
              <a:t>{note, 25 ≤ H [cm] ≤ 63 cm}</a:t>
            </a:r>
            <a:endParaRPr lang="en-US" altLang="en-US" b="1" smtClean="0"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  <a:p>
            <a:pPr lvl="1"/>
            <a:r>
              <a:rPr lang="en-US" altLang="en-US" sz="2800" b="1" i="1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VM</a:t>
            </a:r>
            <a:r>
              <a:rPr lang="en-US" altLang="en-US" sz="2800" b="1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 = [1 – (0.003|</a:t>
            </a:r>
            <a:r>
              <a:rPr lang="en-US" altLang="en-US" sz="2800" b="1" i="1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V</a:t>
            </a:r>
            <a:r>
              <a:rPr lang="en-US" altLang="en-US" sz="2800" b="1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 – 75|)]    </a:t>
            </a:r>
            <a:r>
              <a:rPr lang="en-US" altLang="en-US" sz="2000" smtClean="0"/>
              <a:t>{note, 0 ≤ V [cm] ≤ 175 cm}</a:t>
            </a:r>
          </a:p>
          <a:p>
            <a:pPr lvl="1"/>
            <a:r>
              <a:rPr lang="en-US" altLang="en-US" sz="2800" b="1" i="1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DM</a:t>
            </a:r>
            <a:r>
              <a:rPr lang="en-US" altLang="en-US" sz="2800" b="1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 = [0.82 + (4.5/</a:t>
            </a:r>
            <a:r>
              <a:rPr lang="en-US" altLang="en-US" sz="2800" b="1" i="1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D</a:t>
            </a:r>
            <a:r>
              <a:rPr lang="en-US" altLang="en-US" sz="2800" b="1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)]</a:t>
            </a:r>
            <a:r>
              <a:rPr lang="en-US" altLang="en-US" b="1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	     </a:t>
            </a:r>
            <a:r>
              <a:rPr lang="en-US" altLang="en-US" sz="2000" smtClean="0"/>
              <a:t>{note, 25 ≤ D [cm] ≤175 cm}</a:t>
            </a:r>
          </a:p>
          <a:p>
            <a:pPr lvl="1"/>
            <a:r>
              <a:rPr lang="en-US" altLang="en-US" sz="2800" b="1" i="1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AM</a:t>
            </a:r>
            <a:r>
              <a:rPr lang="en-US" altLang="en-US" sz="2800" b="1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 = [1 – (0.0032</a:t>
            </a:r>
            <a:r>
              <a:rPr lang="en-US" altLang="en-US" sz="2800" b="1" i="1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A</a:t>
            </a:r>
            <a:r>
              <a:rPr lang="en-US" altLang="en-US" sz="2800" b="1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)]</a:t>
            </a:r>
            <a:r>
              <a:rPr lang="en-US" altLang="en-US" b="1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	     </a:t>
            </a:r>
            <a:r>
              <a:rPr lang="en-US" altLang="en-US" sz="2000" smtClean="0"/>
              <a:t>{note, 0° ≤ A ≤135°}</a:t>
            </a:r>
          </a:p>
          <a:p>
            <a:pPr lvl="1"/>
            <a:endParaRPr lang="en-US" altLang="en-US" b="1" smtClean="0"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  <a:p>
            <a:r>
              <a:rPr lang="en-US" altLang="en-US" smtClean="0"/>
              <a:t>Compare between values obtained from look-up charts and above formulae (e.g. for Case 1)</a:t>
            </a:r>
            <a:endParaRPr lang="en-US" altLang="en-US" b="1" smtClean="0"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1FF5AD-B905-4A32-A4B4-054249F2363E}" type="slidenum">
              <a:rPr lang="en-US"/>
              <a:pPr>
                <a:defRPr/>
              </a:pPr>
              <a:t>37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7630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Case 2: Effect of Horizontal Dist. on RWL</a:t>
            </a:r>
          </a:p>
        </p:txBody>
      </p:sp>
      <p:sp>
        <p:nvSpPr>
          <p:cNvPr id="50180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4724400" cy="5943600"/>
          </a:xfrm>
        </p:spPr>
        <p:txBody>
          <a:bodyPr/>
          <a:lstStyle/>
          <a:p>
            <a:pPr>
              <a:buFont typeface="Wingdings 3" pitchFamily="18" charset="2"/>
              <a:buNone/>
            </a:pPr>
            <a:r>
              <a:rPr lang="en-US" altLang="en-US" b="1" smtClean="0"/>
              <a:t>Problem Statement</a:t>
            </a:r>
            <a:r>
              <a:rPr lang="en-US" altLang="en-US" smtClean="0"/>
              <a:t>:</a:t>
            </a:r>
          </a:p>
          <a:p>
            <a:pPr>
              <a:buFont typeface="Wingdings 3" pitchFamily="18" charset="2"/>
              <a:buNone/>
            </a:pPr>
            <a:r>
              <a:rPr lang="en-US" altLang="en-US" b="1" smtClean="0"/>
              <a:t>Analyze</a:t>
            </a:r>
            <a:r>
              <a:rPr lang="en-US" altLang="en-US" smtClean="0"/>
              <a:t> the following work task.</a:t>
            </a:r>
          </a:p>
          <a:p>
            <a:pPr>
              <a:buFont typeface="Wingdings 3" pitchFamily="18" charset="2"/>
              <a:buNone/>
            </a:pPr>
            <a:r>
              <a:rPr lang="en-US" altLang="en-US" smtClean="0"/>
              <a:t>A worker lifts 15 kg boxes from the table to the shelf, five times an hour.</a:t>
            </a:r>
          </a:p>
          <a:p>
            <a:pPr>
              <a:buFont typeface="Wingdings 3" pitchFamily="18" charset="2"/>
              <a:buNone/>
            </a:pPr>
            <a:r>
              <a:rPr lang="en-US" altLang="en-US" smtClean="0"/>
              <a:t>Notice that there is a barrier between the worker and the box.</a:t>
            </a:r>
          </a:p>
          <a:p>
            <a:pPr>
              <a:buFont typeface="Wingdings 3" pitchFamily="18" charset="2"/>
              <a:buNone/>
            </a:pPr>
            <a:endParaRPr lang="en-US" altLang="en-US" smtClean="0"/>
          </a:p>
          <a:p>
            <a:endParaRPr lang="en-US" altLang="en-US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BF0C96-B93C-4C09-A586-30236325E936}" type="slidenum">
              <a:rPr lang="en-US"/>
              <a:pPr>
                <a:defRPr/>
              </a:pPr>
              <a:t>38</a:t>
            </a:fld>
            <a:endParaRPr lang="en-US" dirty="0"/>
          </a:p>
        </p:txBody>
      </p:sp>
      <p:pic>
        <p:nvPicPr>
          <p:cNvPr id="50182" name="Picture 3" descr="MMH05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8413" y="1295400"/>
            <a:ext cx="4065587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7630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Case 3: Effect of Vertical Distance on RWL</a:t>
            </a:r>
          </a:p>
        </p:txBody>
      </p:sp>
      <p:sp>
        <p:nvSpPr>
          <p:cNvPr id="5120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4724400" cy="5943600"/>
          </a:xfrm>
        </p:spPr>
        <p:txBody>
          <a:bodyPr/>
          <a:lstStyle/>
          <a:p>
            <a:pPr>
              <a:buFont typeface="Wingdings 3" pitchFamily="18" charset="2"/>
              <a:buNone/>
            </a:pPr>
            <a:r>
              <a:rPr lang="en-US" altLang="en-US" b="1" smtClean="0"/>
              <a:t>Problem Statement</a:t>
            </a:r>
            <a:r>
              <a:rPr lang="en-US" altLang="en-US" smtClean="0"/>
              <a:t>:</a:t>
            </a:r>
          </a:p>
          <a:p>
            <a:pPr>
              <a:buFont typeface="Wingdings 3" pitchFamily="18" charset="2"/>
              <a:buNone/>
            </a:pPr>
            <a:r>
              <a:rPr lang="en-US" altLang="en-US" b="1" smtClean="0"/>
              <a:t>Analyze</a:t>
            </a:r>
            <a:r>
              <a:rPr lang="en-US" altLang="en-US" smtClean="0"/>
              <a:t> the following work task.</a:t>
            </a:r>
          </a:p>
          <a:p>
            <a:pPr>
              <a:buFont typeface="Wingdings 3" pitchFamily="18" charset="2"/>
              <a:buNone/>
            </a:pPr>
            <a:r>
              <a:rPr lang="en-US" altLang="en-US" smtClean="0"/>
              <a:t>A worker lifts a 15 kg load of loosely-piled pieces of metal from the floor to the table, five times an hour. </a:t>
            </a:r>
          </a:p>
          <a:p>
            <a:pPr>
              <a:buFont typeface="Wingdings 3" pitchFamily="18" charset="2"/>
              <a:buNone/>
            </a:pPr>
            <a:endParaRPr lang="en-US" altLang="en-US" smtClean="0"/>
          </a:p>
          <a:p>
            <a:endParaRPr lang="en-US" altLang="en-US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F55284-BFBA-4514-A783-D65C0714BE16}" type="slidenum">
              <a:rPr lang="en-US"/>
              <a:pPr>
                <a:defRPr/>
              </a:pPr>
              <a:t>39</a:t>
            </a:fld>
            <a:endParaRPr lang="en-US" dirty="0"/>
          </a:p>
        </p:txBody>
      </p:sp>
      <p:pic>
        <p:nvPicPr>
          <p:cNvPr id="7" name="Picture 3" descr="mmh05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6525" y="1066800"/>
            <a:ext cx="3927475" cy="579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MMH Activities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smtClean="0"/>
              <a:t>Lifting/Lowering </a:t>
            </a:r>
          </a:p>
          <a:p>
            <a:pPr lvl="1"/>
            <a:r>
              <a:rPr lang="en-US" altLang="en-US" smtClean="0"/>
              <a:t>Lifting: to raise from a lower to a higher level</a:t>
            </a:r>
          </a:p>
          <a:p>
            <a:pPr lvl="1"/>
            <a:r>
              <a:rPr lang="en-US" altLang="en-US" smtClean="0"/>
              <a:t>Range of a lift: from the ground to as high as you can reach with your hands</a:t>
            </a:r>
          </a:p>
          <a:p>
            <a:pPr lvl="1"/>
            <a:r>
              <a:rPr lang="en-US" altLang="en-US" smtClean="0"/>
              <a:t>Lowering is the opposite activity of lifting</a:t>
            </a:r>
          </a:p>
          <a:p>
            <a:r>
              <a:rPr lang="en-US" altLang="en-US" smtClean="0"/>
              <a:t>Pushing/Pulling</a:t>
            </a:r>
          </a:p>
          <a:p>
            <a:pPr lvl="1"/>
            <a:r>
              <a:rPr lang="en-US" altLang="en-US" smtClean="0"/>
              <a:t>Pushing: to press against an object with force in order to move the object</a:t>
            </a:r>
          </a:p>
          <a:p>
            <a:pPr lvl="1"/>
            <a:r>
              <a:rPr lang="en-US" altLang="en-US" smtClean="0"/>
              <a:t>The opposite is to pull</a:t>
            </a:r>
          </a:p>
          <a:p>
            <a:r>
              <a:rPr lang="en-US" altLang="en-US" smtClean="0"/>
              <a:t>Twisting</a:t>
            </a:r>
          </a:p>
          <a:p>
            <a:pPr lvl="1"/>
            <a:r>
              <a:rPr lang="en-US" altLang="en-US" smtClean="0"/>
              <a:t>(MMH Def</a:t>
            </a:r>
            <a:r>
              <a:rPr lang="en-US" altLang="en-US" baseline="30000" smtClean="0"/>
              <a:t>n</a:t>
            </a:r>
            <a:r>
              <a:rPr lang="en-US" altLang="en-US" smtClean="0"/>
              <a:t>) act of moving upper body to one side or the other, while the lower body remains in a relatively fixed position</a:t>
            </a:r>
          </a:p>
          <a:p>
            <a:pPr lvl="1"/>
            <a:r>
              <a:rPr lang="en-US" altLang="en-US" smtClean="0"/>
              <a:t>Twisting can take place while the entire body is in a state of motion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1ED3F9-F8AA-4F80-B7C9-AF7252A97A56}" type="slidenum">
              <a:rPr lang="en-US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300" dirty="0" smtClean="0">
                <a:solidFill>
                  <a:schemeClr val="tx1"/>
                </a:solidFill>
              </a:rPr>
              <a:t>References</a:t>
            </a:r>
            <a:endParaRPr lang="en-US" sz="2800" dirty="0" smtClean="0">
              <a:solidFill>
                <a:schemeClr val="tx1"/>
              </a:solidFill>
            </a:endParaRPr>
          </a:p>
        </p:txBody>
      </p:sp>
      <p:sp>
        <p:nvSpPr>
          <p:cNvPr id="52228" name="Rectangle 4"/>
          <p:cNvSpPr>
            <a:spLocks noGrp="1"/>
          </p:cNvSpPr>
          <p:nvPr>
            <p:ph idx="1"/>
          </p:nvPr>
        </p:nvSpPr>
        <p:spPr>
          <a:xfrm>
            <a:off x="304800" y="838200"/>
            <a:ext cx="8763000" cy="5943600"/>
          </a:xfrm>
        </p:spPr>
        <p:txBody>
          <a:bodyPr/>
          <a:lstStyle/>
          <a:p>
            <a:pPr marL="877888" lvl="1" indent="-514350">
              <a:buClr>
                <a:srgbClr val="2DA2BF"/>
              </a:buClr>
              <a:buFont typeface="Lucida Sans Unicode" pitchFamily="34" charset="0"/>
              <a:buAutoNum type="arabicPeriod"/>
            </a:pPr>
            <a:r>
              <a:rPr lang="en-US" altLang="en-US" sz="2400" b="1" smtClean="0"/>
              <a:t>Slides by: </a:t>
            </a:r>
            <a:r>
              <a:rPr lang="en-US" altLang="en-US" sz="2400" b="1" i="1" smtClean="0"/>
              <a:t>Dr. Khaled Al-Saleh</a:t>
            </a:r>
            <a:r>
              <a:rPr lang="en-US" altLang="en-US" sz="2400" b="1" smtClean="0"/>
              <a:t>; online at:</a:t>
            </a:r>
            <a:br>
              <a:rPr lang="en-US" altLang="en-US" sz="2400" b="1" smtClean="0"/>
            </a:br>
            <a:r>
              <a:rPr lang="en-US" altLang="en-US" sz="2400" smtClean="0">
                <a:hlinkClick r:id="rId3"/>
              </a:rPr>
              <a:t>http://faculty.ksu.edu.sa/alsaleh/default.aspx</a:t>
            </a:r>
            <a:endParaRPr lang="en-US" altLang="en-US" sz="2400" smtClean="0"/>
          </a:p>
          <a:p>
            <a:pPr marL="877888" lvl="1" indent="-514350">
              <a:buClr>
                <a:srgbClr val="2DA2BF"/>
              </a:buClr>
              <a:buFont typeface="Lucida Sans Unicode" pitchFamily="34" charset="0"/>
              <a:buAutoNum type="arabicPeriod"/>
            </a:pPr>
            <a:r>
              <a:rPr lang="en-US" altLang="en-US" sz="2400" b="1" smtClean="0"/>
              <a:t>Slides by: </a:t>
            </a:r>
            <a:r>
              <a:rPr lang="en-US" altLang="en-US" sz="2400" b="1" i="1" smtClean="0"/>
              <a:t>Dr. Mohammed Z. Ramadan</a:t>
            </a:r>
            <a:r>
              <a:rPr lang="en-US" altLang="en-US" sz="2400" b="1" smtClean="0"/>
              <a:t>; online at:</a:t>
            </a:r>
            <a:br>
              <a:rPr lang="en-US" altLang="en-US" sz="2400" b="1" smtClean="0"/>
            </a:br>
            <a:r>
              <a:rPr lang="en-US" altLang="en-US" sz="2400" smtClean="0">
                <a:hlinkClick r:id="rId4"/>
              </a:rPr>
              <a:t>http://faculty.ksu.edu.sa/mramadan/default.aspx</a:t>
            </a:r>
            <a:endParaRPr lang="en-US" altLang="en-US" sz="2400" smtClean="0"/>
          </a:p>
          <a:p>
            <a:pPr marL="877888" lvl="1" indent="-514350">
              <a:buClr>
                <a:srgbClr val="2DA2BF"/>
              </a:buClr>
              <a:buFont typeface="Lucida Sans Unicode" pitchFamily="34" charset="0"/>
              <a:buAutoNum type="arabicPeriod"/>
            </a:pPr>
            <a:r>
              <a:rPr lang="en-US" altLang="en-US" sz="2400" b="1" i="1" smtClean="0"/>
              <a:t>Revised NIOSH Equation for the Design and Evaluation of Manual Lifting Tasks</a:t>
            </a:r>
            <a:r>
              <a:rPr lang="en-US" altLang="en-US" sz="2400" b="1" smtClean="0"/>
              <a:t>. </a:t>
            </a:r>
            <a:r>
              <a:rPr lang="en-US" altLang="en-US" sz="2400" smtClean="0"/>
              <a:t>Thomas R. Walters et al. </a:t>
            </a:r>
            <a:r>
              <a:rPr lang="en-US" altLang="en-US" sz="2400" i="1" smtClean="0"/>
              <a:t>Ergonomics</a:t>
            </a:r>
            <a:r>
              <a:rPr lang="en-US" altLang="en-US" sz="2400" smtClean="0"/>
              <a:t> 36(7): 749-776,1993.</a:t>
            </a:r>
            <a:endParaRPr lang="en-US" altLang="en-US" sz="2400" b="1" smtClean="0"/>
          </a:p>
          <a:p>
            <a:pPr marL="877888" lvl="1" indent="-514350">
              <a:buClr>
                <a:srgbClr val="2DA2BF"/>
              </a:buClr>
              <a:buFont typeface="Lucida Sans Unicode" pitchFamily="34" charset="0"/>
              <a:buAutoNum type="arabicPeriod"/>
            </a:pPr>
            <a:r>
              <a:rPr lang="en-US" altLang="en-US" sz="2400" b="1" i="1" smtClean="0"/>
              <a:t>Applications Manual for the Revised NIOSH Lifting Equation</a:t>
            </a:r>
            <a:r>
              <a:rPr lang="en-US" altLang="en-US" sz="2400" smtClean="0"/>
              <a:t>. Thomas R. Walters, Vern Putz-Anderson, Arun Garg. US Department of Health and Human Services: Public Health Services. Cincinnati, OH, 1994.</a:t>
            </a:r>
          </a:p>
          <a:p>
            <a:pPr marL="877888" lvl="1" indent="-514350">
              <a:buClr>
                <a:srgbClr val="2DA2BF"/>
              </a:buClr>
              <a:buFont typeface="Lucida Sans Unicode" pitchFamily="34" charset="0"/>
              <a:buAutoNum type="arabicPeriod"/>
            </a:pPr>
            <a:r>
              <a:rPr lang="en-US" altLang="en-US" sz="2400" b="1" i="1" smtClean="0"/>
              <a:t>OSHA Technical Manual. Section VII: Chapter 1: Back Disorders and Injuries</a:t>
            </a:r>
            <a:r>
              <a:rPr lang="en-US" altLang="en-US" sz="2400" smtClean="0"/>
              <a:t>. Online at:</a:t>
            </a:r>
          </a:p>
          <a:p>
            <a:pPr marL="1114425" lvl="4" indent="0">
              <a:buClr>
                <a:srgbClr val="2DA2BF"/>
              </a:buClr>
              <a:buFont typeface="Wingdings 2" pitchFamily="18" charset="2"/>
              <a:buNone/>
            </a:pPr>
            <a:r>
              <a:rPr lang="en-US" altLang="en-US" sz="2100" smtClean="0">
                <a:hlinkClick r:id="rId5"/>
              </a:rPr>
              <a:t>www.osha.gov/dts/osta/otm/otm_vii/otm_vii_1.html</a:t>
            </a:r>
            <a:r>
              <a:rPr lang="en-US" altLang="en-US" sz="2100" smtClean="0"/>
              <a:t>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D2884F-90B2-41AE-BAA9-31F4BC1E7995}" type="slidenum">
              <a:rPr lang="en-US"/>
              <a:pPr>
                <a:defRPr/>
              </a:pPr>
              <a:t>40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MMH Activities (cont.)</a:t>
            </a:r>
          </a:p>
        </p:txBody>
      </p:sp>
      <p:sp>
        <p:nvSpPr>
          <p:cNvPr id="16388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smtClean="0"/>
              <a:t>Carrying</a:t>
            </a:r>
          </a:p>
          <a:p>
            <a:pPr lvl="1"/>
            <a:r>
              <a:rPr lang="en-US" altLang="en-US" smtClean="0"/>
              <a:t>Having an object in one’s grasp or attached while in the act of moving</a:t>
            </a:r>
          </a:p>
          <a:p>
            <a:pPr lvl="1"/>
            <a:r>
              <a:rPr lang="en-US" altLang="en-US" smtClean="0"/>
              <a:t>Weight of object becomes a part of the total weight of the person doing the work</a:t>
            </a:r>
          </a:p>
          <a:p>
            <a:r>
              <a:rPr lang="en-US" altLang="en-US" smtClean="0"/>
              <a:t>Holding</a:t>
            </a:r>
          </a:p>
          <a:p>
            <a:pPr lvl="1"/>
            <a:r>
              <a:rPr lang="en-US" altLang="en-US" smtClean="0"/>
              <a:t>Having an object in one’s grasp while in a static body position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24797C-2CA1-4A75-8956-5FB5159A01C7}" type="slidenum">
              <a:rPr lang="en-US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MMH: Effect on Health</a:t>
            </a:r>
          </a:p>
        </p:txBody>
      </p:sp>
      <p:sp>
        <p:nvSpPr>
          <p:cNvPr id="17412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smtClean="0"/>
              <a:t>MMH: most common cause of occupational fatigue and low back pain</a:t>
            </a:r>
          </a:p>
          <a:p>
            <a:r>
              <a:rPr lang="en-US" altLang="en-US" smtClean="0"/>
              <a:t>About ¾ workers whose job includes MMH suffer pain due to back injury at some time</a:t>
            </a:r>
          </a:p>
          <a:p>
            <a:r>
              <a:rPr lang="en-US" altLang="en-US" smtClean="0"/>
              <a:t>Such back injuries account for </a:t>
            </a:r>
            <a:r>
              <a:rPr lang="en-US" altLang="en-US" smtClean="0">
                <a:latin typeface="Times New Roman" pitchFamily="18" charset="0"/>
                <a:cs typeface="Times New Roman" pitchFamily="18" charset="0"/>
              </a:rPr>
              <a:t>≈ </a:t>
            </a:r>
            <a:r>
              <a:rPr lang="en-US" altLang="en-US" smtClean="0"/>
              <a:t>1/3 of all lost work + 40% of all compensation costs</a:t>
            </a:r>
          </a:p>
          <a:p>
            <a:r>
              <a:rPr lang="en-US" altLang="en-US" smtClean="0"/>
              <a:t>More important than financial cost: </a:t>
            </a:r>
            <a:br>
              <a:rPr lang="en-US" altLang="en-US" smtClean="0"/>
            </a:br>
            <a:r>
              <a:rPr lang="en-US" altLang="en-US" smtClean="0"/>
              <a:t>human suffering</a:t>
            </a:r>
          </a:p>
          <a:p>
            <a:r>
              <a:rPr lang="en-US" altLang="en-US" smtClean="0">
                <a:ea typeface="Lucida Sans Unicode" pitchFamily="34" charset="0"/>
                <a:cs typeface="Lucida Sans Unicode" pitchFamily="34" charset="0"/>
              </a:rPr>
              <a:t>⇒</a:t>
            </a:r>
            <a:r>
              <a:rPr lang="en-US" altLang="en-US" smtClean="0"/>
              <a:t>prevention of back injuries:</a:t>
            </a:r>
            <a:br>
              <a:rPr lang="en-US" altLang="en-US" smtClean="0"/>
            </a:br>
            <a:r>
              <a:rPr lang="en-US" altLang="en-US" smtClean="0"/>
              <a:t>crucial, challenging problem for occupational health and safety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7DC901-DE08-4393-A527-00BC833DE36A}" type="slidenum">
              <a:rPr lang="en-US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MMH: Effect on Health (cont.)</a:t>
            </a:r>
          </a:p>
        </p:txBody>
      </p:sp>
      <p:sp>
        <p:nvSpPr>
          <p:cNvPr id="18436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pPr>
              <a:buFont typeface="Wingdings 3" pitchFamily="18" charset="2"/>
              <a:buNone/>
            </a:pPr>
            <a:r>
              <a:rPr lang="en-US" altLang="en-US" b="1" smtClean="0"/>
              <a:t>Work factors causing back injury during MMH</a:t>
            </a:r>
          </a:p>
          <a:p>
            <a:r>
              <a:rPr lang="en-US" altLang="en-US" smtClean="0"/>
              <a:t>Most common causes of back injuries</a:t>
            </a:r>
          </a:p>
          <a:p>
            <a:pPr lvl="1"/>
            <a:r>
              <a:rPr lang="en-US" altLang="en-US" smtClean="0"/>
              <a:t>Tasks involving MMH &gt; worker's physical capacity,</a:t>
            </a:r>
          </a:p>
          <a:p>
            <a:pPr lvl="1"/>
            <a:r>
              <a:rPr lang="en-US" altLang="en-US" smtClean="0"/>
              <a:t>Poor workplace layout</a:t>
            </a:r>
          </a:p>
          <a:p>
            <a:r>
              <a:rPr lang="en-US" altLang="en-US" smtClean="0"/>
              <a:t>1. Weight of the load lifted</a:t>
            </a:r>
          </a:p>
          <a:p>
            <a:pPr lvl="1"/>
            <a:r>
              <a:rPr lang="en-US" altLang="en-US" smtClean="0"/>
              <a:t>For most workers, lifting loads over 20 kilograms </a:t>
            </a:r>
            <a:r>
              <a:rPr lang="en-US" altLang="en-US" smtClean="0">
                <a:ea typeface="Lucida Sans Unicode" pitchFamily="34" charset="0"/>
                <a:cs typeface="Lucida Sans Unicode" pitchFamily="34" charset="0"/>
              </a:rPr>
              <a:t>⇒ </a:t>
            </a:r>
            <a:r>
              <a:rPr lang="en-US" altLang="en-US" smtClean="0"/>
              <a:t>increased number and severity of back injuries</a:t>
            </a:r>
          </a:p>
          <a:p>
            <a:r>
              <a:rPr lang="en-US" altLang="en-US" smtClean="0"/>
              <a:t>2. Range of the lift</a:t>
            </a:r>
          </a:p>
          <a:p>
            <a:pPr lvl="1"/>
            <a:r>
              <a:rPr lang="en-US" altLang="en-US" smtClean="0"/>
              <a:t>Preferred range for lifting is:</a:t>
            </a:r>
            <a:br>
              <a:rPr lang="en-US" altLang="en-US" smtClean="0"/>
            </a:br>
            <a:r>
              <a:rPr lang="en-US" altLang="en-US" smtClean="0"/>
              <a:t>between knee and waist height</a:t>
            </a:r>
          </a:p>
          <a:p>
            <a:pPr lvl="1"/>
            <a:r>
              <a:rPr lang="en-US" altLang="en-US" smtClean="0"/>
              <a:t>Lifting above/below this range is more hazardous </a:t>
            </a:r>
          </a:p>
          <a:p>
            <a:r>
              <a:rPr lang="en-US" altLang="en-US" smtClean="0"/>
              <a:t>3. Location of load in relation to the body</a:t>
            </a:r>
          </a:p>
          <a:p>
            <a:pPr lvl="1"/>
            <a:r>
              <a:rPr lang="en-US" altLang="en-US" smtClean="0"/>
              <a:t>Load lifted far from the body </a:t>
            </a:r>
            <a:r>
              <a:rPr lang="en-US" altLang="en-US" smtClean="0">
                <a:ea typeface="Lucida Sans Unicode" pitchFamily="34" charset="0"/>
                <a:cs typeface="Lucida Sans Unicode" pitchFamily="34" charset="0"/>
              </a:rPr>
              <a:t>⇒</a:t>
            </a:r>
            <a:r>
              <a:rPr lang="en-US" altLang="en-US" smtClean="0"/>
              <a:t> more stress on the back than the same load lifted close to the body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F985F5-3A96-42EA-B6D6-B13EC8F42738}" type="slidenum">
              <a:rPr lang="en-US"/>
              <a:pPr>
                <a:defRPr/>
              </a:pPr>
              <a:t>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MMH: Effect on Health (cont.)</a:t>
            </a:r>
          </a:p>
        </p:txBody>
      </p:sp>
      <p:sp>
        <p:nvSpPr>
          <p:cNvPr id="19460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610600" cy="5943600"/>
          </a:xfrm>
        </p:spPr>
        <p:txBody>
          <a:bodyPr/>
          <a:lstStyle/>
          <a:p>
            <a:pPr>
              <a:buFont typeface="Wingdings 3" pitchFamily="18" charset="2"/>
              <a:buNone/>
            </a:pPr>
            <a:r>
              <a:rPr lang="en-US" altLang="en-US" b="1" smtClean="0"/>
              <a:t>Cont. Work factors caus. back injury during MMH</a:t>
            </a:r>
          </a:p>
          <a:p>
            <a:r>
              <a:rPr lang="en-US" altLang="en-US" smtClean="0"/>
              <a:t>4. Size and shape of load</a:t>
            </a:r>
          </a:p>
          <a:p>
            <a:pPr lvl="1"/>
            <a:r>
              <a:rPr lang="en-US" altLang="en-US" smtClean="0"/>
              <a:t>Bulky object is harder to lift than a compact one of the same weight because it (or its center of gravity) cannot be brought close to the body</a:t>
            </a:r>
          </a:p>
          <a:p>
            <a:pPr lvl="1"/>
            <a:r>
              <a:rPr lang="en-US" altLang="en-US" smtClean="0"/>
              <a:t>Lifting a bulky object also forces a worker into an awkward and potentially unbalanced position</a:t>
            </a:r>
          </a:p>
          <a:p>
            <a:r>
              <a:rPr lang="en-US" altLang="en-US" smtClean="0"/>
              <a:t>5. Number and frequency of lifts performed</a:t>
            </a:r>
          </a:p>
          <a:p>
            <a:pPr lvl="1"/>
            <a:r>
              <a:rPr lang="en-US" altLang="en-US" smtClean="0"/>
              <a:t>How often the worker performs MMH tasks, and for how long, are extremely important factors</a:t>
            </a:r>
          </a:p>
          <a:p>
            <a:pPr lvl="1"/>
            <a:r>
              <a:rPr lang="en-US" altLang="en-US" smtClean="0"/>
              <a:t>Frequently repeated, long-lasting tasks: most tiring </a:t>
            </a:r>
            <a:r>
              <a:rPr lang="en-US" altLang="en-US" smtClean="0">
                <a:ea typeface="Lucida Sans Unicode" pitchFamily="34" charset="0"/>
                <a:cs typeface="Lucida Sans Unicode" pitchFamily="34" charset="0"/>
              </a:rPr>
              <a:t>⇒ </a:t>
            </a:r>
            <a:r>
              <a:rPr lang="en-US" altLang="en-US" smtClean="0"/>
              <a:t>the most likely to cause back injury</a:t>
            </a:r>
          </a:p>
          <a:p>
            <a:pPr lvl="1"/>
            <a:r>
              <a:rPr lang="en-US" altLang="en-US" smtClean="0"/>
              <a:t>Highly repetitive MMH tasks also make the worker bored and less alert </a:t>
            </a:r>
            <a:r>
              <a:rPr lang="en-US" altLang="en-US" smtClean="0">
                <a:ea typeface="Lucida Sans Unicode" pitchFamily="34" charset="0"/>
                <a:cs typeface="Lucida Sans Unicode" pitchFamily="34" charset="0"/>
              </a:rPr>
              <a:t>⇒ </a:t>
            </a:r>
            <a:r>
              <a:rPr lang="en-US" altLang="en-US" smtClean="0"/>
              <a:t>safety hazard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346FAE-DFFB-4DB9-B77C-83BF10323CD0}" type="slidenum">
              <a:rPr lang="en-US"/>
              <a:pPr>
                <a:defRPr/>
              </a:pPr>
              <a:t>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700" dirty="0" smtClean="0">
                <a:solidFill>
                  <a:schemeClr val="tx1"/>
                </a:solidFill>
              </a:rPr>
              <a:t>MMH: Effect on Health (cont.)</a:t>
            </a:r>
          </a:p>
        </p:txBody>
      </p:sp>
      <p:sp>
        <p:nvSpPr>
          <p:cNvPr id="2048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534400" cy="5943600"/>
          </a:xfrm>
        </p:spPr>
        <p:txBody>
          <a:bodyPr/>
          <a:lstStyle/>
          <a:p>
            <a:pPr>
              <a:buFont typeface="Wingdings 3" pitchFamily="18" charset="2"/>
              <a:buNone/>
            </a:pPr>
            <a:r>
              <a:rPr lang="en-US" altLang="en-US" b="1" smtClean="0"/>
              <a:t>Cont. Work factors caus. back injury during MMH</a:t>
            </a:r>
          </a:p>
          <a:p>
            <a:r>
              <a:rPr lang="en-US" altLang="en-US" smtClean="0"/>
              <a:t>6. Excessive bending and twisting</a:t>
            </a:r>
          </a:p>
          <a:p>
            <a:pPr lvl="1"/>
            <a:r>
              <a:rPr lang="en-US" altLang="en-US" smtClean="0"/>
              <a:t>Poor layout of the workplace </a:t>
            </a:r>
            <a:r>
              <a:rPr lang="en-US" altLang="en-US" smtClean="0">
                <a:ea typeface="Lucida Sans Unicode" pitchFamily="34" charset="0"/>
                <a:cs typeface="Lucida Sans Unicode" pitchFamily="34" charset="0"/>
              </a:rPr>
              <a:t>⇒ </a:t>
            </a:r>
            <a:r>
              <a:rPr lang="en-US" altLang="en-US" smtClean="0"/>
              <a:t>risk for injury ↑</a:t>
            </a:r>
          </a:p>
          <a:p>
            <a:pPr lvl="1"/>
            <a:r>
              <a:rPr lang="en-US" altLang="en-US" smtClean="0"/>
              <a:t>e.g. </a:t>
            </a:r>
            <a:r>
              <a:rPr lang="en-US" altLang="en-US" b="1" smtClean="0"/>
              <a:t>shelving</a:t>
            </a:r>
            <a:r>
              <a:rPr lang="en-US" altLang="en-US" smtClean="0"/>
              <a:t> that is too deep, too high or too low </a:t>
            </a:r>
            <a:r>
              <a:rPr lang="en-US" altLang="en-US" smtClean="0">
                <a:ea typeface="Lucida Sans Unicode" pitchFamily="34" charset="0"/>
                <a:cs typeface="Lucida Sans Unicode" pitchFamily="34" charset="0"/>
              </a:rPr>
              <a:t>⇒</a:t>
            </a:r>
            <a:r>
              <a:rPr lang="en-US" altLang="en-US" smtClean="0"/>
              <a:t> unnecessary bending or stretching</a:t>
            </a:r>
          </a:p>
          <a:p>
            <a:pPr lvl="1"/>
            <a:r>
              <a:rPr lang="en-US" altLang="en-US" smtClean="0"/>
              <a:t>e.g. </a:t>
            </a:r>
            <a:r>
              <a:rPr lang="en-US" altLang="en-US" b="1" smtClean="0"/>
              <a:t>lack of space</a:t>
            </a:r>
            <a:r>
              <a:rPr lang="en-US" altLang="en-US" smtClean="0"/>
              <a:t> to move freely </a:t>
            </a:r>
            <a:r>
              <a:rPr lang="en-US" altLang="en-US" smtClean="0">
                <a:ea typeface="Lucida Sans Unicode" pitchFamily="34" charset="0"/>
                <a:cs typeface="Lucida Sans Unicode" pitchFamily="34" charset="0"/>
              </a:rPr>
              <a:t>⇒ </a:t>
            </a:r>
            <a:r>
              <a:rPr lang="en-US" altLang="en-US" smtClean="0"/>
              <a:t>increases the need for twisting and bending</a:t>
            </a:r>
          </a:p>
          <a:p>
            <a:pPr lvl="1"/>
            <a:r>
              <a:rPr lang="en-US" altLang="en-US" smtClean="0"/>
              <a:t>e.g. </a:t>
            </a:r>
            <a:r>
              <a:rPr lang="en-US" altLang="en-US" b="1" smtClean="0"/>
              <a:t>unsuitable dimensions</a:t>
            </a:r>
            <a:r>
              <a:rPr lang="en-US" altLang="en-US" smtClean="0"/>
              <a:t> of benches, tables, and other furniture </a:t>
            </a:r>
            <a:r>
              <a:rPr lang="en-US" altLang="en-US" smtClean="0">
                <a:ea typeface="Lucida Sans Unicode" pitchFamily="34" charset="0"/>
                <a:cs typeface="Lucida Sans Unicode" pitchFamily="34" charset="0"/>
              </a:rPr>
              <a:t>⇒ </a:t>
            </a:r>
            <a:r>
              <a:rPr lang="en-US" altLang="en-US" smtClean="0"/>
              <a:t>force worker to perform MMH tasks in awkward positions</a:t>
            </a:r>
            <a:br>
              <a:rPr lang="en-US" altLang="en-US" smtClean="0"/>
            </a:br>
            <a:r>
              <a:rPr lang="en-US" altLang="en-US" smtClean="0">
                <a:ea typeface="Lucida Sans Unicode" pitchFamily="34" charset="0"/>
                <a:cs typeface="Lucida Sans Unicode" pitchFamily="34" charset="0"/>
              </a:rPr>
              <a:t>⇒</a:t>
            </a:r>
            <a:r>
              <a:rPr lang="en-US" altLang="en-US" smtClean="0"/>
              <a:t> add stress to the musculoskeletal system</a:t>
            </a:r>
          </a:p>
          <a:p>
            <a:pPr lvl="1"/>
            <a:r>
              <a:rPr lang="en-US" altLang="en-US" smtClean="0"/>
              <a:t>e.g. </a:t>
            </a:r>
            <a:r>
              <a:rPr lang="en-US" altLang="en-US" b="1" smtClean="0"/>
              <a:t>work areas overcrowded</a:t>
            </a:r>
            <a:r>
              <a:rPr lang="en-US" altLang="en-US" smtClean="0"/>
              <a:t> with people or equipment </a:t>
            </a:r>
            <a:r>
              <a:rPr lang="en-US" altLang="en-US" smtClean="0">
                <a:ea typeface="Lucida Sans Unicode" pitchFamily="34" charset="0"/>
                <a:cs typeface="Lucida Sans Unicode" pitchFamily="34" charset="0"/>
              </a:rPr>
              <a:t>⇒ </a:t>
            </a:r>
            <a:r>
              <a:rPr lang="en-US" altLang="en-US" smtClean="0"/>
              <a:t>stressful body movements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28E972-E680-47D4-BC1F-7DCCABEFA41E}" type="slidenum">
              <a:rPr lang="en-US"/>
              <a:pPr>
                <a:defRPr/>
              </a:pPr>
              <a:t>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2_Concourse">
  <a:themeElements>
    <a:clrScheme name="2_Concourse 1">
      <a:dk1>
        <a:srgbClr val="000000"/>
      </a:dk1>
      <a:lt1>
        <a:srgbClr val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FFFFFF"/>
      </a:accent3>
      <a:accent4>
        <a:srgbClr val="000000"/>
      </a:accent4>
      <a:accent5>
        <a:srgbClr val="ADCEDC"/>
      </a:accent5>
      <a:accent6>
        <a:srgbClr val="C51B23"/>
      </a:accent6>
      <a:hlink>
        <a:srgbClr val="FF8119"/>
      </a:hlink>
      <a:folHlink>
        <a:srgbClr val="44B9E8"/>
      </a:folHlink>
    </a:clrScheme>
    <a:fontScheme name="2_Concourse">
      <a:majorFont>
        <a:latin typeface="Lucida Sans Unicode"/>
        <a:ea typeface=""/>
        <a:cs typeface=""/>
      </a:majorFont>
      <a:minorFont>
        <a:latin typeface="Lucida Sans Unico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ncourse 1">
        <a:dk1>
          <a:srgbClr val="000000"/>
        </a:dk1>
        <a:lt1>
          <a:srgbClr val="FFFFFF"/>
        </a:lt1>
        <a:dk2>
          <a:srgbClr val="464646"/>
        </a:dk2>
        <a:lt2>
          <a:srgbClr val="DEF5FA"/>
        </a:lt2>
        <a:accent1>
          <a:srgbClr val="2DA2BF"/>
        </a:accent1>
        <a:accent2>
          <a:srgbClr val="DA1F28"/>
        </a:accent2>
        <a:accent3>
          <a:srgbClr val="FFFFFF"/>
        </a:accent3>
        <a:accent4>
          <a:srgbClr val="000000"/>
        </a:accent4>
        <a:accent5>
          <a:srgbClr val="ADCEDC"/>
        </a:accent5>
        <a:accent6>
          <a:srgbClr val="C51B23"/>
        </a:accent6>
        <a:hlink>
          <a:srgbClr val="FF8119"/>
        </a:hlink>
        <a:folHlink>
          <a:srgbClr val="44B9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9_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9_Concours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12036</TotalTime>
  <Words>2809</Words>
  <Application>Microsoft Office PowerPoint</Application>
  <PresentationFormat>On-screen Show (4:3)</PresentationFormat>
  <Paragraphs>566</Paragraphs>
  <Slides>40</Slides>
  <Notes>25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40</vt:i4>
      </vt:variant>
    </vt:vector>
  </HeadingPairs>
  <TitlesOfParts>
    <vt:vector size="55" baseType="lpstr">
      <vt:lpstr>Arial</vt:lpstr>
      <vt:lpstr>Lucida Sans Unicode</vt:lpstr>
      <vt:lpstr>Wingdings 3</vt:lpstr>
      <vt:lpstr>Verdana</vt:lpstr>
      <vt:lpstr>Wingdings 2</vt:lpstr>
      <vt:lpstr>Calibri</vt:lpstr>
      <vt:lpstr>Palatino Linotype</vt:lpstr>
      <vt:lpstr>Century Gothic</vt:lpstr>
      <vt:lpstr>Courier New</vt:lpstr>
      <vt:lpstr>Times New Roman</vt:lpstr>
      <vt:lpstr>Cambria Math</vt:lpstr>
      <vt:lpstr>Symbol</vt:lpstr>
      <vt:lpstr>2_Concourse</vt:lpstr>
      <vt:lpstr>9_Concourse</vt:lpstr>
      <vt:lpstr>Executive</vt:lpstr>
      <vt:lpstr>King Saud University   College of Engineering  IE – 341: “Human Factors Engineering”  Fall – 2015 (1st Sem. 1436-7H)</vt:lpstr>
      <vt:lpstr>Lesson Overview</vt:lpstr>
      <vt:lpstr>What is Manual Materials Handling?</vt:lpstr>
      <vt:lpstr>MMH Activities</vt:lpstr>
      <vt:lpstr>MMH Activities (cont.)</vt:lpstr>
      <vt:lpstr>MMH: Effect on Health</vt:lpstr>
      <vt:lpstr>MMH: Effect on Health (cont.)</vt:lpstr>
      <vt:lpstr>MMH: Effect on Health (cont.)</vt:lpstr>
      <vt:lpstr>MMH: Effect on Health (cont.)</vt:lpstr>
      <vt:lpstr>Establishing if a Lift is too Heavy</vt:lpstr>
      <vt:lpstr>Establishing if a Lift is too Heavy (cont)</vt:lpstr>
      <vt:lpstr>Calculating the RWL: Overview</vt:lpstr>
      <vt:lpstr>Calculating the RWL: Overview (cont.)</vt:lpstr>
      <vt:lpstr>Calculating the RWL: Overview (cont.)</vt:lpstr>
      <vt:lpstr>Calculating the RWL: Overview (cont.)</vt:lpstr>
      <vt:lpstr>Determining the Multiplier Value</vt:lpstr>
      <vt:lpstr>Determining the Multiplier Value (cont)</vt:lpstr>
      <vt:lpstr>Determining the Multiplier Value (cont)</vt:lpstr>
      <vt:lpstr>Determining the Multiplier Value (cont)</vt:lpstr>
      <vt:lpstr>Determining the Multiplier Value (cont)</vt:lpstr>
      <vt:lpstr>Applicability of NIOSH Lifting Equation</vt:lpstr>
      <vt:lpstr>Applicability of NIOSH Lifting Equation</vt:lpstr>
      <vt:lpstr>Multiplier Values</vt:lpstr>
      <vt:lpstr>Multiplier Values (Cont.)</vt:lpstr>
      <vt:lpstr>Multiplier Values (Cont.)</vt:lpstr>
      <vt:lpstr>Multiplier Values (Cont.)</vt:lpstr>
      <vt:lpstr>Multiplier Values (Cont.)</vt:lpstr>
      <vt:lpstr>Multiplier Values (Cont.)</vt:lpstr>
      <vt:lpstr>Revised NIOSH Lifting Equation</vt:lpstr>
      <vt:lpstr>Case 1: Effect of Frequency Factor on RWL</vt:lpstr>
      <vt:lpstr>Case 1: Effect of Frequency Factor on RWL</vt:lpstr>
      <vt:lpstr>Case 1: Effect of Frequency Factor on RWL</vt:lpstr>
      <vt:lpstr>Case 1: Effect of Frequency Factor on RWL</vt:lpstr>
      <vt:lpstr>Case 1: Effect of Frequency Factor on RWL</vt:lpstr>
      <vt:lpstr>Case 1: Effect of Frequency Factor on RWL</vt:lpstr>
      <vt:lpstr>Case 1: Effect of Frequency Factor on RWL</vt:lpstr>
      <vt:lpstr>Multiplier Values: Alternative Equations</vt:lpstr>
      <vt:lpstr>Case 2: Effect of Horizontal Dist. on RWL</vt:lpstr>
      <vt:lpstr>Case 3: Effect of Vertical Distance on RWL</vt:lpstr>
      <vt:lpstr>References</vt:lpstr>
    </vt:vector>
  </TitlesOfParts>
  <Company>IMedia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Album</dc:title>
  <dc:creator>IMedia</dc:creator>
  <cp:lastModifiedBy>User</cp:lastModifiedBy>
  <cp:revision>1073</cp:revision>
  <dcterms:created xsi:type="dcterms:W3CDTF">2008-11-10T19:40:45Z</dcterms:created>
  <dcterms:modified xsi:type="dcterms:W3CDTF">2015-12-02T06:01:21Z</dcterms:modified>
</cp:coreProperties>
</file>