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44"/>
  </p:notesMasterIdLst>
  <p:handoutMasterIdLst>
    <p:handoutMasterId r:id="rId45"/>
  </p:handoutMasterIdLst>
  <p:sldIdLst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69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70" r:id="rId32"/>
    <p:sldId id="357" r:id="rId33"/>
    <p:sldId id="358" r:id="rId34"/>
    <p:sldId id="359" r:id="rId35"/>
    <p:sldId id="371" r:id="rId36"/>
    <p:sldId id="362" r:id="rId37"/>
    <p:sldId id="363" r:id="rId38"/>
    <p:sldId id="372" r:id="rId39"/>
    <p:sldId id="373" r:id="rId40"/>
    <p:sldId id="365" r:id="rId41"/>
    <p:sldId id="366" r:id="rId42"/>
    <p:sldId id="367" r:id="rId43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ECFF"/>
    <a:srgbClr val="99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Q: how come 75% females + 99% males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≈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71AAC-F2F8-4EB9-8809-337165D6C62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C2512-7923-44BA-8149-B51F9574E78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79A7F-6431-4F3B-A6E8-F172BC3F02A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Note, the values above assume sufficient recovery (i.e. rest) allowances.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72899-C6ED-4087-8036-7D480BC64C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Good coupling also involves the presence of handles for inserting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1BCA4D-558C-41E6-8DF0-1D2347B6A8B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06779-9811-47A2-AD79-10F35706832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4B1CE1-7C65-4DA9-AFFB-7BBB3B897CB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E77A5-2A5D-4613-A9C3-A3AD9F02FFB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BF10E-3638-4EEB-A35F-A731C375DDA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1C9175-07FE-43F4-9EA1-C0AD312DD40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75 cm is same as median US male knuckle height (see chapter on anthropometry), since this height is between knee and waist heights (closer to waist)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7BBD6-45F4-412B-AB26-EEC04A59DC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* Note how we just moved only </a:t>
            </a:r>
            <a:r>
              <a:rPr lang="en-US" altLang="en-US" b="1" i="1" smtClean="0"/>
              <a:t>one step</a:t>
            </a:r>
            <a:r>
              <a:rPr lang="en-US" altLang="en-US" b="1" smtClean="0"/>
              <a:t> in the FM table: i.e. from 2 hours to 1 hour, and up from 6 sec to the nearest reading @ 10 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33203-B5EA-417F-9069-03A6149988A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* Note assuming only redesigning F (i.e. no change in AM), the min. FM such that W 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1" smtClean="0"/>
              <a:t>RWL </a:t>
            </a:r>
            <a:r>
              <a:rPr lang="en-US" altLang="en-US" b="1" smtClean="0">
                <a:sym typeface="Symbol" pitchFamily="18" charset="2"/>
              </a:rPr>
              <a:t> FM ≥ W / (LC * AM) ≥ 10 / (23 * 0.71) ≥ 0.612; and 0.75 is both close and greater than 0.612</a:t>
            </a:r>
          </a:p>
          <a:p>
            <a:r>
              <a:rPr lang="en-US" altLang="en-US" b="1" smtClean="0">
                <a:sym typeface="Symbol" pitchFamily="18" charset="2"/>
              </a:rPr>
              <a:t>* Also note assuming redesigning A (i.e. no change in FM), the min AM such that </a:t>
            </a:r>
            <a:r>
              <a:rPr lang="en-US" altLang="en-US" b="1" smtClean="0"/>
              <a:t>W 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1" smtClean="0"/>
              <a:t>RWL </a:t>
            </a:r>
            <a:r>
              <a:rPr lang="en-US" altLang="en-US" b="1" smtClean="0">
                <a:sym typeface="Symbol" pitchFamily="18" charset="2"/>
              </a:rPr>
              <a:t> AM ≥ W / (LC * FM) ≥ 10 / (23 * 0.26) ≥ 1.67, which is not possible since all multipliers must be 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≤ 1</a:t>
            </a:r>
            <a:endParaRPr lang="en-US" altLang="en-US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BEAB47-26D3-4D39-914D-D59AC22C62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Note, the equations to be used to get RWL using </a:t>
            </a:r>
            <a:r>
              <a:rPr lang="en-US" altLang="en-US" b="1" smtClean="0"/>
              <a:t>US customary units</a:t>
            </a:r>
            <a:r>
              <a:rPr lang="en-US" altLang="en-US" smtClean="0"/>
              <a:t>, as follows: </a:t>
            </a:r>
            <a:r>
              <a:rPr lang="en-US" altLang="en-US" b="1" smtClean="0"/>
              <a:t>LC = 51 lb.</a:t>
            </a:r>
            <a:r>
              <a:rPr lang="en-US" altLang="en-US" smtClean="0"/>
              <a:t>; </a:t>
            </a:r>
            <a:r>
              <a:rPr lang="en-US" altLang="en-US" b="1" smtClean="0"/>
              <a:t>HM = 10/H</a:t>
            </a:r>
            <a:r>
              <a:rPr lang="en-US" altLang="en-US" smtClean="0"/>
              <a:t>; </a:t>
            </a:r>
            <a:r>
              <a:rPr lang="en-US" altLang="en-US" b="1" smtClean="0"/>
              <a:t>VM = 1 – (0.0075|V – 30|)</a:t>
            </a:r>
            <a:r>
              <a:rPr lang="en-US" altLang="en-US" smtClean="0"/>
              <a:t>; </a:t>
            </a:r>
            <a:r>
              <a:rPr lang="en-US" altLang="en-US" b="1" smtClean="0"/>
              <a:t>DM = 0.82 + (1.8/D)</a:t>
            </a:r>
            <a:r>
              <a:rPr lang="en-US" altLang="en-US" smtClean="0"/>
              <a:t>; </a:t>
            </a:r>
            <a:r>
              <a:rPr lang="en-US" altLang="en-US" b="1" smtClean="0"/>
              <a:t>AM = 1 – (0.0032A)</a:t>
            </a:r>
            <a:r>
              <a:rPr lang="en-US" altLang="en-US" smtClean="0"/>
              <a:t>; and same tables for CM, FM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2634D-7B3F-4A45-867D-5425EAD62B2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00626-79A0-46C1-BAED-194932B65D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79605-ACAE-409A-9ABF-6E4D07F8F29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the future, add lifting index (LI) = W / RWL for ranges &lt;1, 1-3, &gt;3 from Dr. Ramadan’s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4E520-EDDA-43B9-956D-7934CCEEC33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5674CE-E112-4A4B-9812-3903D82327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Fair: make/shift cut outs in cardboard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0DDD0-33EA-4BDC-93C3-B0BA4567CE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58191D-0857-452D-8B07-910B4D24F05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CB4CA5-9B1E-4006-853A-ACD8ECE6EA1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e.g. in original equation LC was 40 kg, then was reduced down to 23 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2BA43-16B5-49CE-8163-E14F5F1942E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A: either interpolate, or use multiplier formulae shown at the end of the slides for HM, VM, DM, 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76E14-A80D-4110-96C4-752AD359FE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51A5BD-8E53-42D6-A996-90C48426396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alsaleh/default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osha.gov/dts/osta/otm/otm_vii/otm_vii_1.html" TargetMode="External"/><Relationship Id="rId4" Type="http://schemas.openxmlformats.org/officeDocument/2006/relationships/hyperlink" Target="http://faculty.ksu.edu.sa/mramadan/default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2015 (1</a:t>
            </a:r>
            <a:r>
              <a:rPr lang="en-US" sz="370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77200" cy="20574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smtClean="0"/>
              <a:t>Manual Materials Handling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smtClean="0"/>
              <a:t>(Chapter 8)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900" b="1" smtClean="0"/>
              <a:t>Prepared by: Ahmed M. El-Sherbeeny,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Establishing if a Lift is too Heavy</a:t>
            </a:r>
          </a:p>
        </p:txBody>
      </p:sp>
      <p:sp>
        <p:nvSpPr>
          <p:cNvPr id="2150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b="1" smtClean="0"/>
              <a:t>NIOSH</a:t>
            </a:r>
            <a:r>
              <a:rPr lang="en-US" altLang="en-US" smtClean="0"/>
              <a:t>: National Institute for Occupational Safety and Health (United States) </a:t>
            </a:r>
          </a:p>
          <a:p>
            <a:r>
              <a:rPr lang="en-US" altLang="en-US" smtClean="0"/>
              <a:t>Following recommendations are based on "</a:t>
            </a:r>
            <a:r>
              <a:rPr lang="en-US" altLang="en-US" b="1" smtClean="0"/>
              <a:t>Revised NIOSH equation</a:t>
            </a:r>
            <a:r>
              <a:rPr lang="en-US" altLang="en-US" smtClean="0"/>
              <a:t> for the design and evaluation of </a:t>
            </a:r>
            <a:r>
              <a:rPr lang="en-US" altLang="en-US" b="1" smtClean="0"/>
              <a:t>manual lifting tasks</a:t>
            </a:r>
            <a:r>
              <a:rPr lang="en-US" altLang="en-US" smtClean="0"/>
              <a:t>”</a:t>
            </a:r>
          </a:p>
          <a:p>
            <a:r>
              <a:rPr lang="en-US" altLang="en-US" smtClean="0"/>
              <a:t>NIOSH lifting equation takes into account weight, other variables in lifting tasks that contribute to the risk of injury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E8082-0D41-4A42-8835-D45FCC8EEC8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Establishing if a Lift is too Heavy (cont)</a:t>
            </a:r>
          </a:p>
        </p:txBody>
      </p:sp>
      <p:sp>
        <p:nvSpPr>
          <p:cNvPr id="225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943600"/>
          </a:xfrm>
        </p:spPr>
        <p:txBody>
          <a:bodyPr/>
          <a:lstStyle/>
          <a:p>
            <a:r>
              <a:rPr lang="en-US" altLang="en-US" smtClean="0"/>
              <a:t>e.g. situation requires frequent lifts or lifting loads far away from the body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there is an increased risk of injury</a:t>
            </a:r>
          </a:p>
          <a:p>
            <a:pPr lvl="1"/>
            <a:r>
              <a:rPr lang="en-US" altLang="en-US" smtClean="0"/>
              <a:t>Under these conditions, reduce weight limit:</a:t>
            </a:r>
          </a:p>
          <a:p>
            <a:pPr lvl="2"/>
            <a:r>
              <a:rPr lang="en-US" altLang="en-US" smtClean="0"/>
              <a:t>from a baseline weight or "</a:t>
            </a:r>
            <a:r>
              <a:rPr lang="en-US" altLang="en-US" b="1" smtClean="0"/>
              <a:t>load constant</a:t>
            </a:r>
            <a:r>
              <a:rPr lang="en-US" altLang="en-US" smtClean="0"/>
              <a:t>" (</a:t>
            </a:r>
            <a:r>
              <a:rPr lang="en-US" altLang="en-US" b="1" smtClean="0"/>
              <a:t>LC</a:t>
            </a:r>
            <a:r>
              <a:rPr lang="en-US" altLang="en-US" smtClean="0"/>
              <a:t>)</a:t>
            </a:r>
          </a:p>
          <a:p>
            <a:pPr lvl="2"/>
            <a:r>
              <a:rPr lang="en-US" altLang="en-US" smtClean="0"/>
              <a:t>to a </a:t>
            </a:r>
            <a:r>
              <a:rPr lang="en-US" altLang="en-US" b="1" smtClean="0"/>
              <a:t>recommended weight limit</a:t>
            </a:r>
            <a:r>
              <a:rPr lang="en-US" altLang="en-US" smtClean="0"/>
              <a:t> (</a:t>
            </a:r>
            <a:r>
              <a:rPr lang="en-US" altLang="en-US" b="1" smtClean="0"/>
              <a:t>RWL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A "load constant" (</a:t>
            </a:r>
            <a:r>
              <a:rPr lang="en-US" altLang="en-US" b="1" smtClean="0"/>
              <a:t>LC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23 kg (about 51 lb.)</a:t>
            </a:r>
          </a:p>
          <a:p>
            <a:pPr lvl="1"/>
            <a:r>
              <a:rPr lang="en-US" altLang="en-US" smtClean="0"/>
              <a:t>established by NIOSH: load that, under ideal conditions (e.g. shifts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smtClean="0"/>
              <a:t>8 hr.), is safe for</a:t>
            </a:r>
          </a:p>
          <a:p>
            <a:pPr lvl="2"/>
            <a:r>
              <a:rPr lang="en-US" altLang="en-US" smtClean="0"/>
              <a:t>75% of females</a:t>
            </a:r>
          </a:p>
          <a:p>
            <a:pPr lvl="2"/>
            <a:r>
              <a:rPr lang="en-US" altLang="en-US" smtClean="0"/>
              <a:t>99% of males</a:t>
            </a:r>
          </a:p>
          <a:p>
            <a:pPr lvl="2"/>
            <a:r>
              <a:rPr lang="en-US" altLang="en-US" smtClean="0"/>
              <a:t>i.e. 90% of adult employee population</a:t>
            </a:r>
          </a:p>
          <a:p>
            <a:r>
              <a:rPr lang="en-US" altLang="en-US" smtClean="0"/>
              <a:t>The recommended weight limit (RWL)</a:t>
            </a:r>
          </a:p>
          <a:p>
            <a:pPr lvl="1"/>
            <a:r>
              <a:rPr lang="en-US" altLang="en-US" smtClean="0"/>
              <a:t>Calculated using the NIOSH lifting equation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9E287-4533-4CD7-B3AC-B7642418D81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b="1" smtClean="0"/>
              <a:t>STEP 1</a:t>
            </a:r>
            <a:r>
              <a:rPr lang="en-US" altLang="en-US" smtClean="0"/>
              <a:t>: measure/assess variables related to the lifting task</a:t>
            </a:r>
          </a:p>
          <a:p>
            <a:r>
              <a:rPr lang="en-US" altLang="en-US" smtClean="0"/>
              <a:t>Six variables considered in determining RWL: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horizontal distance </a:t>
            </a:r>
            <a:r>
              <a:rPr lang="en-US" altLang="en-US" smtClean="0"/>
              <a:t>(</a:t>
            </a:r>
            <a:r>
              <a:rPr lang="en-US" altLang="en-US" b="1" smtClean="0"/>
              <a:t>H</a:t>
            </a:r>
            <a:r>
              <a:rPr lang="en-US" altLang="en-US" smtClean="0"/>
              <a:t>) the load is lifted, i.e. = distance of hands from midpoint between ankles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starting height</a:t>
            </a:r>
            <a:r>
              <a:rPr lang="en-US" altLang="en-US" smtClean="0"/>
              <a:t> of the hands from the ground, (vertical location, </a:t>
            </a:r>
            <a:r>
              <a:rPr lang="en-US" altLang="en-US" b="1" smtClean="0"/>
              <a:t>V</a:t>
            </a:r>
            <a:r>
              <a:rPr lang="en-US" altLang="en-US" smtClean="0"/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vertical distance</a:t>
            </a:r>
            <a:r>
              <a:rPr lang="en-US" altLang="en-US" smtClean="0"/>
              <a:t> of lifting (</a:t>
            </a:r>
            <a:r>
              <a:rPr lang="en-US" altLang="en-US" b="1" smtClean="0"/>
              <a:t>D</a:t>
            </a:r>
            <a:r>
              <a:rPr lang="en-US" altLang="en-US" smtClean="0"/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frequency of lifting</a:t>
            </a:r>
            <a:r>
              <a:rPr lang="en-US" altLang="en-US" smtClean="0"/>
              <a:t> or time between lifts (</a:t>
            </a:r>
            <a:r>
              <a:rPr lang="en-US" altLang="en-US" b="1" smtClean="0"/>
              <a:t>F</a:t>
            </a:r>
            <a:r>
              <a:rPr lang="en-US" altLang="en-US" smtClean="0"/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angle of the load in relation to the body</a:t>
            </a:r>
            <a:r>
              <a:rPr lang="en-US" altLang="en-US" smtClean="0"/>
              <a:t> (</a:t>
            </a:r>
            <a:r>
              <a:rPr lang="en-US" altLang="en-US" b="1" smtClean="0"/>
              <a:t>A</a:t>
            </a:r>
            <a:r>
              <a:rPr lang="en-US" altLang="en-US" smtClean="0"/>
              <a:t>)</a:t>
            </a:r>
            <a:br>
              <a:rPr lang="en-US" altLang="en-US" smtClean="0"/>
            </a:br>
            <a:r>
              <a:rPr lang="en-US" altLang="en-US" smtClean="0"/>
              <a:t>(e.g. straight in front of you = 0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º</a:t>
            </a:r>
            <a:r>
              <a:rPr lang="en-US" altLang="en-US" smtClean="0"/>
              <a:t>, or off to side)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smtClean="0"/>
              <a:t>quality of grasp</a:t>
            </a:r>
            <a:r>
              <a:rPr lang="en-US" altLang="en-US" smtClean="0"/>
              <a:t> or handhold based on the type of handles available (hand-to-load coupling, </a:t>
            </a:r>
            <a:r>
              <a:rPr lang="en-US" altLang="en-US" b="1" smtClean="0"/>
              <a:t>C</a:t>
            </a:r>
            <a:r>
              <a:rPr lang="en-US" altLang="en-US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01F07-3C00-492E-A873-6FD81D18108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B1DF1-E340-4F3E-930E-253C8EB4E21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4581" name="Rectangle 4"/>
          <p:cNvSpPr txBox="1">
            <a:spLocks/>
          </p:cNvSpPr>
          <p:nvPr/>
        </p:nvSpPr>
        <p:spPr bwMode="auto">
          <a:xfrm>
            <a:off x="533400" y="838200"/>
            <a:ext cx="8229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620713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  <a:t>Each of these variables: assigned a numerical value (</a:t>
            </a:r>
            <a:r>
              <a:rPr lang="en-US" altLang="en-US" sz="2700" b="1">
                <a:solidFill>
                  <a:schemeClr val="tx1"/>
                </a:solidFill>
                <a:latin typeface="Lucida Sans Unicode" pitchFamily="34" charset="0"/>
              </a:rPr>
              <a:t>multiplier factor</a:t>
            </a:r>
            <a: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  <a:t>) from look-up charts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altLang="en-US" sz="2700" b="1">
                <a:solidFill>
                  <a:schemeClr val="tx1"/>
                </a:solidFill>
                <a:latin typeface="Lucida Sans Unicode" pitchFamily="34" charset="0"/>
              </a:rPr>
              <a:t>STEP 2</a:t>
            </a:r>
            <a: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  <a:t>: Calculate RWL using </a:t>
            </a:r>
            <a:r>
              <a:rPr lang="en-US" altLang="en-US" sz="2700" b="1">
                <a:solidFill>
                  <a:schemeClr val="tx1"/>
                </a:solidFill>
                <a:latin typeface="Lucida Sans Unicode" pitchFamily="34" charset="0"/>
              </a:rPr>
              <a:t>NIOSH equation</a:t>
            </a:r>
            <a: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  <a:t/>
            </a:r>
            <a:b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</a:br>
            <a:r>
              <a:rPr lang="en-US" altLang="en-US" sz="2700">
                <a:solidFill>
                  <a:schemeClr val="tx1"/>
                </a:solidFill>
                <a:latin typeface="Lucida Sans Unicode" pitchFamily="34" charset="0"/>
              </a:rPr>
              <a:t>(includes six multiplier factors):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RWL = LC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HM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VM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DM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FM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AM </a:t>
            </a:r>
            <a:r>
              <a:rPr lang="en-US" altLang="en-US" sz="320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3200" b="1">
                <a:solidFill>
                  <a:schemeClr val="tx1"/>
                </a:solidFill>
                <a:latin typeface="Cambria Math" pitchFamily="18" charset="0"/>
              </a:rPr>
              <a:t> CM</a:t>
            </a:r>
            <a:endParaRPr lang="en-US" altLang="en-US" sz="2700" b="1">
              <a:solidFill>
                <a:schemeClr val="tx1"/>
              </a:solidFill>
              <a:latin typeface="Cambria Math" pitchFamily="18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where LC is the load constant; other factors are: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HM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"Horizontal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VM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"Vertical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DM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"Distance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FM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"Frequency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AM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"Asymmetric Multiplier“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sz="2300" b="1">
                <a:solidFill>
                  <a:schemeClr val="tx1"/>
                </a:solidFill>
                <a:latin typeface="Lucida Sans Unicode" pitchFamily="34" charset="0"/>
              </a:rPr>
              <a:t>CM</a:t>
            </a:r>
            <a:r>
              <a:rPr lang="en-US" altLang="en-US" sz="2300">
                <a:solidFill>
                  <a:schemeClr val="tx1"/>
                </a:solidFill>
                <a:latin typeface="Lucida Sans Unicode" pitchFamily="34" charset="0"/>
              </a:rPr>
              <a:t>, the "Coupling Multiplier" factor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altLang="en-US" sz="2700">
              <a:solidFill>
                <a:schemeClr val="tx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pic>
        <p:nvPicPr>
          <p:cNvPr id="25604" name="Picture 2" descr="MMH05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066800"/>
            <a:ext cx="3581400" cy="4664075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0D518-DDA5-4A47-AE0D-9EA116B5D7B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5606" name="Picture 3" descr="MMH0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00150"/>
            <a:ext cx="5011738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7391400" y="26670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Calibri" pitchFamily="34" charset="0"/>
              </a:rPr>
              <a:t>(AM)</a:t>
            </a:r>
            <a:endParaRPr lang="en-US" altLang="en-US" sz="18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r>
              <a:rPr lang="en-US" altLang="en-US" b="1" smtClean="0"/>
              <a:t>STEP 3: </a:t>
            </a:r>
            <a:r>
              <a:rPr lang="en-US" altLang="en-US" smtClean="0"/>
              <a:t>analyze RWL</a:t>
            </a:r>
          </a:p>
          <a:p>
            <a:r>
              <a:rPr lang="en-US" altLang="en-US" smtClean="0"/>
              <a:t>If all multiplier factors are in best range (i.e. 1)</a:t>
            </a:r>
            <a:br>
              <a:rPr lang="en-US" altLang="en-US" smtClean="0"/>
            </a:br>
            <a:r>
              <a:rPr lang="en-US" altLang="en-US" smtClean="0"/>
              <a:t>⇒ weight limit for lifting or lowering:</a:t>
            </a:r>
            <a:br>
              <a:rPr lang="en-US" altLang="en-US" smtClean="0"/>
            </a:br>
            <a:r>
              <a:rPr lang="en-US" altLang="en-US" b="1" smtClean="0"/>
              <a:t>23 kg</a:t>
            </a:r>
            <a:r>
              <a:rPr lang="en-US" altLang="en-US" smtClean="0"/>
              <a:t> (51 pounds)</a:t>
            </a:r>
          </a:p>
          <a:p>
            <a:r>
              <a:rPr lang="en-US" altLang="en-US" smtClean="0"/>
              <a:t>If multipliers are not in best ranges (i.e. &lt; 1)</a:t>
            </a:r>
            <a:br>
              <a:rPr lang="en-US" altLang="en-US" smtClean="0"/>
            </a:br>
            <a:r>
              <a:rPr lang="en-US" altLang="en-US" smtClean="0"/>
              <a:t>⇒ weight limit must be reduced accordingly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38AEC-7E96-4D08-A36C-F897781CE6B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 out the "horizontal multiplier” (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Measure the distance the object is from the body: measure (in cm) the distance from in-between the person's ankles to their hands when holding the object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Write down this number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Look up the number on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"horizontal distance“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chart, and find matching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"multiplier factor” (HM)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 this factor in 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lifting equation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Repeat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process for the other 5 factors: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DC900-00C5-4F6E-AD2E-BDF5E001542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43243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2867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smtClean="0"/>
              <a:t>Vertical Multiplier (</a:t>
            </a:r>
            <a:r>
              <a:rPr lang="en-US" altLang="en-US" b="1" smtClean="0"/>
              <a:t>VM</a:t>
            </a:r>
            <a:r>
              <a:rPr lang="en-US" altLang="en-US" smtClean="0"/>
              <a:t>)</a:t>
            </a:r>
          </a:p>
          <a:p>
            <a:pPr lvl="1">
              <a:buSzPct val="68000"/>
            </a:pPr>
            <a:r>
              <a:rPr lang="en-US" altLang="en-US" smtClean="0"/>
              <a:t>This’s vertical distance of the hands from the ground at the start of the lift</a:t>
            </a:r>
          </a:p>
          <a:p>
            <a:pPr lvl="1">
              <a:buSzPct val="68000"/>
            </a:pPr>
            <a:r>
              <a:rPr lang="en-US" altLang="en-US" smtClean="0"/>
              <a:t>Measure this distance (cm)</a:t>
            </a:r>
          </a:p>
          <a:p>
            <a:pPr lvl="1">
              <a:buSzPct val="68000"/>
            </a:pPr>
            <a:r>
              <a:rPr lang="en-US" altLang="en-US" smtClean="0"/>
              <a:t>Note, best (i.e. VM=1) to be 30 in (i.e. ~ 75 cm)</a:t>
            </a:r>
          </a:p>
          <a:p>
            <a:pPr lvl="1">
              <a:buSzPct val="68000"/>
            </a:pPr>
            <a:r>
              <a:rPr lang="en-US" altLang="en-US" smtClean="0"/>
              <a:t>Determine corresponding VM value on the chart</a:t>
            </a:r>
          </a:p>
          <a:p>
            <a:pPr lvl="1">
              <a:buSzPct val="68000"/>
            </a:pPr>
            <a:endParaRPr lang="en-US" altLang="en-US" smtClean="0"/>
          </a:p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smtClean="0"/>
              <a:t>Distance Multiplier (</a:t>
            </a:r>
            <a:r>
              <a:rPr lang="en-US" altLang="en-US" b="1" smtClean="0"/>
              <a:t>DM</a:t>
            </a:r>
            <a:r>
              <a:rPr lang="en-US" altLang="en-US" smtClean="0"/>
              <a:t>)</a:t>
            </a:r>
          </a:p>
          <a:p>
            <a:pPr lvl="1">
              <a:buSzPct val="68000"/>
            </a:pPr>
            <a:r>
              <a:rPr lang="en-US" altLang="en-US" smtClean="0"/>
              <a:t>This’s distance (cm) load travels up/down from the starting position</a:t>
            </a:r>
          </a:p>
          <a:p>
            <a:pPr lvl="1">
              <a:buSzPct val="68000"/>
            </a:pPr>
            <a:r>
              <a:rPr lang="en-US" altLang="en-US" smtClean="0"/>
              <a:t>Measure this distance</a:t>
            </a:r>
          </a:p>
          <a:p>
            <a:pPr lvl="1">
              <a:buSzPct val="68000"/>
            </a:pPr>
            <a:r>
              <a:rPr lang="en-US" altLang="en-US" smtClean="0"/>
              <a:t>Determine corresponding DM value on the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56CB9-BC08-44CE-8748-DF9B3309263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2970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smtClean="0"/>
              <a:t>Frequency Multiplier (</a:t>
            </a:r>
            <a:r>
              <a:rPr lang="en-US" altLang="en-US" b="1" smtClean="0"/>
              <a:t>FM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This’s how often lift is repeated in a time period</a:t>
            </a:r>
          </a:p>
          <a:p>
            <a:pPr lvl="1"/>
            <a:r>
              <a:rPr lang="en-US" altLang="en-US" smtClean="0"/>
              <a:t>Determine,</a:t>
            </a:r>
          </a:p>
          <a:p>
            <a:pPr lvl="2"/>
            <a:r>
              <a:rPr lang="en-US" altLang="en-US" smtClean="0"/>
              <a:t>if the lift is done while</a:t>
            </a:r>
          </a:p>
          <a:p>
            <a:pPr lvl="3"/>
            <a:r>
              <a:rPr lang="en-US" altLang="en-US" b="1" smtClean="0"/>
              <a:t>standing</a:t>
            </a:r>
            <a:r>
              <a:rPr lang="en-US" altLang="en-US" smtClean="0"/>
              <a:t> (i.e. V ≥ 30 in.) or</a:t>
            </a:r>
          </a:p>
          <a:p>
            <a:pPr lvl="3"/>
            <a:r>
              <a:rPr lang="en-US" altLang="en-US" b="1" smtClean="0"/>
              <a:t>stooping</a:t>
            </a:r>
            <a:r>
              <a:rPr lang="en-US" altLang="en-US" smtClean="0"/>
              <a:t> (i.e. V &lt; 30 in.)</a:t>
            </a:r>
          </a:p>
          <a:p>
            <a:pPr lvl="2"/>
            <a:r>
              <a:rPr lang="en-US" altLang="en-US" smtClean="0"/>
              <a:t>if the lift is done for more or less than one hour (in total time for the shift)</a:t>
            </a:r>
          </a:p>
          <a:p>
            <a:pPr lvl="2"/>
            <a:r>
              <a:rPr lang="en-US" altLang="en-US" smtClean="0"/>
              <a:t>how much time there is between lifts</a:t>
            </a:r>
            <a:br>
              <a:rPr lang="en-US" altLang="en-US" smtClean="0"/>
            </a:br>
            <a:r>
              <a:rPr lang="en-US" altLang="en-US" smtClean="0"/>
              <a:t>(or # of lifts/minute)</a:t>
            </a:r>
          </a:p>
          <a:p>
            <a:pPr lvl="2"/>
            <a:endParaRPr lang="en-US" altLang="en-US" smtClean="0"/>
          </a:p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smtClean="0"/>
              <a:t>Asymmetric Multiplier (</a:t>
            </a:r>
            <a:r>
              <a:rPr lang="en-US" altLang="en-US" b="1" smtClean="0"/>
              <a:t>AM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This measures if body must twist or turn during lift</a:t>
            </a:r>
          </a:p>
          <a:p>
            <a:pPr lvl="1"/>
            <a:r>
              <a:rPr lang="en-US" altLang="en-US" smtClean="0"/>
              <a:t>Measurement is done in degrees (360 being one complete circle)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0ECA5-F196-428D-8015-5EDF425816D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3072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smtClean="0"/>
              <a:t>Coupling Multiplier (</a:t>
            </a:r>
            <a:r>
              <a:rPr lang="en-US" altLang="en-US" b="1" smtClean="0"/>
              <a:t>CM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This finds “coupling” i.e. type of grasp person has on the container</a:t>
            </a:r>
          </a:p>
          <a:p>
            <a:pPr lvl="1"/>
            <a:r>
              <a:rPr lang="en-US" altLang="en-US" smtClean="0"/>
              <a:t>It rates the type of handles as</a:t>
            </a:r>
          </a:p>
          <a:p>
            <a:pPr lvl="2"/>
            <a:r>
              <a:rPr lang="en-US" altLang="en-US" smtClean="0"/>
              <a:t>good</a:t>
            </a:r>
          </a:p>
          <a:p>
            <a:pPr lvl="2"/>
            <a:r>
              <a:rPr lang="en-US" altLang="en-US" smtClean="0"/>
              <a:t>fair</a:t>
            </a:r>
          </a:p>
          <a:p>
            <a:pPr lvl="2"/>
            <a:r>
              <a:rPr lang="en-US" altLang="en-US" smtClean="0"/>
              <a:t>poor</a:t>
            </a:r>
          </a:p>
          <a:p>
            <a:pPr lvl="1"/>
            <a:r>
              <a:rPr lang="en-US" altLang="en-US" smtClean="0"/>
              <a:t>You also need to know if the lift is done in a standing or stooping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7377E-F536-4090-8D21-0F380AB3307F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943600"/>
          </a:xfrm>
        </p:spPr>
        <p:txBody>
          <a:bodyPr/>
          <a:lstStyle/>
          <a:p>
            <a:r>
              <a:rPr lang="en-US" altLang="en-US" smtClean="0"/>
              <a:t>What is MMH?</a:t>
            </a:r>
          </a:p>
          <a:p>
            <a:r>
              <a:rPr lang="en-GB" altLang="en-US" smtClean="0"/>
              <a:t>MMH Activities</a:t>
            </a:r>
            <a:endParaRPr lang="en-US" altLang="en-US" smtClean="0"/>
          </a:p>
          <a:p>
            <a:r>
              <a:rPr lang="en-GB" altLang="en-US" smtClean="0"/>
              <a:t>MMH Effect on Health</a:t>
            </a:r>
          </a:p>
          <a:p>
            <a:r>
              <a:rPr lang="en-US" altLang="en-US" smtClean="0"/>
              <a:t>NIOSH Lifting Equation</a:t>
            </a:r>
          </a:p>
          <a:p>
            <a:r>
              <a:rPr lang="en-US" altLang="en-US" smtClean="0"/>
              <a:t>Case 1: Effect of Frequency Factor on RWL</a:t>
            </a:r>
          </a:p>
          <a:p>
            <a:r>
              <a:rPr lang="en-US" altLang="en-US" smtClean="0"/>
              <a:t>Case 2: Effect of Horizontal Distance on RWL</a:t>
            </a:r>
          </a:p>
          <a:p>
            <a:r>
              <a:rPr lang="en-US" altLang="en-US" smtClean="0"/>
              <a:t>Case 3: Effect of Vertical Distance on RWL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3174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Once you have all these values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use </a:t>
            </a:r>
            <a:br>
              <a:rPr lang="en-US" altLang="en-US" smtClean="0"/>
            </a:br>
            <a:r>
              <a:rPr lang="en-US" altLang="en-US" smtClean="0"/>
              <a:t>Revised lifting equation to determine the RWL</a:t>
            </a:r>
          </a:p>
          <a:p>
            <a:r>
              <a:rPr lang="en-US" altLang="en-US" smtClean="0"/>
              <a:t>Compare RWL to actual weight of the object</a:t>
            </a:r>
          </a:p>
          <a:p>
            <a:r>
              <a:rPr lang="en-US" altLang="en-US" smtClean="0"/>
              <a:t>If the RWL &lt; lower than actual object weight: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determine which factor(s) contribute to the highest risk</a:t>
            </a:r>
          </a:p>
          <a:p>
            <a:pPr lvl="1"/>
            <a:r>
              <a:rPr lang="en-US" altLang="en-US" smtClean="0"/>
              <a:t>factors that are contributing the </a:t>
            </a:r>
            <a:r>
              <a:rPr lang="en-US" altLang="en-US" b="1" smtClean="0"/>
              <a:t>highest risk</a:t>
            </a:r>
            <a:r>
              <a:rPr lang="en-US" altLang="en-US" smtClean="0"/>
              <a:t> have the </a:t>
            </a:r>
            <a:r>
              <a:rPr lang="en-US" altLang="en-US" b="1" smtClean="0"/>
              <a:t>lowest multiplier</a:t>
            </a:r>
            <a:r>
              <a:rPr lang="en-US" altLang="en-US" smtClean="0"/>
              <a:t> values</a:t>
            </a:r>
          </a:p>
          <a:p>
            <a:pPr lvl="1"/>
            <a:r>
              <a:rPr lang="en-US" altLang="en-US" smtClean="0"/>
              <a:t>modify the lift accordingly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4F158-9C0E-44C6-A083-D82B6A91380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Applicability of NIOSH Lifting Equation</a:t>
            </a:r>
          </a:p>
        </p:txBody>
      </p:sp>
      <p:sp>
        <p:nvSpPr>
          <p:cNvPr id="3277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It does not apply when lifting/lowering,</a:t>
            </a:r>
          </a:p>
          <a:p>
            <a:pPr lvl="1"/>
            <a:r>
              <a:rPr lang="en-US" altLang="en-US" smtClean="0"/>
              <a:t>with one hand </a:t>
            </a:r>
          </a:p>
          <a:p>
            <a:pPr lvl="1"/>
            <a:r>
              <a:rPr lang="en-US" altLang="en-US" smtClean="0"/>
              <a:t>for over 8 hours </a:t>
            </a:r>
          </a:p>
          <a:p>
            <a:pPr lvl="1"/>
            <a:r>
              <a:rPr lang="en-US" altLang="en-US" smtClean="0"/>
              <a:t>while seated or kneeling </a:t>
            </a:r>
          </a:p>
          <a:p>
            <a:pPr lvl="1"/>
            <a:r>
              <a:rPr lang="en-US" altLang="en-US" smtClean="0"/>
              <a:t>in a restricted work space</a:t>
            </a:r>
          </a:p>
          <a:p>
            <a:pPr lvl="1"/>
            <a:r>
              <a:rPr lang="en-US" altLang="en-US" smtClean="0"/>
              <a:t>unstable objects (e.g. buckets, liquids containers)</a:t>
            </a:r>
          </a:p>
          <a:p>
            <a:pPr lvl="1"/>
            <a:r>
              <a:rPr lang="en-US" altLang="en-US" smtClean="0"/>
              <a:t>while pushing or pulling </a:t>
            </a:r>
          </a:p>
          <a:p>
            <a:pPr lvl="1"/>
            <a:r>
              <a:rPr lang="en-US" altLang="en-US" smtClean="0"/>
              <a:t>with wheelbarrows or shovels </a:t>
            </a:r>
          </a:p>
          <a:p>
            <a:pPr lvl="1"/>
            <a:r>
              <a:rPr lang="en-US" altLang="en-US" smtClean="0"/>
              <a:t>with high speed motion</a:t>
            </a:r>
            <a:br>
              <a:rPr lang="en-US" altLang="en-US" smtClean="0"/>
            </a:br>
            <a:r>
              <a:rPr lang="en-US" altLang="en-US" smtClean="0"/>
              <a:t>(faster than about 30 inches/second)</a:t>
            </a:r>
          </a:p>
          <a:p>
            <a:pPr lvl="1"/>
            <a:r>
              <a:rPr lang="en-US" altLang="en-US" smtClean="0"/>
              <a:t>extremely hot or cold objects or in extreme temperatures</a:t>
            </a:r>
          </a:p>
          <a:p>
            <a:pPr lvl="1"/>
            <a:r>
              <a:rPr lang="en-US" altLang="en-US" smtClean="0"/>
              <a:t>with poor foot/floor coupling</a:t>
            </a:r>
            <a:br>
              <a:rPr lang="en-US" altLang="en-US" smtClean="0"/>
            </a:br>
            <a:r>
              <a:rPr lang="en-US" altLang="en-US" smtClean="0"/>
              <a:t>(high risk of a slip or fall)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59AF9-6C2F-4BB3-96D6-793514F37CD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Applicability of NIOSH Lifting Equation</a:t>
            </a:r>
          </a:p>
        </p:txBody>
      </p:sp>
      <p:sp>
        <p:nvSpPr>
          <p:cNvPr id="3379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It does apply (mostly) with</a:t>
            </a:r>
          </a:p>
          <a:p>
            <a:pPr lvl="1"/>
            <a:r>
              <a:rPr lang="en-US" altLang="en-US" smtClean="0"/>
              <a:t>two-handed lifting, </a:t>
            </a:r>
          </a:p>
          <a:p>
            <a:pPr lvl="1"/>
            <a:r>
              <a:rPr lang="en-US" altLang="en-US" smtClean="0"/>
              <a:t>comfortable lifting postures, and </a:t>
            </a:r>
          </a:p>
          <a:p>
            <a:pPr lvl="1"/>
            <a:r>
              <a:rPr lang="en-US" altLang="en-US" smtClean="0"/>
              <a:t>comfortable environments and non-slip floorings</a:t>
            </a:r>
          </a:p>
          <a:p>
            <a:r>
              <a:rPr lang="en-US" altLang="en-US" smtClean="0"/>
              <a:t>Calculation of RWL using the formula:</a:t>
            </a:r>
          </a:p>
          <a:p>
            <a:pPr lvl="1"/>
            <a:r>
              <a:rPr lang="en-US" altLang="en-US" smtClean="0"/>
              <a:t>Indicates which of the six components of the task contribute most to the risk</a:t>
            </a:r>
          </a:p>
          <a:p>
            <a:pPr lvl="1"/>
            <a:r>
              <a:rPr lang="en-US" altLang="en-US" smtClean="0"/>
              <a:t>The lower the factor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mtClean="0"/>
              <a:t> it contributes more to risk</a:t>
            </a:r>
          </a:p>
          <a:p>
            <a:r>
              <a:rPr lang="en-US" altLang="en-US" smtClean="0"/>
              <a:t>Why is equation called “revised”?</a:t>
            </a:r>
          </a:p>
          <a:p>
            <a:pPr lvl="1"/>
            <a:r>
              <a:rPr lang="en-US" altLang="en-US" smtClean="0"/>
              <a:t>NIOSH published their first lifting equation in 1981</a:t>
            </a:r>
          </a:p>
          <a:p>
            <a:pPr lvl="1"/>
            <a:r>
              <a:rPr lang="en-US" altLang="en-US" smtClean="0"/>
              <a:t>In 1993: new "revised" equation was published</a:t>
            </a:r>
          </a:p>
          <a:p>
            <a:pPr lvl="1"/>
            <a:r>
              <a:rPr lang="en-US" altLang="en-US" smtClean="0"/>
              <a:t>It took into account new research findings and other variables not used in the first equation</a:t>
            </a:r>
          </a:p>
          <a:p>
            <a:pPr lvl="1"/>
            <a:r>
              <a:rPr lang="en-US" altLang="en-US" smtClean="0"/>
              <a:t>“revised” equation can be used in a wider range of lifting situations than the first equation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01F21-7FB3-467D-A577-D19FBFA58EF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</a:t>
            </a:r>
          </a:p>
        </p:txBody>
      </p:sp>
      <p:sp>
        <p:nvSpPr>
          <p:cNvPr id="3482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/>
            </a:pPr>
            <a:r>
              <a:rPr lang="en-US" altLang="en-US" smtClean="0"/>
              <a:t>Horizontal Multiplier (</a:t>
            </a:r>
            <a:r>
              <a:rPr lang="en-US" altLang="en-US" b="1" smtClean="0"/>
              <a:t>HM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horizontal distance (H, in cm) from midpoint between ankles to point projected on floor directly below the mid-point of hand grasps (i.e. the load-center) while holding object, or distance to large middle-knuckle of hand</a:t>
            </a:r>
          </a:p>
          <a:p>
            <a:pPr lvl="1"/>
            <a:r>
              <a:rPr lang="en-US" altLang="en-US" smtClean="0"/>
              <a:t>Determine HM </a:t>
            </a:r>
            <a:br>
              <a:rPr lang="en-US" altLang="en-US" smtClean="0"/>
            </a:br>
            <a:r>
              <a:rPr lang="en-US" altLang="en-US" smtClean="0"/>
              <a:t>(discrete values) </a:t>
            </a:r>
            <a:br>
              <a:rPr lang="en-US" altLang="en-US" smtClean="0"/>
            </a:br>
            <a:r>
              <a:rPr lang="en-US" altLang="en-US" smtClean="0"/>
              <a:t>from chart </a:t>
            </a:r>
          </a:p>
          <a:p>
            <a:pPr lvl="1"/>
            <a:r>
              <a:rPr lang="en-US" altLang="en-US" smtClean="0"/>
              <a:t>Q: What to do for</a:t>
            </a:r>
            <a:br>
              <a:rPr lang="en-US" altLang="en-US" smtClean="0"/>
            </a:br>
            <a:r>
              <a:rPr lang="en-US" altLang="en-US" smtClean="0"/>
              <a:t>intermediate values?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E9557-5669-4D13-9CFA-BDE6A19217D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5086350" y="2759075"/>
          <a:ext cx="3981450" cy="4022725"/>
        </p:xfrm>
        <a:graphic>
          <a:graphicData uri="http://schemas.openxmlformats.org/drawingml/2006/table">
            <a:tbl>
              <a:tblPr/>
              <a:tblGrid>
                <a:gridCol w="2292302"/>
                <a:gridCol w="1689148"/>
              </a:tblGrid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= Horizontal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Distance (cm)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HM Factor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 or less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0.83 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0.63 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&gt;63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(Cont.)</a:t>
            </a:r>
          </a:p>
        </p:txBody>
      </p:sp>
      <p:sp>
        <p:nvSpPr>
          <p:cNvPr id="3584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smtClean="0"/>
              <a:t>Vertical Multiplier (</a:t>
            </a:r>
            <a:r>
              <a:rPr lang="en-US" altLang="en-US" b="1" smtClean="0"/>
              <a:t>VM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the vertical distance (V, in cm) of the hands from the ground at the start of the lift</a:t>
            </a:r>
          </a:p>
          <a:p>
            <a:pPr lvl="1"/>
            <a:r>
              <a:rPr lang="en-US" altLang="en-US" smtClean="0"/>
              <a:t>Determine VM</a:t>
            </a:r>
            <a:br>
              <a:rPr lang="en-US" altLang="en-US" smtClean="0"/>
            </a:br>
            <a:r>
              <a:rPr lang="en-US" altLang="en-US" smtClean="0"/>
              <a:t>(discrete values)</a:t>
            </a:r>
            <a:br>
              <a:rPr lang="en-US" altLang="en-US" smtClean="0"/>
            </a:br>
            <a:r>
              <a:rPr lang="en-US" altLang="en-US" smtClean="0"/>
              <a:t>from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ECB13-AECD-4D2F-941F-7915D871EBF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4495800" y="2057400"/>
          <a:ext cx="4327525" cy="4602163"/>
        </p:xfrm>
        <a:graphic>
          <a:graphicData uri="http://schemas.openxmlformats.org/drawingml/2006/table">
            <a:tbl>
              <a:tblPr/>
              <a:tblGrid>
                <a:gridCol w="2504113"/>
                <a:gridCol w="1823412"/>
              </a:tblGrid>
              <a:tr h="761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= Starting Height (cm)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VM Factor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0.99 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0.78 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Multiplier Values (Cont.)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68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3"/>
            </a:pPr>
            <a:r>
              <a:rPr lang="en-US" altLang="en-US" smtClean="0"/>
              <a:t>Distance Multiplier (</a:t>
            </a:r>
            <a:r>
              <a:rPr lang="en-US" altLang="en-US" b="1" smtClean="0"/>
              <a:t>DM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the vertical distance (D, in cm) that the load travels</a:t>
            </a:r>
          </a:p>
          <a:p>
            <a:pPr lvl="1"/>
            <a:r>
              <a:rPr lang="en-US" altLang="en-US" smtClean="0"/>
              <a:t>Determine DM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DC455-C441-4494-9011-E1D6D3E0CF3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797050" y="2582863"/>
          <a:ext cx="3552825" cy="3749675"/>
        </p:xfrm>
        <a:graphic>
          <a:graphicData uri="http://schemas.openxmlformats.org/drawingml/2006/table">
            <a:tbl>
              <a:tblPr/>
              <a:tblGrid>
                <a:gridCol w="1985925"/>
                <a:gridCol w="1566900"/>
              </a:tblGrid>
              <a:tr h="762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= Lifting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Distance (cm)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DM Factor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 or less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0.90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0.87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</a:t>
            </a:r>
            <a:r>
              <a:rPr lang="en-US" sz="3700" dirty="0">
                <a:solidFill>
                  <a:schemeClr val="tx1"/>
                </a:solidFill>
              </a:rPr>
              <a:t>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789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smtClean="0"/>
              <a:t>Asymmetric Multiplier (</a:t>
            </a:r>
            <a:r>
              <a:rPr lang="en-US" altLang="en-US" b="1" smtClean="0"/>
              <a:t>AM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the twisting angle (A) in degrees (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º</a:t>
            </a:r>
            <a:r>
              <a:rPr lang="en-US" altLang="en-US" smtClean="0"/>
              <a:t>) of the body from the midline (AKA the </a:t>
            </a:r>
            <a:r>
              <a:rPr lang="en-US" altLang="en-US" b="1" smtClean="0"/>
              <a:t>sagittal line) </a:t>
            </a:r>
            <a:r>
              <a:rPr lang="en-US" altLang="en-US" smtClean="0"/>
              <a:t>while lifting</a:t>
            </a:r>
          </a:p>
          <a:p>
            <a:pPr lvl="1"/>
            <a:r>
              <a:rPr lang="en-US" altLang="en-US" smtClean="0"/>
              <a:t>Determine AM </a:t>
            </a:r>
            <a:br>
              <a:rPr lang="en-US" altLang="en-US" smtClean="0"/>
            </a:br>
            <a:r>
              <a:rPr lang="en-US" altLang="en-US" smtClean="0"/>
              <a:t>(discrete values) </a:t>
            </a:r>
            <a:br>
              <a:rPr lang="en-US" altLang="en-US" smtClean="0"/>
            </a:br>
            <a:r>
              <a:rPr lang="en-US" altLang="en-US" smtClean="0"/>
              <a:t>from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1C5B-C288-435B-82D2-6202882A8A7E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4267200" y="2057400"/>
          <a:ext cx="3687763" cy="4433888"/>
        </p:xfrm>
        <a:graphic>
          <a:graphicData uri="http://schemas.openxmlformats.org/drawingml/2006/table">
            <a:tbl>
              <a:tblPr/>
              <a:tblGrid>
                <a:gridCol w="1829198"/>
                <a:gridCol w="1858565"/>
              </a:tblGrid>
              <a:tr h="59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= Angle (°) </a:t>
                      </a: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 Factor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0.86 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0.71 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0.66 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0.62 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0.57 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&gt;135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3792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3609975"/>
            <a:ext cx="398621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</a:t>
            </a:r>
            <a:r>
              <a:rPr lang="en-US" sz="3700" dirty="0">
                <a:solidFill>
                  <a:schemeClr val="tx1"/>
                </a:solidFill>
              </a:rPr>
              <a:t>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891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smtClean="0"/>
              <a:t>Frequency Multiplier (</a:t>
            </a:r>
            <a:r>
              <a:rPr lang="en-US" altLang="en-US" b="1" smtClean="0"/>
              <a:t>FM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the frequency of lifts (F) and the duration of lifting (in minutes or seconds) over a work shift</a:t>
            </a:r>
          </a:p>
          <a:p>
            <a:pPr lvl="1"/>
            <a:r>
              <a:rPr lang="en-US" altLang="en-US" smtClean="0"/>
              <a:t>Determine FM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396FF-5F02-45AD-BAC0-5847C5F10116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228600" y="2408238"/>
          <a:ext cx="8594725" cy="4373562"/>
        </p:xfrm>
        <a:graphic>
          <a:graphicData uri="http://schemas.openxmlformats.org/drawingml/2006/table">
            <a:tbl>
              <a:tblPr/>
              <a:tblGrid>
                <a:gridCol w="1206138"/>
                <a:gridCol w="828956"/>
                <a:gridCol w="1408473"/>
                <a:gridCol w="1419585"/>
                <a:gridCol w="879836"/>
                <a:gridCol w="1419585"/>
                <a:gridCol w="1432151"/>
              </a:tblGrid>
              <a:tr h="36575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F=Time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Between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Lifts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FM Factor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Lifting While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Standing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≥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75 cm)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Lifting While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Stooping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&lt;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75 cm)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1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&gt;1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 ≤ 2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&gt;2 &amp; ≤ 8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1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&gt;1 &amp; ≤ 2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&gt;2 &amp; ≤ 8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≥5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0.91 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0.91 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0.27 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</a:t>
            </a:r>
            <a:r>
              <a:rPr lang="en-US" sz="3700" dirty="0">
                <a:solidFill>
                  <a:schemeClr val="tx1"/>
                </a:solidFill>
              </a:rPr>
              <a:t> (Cont.)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5344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smtClean="0"/>
              <a:t>Coupling Multiplier (</a:t>
            </a:r>
            <a:r>
              <a:rPr lang="en-US" altLang="en-US" b="1" smtClean="0"/>
              <a:t>CM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Find the quality of grasp (or coupling, C) classified as:</a:t>
            </a:r>
          </a:p>
          <a:p>
            <a:pPr lvl="2"/>
            <a:r>
              <a:rPr lang="en-US" altLang="en-US" b="1" smtClean="0"/>
              <a:t>Good</a:t>
            </a:r>
            <a:r>
              <a:rPr lang="en-US" altLang="en-US" smtClean="0"/>
              <a:t>: fingers wrap completely around object or handles</a:t>
            </a:r>
          </a:p>
          <a:p>
            <a:pPr lvl="2"/>
            <a:r>
              <a:rPr lang="en-US" altLang="en-US" b="1" smtClean="0"/>
              <a:t>Fair:</a:t>
            </a:r>
            <a:r>
              <a:rPr lang="en-US" altLang="en-US" smtClean="0"/>
              <a:t> only a few fingers grasp firmly around object</a:t>
            </a:r>
          </a:p>
          <a:p>
            <a:pPr lvl="2"/>
            <a:r>
              <a:rPr lang="en-US" altLang="en-US" b="1" smtClean="0"/>
              <a:t>Poor:</a:t>
            </a:r>
            <a:r>
              <a:rPr lang="en-US" altLang="en-US" smtClean="0"/>
              <a:t> only few fingers or fingertips are partially under or around object</a:t>
            </a:r>
          </a:p>
          <a:p>
            <a:pPr lvl="1"/>
            <a:r>
              <a:rPr lang="en-US" altLang="en-US" smtClean="0"/>
              <a:t>Also depends on body position (either standing or stooping)</a:t>
            </a:r>
          </a:p>
          <a:p>
            <a:pPr lvl="1"/>
            <a:r>
              <a:rPr lang="en-US" altLang="en-US" smtClean="0"/>
              <a:t>Determine CM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6504C-83BD-4A42-9283-9C8D1FEFEF32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447800" y="4343400"/>
          <a:ext cx="7235825" cy="2286000"/>
        </p:xfrm>
        <a:graphic>
          <a:graphicData uri="http://schemas.openxmlformats.org/drawingml/2006/table">
            <a:tbl>
              <a:tblPr/>
              <a:tblGrid>
                <a:gridCol w="3208337"/>
                <a:gridCol w="1749425"/>
                <a:gridCol w="2278063"/>
              </a:tblGrid>
              <a:tr h="2190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= Grasp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CM Factor: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Standing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Stooping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Good (handles)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0.95 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Revised NIOSH Lifting Equation</a:t>
            </a: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Revised NIOSH Lifting Equation:</a:t>
            </a:r>
          </a:p>
          <a:p>
            <a:pPr>
              <a:buFont typeface="Wingdings 3" pitchFamily="18" charset="2"/>
              <a:buNone/>
            </a:pP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 = 23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Kg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HM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VM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DM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AM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FM </a:t>
            </a:r>
            <a:r>
              <a:rPr lang="de-DE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CM</a:t>
            </a:r>
            <a:endParaRPr lang="de-DE" altLang="en-US" b="1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en-US" altLang="en-US" smtClean="0"/>
          </a:p>
          <a:p>
            <a:r>
              <a:rPr lang="en-US" altLang="en-US" smtClean="0"/>
              <a:t>Summary of steps:</a:t>
            </a:r>
          </a:p>
          <a:p>
            <a:pPr lvl="1"/>
            <a:r>
              <a:rPr lang="en-US" altLang="en-US" smtClean="0"/>
              <a:t>Carefully read and inspect the problem</a:t>
            </a:r>
          </a:p>
          <a:p>
            <a:pPr lvl="1"/>
            <a:r>
              <a:rPr lang="en-US" altLang="en-US" smtClean="0"/>
              <a:t>Determine the six variables: </a:t>
            </a:r>
            <a:r>
              <a:rPr lang="en-US" altLang="en-US" b="1" smtClean="0"/>
              <a:t>H</a:t>
            </a:r>
            <a:r>
              <a:rPr lang="en-US" altLang="en-US" smtClean="0"/>
              <a:t>, </a:t>
            </a:r>
            <a:r>
              <a:rPr lang="en-US" altLang="en-US" b="1" smtClean="0"/>
              <a:t>V</a:t>
            </a:r>
            <a:r>
              <a:rPr lang="en-US" altLang="en-US" smtClean="0"/>
              <a:t>, </a:t>
            </a:r>
            <a:r>
              <a:rPr lang="en-US" altLang="en-US" b="1" smtClean="0"/>
              <a:t>D</a:t>
            </a:r>
            <a:r>
              <a:rPr lang="en-US" altLang="en-US" smtClean="0"/>
              <a:t>, </a:t>
            </a:r>
            <a:r>
              <a:rPr lang="en-US" altLang="en-US" b="1" smtClean="0"/>
              <a:t>F</a:t>
            </a:r>
            <a:r>
              <a:rPr lang="en-US" altLang="en-US" smtClean="0"/>
              <a:t>, </a:t>
            </a:r>
            <a:r>
              <a:rPr lang="en-US" altLang="en-US" b="1" smtClean="0"/>
              <a:t>A</a:t>
            </a:r>
            <a:r>
              <a:rPr lang="en-US" altLang="en-US" smtClean="0"/>
              <a:t>, </a:t>
            </a:r>
            <a:r>
              <a:rPr lang="en-US" altLang="en-US" b="1" smtClean="0"/>
              <a:t>C</a:t>
            </a:r>
          </a:p>
          <a:p>
            <a:pPr lvl="1"/>
            <a:r>
              <a:rPr lang="en-US" altLang="en-US" smtClean="0"/>
              <a:t>Find out the values for the different </a:t>
            </a:r>
            <a:r>
              <a:rPr lang="en-US" altLang="en-US" b="1" smtClean="0"/>
              <a:t>multipliers</a:t>
            </a:r>
            <a:r>
              <a:rPr lang="en-US" altLang="en-US" smtClean="0"/>
              <a:t> for the MMH in question</a:t>
            </a:r>
          </a:p>
          <a:p>
            <a:pPr lvl="1"/>
            <a:r>
              <a:rPr lang="en-US" altLang="en-US" smtClean="0"/>
              <a:t>solve for the </a:t>
            </a:r>
            <a:r>
              <a:rPr lang="en-US" altLang="en-US" b="1" smtClean="0"/>
              <a:t>RWL</a:t>
            </a:r>
          </a:p>
          <a:p>
            <a:pPr lvl="1"/>
            <a:r>
              <a:rPr lang="en-US" altLang="en-US" smtClean="0"/>
              <a:t>If RWL ≥ weight of the object handled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endParaRPr lang="en-US" altLang="en-US" smtClean="0"/>
          </a:p>
          <a:p>
            <a:pPr lvl="2"/>
            <a:r>
              <a:rPr lang="en-US" altLang="en-US" smtClean="0"/>
              <a:t>task is safe</a:t>
            </a:r>
          </a:p>
          <a:p>
            <a:pPr lvl="1"/>
            <a:r>
              <a:rPr lang="en-US" altLang="en-US" smtClean="0"/>
              <a:t>If the RWL &lt; weight of the object handled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endParaRPr lang="en-US" altLang="en-US" smtClean="0"/>
          </a:p>
          <a:p>
            <a:pPr lvl="2"/>
            <a:r>
              <a:rPr lang="en-US" altLang="en-US" smtClean="0"/>
              <a:t>task is dangerous</a:t>
            </a:r>
          </a:p>
          <a:p>
            <a:pPr lvl="2"/>
            <a:r>
              <a:rPr lang="en-US" altLang="en-US" smtClean="0"/>
              <a:t>task must be redesigned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949E-21BA-4E7B-A6AF-91BEE7C43DD7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What is Manual Materials Handling?</a:t>
            </a:r>
          </a:p>
        </p:txBody>
      </p:sp>
      <p:sp>
        <p:nvSpPr>
          <p:cNvPr id="1229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Manual Materials Handling (MMH)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Important application of ergonomic principles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Particularly addresses back injury prevention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Almost every worker performs MMH tasks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Either one-time (infrequent) duty, 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part of regular work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MMH involves five types of activities: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Lifting/Lowering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Pushing/Pulling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Twisting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Carrying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Holding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054F3-85FF-40BC-8B0B-5E5497B2EF4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19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Problem Statement</a:t>
            </a:r>
            <a:r>
              <a:rPr lang="en-US" altLang="en-US" smtClean="0"/>
              <a:t>: Analyze the following work task. A worker lifts 10 kg boxes from the conveyor to the cart, ten times every minute for two-hours.</a:t>
            </a:r>
          </a:p>
          <a:p>
            <a:pPr>
              <a:buFont typeface="Wingdings 3" pitchFamily="18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351B-307B-4C34-9AA4-D060A2591A50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41990" name="Picture 3" descr="MMH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1450"/>
            <a:ext cx="47752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3048000" y="3486150"/>
            <a:ext cx="838200" cy="400050"/>
          </a:xfrm>
          <a:prstGeom prst="rect">
            <a:avLst/>
          </a:prstGeom>
          <a:solidFill>
            <a:schemeClr val="bg2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itchFamily="34" charset="0"/>
              </a:rPr>
              <a:t>6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Solution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First, calculate the recommended weight limit (RWL) for the task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Determine the weight of the load.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Weight = 10 kg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Assess the six components of lifting task.</a:t>
            </a:r>
          </a:p>
          <a:p>
            <a:pPr marL="623887" indent="-514350" fontAlgn="auto">
              <a:spcAft>
                <a:spcPts val="0"/>
              </a:spcAft>
              <a:buSzPct val="80000"/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CC521-EEF7-4F60-BCE0-ACBE1088B837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2270125" y="3368675"/>
          <a:ext cx="5037138" cy="2727325"/>
        </p:xfrm>
        <a:graphic>
          <a:graphicData uri="http://schemas.openxmlformats.org/drawingml/2006/table">
            <a:tbl>
              <a:tblPr/>
              <a:tblGrid>
                <a:gridCol w="3269035"/>
                <a:gridCol w="1768103"/>
              </a:tblGrid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40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3"/>
            </a:pPr>
            <a:r>
              <a:rPr lang="en-US" altLang="en-US" smtClean="0"/>
              <a:t>Select appropriate multiplier factors for each lifting component from the appropriate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E2780-F28B-4743-A369-7185805C3BB9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/>
          </p:cNvGraphicFramePr>
          <p:nvPr/>
        </p:nvGraphicFramePr>
        <p:xfrm>
          <a:off x="1447800" y="2362200"/>
          <a:ext cx="6553200" cy="3810000"/>
        </p:xfrm>
        <a:graphic>
          <a:graphicData uri="http://schemas.openxmlformats.org/drawingml/2006/table">
            <a:tbl>
              <a:tblPr/>
              <a:tblGrid>
                <a:gridCol w="3035505"/>
                <a:gridCol w="1298758"/>
                <a:gridCol w="983585"/>
                <a:gridCol w="1235352"/>
              </a:tblGrid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6163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lang="en-US" sz="1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smtClean="0"/>
              <a:t>Determine the Recommended Weight Limit for the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/>
              <a:t>	</a:t>
            </a:r>
            <a:r>
              <a:rPr lang="en-US" alt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</a:t>
            </a:r>
            <a:r>
              <a:rPr lang="en-US" alt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	= 23 kg * 1 * .99 * 1 * 0.71 * 0.26 *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	= </a:t>
            </a:r>
            <a:r>
              <a:rPr lang="en-US" alt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 .2 kg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endParaRPr lang="en-US" altLang="en-US" smtClean="0"/>
          </a:p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smtClean="0"/>
              <a:t>Compare weight of the load against determined weight limit for the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/>
              <a:t>	weight of load (10 kg) &gt; RWL (4.2 kg)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/>
              <a:t> </a:t>
            </a:r>
          </a:p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smtClean="0"/>
              <a:t>Conclusion: </a:t>
            </a:r>
            <a:r>
              <a:rPr lang="en-US" altLang="en-US" b="1" smtClean="0"/>
              <a:t>Task is Dangerous</a:t>
            </a: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60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7"/>
            </a:pPr>
            <a:r>
              <a:rPr lang="en-US" altLang="en-US" smtClean="0"/>
              <a:t>Recommendations:</a:t>
            </a:r>
          </a:p>
          <a:p>
            <a:pPr marL="622300" indent="-514350">
              <a:buSzPct val="80000"/>
            </a:pPr>
            <a:r>
              <a:rPr lang="en-US" altLang="en-US" smtClean="0"/>
              <a:t>Assess which component(s) contribute(s) most to the risk</a:t>
            </a:r>
          </a:p>
          <a:p>
            <a:pPr marL="879475" lvl="1" indent="-514350"/>
            <a:r>
              <a:rPr lang="en-US" altLang="en-US" smtClean="0"/>
              <a:t>the critical factor is FM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it is required to reconsider </a:t>
            </a:r>
            <a:r>
              <a:rPr lang="en-US" altLang="en-US" smtClean="0"/>
              <a:t>the frequency of lifting and/or duration of task</a:t>
            </a:r>
          </a:p>
          <a:p>
            <a:pPr marL="622300" indent="-514350">
              <a:buSzPct val="80000"/>
            </a:pPr>
            <a:r>
              <a:rPr lang="en-US" altLang="en-US" smtClean="0"/>
              <a:t>Shorten the frequency of lifting by: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smtClean="0"/>
              <a:t>reducing the frequency of incoming boxes</a:t>
            </a:r>
            <a:br>
              <a:rPr lang="en-US" altLang="en-US" smtClean="0"/>
            </a:br>
            <a:r>
              <a:rPr lang="en-US" altLang="en-US" smtClean="0"/>
              <a:t>(i.e. increasing F)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smtClean="0"/>
              <a:t>assigning additional workers to task,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smtClean="0"/>
              <a:t>shortening the time of the task to 1 hour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B95-B6CA-4069-8D1C-B634D06CE51A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 startAt="7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Recommendations (Cont.):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AB130-F3C9-4B30-B69A-6A09F735C8DA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47110" name="Picture 2" descr="MMH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89063"/>
            <a:ext cx="5494338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81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8"/>
            </a:pPr>
            <a:r>
              <a:rPr lang="en-US" altLang="en-US" smtClean="0"/>
              <a:t>Redesign the Task</a:t>
            </a:r>
          </a:p>
          <a:p>
            <a:pPr marL="622300" indent="-514350">
              <a:buSzPct val="80000"/>
            </a:pPr>
            <a:r>
              <a:rPr lang="en-US" altLang="en-US" smtClean="0"/>
              <a:t>Assess the six components in the redesigned task</a:t>
            </a:r>
          </a:p>
          <a:p>
            <a:pPr marL="622300" indent="-514350">
              <a:buSzPct val="80000"/>
            </a:pPr>
            <a:r>
              <a:rPr lang="en-US" altLang="en-US" smtClean="0"/>
              <a:t>Determine new RWL: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/>
              <a:t>	 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 =23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kg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.99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0.71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0.75 </a:t>
            </a:r>
            <a:r>
              <a:rPr lang="en-US" altLang="en-US" sz="32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z="32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        = 12.1 kg</a:t>
            </a:r>
          </a:p>
          <a:p>
            <a:pPr marL="622300" indent="-514350">
              <a:buSzPct val="80000"/>
            </a:pPr>
            <a:r>
              <a:rPr lang="en-US" altLang="en-US" smtClean="0"/>
              <a:t>Compare weight of the box against determined weight limit for redesigned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mtClean="0"/>
              <a:t>	weight of load (10 kg): now </a:t>
            </a:r>
            <a:r>
              <a:rPr lang="en-US" altLang="en-US" b="1" smtClean="0"/>
              <a:t>&lt;</a:t>
            </a:r>
            <a:r>
              <a:rPr lang="en-US" altLang="en-US" smtClean="0"/>
              <a:t> RWL (12.1 kg)</a:t>
            </a:r>
          </a:p>
          <a:p>
            <a:pPr marL="622300" indent="-514350">
              <a:buSzPct val="80000"/>
            </a:pPr>
            <a:r>
              <a:rPr lang="en-US" altLang="en-US" smtClean="0"/>
              <a:t>Conclusion:</a:t>
            </a:r>
            <a:br>
              <a:rPr lang="en-US" altLang="en-US" smtClean="0"/>
            </a:br>
            <a:r>
              <a:rPr lang="en-US" altLang="en-US" b="1" i="1" smtClean="0">
                <a:hlinkClick r:id="rId3" action="ppaction://hlinksldjump"/>
              </a:rPr>
              <a:t>most </a:t>
            </a:r>
            <a:r>
              <a:rPr lang="en-US" altLang="en-US" b="1" smtClean="0"/>
              <a:t> workers can perform the task safely </a:t>
            </a:r>
            <a:r>
              <a:rPr lang="en-US" altLang="en-US" smtClean="0"/>
              <a:t>(why </a:t>
            </a:r>
            <a:r>
              <a:rPr lang="en-US" altLang="en-US" i="1" smtClean="0"/>
              <a:t>most</a:t>
            </a:r>
            <a:r>
              <a:rPr lang="en-US" altLang="en-US" smtClean="0"/>
              <a:t>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EAB6-1CAD-4040-A176-E8A1A5317B66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382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Multiplier </a:t>
            </a:r>
            <a:r>
              <a:rPr lang="en-US" sz="3700" dirty="0" smtClean="0">
                <a:solidFill>
                  <a:schemeClr val="tx1"/>
                </a:solidFill>
              </a:rPr>
              <a:t>Values: Alternative Equations</a:t>
            </a:r>
          </a:p>
        </p:txBody>
      </p:sp>
      <p:sp>
        <p:nvSpPr>
          <p:cNvPr id="49156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867400"/>
          </a:xfrm>
        </p:spPr>
        <p:txBody>
          <a:bodyPr/>
          <a:lstStyle/>
          <a:p>
            <a:r>
              <a:rPr lang="en-US" altLang="en-US" smtClean="0"/>
              <a:t>Alternative formulae for multipliers:</a:t>
            </a:r>
          </a:p>
          <a:p>
            <a:pPr lvl="1"/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HM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[25/</a:t>
            </a:r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H 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]</a:t>
            </a:r>
            <a:r>
              <a:rPr lang="en-US" alt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	     </a:t>
            </a:r>
            <a:r>
              <a:rPr lang="en-US" altLang="en-US" sz="2000" smtClean="0"/>
              <a:t>{note, 25 ≤ H [cm] ≤ 63 cm}</a:t>
            </a:r>
            <a:endParaRPr lang="en-US" altLang="en-US" b="1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VM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[1 – (0.003|</a:t>
            </a:r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V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– 75|)]    </a:t>
            </a:r>
            <a:r>
              <a:rPr lang="en-US" altLang="en-US" sz="2000" smtClean="0"/>
              <a:t>{note, 0 ≤ V [cm] ≤ 175 cm}</a:t>
            </a:r>
          </a:p>
          <a:p>
            <a:pPr lvl="1"/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DM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[0.82 + (4.5/</a:t>
            </a:r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D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)]</a:t>
            </a:r>
            <a:r>
              <a:rPr lang="en-US" alt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     </a:t>
            </a:r>
            <a:r>
              <a:rPr lang="en-US" altLang="en-US" sz="2000" smtClean="0"/>
              <a:t>{note, 25 ≤ D [cm] ≤175 cm}</a:t>
            </a:r>
          </a:p>
          <a:p>
            <a:pPr lvl="1"/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AM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[1 – (0.0032</a:t>
            </a:r>
            <a:r>
              <a:rPr lang="en-US" altLang="en-US" sz="2800" b="1" i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A</a:t>
            </a:r>
            <a:r>
              <a:rPr lang="en-US" alt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)]</a:t>
            </a:r>
            <a:r>
              <a:rPr lang="en-US" alt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     </a:t>
            </a:r>
            <a:r>
              <a:rPr lang="en-US" altLang="en-US" sz="2000" smtClean="0"/>
              <a:t>{note, 0° ≤ A ≤135°}</a:t>
            </a:r>
          </a:p>
          <a:p>
            <a:pPr lvl="1"/>
            <a:endParaRPr lang="en-US" altLang="en-US" b="1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en-US" altLang="en-US" smtClean="0"/>
              <a:t>Compare between values obtained from look-up charts and above formulae (e.g. for Case 1)</a:t>
            </a:r>
            <a:endParaRPr lang="en-US" altLang="en-US" b="1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FF5AD-B905-4A32-A4B4-054249F2363E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2: Effect of Horizontal Dist. on RWL</a:t>
            </a:r>
          </a:p>
        </p:txBody>
      </p:sp>
      <p:sp>
        <p:nvSpPr>
          <p:cNvPr id="501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Problem Statement</a:t>
            </a:r>
            <a:r>
              <a:rPr lang="en-US" altLang="en-US" smtClean="0"/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smtClean="0"/>
              <a:t>Analyze</a:t>
            </a:r>
            <a:r>
              <a:rPr lang="en-US" altLang="en-US" smtClean="0"/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smtClean="0"/>
              <a:t>A worker lifts 15 kg boxes from the table to the shelf, five times an hour.</a:t>
            </a:r>
          </a:p>
          <a:p>
            <a:pPr>
              <a:buFont typeface="Wingdings 3" pitchFamily="18" charset="2"/>
              <a:buNone/>
            </a:pPr>
            <a:r>
              <a:rPr lang="en-US" altLang="en-US" smtClean="0"/>
              <a:t>Notice that there is a barrier between the worker and the box.</a:t>
            </a:r>
          </a:p>
          <a:p>
            <a:pPr>
              <a:buFont typeface="Wingdings 3" pitchFamily="18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F0C96-B93C-4C09-A586-30236325E936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50182" name="Picture 3" descr="MMH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295400"/>
            <a:ext cx="406558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12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Problem Statement</a:t>
            </a:r>
            <a:r>
              <a:rPr lang="en-US" altLang="en-US" smtClean="0"/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smtClean="0"/>
              <a:t>Analyze</a:t>
            </a:r>
            <a:r>
              <a:rPr lang="en-US" altLang="en-US" smtClean="0"/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smtClean="0"/>
              <a:t>A worker lifts a 15 kg load of loosely-piled pieces of metal from the floor to the table, five times an hour. </a:t>
            </a:r>
          </a:p>
          <a:p>
            <a:pPr>
              <a:buFont typeface="Wingdings 3" pitchFamily="18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55284-BFBA-4514-A783-D65C0714BE16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7" name="Picture 3" descr="mmh0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066800"/>
            <a:ext cx="39274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 Activities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Lifting/Lowering </a:t>
            </a:r>
          </a:p>
          <a:p>
            <a:pPr lvl="1"/>
            <a:r>
              <a:rPr lang="en-US" altLang="en-US" smtClean="0"/>
              <a:t>Lifting: to raise from a lower to a higher level</a:t>
            </a:r>
          </a:p>
          <a:p>
            <a:pPr lvl="1"/>
            <a:r>
              <a:rPr lang="en-US" altLang="en-US" smtClean="0"/>
              <a:t>Range of a lift: from the ground to as high as you can reach with your hands</a:t>
            </a:r>
          </a:p>
          <a:p>
            <a:pPr lvl="1"/>
            <a:r>
              <a:rPr lang="en-US" altLang="en-US" smtClean="0"/>
              <a:t>Lowering is the opposite activity of lifting</a:t>
            </a:r>
          </a:p>
          <a:p>
            <a:r>
              <a:rPr lang="en-US" altLang="en-US" smtClean="0"/>
              <a:t>Pushing/Pulling</a:t>
            </a:r>
          </a:p>
          <a:p>
            <a:pPr lvl="1"/>
            <a:r>
              <a:rPr lang="en-US" altLang="en-US" smtClean="0"/>
              <a:t>Pushing: to press against an object with force in order to move the object</a:t>
            </a:r>
          </a:p>
          <a:p>
            <a:pPr lvl="1"/>
            <a:r>
              <a:rPr lang="en-US" altLang="en-US" smtClean="0"/>
              <a:t>The opposite is to pull</a:t>
            </a:r>
          </a:p>
          <a:p>
            <a:r>
              <a:rPr lang="en-US" altLang="en-US" smtClean="0"/>
              <a:t>Twisting</a:t>
            </a:r>
          </a:p>
          <a:p>
            <a:pPr lvl="1"/>
            <a:r>
              <a:rPr lang="en-US" altLang="en-US" smtClean="0"/>
              <a:t>(MMH Def</a:t>
            </a:r>
            <a:r>
              <a:rPr lang="en-US" altLang="en-US" baseline="30000" smtClean="0"/>
              <a:t>n</a:t>
            </a:r>
            <a:r>
              <a:rPr lang="en-US" altLang="en-US" smtClean="0"/>
              <a:t>) act of moving upper body to one side or the other, while the lower body remains in a relatively fixed position</a:t>
            </a:r>
          </a:p>
          <a:p>
            <a:pPr lvl="1"/>
            <a:r>
              <a:rPr lang="en-US" altLang="en-US" smtClean="0"/>
              <a:t>Twisting can take place while the entire body is in a state of motion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ED3F9-F8AA-4F80-B7C9-AF7252A97A5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References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smtClean="0"/>
              <a:t>Slides by: </a:t>
            </a:r>
            <a:r>
              <a:rPr lang="en-US" altLang="en-US" sz="2400" b="1" i="1" smtClean="0"/>
              <a:t>Dr. Khaled Al-Saleh</a:t>
            </a:r>
            <a:r>
              <a:rPr lang="en-US" altLang="en-US" sz="2400" b="1" smtClean="0"/>
              <a:t>; online at:</a:t>
            </a:r>
            <a:br>
              <a:rPr lang="en-US" altLang="en-US" sz="2400" b="1" smtClean="0"/>
            </a:br>
            <a:r>
              <a:rPr lang="en-US" altLang="en-US" sz="2400" smtClean="0">
                <a:hlinkClick r:id="rId3"/>
              </a:rPr>
              <a:t>http://faculty.ksu.edu.sa/alsaleh/default.aspx</a:t>
            </a:r>
            <a:endParaRPr lang="en-US" altLang="en-US" sz="2400" smtClean="0"/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smtClean="0"/>
              <a:t>Slides by: </a:t>
            </a:r>
            <a:r>
              <a:rPr lang="en-US" altLang="en-US" sz="2400" b="1" i="1" smtClean="0"/>
              <a:t>Dr. Mohammed Z. Ramadan</a:t>
            </a:r>
            <a:r>
              <a:rPr lang="en-US" altLang="en-US" sz="2400" b="1" smtClean="0"/>
              <a:t>; online at:</a:t>
            </a:r>
            <a:br>
              <a:rPr lang="en-US" altLang="en-US" sz="2400" b="1" smtClean="0"/>
            </a:br>
            <a:r>
              <a:rPr lang="en-US" altLang="en-US" sz="2400" smtClean="0">
                <a:hlinkClick r:id="rId4"/>
              </a:rPr>
              <a:t>http://faculty.ksu.edu.sa/mramadan/default.aspx</a:t>
            </a:r>
            <a:endParaRPr lang="en-US" altLang="en-US" sz="2400" smtClean="0"/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smtClean="0"/>
              <a:t>Revised NIOSH Equation for the Design and Evaluation of Manual Lifting Tasks</a:t>
            </a:r>
            <a:r>
              <a:rPr lang="en-US" altLang="en-US" sz="2400" b="1" smtClean="0"/>
              <a:t>. </a:t>
            </a:r>
            <a:r>
              <a:rPr lang="en-US" altLang="en-US" sz="2400" smtClean="0"/>
              <a:t>Thomas R. Walters et al. </a:t>
            </a:r>
            <a:r>
              <a:rPr lang="en-US" altLang="en-US" sz="2400" i="1" smtClean="0"/>
              <a:t>Ergonomics</a:t>
            </a:r>
            <a:r>
              <a:rPr lang="en-US" altLang="en-US" sz="2400" smtClean="0"/>
              <a:t> 36(7): 749-776,1993.</a:t>
            </a:r>
            <a:endParaRPr lang="en-US" altLang="en-US" sz="2400" b="1" smtClean="0"/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smtClean="0"/>
              <a:t>Applications Manual for the Revised NIOSH Lifting Equation</a:t>
            </a:r>
            <a:r>
              <a:rPr lang="en-US" altLang="en-US" sz="2400" smtClean="0"/>
              <a:t>. Thomas R. Walters, Vern Putz-Anderson, Arun Garg. US Department of Health and Human Services: Public Health Services. Cincinnati, OH, 1994.</a:t>
            </a: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smtClean="0"/>
              <a:t>OSHA Technical Manual. Section VII: Chapter 1: Back Disorders and Injuries</a:t>
            </a:r>
            <a:r>
              <a:rPr lang="en-US" altLang="en-US" sz="2400" smtClean="0"/>
              <a:t>. Online at:</a:t>
            </a:r>
          </a:p>
          <a:p>
            <a:pPr marL="1114425" lvl="4" indent="0">
              <a:buClr>
                <a:srgbClr val="2DA2BF"/>
              </a:buClr>
              <a:buFont typeface="Wingdings 2" pitchFamily="18" charset="2"/>
              <a:buNone/>
            </a:pPr>
            <a:r>
              <a:rPr lang="en-US" altLang="en-US" sz="2100" smtClean="0">
                <a:hlinkClick r:id="rId5"/>
              </a:rPr>
              <a:t>www.osha.gov/dts/osta/otm/otm_vii/otm_vii_1.html</a:t>
            </a:r>
            <a:r>
              <a:rPr lang="en-US" altLang="en-US" sz="210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884F-90B2-41AE-BAA9-31F4BC1E7995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 Activities (cont.)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Carrying</a:t>
            </a:r>
          </a:p>
          <a:p>
            <a:pPr lvl="1"/>
            <a:r>
              <a:rPr lang="en-US" altLang="en-US" smtClean="0"/>
              <a:t>Having an object in one’s grasp or attached while in the act of moving</a:t>
            </a:r>
          </a:p>
          <a:p>
            <a:pPr lvl="1"/>
            <a:r>
              <a:rPr lang="en-US" altLang="en-US" smtClean="0"/>
              <a:t>Weight of object becomes a part of the total weight of the person doing the work</a:t>
            </a:r>
          </a:p>
          <a:p>
            <a:r>
              <a:rPr lang="en-US" altLang="en-US" smtClean="0"/>
              <a:t>Holding</a:t>
            </a:r>
          </a:p>
          <a:p>
            <a:pPr lvl="1"/>
            <a:r>
              <a:rPr lang="en-US" altLang="en-US" smtClean="0"/>
              <a:t>Having an object in one’s grasp while in a static body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797C-2CA1-4A75-8956-5FB5159A01C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MMH: most common cause of occupational fatigue and low back pain</a:t>
            </a:r>
          </a:p>
          <a:p>
            <a:r>
              <a:rPr lang="en-US" altLang="en-US" smtClean="0"/>
              <a:t>About ¾ workers whose job includes MMH suffer pain due to back injury at some time</a:t>
            </a:r>
          </a:p>
          <a:p>
            <a:r>
              <a:rPr lang="en-US" altLang="en-US" smtClean="0"/>
              <a:t>Such back injuries account for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 altLang="en-US" smtClean="0"/>
              <a:t>1/3 of all lost work + 40% of all compensation costs</a:t>
            </a:r>
          </a:p>
          <a:p>
            <a:r>
              <a:rPr lang="en-US" altLang="en-US" smtClean="0"/>
              <a:t>More important than financial cost: </a:t>
            </a:r>
            <a:br>
              <a:rPr lang="en-US" altLang="en-US" smtClean="0"/>
            </a:br>
            <a:r>
              <a:rPr lang="en-US" altLang="en-US" smtClean="0"/>
              <a:t>human suffering</a:t>
            </a:r>
          </a:p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mtClean="0"/>
              <a:t>prevention of back injuries:</a:t>
            </a:r>
            <a:br>
              <a:rPr lang="en-US" altLang="en-US" smtClean="0"/>
            </a:br>
            <a:r>
              <a:rPr lang="en-US" altLang="en-US" smtClean="0"/>
              <a:t>crucial, challenging problem for occupational health and safety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DC901-DE08-4393-A527-00BC833DE36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Work factors causing back injury during MMH</a:t>
            </a:r>
          </a:p>
          <a:p>
            <a:r>
              <a:rPr lang="en-US" altLang="en-US" smtClean="0"/>
              <a:t>Most common causes of back injuries</a:t>
            </a:r>
          </a:p>
          <a:p>
            <a:pPr lvl="1"/>
            <a:r>
              <a:rPr lang="en-US" altLang="en-US" smtClean="0"/>
              <a:t>Tasks involving MMH &gt; worker's physical capacity,</a:t>
            </a:r>
          </a:p>
          <a:p>
            <a:pPr lvl="1"/>
            <a:r>
              <a:rPr lang="en-US" altLang="en-US" smtClean="0"/>
              <a:t>Poor workplace layout</a:t>
            </a:r>
          </a:p>
          <a:p>
            <a:r>
              <a:rPr lang="en-US" altLang="en-US" smtClean="0"/>
              <a:t>1. Weight of the load lifted</a:t>
            </a:r>
          </a:p>
          <a:p>
            <a:pPr lvl="1"/>
            <a:r>
              <a:rPr lang="en-US" altLang="en-US" smtClean="0"/>
              <a:t>For most workers, lifting loads over 20 kilograms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increased number and severity of back injuries</a:t>
            </a:r>
          </a:p>
          <a:p>
            <a:r>
              <a:rPr lang="en-US" altLang="en-US" smtClean="0"/>
              <a:t>2. Range of the lift</a:t>
            </a:r>
          </a:p>
          <a:p>
            <a:pPr lvl="1"/>
            <a:r>
              <a:rPr lang="en-US" altLang="en-US" smtClean="0"/>
              <a:t>Preferred range for lifting is:</a:t>
            </a:r>
            <a:br>
              <a:rPr lang="en-US" altLang="en-US" smtClean="0"/>
            </a:br>
            <a:r>
              <a:rPr lang="en-US" altLang="en-US" smtClean="0"/>
              <a:t>between knee and waist height</a:t>
            </a:r>
          </a:p>
          <a:p>
            <a:pPr lvl="1"/>
            <a:r>
              <a:rPr lang="en-US" altLang="en-US" smtClean="0"/>
              <a:t>Lifting above/below this range is more hazardous </a:t>
            </a:r>
          </a:p>
          <a:p>
            <a:r>
              <a:rPr lang="en-US" altLang="en-US" smtClean="0"/>
              <a:t>3. Location of load in relation to the body</a:t>
            </a:r>
          </a:p>
          <a:p>
            <a:pPr lvl="1"/>
            <a:r>
              <a:rPr lang="en-US" altLang="en-US" smtClean="0"/>
              <a:t>Load lifted far from the body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mtClean="0"/>
              <a:t> more stress on the back than the same load lifted close to the body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985F5-3A96-42EA-B6D6-B13EC8F4273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610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Cont. Work factors caus. back injury during MMH</a:t>
            </a:r>
          </a:p>
          <a:p>
            <a:r>
              <a:rPr lang="en-US" altLang="en-US" smtClean="0"/>
              <a:t>4. Size and shape of load</a:t>
            </a:r>
          </a:p>
          <a:p>
            <a:pPr lvl="1"/>
            <a:r>
              <a:rPr lang="en-US" altLang="en-US" smtClean="0"/>
              <a:t>Bulky object is harder to lift than a compact one of the same weight because it (or its center of gravity) cannot be brought close to the body</a:t>
            </a:r>
          </a:p>
          <a:p>
            <a:pPr lvl="1"/>
            <a:r>
              <a:rPr lang="en-US" altLang="en-US" smtClean="0"/>
              <a:t>Lifting a bulky object also forces a worker into an awkward and potentially unbalanced position</a:t>
            </a:r>
          </a:p>
          <a:p>
            <a:r>
              <a:rPr lang="en-US" altLang="en-US" smtClean="0"/>
              <a:t>5. Number and frequency of lifts performed</a:t>
            </a:r>
          </a:p>
          <a:p>
            <a:pPr lvl="1"/>
            <a:r>
              <a:rPr lang="en-US" altLang="en-US" smtClean="0"/>
              <a:t>How often the worker performs MMH tasks, and for how long, are extremely important factors</a:t>
            </a:r>
          </a:p>
          <a:p>
            <a:pPr lvl="1"/>
            <a:r>
              <a:rPr lang="en-US" altLang="en-US" smtClean="0"/>
              <a:t>Frequently repeated, long-lasting tasks: most tiring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the most likely to cause back injury</a:t>
            </a:r>
          </a:p>
          <a:p>
            <a:pPr lvl="1"/>
            <a:r>
              <a:rPr lang="en-US" altLang="en-US" smtClean="0"/>
              <a:t>Highly repetitive MMH tasks also make the worker bored and less alert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safety hazard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46FAE-DFFB-4DB9-B77C-83BF10323CD0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204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53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smtClean="0"/>
              <a:t>Cont. Work factors caus. back injury during MMH</a:t>
            </a:r>
          </a:p>
          <a:p>
            <a:r>
              <a:rPr lang="en-US" altLang="en-US" smtClean="0"/>
              <a:t>6. Excessive bending and twisting</a:t>
            </a:r>
          </a:p>
          <a:p>
            <a:pPr lvl="1"/>
            <a:r>
              <a:rPr lang="en-US" altLang="en-US" smtClean="0"/>
              <a:t>Poor layout of the workplace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risk for injury ↑</a:t>
            </a:r>
          </a:p>
          <a:p>
            <a:pPr lvl="1"/>
            <a:r>
              <a:rPr lang="en-US" altLang="en-US" smtClean="0"/>
              <a:t>e.g. </a:t>
            </a:r>
            <a:r>
              <a:rPr lang="en-US" altLang="en-US" b="1" smtClean="0"/>
              <a:t>shelving</a:t>
            </a:r>
            <a:r>
              <a:rPr lang="en-US" altLang="en-US" smtClean="0"/>
              <a:t> that is too deep, too high or too low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mtClean="0"/>
              <a:t> unnecessary bending or stretching</a:t>
            </a:r>
          </a:p>
          <a:p>
            <a:pPr lvl="1"/>
            <a:r>
              <a:rPr lang="en-US" altLang="en-US" smtClean="0"/>
              <a:t>e.g. </a:t>
            </a:r>
            <a:r>
              <a:rPr lang="en-US" altLang="en-US" b="1" smtClean="0"/>
              <a:t>lack of space</a:t>
            </a:r>
            <a:r>
              <a:rPr lang="en-US" altLang="en-US" smtClean="0"/>
              <a:t> to move freely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increases the need for twisting and bending</a:t>
            </a:r>
          </a:p>
          <a:p>
            <a:pPr lvl="1"/>
            <a:r>
              <a:rPr lang="en-US" altLang="en-US" smtClean="0"/>
              <a:t>e.g. </a:t>
            </a:r>
            <a:r>
              <a:rPr lang="en-US" altLang="en-US" b="1" smtClean="0"/>
              <a:t>unsuitable dimensions</a:t>
            </a:r>
            <a:r>
              <a:rPr lang="en-US" altLang="en-US" smtClean="0"/>
              <a:t> of benches, tables, and other furniture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force worker to perform MMH tasks in awkward positions</a:t>
            </a:r>
            <a:br>
              <a:rPr lang="en-US" altLang="en-US" smtClean="0"/>
            </a:b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mtClean="0"/>
              <a:t> add stress to the musculoskeletal system</a:t>
            </a:r>
          </a:p>
          <a:p>
            <a:pPr lvl="1"/>
            <a:r>
              <a:rPr lang="en-US" altLang="en-US" smtClean="0"/>
              <a:t>e.g. </a:t>
            </a:r>
            <a:r>
              <a:rPr lang="en-US" altLang="en-US" b="1" smtClean="0"/>
              <a:t>work areas overcrowded</a:t>
            </a:r>
            <a:r>
              <a:rPr lang="en-US" altLang="en-US" smtClean="0"/>
              <a:t> with people or equipment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stressful body movements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8E972-E680-47D4-BC1F-7DCCABEFA41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12036</TotalTime>
  <Words>2809</Words>
  <Application>Microsoft Office PowerPoint</Application>
  <PresentationFormat>On-screen Show (4:3)</PresentationFormat>
  <Paragraphs>566</Paragraphs>
  <Slides>40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Arial</vt:lpstr>
      <vt:lpstr>Lucida Sans Unicode</vt:lpstr>
      <vt:lpstr>Wingdings 3</vt:lpstr>
      <vt:lpstr>Verdana</vt:lpstr>
      <vt:lpstr>Wingdings 2</vt:lpstr>
      <vt:lpstr>Calibri</vt:lpstr>
      <vt:lpstr>Palatino Linotype</vt:lpstr>
      <vt:lpstr>Century Gothic</vt:lpstr>
      <vt:lpstr>Courier New</vt:lpstr>
      <vt:lpstr>Times New Roman</vt:lpstr>
      <vt:lpstr>Cambria Math</vt:lpstr>
      <vt:lpstr>Symbol</vt:lpstr>
      <vt:lpstr>2_Concourse</vt:lpstr>
      <vt:lpstr>9_Concourse</vt:lpstr>
      <vt:lpstr>Executive</vt:lpstr>
      <vt:lpstr>King Saud University   College of Engineering  IE – 341: “Human Factors Engineering”  Fall – 2015 (1st Sem. 1436-7H)</vt:lpstr>
      <vt:lpstr>Lesson Overview</vt:lpstr>
      <vt:lpstr>What is Manual Materials Handling?</vt:lpstr>
      <vt:lpstr>MMH Activities</vt:lpstr>
      <vt:lpstr>MMH Activities (cont.)</vt:lpstr>
      <vt:lpstr>MMH: Effect on Health</vt:lpstr>
      <vt:lpstr>MMH: Effect on Health (cont.)</vt:lpstr>
      <vt:lpstr>MMH: Effect on Health (cont.)</vt:lpstr>
      <vt:lpstr>MMH: Effect on Health (cont.)</vt:lpstr>
      <vt:lpstr>Establishing if a Lift is too Heavy</vt:lpstr>
      <vt:lpstr>Establishing if a Lift is too Heavy (cont)</vt:lpstr>
      <vt:lpstr>Calculating the RWL: Overview</vt:lpstr>
      <vt:lpstr>Calculating the RWL: Overview (cont.)</vt:lpstr>
      <vt:lpstr>Calculating the RWL: Overview (cont.)</vt:lpstr>
      <vt:lpstr>Calculating the RWL: Overview (cont.)</vt:lpstr>
      <vt:lpstr>Determining the Multiplier Value</vt:lpstr>
      <vt:lpstr>Determining the Multiplier Value (cont)</vt:lpstr>
      <vt:lpstr>Determining the Multiplier Value (cont)</vt:lpstr>
      <vt:lpstr>Determining the Multiplier Value (cont)</vt:lpstr>
      <vt:lpstr>Determining the Multiplier Value (cont)</vt:lpstr>
      <vt:lpstr>Applicability of NIOSH Lifting Equation</vt:lpstr>
      <vt:lpstr>Applicability of NIOSH Lifting Equation</vt:lpstr>
      <vt:lpstr>Multiplier Values</vt:lpstr>
      <vt:lpstr>Multiplier Values (Cont.)</vt:lpstr>
      <vt:lpstr>Multiplier Values (Cont.)</vt:lpstr>
      <vt:lpstr>Multiplier Values (Cont.)</vt:lpstr>
      <vt:lpstr>Multiplier Values (Cont.)</vt:lpstr>
      <vt:lpstr>Multiplier Values (Cont.)</vt:lpstr>
      <vt:lpstr>Revised NIOSH Lifting Equation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Multiplier Values: Alternative Equations</vt:lpstr>
      <vt:lpstr>Case 2: Effect of Horizontal Dist. on RWL</vt:lpstr>
      <vt:lpstr>Case 3: Effect of Vertical Distance on RWL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1073</cp:revision>
  <dcterms:created xsi:type="dcterms:W3CDTF">2008-11-10T19:40:45Z</dcterms:created>
  <dcterms:modified xsi:type="dcterms:W3CDTF">2015-12-02T06:01:21Z</dcterms:modified>
</cp:coreProperties>
</file>