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</p:sldIdLst>
  <p:sldSz cx="9144000" cy="6858000"/>
  <p:notesSz cx="6858000" cy="9144000"/>
  <p:defaultTextStyle>
    <a:lvl1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1pPr>
    <a:lvl2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2pPr>
    <a:lvl3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3pPr>
    <a:lvl4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4pPr>
    <a:lvl5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5pPr>
    <a:lvl6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6pPr>
    <a:lvl7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7pPr>
    <a:lvl8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8pPr>
    <a:lvl9pPr indent="39687" algn="ctr" defTabSz="457200">
      <a:defRPr b="1">
        <a:solidFill>
          <a:srgbClr val="007742"/>
        </a:solidFill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7742"/>
        </a:fontRef>
        <a:srgbClr val="007742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7742"/>
        </a:fontRef>
        <a:srgbClr val="007742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7742"/>
        </a:fontRef>
        <a:srgbClr val="007742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DBDB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7742"/>
        </a:fontRef>
        <a:srgbClr val="007742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6CB"/>
          </a:solidFill>
        </a:fill>
      </a:tcStyle>
    </a:wholeTbl>
    <a:band2H>
      <a:tcTxStyle b="def" i="def"/>
      <a:tcStyle>
        <a:tcBdr/>
        <a:fill>
          <a:solidFill>
            <a:srgbClr val="E6EC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B27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B27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B27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7742"/>
        </a:fontRef>
        <a:srgbClr val="00774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B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007742"/>
        </a:fontRef>
        <a:srgbClr val="00774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7742"/>
              </a:solidFill>
              <a:prstDash val="solid"/>
              <a:bevel/>
            </a:ln>
          </a:top>
          <a:bottom>
            <a:ln w="25400" cap="flat">
              <a:solidFill>
                <a:srgbClr val="007742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7742"/>
              </a:solidFill>
              <a:prstDash val="solid"/>
              <a:bevel/>
            </a:ln>
          </a:top>
          <a:bottom>
            <a:ln w="25400" cap="flat">
              <a:solidFill>
                <a:srgbClr val="007742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7742"/>
        </a:fontRef>
        <a:srgbClr val="007742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5CD"/>
          </a:solidFill>
        </a:fill>
      </a:tcStyle>
    </a:wholeTbl>
    <a:band2H>
      <a:tcTxStyle b="def" i="def"/>
      <a:tcStyle>
        <a:tcBdr/>
        <a:fill>
          <a:solidFill>
            <a:srgbClr val="E6EBE8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742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742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77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5" name="Shape 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" name="Shape 13"/>
          <p:cNvSpPr/>
          <p:nvPr/>
        </p:nvSpPr>
        <p:spPr>
          <a:xfrm>
            <a:off x="504825" y="6546850"/>
            <a:ext cx="49911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b="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0"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4572000" algn="l"/>
              </a:tabLst>
              <a:defRPr b="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14" name="Shape 14"/>
          <p:cNvSpPr/>
          <p:nvPr/>
        </p:nvSpPr>
        <p:spPr>
          <a:xfrm>
            <a:off x="-2" y="6397625"/>
            <a:ext cx="9139241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380998" y="228598"/>
            <a:ext cx="8229223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80">
            <a:solidFill>
              <a:srgbClr val="D6A800"/>
            </a:solidFill>
            <a:miter lim="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" name="Shape 20"/>
          <p:cNvSpPr/>
          <p:nvPr/>
        </p:nvSpPr>
        <p:spPr>
          <a:xfrm>
            <a:off x="457200" y="6172200"/>
            <a:ext cx="8229602" cy="1590"/>
          </a:xfrm>
          <a:prstGeom prst="line">
            <a:avLst/>
          </a:prstGeom>
          <a:ln w="19080">
            <a:solidFill>
              <a:srgbClr val="D6A800"/>
            </a:solidFill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1" name="Shape 21"/>
          <p:cNvSpPr/>
          <p:nvPr/>
        </p:nvSpPr>
        <p:spPr>
          <a:xfrm>
            <a:off x="381000" y="6157645"/>
            <a:ext cx="5575300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i="1" sz="1400">
                <a:solidFill>
                  <a:srgbClr val="84723D"/>
                </a:solidFill>
                <a:latin typeface="Arial"/>
                <a:ea typeface="Arial"/>
                <a:cs typeface="Arial"/>
                <a:sym typeface="Arial"/>
              </a:rPr>
              <a:t>Copyright © 2009 Pearson Education, Inc. </a:t>
            </a:r>
            <a:endParaRPr i="1" sz="1400">
              <a:solidFill>
                <a:srgbClr val="84723D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i="1" sz="1400">
                <a:solidFill>
                  <a:srgbClr val="84723D"/>
                </a:solidFill>
                <a:latin typeface="Arial"/>
                <a:ea typeface="Arial"/>
                <a:cs typeface="Arial"/>
                <a:sym typeface="Arial"/>
              </a:rPr>
              <a:t>Publishing as Prentice Hall</a:t>
            </a:r>
          </a:p>
        </p:txBody>
      </p:sp>
      <p:sp>
        <p:nvSpPr>
          <p:cNvPr id="22" name="Shape 22"/>
          <p:cNvSpPr/>
          <p:nvPr>
            <p:ph type="title"/>
          </p:nvPr>
        </p:nvSpPr>
        <p:spPr>
          <a:xfrm>
            <a:off x="457200" y="277810"/>
            <a:ext cx="8228015" cy="132239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457200" y="1600200"/>
            <a:ext cx="8228015" cy="5257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-2" y="6397625"/>
            <a:ext cx="9139241" cy="159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5"/>
          <p:cNvSpPr/>
          <p:nvPr/>
        </p:nvSpPr>
        <p:spPr>
          <a:xfrm>
            <a:off x="381000" y="6172200"/>
            <a:ext cx="55753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486400" algn="l"/>
              </a:tabLst>
              <a:defRPr b="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CF7EE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0"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486400" algn="l"/>
              </a:tabLst>
              <a:defRPr b="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6" name="Shape 6"/>
          <p:cNvSpPr/>
          <p:nvPr>
            <p:ph type="title"/>
          </p:nvPr>
        </p:nvSpPr>
        <p:spPr>
          <a:xfrm>
            <a:off x="365125" y="395285"/>
            <a:ext cx="8405815" cy="115094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365125" y="1546225"/>
            <a:ext cx="8405815" cy="5311775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</p:sldLayoutIdLst>
  <p:transition spd="med" advClick="1"/>
  <p:txStyles>
    <p:titleStyle>
      <a:lvl1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1pPr>
      <a:lvl2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2pPr>
      <a:lvl3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3pPr>
      <a:lvl4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4pPr>
      <a:lvl5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5pPr>
      <a:lvl6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6pPr>
      <a:lvl7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7pPr>
      <a:lvl8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8pPr>
      <a:lvl9pPr indent="38100" defTabSz="457200">
        <a:defRPr sz="4200">
          <a:solidFill>
            <a:srgbClr val="007742"/>
          </a:solidFill>
          <a:latin typeface="Garamond"/>
          <a:ea typeface="Garamond"/>
          <a:cs typeface="Garamond"/>
          <a:sym typeface="Garamond"/>
        </a:defRPr>
      </a:lvl9pPr>
    </p:titleStyle>
    <p:bodyStyle>
      <a:lvl1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1pPr>
      <a:lvl2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2pPr>
      <a:lvl3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3pPr>
      <a:lvl4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4pPr>
      <a:lvl5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5pPr>
      <a:lvl6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6pPr>
      <a:lvl7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7pPr>
      <a:lvl8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8pPr>
      <a:lvl9pPr defTabSz="457200">
        <a:lnSpc>
          <a:spcPct val="120000"/>
        </a:lnSpc>
        <a:defRPr sz="2000">
          <a:latin typeface="Verdana"/>
          <a:ea typeface="Verdana"/>
          <a:cs typeface="Verdana"/>
          <a:sym typeface="Verdana"/>
        </a:defRPr>
      </a:lvl9pPr>
    </p:bodyStyle>
    <p:otherStyle>
      <a:lvl1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9687" algn="r" defTabSz="457200">
        <a:defRPr b="1" sz="12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businessdictionary.com/definition/authority.html" TargetMode="External"/><Relationship Id="rId3" Type="http://schemas.openxmlformats.org/officeDocument/2006/relationships/hyperlink" Target="http://www.businessdictionary.com/definition/communications.html" TargetMode="External"/><Relationship Id="rId4" Type="http://schemas.openxmlformats.org/officeDocument/2006/relationships/hyperlink" Target="http://www.businessdictionary.com/definition/right.html" TargetMode="External"/><Relationship Id="rId5" Type="http://schemas.openxmlformats.org/officeDocument/2006/relationships/hyperlink" Target="http://www.businessdictionary.com/definition/duty.html" TargetMode="External"/><Relationship Id="rId6" Type="http://schemas.openxmlformats.org/officeDocument/2006/relationships/hyperlink" Target="http://www.businessdictionary.com/definition/organizational.html" TargetMode="External"/><Relationship Id="rId7" Type="http://schemas.openxmlformats.org/officeDocument/2006/relationships/hyperlink" Target="http://www.businessdictionary.com/definition/structure.html" TargetMode="External"/><Relationship Id="rId8" Type="http://schemas.openxmlformats.org/officeDocument/2006/relationships/hyperlink" Target="http://www.businessdictionary.com/definition/roles.html" TargetMode="External"/><Relationship Id="rId9" Type="http://schemas.openxmlformats.org/officeDocument/2006/relationships/hyperlink" Target="http://www.businessdictionary.com/definition/power.html" TargetMode="External"/><Relationship Id="rId10" Type="http://schemas.openxmlformats.org/officeDocument/2006/relationships/hyperlink" Target="http://www.businessdictionary.com/definition/responsibility.html" TargetMode="External"/><Relationship Id="rId11" Type="http://schemas.openxmlformats.org/officeDocument/2006/relationships/hyperlink" Target="http://www.businessdictionary.com/definition/assign.html" TargetMode="External"/><Relationship Id="rId12" Type="http://schemas.openxmlformats.org/officeDocument/2006/relationships/hyperlink" Target="http://www.businessdictionary.com/definition/information-flow.html" TargetMode="External"/><Relationship Id="rId13" Type="http://schemas.openxmlformats.org/officeDocument/2006/relationships/hyperlink" Target="http://www.businessdictionary.com/definition/levels-of-management.html" TargetMode="Externa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/>
          <p:nvPr/>
        </p:nvSpPr>
        <p:spPr>
          <a:xfrm>
            <a:off x="227011" y="6553200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8 -1</a:t>
            </a:r>
          </a:p>
        </p:txBody>
      </p:sp>
      <p:sp>
        <p:nvSpPr>
          <p:cNvPr id="29" name="Shape 29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7-9</a:t>
            </a:r>
          </a:p>
        </p:txBody>
      </p:sp>
      <p:sp>
        <p:nvSpPr>
          <p:cNvPr id="135" name="Shape 135"/>
          <p:cNvSpPr/>
          <p:nvPr/>
        </p:nvSpPr>
        <p:spPr>
          <a:xfrm>
            <a:off x="533400" y="457200"/>
            <a:ext cx="6108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Resource Allocation</a:t>
            </a:r>
          </a:p>
        </p:txBody>
      </p:sp>
      <p:grpSp>
        <p:nvGrpSpPr>
          <p:cNvPr id="138" name="Group 138"/>
          <p:cNvGrpSpPr/>
          <p:nvPr/>
        </p:nvGrpSpPr>
        <p:grpSpPr>
          <a:xfrm>
            <a:off x="533400" y="1600198"/>
            <a:ext cx="8013700" cy="3213103"/>
            <a:chOff x="0" y="0"/>
            <a:chExt cx="8013700" cy="3213101"/>
          </a:xfrm>
        </p:grpSpPr>
        <p:sp>
          <p:nvSpPr>
            <p:cNvPr id="136" name="Shape 136"/>
            <p:cNvSpPr/>
            <p:nvPr/>
          </p:nvSpPr>
          <p:spPr>
            <a:xfrm>
              <a:off x="0" y="0"/>
              <a:ext cx="8013700" cy="3213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304800" indent="-30480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sz="20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7" name="Shape 137"/>
            <p:cNvSpPr/>
            <p:nvPr/>
          </p:nvSpPr>
          <p:spPr>
            <a:xfrm>
              <a:off x="0" y="-1"/>
              <a:ext cx="8013700" cy="2489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228600" indent="-190500" algn="l">
                <a:spcBef>
                  <a:spcPts val="1500"/>
                </a:spcBef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400">
                <a:latin typeface="Arial"/>
                <a:ea typeface="Arial"/>
                <a:cs typeface="Arial"/>
                <a:sym typeface="Arial"/>
              </a:endParaRPr>
            </a:p>
            <a:p>
              <a:pPr lvl="0" marL="456205" indent="-418105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A central management activity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456205" indent="-418105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When an org dose not use a strategic management approach , how is it going to allocate resources?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456205" indent="-418105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Personal/political factors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456205" indent="-418105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Strategic managements enables resources to be allocated according to priorities established by annual objectives.</a:t>
              </a:r>
            </a:p>
          </p:txBody>
        </p:sp>
      </p:grpSp>
      <p:sp>
        <p:nvSpPr>
          <p:cNvPr id="139" name="Shape 139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8 -9</a:t>
            </a:r>
          </a:p>
        </p:txBody>
      </p:sp>
      <p:sp>
        <p:nvSpPr>
          <p:cNvPr id="140" name="Shape 140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Conflict</a:t>
            </a:r>
          </a:p>
        </p:txBody>
      </p:sp>
      <p:sp>
        <p:nvSpPr>
          <p:cNvPr id="143" name="Shape 143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Integration of objectives and competition for limited resources leads to CONFLICT.</a:t>
            </a:r>
            <a:endParaRPr sz="2000"/>
          </a:p>
          <a:p>
            <a:pPr lvl="0">
              <a:defRPr sz="1800"/>
            </a:pPr>
            <a:r>
              <a:rPr sz="2000"/>
              <a:t>Conflict is a disagreement between 2 or more parties on one or more issues.</a:t>
            </a:r>
            <a:endParaRPr sz="2000"/>
          </a:p>
          <a:p>
            <a:pPr lvl="0">
              <a:defRPr sz="1800"/>
            </a:pPr>
            <a:r>
              <a:rPr sz="2000"/>
              <a:t>Establishing annual objectives can lead to conflict because individuals have different expectations.</a:t>
            </a:r>
            <a:endParaRPr sz="2000"/>
          </a:p>
          <a:p>
            <a:pPr lvl="0">
              <a:defRPr sz="1800"/>
            </a:pPr>
            <a:r>
              <a:rPr sz="2000"/>
              <a:t>Conflict is unavoidable but need to be managed in early stages.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7-11</a:t>
            </a:r>
          </a:p>
        </p:txBody>
      </p:sp>
      <p:sp>
        <p:nvSpPr>
          <p:cNvPr id="146" name="Shape 146"/>
          <p:cNvSpPr/>
          <p:nvPr/>
        </p:nvSpPr>
        <p:spPr>
          <a:xfrm>
            <a:off x="533400" y="457200"/>
            <a:ext cx="6108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Managing Conflict</a:t>
            </a:r>
          </a:p>
        </p:txBody>
      </p:sp>
      <p:grpSp>
        <p:nvGrpSpPr>
          <p:cNvPr id="149" name="Group 149"/>
          <p:cNvGrpSpPr/>
          <p:nvPr/>
        </p:nvGrpSpPr>
        <p:grpSpPr>
          <a:xfrm>
            <a:off x="685800" y="1904998"/>
            <a:ext cx="6794500" cy="1930403"/>
            <a:chOff x="0" y="0"/>
            <a:chExt cx="6794500" cy="1930401"/>
          </a:xfrm>
        </p:grpSpPr>
        <p:sp>
          <p:nvSpPr>
            <p:cNvPr id="147" name="Shape 147"/>
            <p:cNvSpPr/>
            <p:nvPr/>
          </p:nvSpPr>
          <p:spPr>
            <a:xfrm>
              <a:off x="0" y="0"/>
              <a:ext cx="6794500" cy="19304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indent="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48" name="Shape 148"/>
            <p:cNvSpPr/>
            <p:nvPr/>
          </p:nvSpPr>
          <p:spPr>
            <a:xfrm>
              <a:off x="0" y="-1"/>
              <a:ext cx="6794500" cy="1790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165100" indent="-13335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5329" indent="-313579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Conflict not always “bad”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65100" indent="-13335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5329" indent="-313579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Can energize opposing groups to action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65100" indent="-13335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5329" indent="-313579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May help managers identify problems</a:t>
              </a:r>
            </a:p>
          </p:txBody>
        </p:sp>
      </p:grpSp>
      <p:sp>
        <p:nvSpPr>
          <p:cNvPr id="150" name="Shape 150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8 -11</a:t>
            </a:r>
          </a:p>
        </p:txBody>
      </p:sp>
      <p:sp>
        <p:nvSpPr>
          <p:cNvPr id="151" name="Shape 151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7-12</a:t>
            </a:r>
          </a:p>
        </p:txBody>
      </p:sp>
      <p:sp>
        <p:nvSpPr>
          <p:cNvPr id="154" name="Shape 154"/>
          <p:cNvSpPr/>
          <p:nvPr/>
        </p:nvSpPr>
        <p:spPr>
          <a:xfrm>
            <a:off x="533400" y="457198"/>
            <a:ext cx="6108700" cy="904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Managing Conflict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latin typeface="Arial"/>
                <a:ea typeface="Arial"/>
                <a:cs typeface="Arial"/>
                <a:sym typeface="Arial"/>
              </a:rPr>
              <a:t>Approaches for Managing Conflicts</a:t>
            </a:r>
          </a:p>
        </p:txBody>
      </p:sp>
      <p:grpSp>
        <p:nvGrpSpPr>
          <p:cNvPr id="157" name="Group 157"/>
          <p:cNvGrpSpPr/>
          <p:nvPr/>
        </p:nvGrpSpPr>
        <p:grpSpPr>
          <a:xfrm>
            <a:off x="533400" y="2285997"/>
            <a:ext cx="7632700" cy="3378204"/>
            <a:chOff x="0" y="-1"/>
            <a:chExt cx="7632700" cy="3378202"/>
          </a:xfrm>
        </p:grpSpPr>
        <p:sp>
          <p:nvSpPr>
            <p:cNvPr id="155" name="Shape 155"/>
            <p:cNvSpPr/>
            <p:nvPr/>
          </p:nvSpPr>
          <p:spPr>
            <a:xfrm>
              <a:off x="0" y="-1"/>
              <a:ext cx="7632700" cy="337820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indent="0" algn="l">
                <a:spcBef>
                  <a:spcPts val="600"/>
                </a:spcBef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56" name="Shape 156"/>
            <p:cNvSpPr/>
            <p:nvPr/>
          </p:nvSpPr>
          <p:spPr>
            <a:xfrm>
              <a:off x="0" y="-2"/>
              <a:ext cx="7632700" cy="3263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38100" algn="l">
                <a:spcBef>
                  <a:spcPts val="600"/>
                </a:spcBef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Avoidance – ignoring the problem in hopes that the conflict will resolve itself or physically separating the conflict.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indent="38100" algn="l">
                <a:spcBef>
                  <a:spcPts val="600"/>
                </a:spcBef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Defusion – playing down differences between conflicting parties highlighting similarities and common interests (neither a clear winner nor a loser).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indent="38100" algn="l">
                <a:spcBef>
                  <a:spcPts val="600"/>
                </a:spcBef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indent="38100" algn="l">
                <a:spcBef>
                  <a:spcPts val="600"/>
                </a:spcBef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Confrontation – exchanging members of conflicting parties  to work thru their differences.</a:t>
              </a:r>
            </a:p>
          </p:txBody>
        </p:sp>
      </p:grpSp>
      <p:sp>
        <p:nvSpPr>
          <p:cNvPr id="158" name="Shape 158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8 -12</a:t>
            </a:r>
          </a:p>
        </p:txBody>
      </p:sp>
      <p:sp>
        <p:nvSpPr>
          <p:cNvPr id="159" name="Shape 159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indent="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what is “structure”?</a:t>
            </a:r>
            <a:endParaRPr b="1" sz="2400">
              <a:solidFill>
                <a:srgbClr val="F38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indent="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Organizational Structure</a:t>
            </a:r>
          </a:p>
        </p:txBody>
      </p:sp>
      <p:sp>
        <p:nvSpPr>
          <p:cNvPr id="162" name="Shape 162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lnSpc>
                <a:spcPct val="100000"/>
              </a:lnSpc>
              <a:defRPr sz="1800"/>
            </a:pPr>
            <a:r>
              <a:rPr b="1"/>
              <a:t>The typically hierarchal  arrangement of lines of </a:t>
            </a:r>
            <a:r>
              <a:rPr b="1">
                <a:hlinkClick r:id="rId2" invalidUrl="" action="" tgtFrame="" tooltip="" history="1" highlightClick="0" endSnd="0"/>
              </a:rPr>
              <a:t>authority</a:t>
            </a:r>
            <a:r>
              <a:rPr b="1"/>
              <a:t>, </a:t>
            </a:r>
            <a:r>
              <a:rPr b="1">
                <a:hlinkClick r:id="rId3" invalidUrl="" action="" tgtFrame="" tooltip="" history="1" highlightClick="0" endSnd="0"/>
              </a:rPr>
              <a:t>communications</a:t>
            </a:r>
            <a:r>
              <a:rPr b="1"/>
              <a:t>, </a:t>
            </a:r>
            <a:r>
              <a:rPr b="1">
                <a:hlinkClick r:id="rId4" invalidUrl="" action="" tgtFrame="" tooltip="" history="1" highlightClick="0" endSnd="0"/>
              </a:rPr>
              <a:t>rights</a:t>
            </a:r>
            <a:r>
              <a:rPr b="1"/>
              <a:t> and </a:t>
            </a:r>
            <a:r>
              <a:rPr b="1">
                <a:hlinkClick r:id="rId5" invalidUrl="" action="" tgtFrame="" tooltip="" history="1" highlightClick="0" endSnd="0"/>
              </a:rPr>
              <a:t>duties</a:t>
            </a:r>
            <a:r>
              <a:rPr b="1"/>
              <a:t> of an organization. </a:t>
            </a:r>
            <a:endParaRPr b="1"/>
          </a:p>
          <a:p>
            <a:pPr lvl="0">
              <a:lnSpc>
                <a:spcPct val="100000"/>
              </a:lnSpc>
              <a:defRPr sz="1800"/>
            </a:pPr>
            <a:endParaRPr b="1"/>
          </a:p>
          <a:p>
            <a:pPr lvl="0">
              <a:lnSpc>
                <a:spcPct val="100000"/>
              </a:lnSpc>
              <a:defRPr sz="1800"/>
            </a:pPr>
            <a:r>
              <a:rPr b="1">
                <a:hlinkClick r:id="rId6" invalidUrl="" action="" tgtFrame="" tooltip="" history="1" highlightClick="0" endSnd="0"/>
              </a:rPr>
              <a:t>Organizational</a:t>
            </a:r>
            <a:r>
              <a:rPr b="1"/>
              <a:t> </a:t>
            </a:r>
            <a:r>
              <a:rPr b="1">
                <a:hlinkClick r:id="rId7" invalidUrl="" action="" tgtFrame="" tooltip="" history="1" highlightClick="0" endSnd="0"/>
              </a:rPr>
              <a:t>structure</a:t>
            </a:r>
            <a:r>
              <a:rPr b="1"/>
              <a:t> determines how the </a:t>
            </a:r>
            <a:r>
              <a:rPr b="1">
                <a:hlinkClick r:id="rId8" invalidUrl="" action="" tgtFrame="" tooltip="" history="1" highlightClick="0" endSnd="0"/>
              </a:rPr>
              <a:t>roles</a:t>
            </a:r>
            <a:r>
              <a:rPr b="1"/>
              <a:t>, </a:t>
            </a:r>
            <a:r>
              <a:rPr b="1">
                <a:hlinkClick r:id="rId9" invalidUrl="" action="" tgtFrame="" tooltip="" history="1" highlightClick="0" endSnd="0"/>
              </a:rPr>
              <a:t>power</a:t>
            </a:r>
            <a:r>
              <a:rPr b="1"/>
              <a:t> and </a:t>
            </a:r>
            <a:r>
              <a:rPr b="1">
                <a:hlinkClick r:id="rId10" invalidUrl="" action="" tgtFrame="" tooltip="" history="1" highlightClick="0" endSnd="0"/>
              </a:rPr>
              <a:t>responsibilities</a:t>
            </a:r>
            <a:r>
              <a:rPr b="1"/>
              <a:t> are </a:t>
            </a:r>
            <a:r>
              <a:rPr b="1">
                <a:hlinkClick r:id="rId11" invalidUrl="" action="" tgtFrame="" tooltip="" history="1" highlightClick="0" endSnd="0"/>
              </a:rPr>
              <a:t>assigned</a:t>
            </a:r>
            <a:r>
              <a:rPr b="1"/>
              <a:t>, controlled, and coordinated, and how </a:t>
            </a:r>
            <a:r>
              <a:rPr b="1">
                <a:hlinkClick r:id="rId12" invalidUrl="" action="" tgtFrame="" tooltip="" history="1" highlightClick="0" endSnd="0"/>
              </a:rPr>
              <a:t>information flows</a:t>
            </a:r>
            <a:r>
              <a:rPr b="1"/>
              <a:t> between the different </a:t>
            </a:r>
            <a:r>
              <a:rPr b="1">
                <a:hlinkClick r:id="rId13" invalidUrl="" action="" tgtFrame="" tooltip="" history="1" highlightClick="0" endSnd="0"/>
              </a:rPr>
              <a:t>levels of management</a:t>
            </a:r>
            <a:r>
              <a:rPr b="1"/>
              <a:t>.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Strategy-Structure Relationship</a:t>
            </a:r>
          </a:p>
        </p:txBody>
      </p:sp>
      <p:sp>
        <p:nvSpPr>
          <p:cNvPr id="165" name="Shape 165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1-changes in strategy leads to changes in structure.</a:t>
            </a:r>
            <a:endParaRPr sz="2000"/>
          </a:p>
          <a:p>
            <a:pPr lvl="0">
              <a:defRPr sz="1800"/>
            </a:pPr>
            <a:r>
              <a:rPr sz="2000"/>
              <a:t>2-Without a strategy and mission it will be difficult to design an effective structure.</a:t>
            </a:r>
            <a:endParaRPr sz="2000"/>
          </a:p>
          <a:p>
            <a:pPr lvl="0">
              <a:defRPr sz="1800"/>
            </a:pPr>
            <a:r>
              <a:rPr sz="2000"/>
              <a:t>3-there is no one optimal organizational structure for a given strategy.</a:t>
            </a:r>
            <a:endParaRPr sz="2000"/>
          </a:p>
          <a:p>
            <a:pPr lvl="0">
              <a:defRPr sz="1800"/>
            </a:pPr>
            <a:r>
              <a:rPr sz="2000"/>
              <a:t>4-As org. grow their structures change from simple to complex as a result for linking basic strategies together.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type="body" idx="1"/>
          </p:nvPr>
        </p:nvSpPr>
        <p:spPr>
          <a:xfrm>
            <a:off x="212724" y="4413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There are many internal and external forces effect an org no firm can change its structure in response to every one of those forces.</a:t>
            </a:r>
            <a:endParaRPr sz="2000"/>
          </a:p>
          <a:p>
            <a:pPr lvl="0">
              <a:defRPr sz="1800"/>
            </a:pPr>
            <a:r>
              <a:rPr sz="2000"/>
              <a:t>However , when a firm changes its strategy the existing org structure may become ineffective.</a:t>
            </a:r>
            <a:endParaRPr sz="2000"/>
          </a:p>
          <a:p>
            <a:pPr lvl="0">
              <a:defRPr sz="1800"/>
            </a:pPr>
            <a:r>
              <a:rPr sz="2000"/>
              <a:t>how can we know if its not effective anymore?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Symptoms of an ineffective org. structure </a:t>
            </a:r>
          </a:p>
        </p:txBody>
      </p:sp>
      <p:sp>
        <p:nvSpPr>
          <p:cNvPr id="170" name="Shape 170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1-Too many levels of management.</a:t>
            </a:r>
            <a:endParaRPr sz="2000"/>
          </a:p>
          <a:p>
            <a:pPr lvl="0">
              <a:defRPr sz="1800"/>
            </a:pPr>
            <a:r>
              <a:rPr sz="2000"/>
              <a:t>2-Too many meetings attended  by too many people.</a:t>
            </a:r>
            <a:endParaRPr sz="2000"/>
          </a:p>
          <a:p>
            <a:pPr lvl="0">
              <a:defRPr sz="1800"/>
            </a:pPr>
            <a:r>
              <a:rPr sz="2000"/>
              <a:t>3-Too much attention directed toward solving interdepartmental conflicts.</a:t>
            </a:r>
            <a:endParaRPr sz="2000"/>
          </a:p>
          <a:p>
            <a:pPr lvl="0">
              <a:defRPr sz="1800"/>
            </a:pPr>
            <a:r>
              <a:rPr sz="2000"/>
              <a:t>4-Too large a span of control</a:t>
            </a:r>
            <a:endParaRPr sz="2000"/>
          </a:p>
          <a:p>
            <a:pPr lvl="0">
              <a:defRPr sz="1800"/>
            </a:pPr>
            <a:r>
              <a:rPr sz="2000"/>
              <a:t>5-Too many unachieved objectives.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7-15</a:t>
            </a:r>
          </a:p>
        </p:txBody>
      </p:sp>
      <p:sp>
        <p:nvSpPr>
          <p:cNvPr id="173" name="Shape 173"/>
          <p:cNvSpPr/>
          <p:nvPr/>
        </p:nvSpPr>
        <p:spPr>
          <a:xfrm>
            <a:off x="533400" y="457200"/>
            <a:ext cx="8013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Matching Structure with Strategy</a:t>
            </a:r>
          </a:p>
        </p:txBody>
      </p:sp>
      <p:grpSp>
        <p:nvGrpSpPr>
          <p:cNvPr id="176" name="Group 176"/>
          <p:cNvGrpSpPr/>
          <p:nvPr/>
        </p:nvGrpSpPr>
        <p:grpSpPr>
          <a:xfrm>
            <a:off x="533400" y="2590798"/>
            <a:ext cx="7251700" cy="2235101"/>
            <a:chOff x="0" y="0"/>
            <a:chExt cx="7251700" cy="2235100"/>
          </a:xfrm>
        </p:grpSpPr>
        <p:sp>
          <p:nvSpPr>
            <p:cNvPr id="174" name="Shape 174"/>
            <p:cNvSpPr/>
            <p:nvPr/>
          </p:nvSpPr>
          <p:spPr>
            <a:xfrm>
              <a:off x="0" y="-1"/>
              <a:ext cx="7251700" cy="2235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indent="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75" name="Shape 175"/>
            <p:cNvSpPr/>
            <p:nvPr/>
          </p:nvSpPr>
          <p:spPr>
            <a:xfrm>
              <a:off x="0" y="0"/>
              <a:ext cx="7251700" cy="2095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395231" indent="-357131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Functional Structure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84150" indent="-14605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95231" indent="-357131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Divisional Structure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84150" indent="-14605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95231" indent="-357131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Strategic Business Unit Structure (SBU)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84150" indent="-146050" algn="l"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95231" indent="-357131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495300" algn="l"/>
                  <a:tab pos="1409700" algn="l"/>
                  <a:tab pos="2324100" algn="l"/>
                  <a:tab pos="3238500" algn="l"/>
                  <a:tab pos="4152900" algn="l"/>
                  <a:tab pos="5067300" algn="l"/>
                  <a:tab pos="5981700" algn="l"/>
                  <a:tab pos="6896100" algn="l"/>
                  <a:tab pos="7810500" algn="l"/>
                  <a:tab pos="8724900" algn="l"/>
                  <a:tab pos="96393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Matrix Structure</a:t>
              </a:r>
            </a:p>
          </p:txBody>
        </p:sp>
      </p:grpSp>
      <p:sp>
        <p:nvSpPr>
          <p:cNvPr id="177" name="Shape 177"/>
          <p:cNvSpPr/>
          <p:nvPr/>
        </p:nvSpPr>
        <p:spPr>
          <a:xfrm>
            <a:off x="533399" y="914400"/>
            <a:ext cx="5803902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Basic Forms of Structure</a:t>
            </a:r>
          </a:p>
        </p:txBody>
      </p:sp>
      <p:sp>
        <p:nvSpPr>
          <p:cNvPr id="178" name="Shape 178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8 -15</a:t>
            </a:r>
          </a:p>
        </p:txBody>
      </p:sp>
      <p:sp>
        <p:nvSpPr>
          <p:cNvPr id="179" name="Shape 179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Restructuring </a:t>
            </a:r>
          </a:p>
        </p:txBody>
      </p:sp>
      <p:sp>
        <p:nvSpPr>
          <p:cNvPr id="182" name="Shape 182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marL="147637" indent="-147637">
              <a:defRPr sz="1800"/>
            </a:pPr>
            <a:r>
              <a:rPr sz="2000"/>
              <a:t>Also called :</a:t>
            </a:r>
            <a:endParaRPr sz="2000"/>
          </a:p>
          <a:p>
            <a:pPr lvl="0" marL="182267" indent="-182267">
              <a:buSzPct val="75000"/>
              <a:buChar char="•"/>
              <a:defRPr sz="1800"/>
            </a:pPr>
            <a:r>
              <a:rPr sz="2000"/>
              <a:t>Downsizing</a:t>
            </a:r>
            <a:endParaRPr sz="2000"/>
          </a:p>
          <a:p>
            <a:pPr lvl="0" marL="182267" indent="-182267">
              <a:buSzPct val="75000"/>
              <a:buChar char="•"/>
              <a:defRPr sz="1800"/>
            </a:pPr>
            <a:r>
              <a:rPr sz="2000"/>
              <a:t>Rightsizing</a:t>
            </a:r>
            <a:endParaRPr sz="2000"/>
          </a:p>
          <a:p>
            <a:pPr lvl="0" marL="182267" indent="-182267">
              <a:buSzPct val="75000"/>
              <a:buChar char="•"/>
              <a:defRPr sz="1800"/>
            </a:pPr>
            <a:r>
              <a:rPr sz="2000"/>
              <a:t>Delayering</a:t>
            </a:r>
            <a:endParaRPr sz="2000"/>
          </a:p>
          <a:p>
            <a:pPr lvl="0" marL="147637" indent="-147637">
              <a:defRPr sz="1800"/>
            </a:pPr>
            <a:r>
              <a:rPr sz="2000"/>
              <a:t>Its involve reducing the size of the firm in terms of number of employees , divisions,hierarchical levels in the firms organisational structure.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365125" y="395287"/>
            <a:ext cx="8483600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 algn="l">
              <a:spcBef>
                <a:spcPts val="1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600">
                <a:solidFill>
                  <a:srgbClr val="F38000"/>
                </a:solidFill>
              </a:rPr>
              <a:t>Strategic Management: Concepts and Cases</a:t>
            </a:r>
          </a:p>
        </p:txBody>
      </p:sp>
      <p:sp>
        <p:nvSpPr>
          <p:cNvPr id="32" name="Shape 32"/>
          <p:cNvSpPr/>
          <p:nvPr/>
        </p:nvSpPr>
        <p:spPr>
          <a:xfrm>
            <a:off x="365124" y="1546224"/>
            <a:ext cx="4673602" cy="40070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Arab World Edition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Fred R. David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Abbas J. Ali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Abdulrahman Y. Al-Aali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Chapter 8: 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Implementing Strategies: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Management and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0" algn="l">
              <a:lnSpc>
                <a:spcPct val="120000"/>
              </a:lnSpc>
              <a:tabLst>
                <a:tab pos="850900" algn="l"/>
                <a:tab pos="1714500" algn="l"/>
                <a:tab pos="2565400" algn="l"/>
                <a:tab pos="3429000" algn="l"/>
                <a:tab pos="4279900" algn="l"/>
                <a:tab pos="5143500" algn="l"/>
                <a:tab pos="5994400" algn="l"/>
                <a:tab pos="6858000" algn="l"/>
                <a:tab pos="7708900" algn="l"/>
                <a:tab pos="8572500" algn="l"/>
                <a:tab pos="9423400" algn="l"/>
                <a:tab pos="10287000" algn="l"/>
                <a:tab pos="105156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Operations Issues</a:t>
            </a:r>
          </a:p>
        </p:txBody>
      </p:sp>
      <p:pic>
        <p:nvPicPr>
          <p:cNvPr id="33" name="image1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0200" y="1524000"/>
            <a:ext cx="2874965" cy="4138613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Shape 34"/>
          <p:cNvSpPr/>
          <p:nvPr/>
        </p:nvSpPr>
        <p:spPr>
          <a:xfrm>
            <a:off x="303211" y="6553200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8 -2</a:t>
            </a:r>
          </a:p>
        </p:txBody>
      </p:sp>
      <p:sp>
        <p:nvSpPr>
          <p:cNvPr id="35" name="Shape 35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Benefits of Restructuring :</a:t>
            </a:r>
          </a:p>
        </p:txBody>
      </p:sp>
      <p:sp>
        <p:nvSpPr>
          <p:cNvPr id="185" name="Shape 185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improve both efficiency and effectiveness.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cutting costs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improving the company’s position in the market.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protect shareholders.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to face challenging competition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Facilitate growth (specially in arab world)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Downsides of Restructuring</a:t>
            </a:r>
          </a:p>
        </p:txBody>
      </p:sp>
      <p:sp>
        <p:nvSpPr>
          <p:cNvPr id="188" name="Shape 188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Reduced employee commitment.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Restructuring may result to cut some important managerial levels due to seeking for having automated or self managed employees (cost cut).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lay off skilled staff or staff in  R &amp; D area , which may effect the firm’s future.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in Arab world , due to labor laws and social consideration laying of workers is not easy.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Reengineering </a:t>
            </a:r>
          </a:p>
        </p:txBody>
      </p:sp>
      <p:sp>
        <p:nvSpPr>
          <p:cNvPr id="191" name="Shape 191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marL="104775" indent="-104775">
              <a:defRPr sz="1800"/>
            </a:pPr>
            <a:r>
              <a:rPr sz="2000"/>
              <a:t>Concerned more with employees and customer well-being than shareholders well-being </a:t>
            </a:r>
            <a:endParaRPr sz="2000"/>
          </a:p>
          <a:p>
            <a:pPr lvl="0" marL="104775" indent="-104775">
              <a:defRPr sz="1800"/>
            </a:pPr>
            <a:r>
              <a:rPr sz="2000"/>
              <a:t>also called :</a:t>
            </a:r>
            <a:endParaRPr sz="2000"/>
          </a:p>
          <a:p>
            <a:pPr lvl="0" marL="129351" indent="-129351">
              <a:buSzPct val="75000"/>
              <a:buChar char="•"/>
              <a:defRPr sz="1800"/>
            </a:pPr>
            <a:r>
              <a:rPr sz="2000"/>
              <a:t>Business process</a:t>
            </a:r>
            <a:endParaRPr sz="2000"/>
          </a:p>
          <a:p>
            <a:pPr lvl="0" marL="129351" indent="-129351">
              <a:buSzPct val="75000"/>
              <a:buChar char="•"/>
              <a:defRPr sz="1800"/>
            </a:pPr>
            <a:r>
              <a:rPr sz="2000"/>
              <a:t>Process innovation</a:t>
            </a:r>
            <a:endParaRPr sz="2000"/>
          </a:p>
          <a:p>
            <a:pPr lvl="0" marL="129351" indent="-129351">
              <a:buSzPct val="75000"/>
              <a:buChar char="•"/>
              <a:defRPr sz="1800"/>
            </a:pPr>
            <a:r>
              <a:rPr sz="2000"/>
              <a:t>Process redesign</a:t>
            </a:r>
            <a:endParaRPr sz="2000"/>
          </a:p>
          <a:p>
            <a:pPr lvl="0" marL="104775" indent="-104775">
              <a:defRPr sz="1800"/>
            </a:pPr>
            <a:r>
              <a:rPr sz="2000"/>
              <a:t>Involves reconfiguring or redesigning work , jobs and processes. Usually dose not affect organisational structure or chart .</a:t>
            </a:r>
            <a:endParaRPr sz="2000"/>
          </a:p>
          <a:p>
            <a:pPr lvl="0" marL="104775" indent="-104775">
              <a:defRPr sz="1800"/>
            </a:pPr>
            <a:r>
              <a:rPr sz="2000"/>
              <a:t>No job loss or employee layoffs.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Benefits of Reengineering </a:t>
            </a:r>
          </a:p>
        </p:txBody>
      </p:sp>
      <p:sp>
        <p:nvSpPr>
          <p:cNvPr id="194" name="Shape 194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Improving quality of service.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reducing cost</a:t>
            </a:r>
            <a:endParaRPr sz="2000"/>
          </a:p>
          <a:p>
            <a:pPr lvl="0" marL="435092" indent="-435092">
              <a:buSzPct val="100000"/>
              <a:buAutoNum type="arabicPeriod" startAt="1"/>
              <a:defRPr sz="1800"/>
            </a:pPr>
            <a:r>
              <a:rPr sz="2000"/>
              <a:t>Improving speed</a:t>
            </a:r>
          </a:p>
        </p:txBody>
      </p:sp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7-21</a:t>
            </a:r>
          </a:p>
        </p:txBody>
      </p:sp>
      <p:sp>
        <p:nvSpPr>
          <p:cNvPr id="197" name="Shape 197"/>
          <p:cNvSpPr/>
          <p:nvPr/>
        </p:nvSpPr>
        <p:spPr>
          <a:xfrm>
            <a:off x="533400" y="457200"/>
            <a:ext cx="8089900" cy="92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Linking Performance and Pay to Strategies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latin typeface="Verdana"/>
                <a:ea typeface="Verdana"/>
                <a:cs typeface="Verdana"/>
                <a:sym typeface="Verdana"/>
              </a:rPr>
              <a:t>Situation in the Arab World</a:t>
            </a:r>
          </a:p>
        </p:txBody>
      </p:sp>
      <p:grpSp>
        <p:nvGrpSpPr>
          <p:cNvPr id="200" name="Group 200"/>
          <p:cNvGrpSpPr/>
          <p:nvPr/>
        </p:nvGrpSpPr>
        <p:grpSpPr>
          <a:xfrm>
            <a:off x="533400" y="2514598"/>
            <a:ext cx="8013700" cy="2235101"/>
            <a:chOff x="0" y="0"/>
            <a:chExt cx="8013700" cy="2235100"/>
          </a:xfrm>
        </p:grpSpPr>
        <p:sp>
          <p:nvSpPr>
            <p:cNvPr id="198" name="Shape 198"/>
            <p:cNvSpPr/>
            <p:nvPr/>
          </p:nvSpPr>
          <p:spPr>
            <a:xfrm>
              <a:off x="0" y="-1"/>
              <a:ext cx="8013700" cy="2235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indent="0" algn="l"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9" name="Shape 199"/>
            <p:cNvSpPr/>
            <p:nvPr/>
          </p:nvSpPr>
          <p:spPr>
            <a:xfrm>
              <a:off x="0" y="-1"/>
              <a:ext cx="8013700" cy="1816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34950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Most companies adopt a compensation system which primarily includes a base salary with annual rises.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50812" indent="-112712" algn="l"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950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Increasingly in large Arab corporations there is a tendency to utilize pay systems similar to those found in western countries.</a:t>
              </a:r>
            </a:p>
          </p:txBody>
        </p:sp>
      </p:grpSp>
      <p:sp>
        <p:nvSpPr>
          <p:cNvPr id="201" name="Shape 201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8 -21</a:t>
            </a:r>
          </a:p>
        </p:txBody>
      </p:sp>
      <p:sp>
        <p:nvSpPr>
          <p:cNvPr id="202" name="Shape 202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Linking pay to strategies</a:t>
            </a:r>
          </a:p>
        </p:txBody>
      </p:sp>
      <p:sp>
        <p:nvSpPr>
          <p:cNvPr id="205" name="Shape 205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A dual bonus system based on both annual objectives and longterm objectives is becoming common.</a:t>
            </a:r>
            <a:endParaRPr sz="2000"/>
          </a:p>
          <a:p>
            <a:pPr lvl="0">
              <a:defRPr sz="1800"/>
            </a:pPr>
            <a:r>
              <a:rPr sz="2000"/>
              <a:t>Ex. 75% on short term objectives , 25% on long term objectives</a:t>
            </a:r>
          </a:p>
        </p:txBody>
      </p: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/>
        </p:nvSpPr>
        <p:spPr>
          <a:xfrm>
            <a:off x="457200" y="488950"/>
            <a:ext cx="575945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41275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Tests for Performance-Pay Plans</a:t>
            </a:r>
          </a:p>
        </p:txBody>
      </p:sp>
      <p:sp>
        <p:nvSpPr>
          <p:cNvPr id="208" name="Shape 208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8 -22</a:t>
            </a:r>
          </a:p>
        </p:txBody>
      </p:sp>
      <p:sp>
        <p:nvSpPr>
          <p:cNvPr id="209" name="Shape 209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  <p:sp>
        <p:nvSpPr>
          <p:cNvPr id="210" name="Shape 210"/>
          <p:cNvSpPr/>
          <p:nvPr/>
        </p:nvSpPr>
        <p:spPr>
          <a:xfrm>
            <a:off x="406400" y="876300"/>
            <a:ext cx="7658100" cy="40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08126" indent="-270026" algn="l">
              <a:buClr>
                <a:srgbClr val="000000"/>
              </a:buClr>
              <a:buSzPct val="100000"/>
              <a:buFont typeface="Verdana"/>
              <a:buChar char="•"/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Does the plan capture attention? 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are people talking more about their activities and successes under the plan?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120650" indent="-82550" algn="l"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08126" indent="-270026" algn="l">
              <a:buClr>
                <a:srgbClr val="000000"/>
              </a:buClr>
              <a:buSzPct val="100000"/>
              <a:buFont typeface="Verdana"/>
              <a:buChar char="•"/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Do employees understand the plan? 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can they explain how it works and what they need to do to earn incentives?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120650" indent="-82550" algn="l"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08126" indent="-270026" algn="l">
              <a:buClr>
                <a:srgbClr val="000000"/>
              </a:buClr>
              <a:buSzPct val="100000"/>
              <a:buFont typeface="Verdana"/>
              <a:buChar char="•"/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Is the plan improving communication? 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what do employees know about company’s mission plan and objectives?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120650" indent="-82550" algn="l"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08126" indent="-270026" algn="l">
              <a:buClr>
                <a:srgbClr val="000000"/>
              </a:buClr>
              <a:buSzPct val="100000"/>
              <a:buFont typeface="Verdana"/>
              <a:buChar char="•"/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Does the plan pay out when it should? 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are incentives being paid for desired results and being withheld when objectives are not met?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120650" indent="-82550" algn="l"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08126" indent="-270026" algn="l">
              <a:buClr>
                <a:srgbClr val="000000"/>
              </a:buClr>
              <a:buSzPct val="100000"/>
              <a:buFont typeface="Verdana"/>
              <a:buChar char="•"/>
              <a:tabLst>
                <a:tab pos="393700" algn="l"/>
                <a:tab pos="1308100" algn="l"/>
                <a:tab pos="2222500" algn="l"/>
                <a:tab pos="3136900" algn="l"/>
                <a:tab pos="4051300" algn="l"/>
                <a:tab pos="4965700" algn="l"/>
                <a:tab pos="5880100" algn="l"/>
                <a:tab pos="6794500" algn="l"/>
                <a:tab pos="7708900" algn="l"/>
                <a:tab pos="8623300" algn="l"/>
                <a:tab pos="9537700" algn="l"/>
                <a:tab pos="10452100" algn="l"/>
                <a:tab pos="10553700" algn="l"/>
              </a:tabLst>
              <a:defRPr b="0">
                <a:solidFill>
                  <a:srgbClr val="000000"/>
                </a:solidFill>
              </a:defRPr>
            </a:pPr>
            <a:r>
              <a:rPr b="1" sz="2000">
                <a:latin typeface="Verdana"/>
                <a:ea typeface="Verdana"/>
                <a:cs typeface="Verdana"/>
                <a:sym typeface="Verdana"/>
              </a:rPr>
              <a:t>Is the company performing better? 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type="body" idx="1"/>
          </p:nvPr>
        </p:nvSpPr>
        <p:spPr>
          <a:xfrm>
            <a:off x="238124" y="4413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There are various plans and rewards which can be used to motivate managers and employees to actively and effectively engage in strategy implementation.</a:t>
            </a:r>
            <a:endParaRPr sz="2000"/>
          </a:p>
          <a:p>
            <a:pPr lvl="0">
              <a:defRPr sz="1800"/>
            </a:pPr>
            <a:r>
              <a:rPr sz="2000"/>
              <a:t>Stock options</a:t>
            </a:r>
            <a:endParaRPr sz="2000"/>
          </a:p>
          <a:p>
            <a:pPr lvl="0">
              <a:defRPr sz="1800"/>
            </a:pPr>
            <a:r>
              <a:rPr sz="2000"/>
              <a:t>salary increase</a:t>
            </a:r>
            <a:endParaRPr sz="2000"/>
          </a:p>
          <a:p>
            <a:pPr lvl="0">
              <a:defRPr sz="1800"/>
            </a:pPr>
            <a:r>
              <a:rPr sz="2000"/>
              <a:t>bonus</a:t>
            </a:r>
            <a:endParaRPr sz="2000"/>
          </a:p>
          <a:p>
            <a:pPr lvl="0">
              <a:defRPr sz="1800"/>
            </a:pPr>
            <a:r>
              <a:rPr sz="2000"/>
              <a:t>recognition</a:t>
            </a:r>
            <a:endParaRPr sz="2000"/>
          </a:p>
          <a:p>
            <a:pPr lvl="0">
              <a:defRPr sz="1800"/>
            </a:pPr>
            <a:r>
              <a:rPr sz="2000"/>
              <a:t>promotion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Product/Operations Concerns when implementing Strategies</a:t>
            </a:r>
          </a:p>
        </p:txBody>
      </p:sp>
      <p:sp>
        <p:nvSpPr>
          <p:cNvPr id="215" name="Shape 215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Production capabilities , limitation and policies can significantly enhance or inhibit the attainment of objectives.</a:t>
            </a:r>
            <a:endParaRPr sz="2000"/>
          </a:p>
          <a:p>
            <a:pPr lvl="0">
              <a:defRPr sz="1800"/>
            </a:pPr>
            <a:r>
              <a:rPr sz="2000"/>
              <a:t>Production process constitute 70% of the firms assets.</a:t>
            </a:r>
            <a:endParaRPr sz="2000"/>
          </a:p>
          <a:p>
            <a:pPr lvl="0">
              <a:defRPr sz="1800"/>
            </a:pPr>
            <a:r>
              <a:rPr sz="2000"/>
              <a:t>So , a major part of the strategy implementation takes place at the production site.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Production-related decisions</a:t>
            </a:r>
          </a:p>
        </p:txBody>
      </p:sp>
      <p:sp>
        <p:nvSpPr>
          <p:cNvPr id="218" name="Shape 218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marL="258703" indent="-258703">
              <a:buSzPct val="75000"/>
              <a:buChar char="•"/>
              <a:defRPr sz="1800"/>
            </a:pPr>
            <a:r>
              <a:rPr sz="2000"/>
              <a:t>Plant size</a:t>
            </a:r>
            <a:endParaRPr sz="2000"/>
          </a:p>
          <a:p>
            <a:pPr lvl="0" marL="258703" indent="-258703">
              <a:buSzPct val="75000"/>
              <a:buChar char="•"/>
              <a:defRPr sz="1800"/>
            </a:pPr>
            <a:r>
              <a:rPr sz="2000"/>
              <a:t>plant location</a:t>
            </a:r>
            <a:endParaRPr sz="2000"/>
          </a:p>
          <a:p>
            <a:pPr lvl="0" marL="258703" indent="-258703">
              <a:buSzPct val="75000"/>
              <a:buChar char="•"/>
              <a:defRPr sz="1800"/>
            </a:pPr>
            <a:r>
              <a:rPr sz="2000"/>
              <a:t>product design</a:t>
            </a:r>
            <a:endParaRPr sz="2000"/>
          </a:p>
          <a:p>
            <a:pPr lvl="0" marL="258703" indent="-258703">
              <a:buSzPct val="75000"/>
              <a:buChar char="•"/>
              <a:defRPr sz="1800"/>
            </a:pPr>
            <a:r>
              <a:rPr sz="2000"/>
              <a:t>choice of equipment</a:t>
            </a:r>
            <a:endParaRPr sz="2000"/>
          </a:p>
          <a:p>
            <a:pPr lvl="0" marL="258703" indent="-258703">
              <a:buSzPct val="75000"/>
              <a:buChar char="•"/>
              <a:defRPr sz="1800"/>
            </a:pPr>
            <a:r>
              <a:rPr sz="2000"/>
              <a:t>size , quality and control of inventory.</a:t>
            </a:r>
            <a:endParaRPr sz="2000"/>
          </a:p>
          <a:p>
            <a:pPr lvl="0" marL="258703" indent="-258703">
              <a:buSzPct val="75000"/>
              <a:buChar char="•"/>
              <a:defRPr sz="1800"/>
            </a:pPr>
            <a:r>
              <a:rPr sz="2000"/>
              <a:t>cost control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9"/>
          <p:cNvGrpSpPr/>
          <p:nvPr/>
        </p:nvGrpSpPr>
        <p:grpSpPr>
          <a:xfrm>
            <a:off x="533396" y="2133596"/>
            <a:ext cx="7924806" cy="2717802"/>
            <a:chOff x="-1" y="-1"/>
            <a:chExt cx="7924804" cy="2717800"/>
          </a:xfrm>
        </p:grpSpPr>
        <p:sp>
          <p:nvSpPr>
            <p:cNvPr id="37" name="Shape 37"/>
            <p:cNvSpPr/>
            <p:nvPr/>
          </p:nvSpPr>
          <p:spPr>
            <a:xfrm>
              <a:off x="-2" y="-2"/>
              <a:ext cx="7924439" cy="25908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8" name="Shape 38"/>
            <p:cNvSpPr/>
            <p:nvPr/>
          </p:nvSpPr>
          <p:spPr>
            <a:xfrm>
              <a:off x="-1" y="-1"/>
              <a:ext cx="7924805" cy="271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322189" indent="-280914" algn="l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01700" algn="l"/>
                  <a:tab pos="1752600" algn="l"/>
                  <a:tab pos="2616200" algn="l"/>
                  <a:tab pos="3467100" algn="l"/>
                  <a:tab pos="4330700" algn="l"/>
                  <a:tab pos="5181600" algn="l"/>
                  <a:tab pos="6045200" algn="l"/>
                  <a:tab pos="6896100" algn="l"/>
                  <a:tab pos="7759700" algn="l"/>
                  <a:tab pos="8610600" algn="l"/>
                  <a:tab pos="9474200" algn="l"/>
                  <a:tab pos="103251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Strategy implementation is different from strategy formulation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22237" indent="-80962" algn="l">
                <a:spcBef>
                  <a:spcPts val="600"/>
                </a:spcBef>
                <a:tabLst>
                  <a:tab pos="901700" algn="l"/>
                  <a:tab pos="1752600" algn="l"/>
                  <a:tab pos="2616200" algn="l"/>
                  <a:tab pos="3467100" algn="l"/>
                  <a:tab pos="4330700" algn="l"/>
                  <a:tab pos="5181600" algn="l"/>
                  <a:tab pos="6045200" algn="l"/>
                  <a:tab pos="6896100" algn="l"/>
                  <a:tab pos="7759700" algn="l"/>
                  <a:tab pos="8610600" algn="l"/>
                  <a:tab pos="9474200" algn="l"/>
                  <a:tab pos="103251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22189" indent="-280914" algn="l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01700" algn="l"/>
                  <a:tab pos="1752600" algn="l"/>
                  <a:tab pos="2616200" algn="l"/>
                  <a:tab pos="3467100" algn="l"/>
                  <a:tab pos="4330700" algn="l"/>
                  <a:tab pos="5181600" algn="l"/>
                  <a:tab pos="6045200" algn="l"/>
                  <a:tab pos="6896100" algn="l"/>
                  <a:tab pos="7759700" algn="l"/>
                  <a:tab pos="8610600" algn="l"/>
                  <a:tab pos="9474200" algn="l"/>
                  <a:tab pos="103251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Formulation Skills are..Good intuitive and analytical skills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22237" indent="-80962" algn="l">
                <a:spcBef>
                  <a:spcPts val="600"/>
                </a:spcBef>
                <a:tabLst>
                  <a:tab pos="901700" algn="l"/>
                  <a:tab pos="1752600" algn="l"/>
                  <a:tab pos="2616200" algn="l"/>
                  <a:tab pos="3467100" algn="l"/>
                  <a:tab pos="4330700" algn="l"/>
                  <a:tab pos="5181600" algn="l"/>
                  <a:tab pos="6045200" algn="l"/>
                  <a:tab pos="6896100" algn="l"/>
                  <a:tab pos="7759700" algn="l"/>
                  <a:tab pos="8610600" algn="l"/>
                  <a:tab pos="9474200" algn="l"/>
                  <a:tab pos="103251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22189" indent="-280914" algn="l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901700" algn="l"/>
                  <a:tab pos="1752600" algn="l"/>
                  <a:tab pos="2616200" algn="l"/>
                  <a:tab pos="3467100" algn="l"/>
                  <a:tab pos="4330700" algn="l"/>
                  <a:tab pos="5181600" algn="l"/>
                  <a:tab pos="6045200" algn="l"/>
                  <a:tab pos="6896100" algn="l"/>
                  <a:tab pos="7759700" algn="l"/>
                  <a:tab pos="8610600" algn="l"/>
                  <a:tab pos="9474200" algn="l"/>
                  <a:tab pos="103251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Implementation Skills are special motivation and leadership skills.</a:t>
              </a:r>
            </a:p>
          </p:txBody>
        </p:sp>
      </p:grpSp>
      <p:sp>
        <p:nvSpPr>
          <p:cNvPr id="40" name="Shape 40"/>
          <p:cNvSpPr/>
          <p:nvPr/>
        </p:nvSpPr>
        <p:spPr>
          <a:xfrm>
            <a:off x="533400" y="457200"/>
            <a:ext cx="80899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Nature of Strategy Implementation</a:t>
            </a:r>
          </a:p>
        </p:txBody>
      </p:sp>
      <p:sp>
        <p:nvSpPr>
          <p:cNvPr id="41" name="Shape 41"/>
          <p:cNvSpPr/>
          <p:nvPr/>
        </p:nvSpPr>
        <p:spPr>
          <a:xfrm>
            <a:off x="533400" y="909637"/>
            <a:ext cx="68707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Formulation vs. Implementation</a:t>
            </a:r>
          </a:p>
        </p:txBody>
      </p:sp>
      <p:sp>
        <p:nvSpPr>
          <p:cNvPr id="42" name="Shape 42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8 -4</a:t>
            </a:r>
          </a:p>
        </p:txBody>
      </p:sp>
      <p:sp>
        <p:nvSpPr>
          <p:cNvPr id="43" name="Shape 43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Production management and strategy Implementation </a:t>
            </a:r>
          </a:p>
        </p:txBody>
      </p:sp>
      <p:sp>
        <p:nvSpPr>
          <p:cNvPr id="221" name="Shape 221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Examples of Adjustment in production systems that could be  required to implement various strategies </a:t>
            </a:r>
          </a:p>
        </p:txBody>
      </p:sp>
      <p:graphicFrame>
        <p:nvGraphicFramePr>
          <p:cNvPr id="222" name="Table 222"/>
          <p:cNvGraphicFramePr/>
          <p:nvPr/>
        </p:nvGraphicFramePr>
        <p:xfrm>
          <a:off x="800100" y="2909885"/>
          <a:ext cx="7300915" cy="316865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433637"/>
                <a:gridCol w="2433637"/>
                <a:gridCol w="2433637"/>
              </a:tblGrid>
              <a:tr h="1056216"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Type  of Org.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0"/>
                    </a:lnL>
                    <a:lnR w="12700">
                      <a:solidFill>
                        <a:srgbClr val="B8B8B8"/>
                      </a:solidFill>
                      <a:miter lim="0"/>
                    </a:lnR>
                    <a:lnT w="12700">
                      <a:solidFill>
                        <a:srgbClr val="606060"/>
                      </a:solidFill>
                      <a:miter lim="0"/>
                    </a:lnT>
                    <a:lnB w="12700">
                      <a:solidFill>
                        <a:srgbClr val="B8B8B8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Strategy implemented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0"/>
                    </a:lnL>
                    <a:lnR w="12700">
                      <a:solidFill>
                        <a:srgbClr val="B8B8B8"/>
                      </a:solidFill>
                      <a:miter lim="0"/>
                    </a:lnR>
                    <a:lnT w="12700">
                      <a:solidFill>
                        <a:srgbClr val="606060"/>
                      </a:solidFill>
                      <a:miter lim="0"/>
                    </a:lnT>
                    <a:lnB w="12700">
                      <a:solidFill>
                        <a:srgbClr val="B8B8B8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Adujstment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0"/>
                    </a:lnL>
                    <a:lnR w="12700">
                      <a:solidFill>
                        <a:srgbClr val="606060"/>
                      </a:solidFill>
                      <a:miter lim="0"/>
                    </a:lnR>
                    <a:lnT w="12700">
                      <a:solidFill>
                        <a:srgbClr val="606060"/>
                      </a:solidFill>
                      <a:miter lim="0"/>
                    </a:lnT>
                    <a:lnB w="12700">
                      <a:solidFill>
                        <a:srgbClr val="B8B8B8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</a:tr>
              <a:tr h="1056216"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Bank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0"/>
                    </a:lnL>
                    <a:lnR w="12700">
                      <a:solidFill>
                        <a:srgbClr val="B8B8B8"/>
                      </a:solidFill>
                      <a:miter lim="0"/>
                    </a:lnR>
                    <a:lnT w="12700">
                      <a:solidFill>
                        <a:srgbClr val="B8B8B8"/>
                      </a:solidFill>
                      <a:miter lim="0"/>
                    </a:lnT>
                    <a:lnB w="12700">
                      <a:solidFill>
                        <a:srgbClr val="B8B8B8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Adding 10 new branches(Market Development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0"/>
                    </a:lnL>
                    <a:lnR w="12700">
                      <a:solidFill>
                        <a:srgbClr val="B8B8B8"/>
                      </a:solidFill>
                      <a:miter lim="0"/>
                    </a:lnR>
                    <a:lnT w="12700">
                      <a:solidFill>
                        <a:srgbClr val="B8B8B8"/>
                      </a:solidFill>
                      <a:miter lim="0"/>
                    </a:lnT>
                    <a:lnB w="12700">
                      <a:solidFill>
                        <a:srgbClr val="B8B8B8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Site location analysis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0"/>
                    </a:lnL>
                    <a:lnR w="12700">
                      <a:solidFill>
                        <a:srgbClr val="606060"/>
                      </a:solidFill>
                      <a:miter lim="0"/>
                    </a:lnR>
                    <a:lnT w="12700">
                      <a:solidFill>
                        <a:srgbClr val="B8B8B8"/>
                      </a:solidFill>
                      <a:miter lim="0"/>
                    </a:lnT>
                    <a:lnB w="12700">
                      <a:solidFill>
                        <a:srgbClr val="B8B8B8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</a:tr>
              <a:tr h="1056216"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Computer company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0"/>
                    </a:lnL>
                    <a:lnR w="12700">
                      <a:solidFill>
                        <a:srgbClr val="B8B8B8"/>
                      </a:solidFill>
                      <a:miter lim="0"/>
                    </a:lnR>
                    <a:lnT w="12700">
                      <a:solidFill>
                        <a:srgbClr val="B8B8B8"/>
                      </a:solidFill>
                      <a:miter lim="0"/>
                    </a:lnT>
                    <a:lnB w="12700">
                      <a:solidFill>
                        <a:srgbClr val="606060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Purchasing retail distribution chain (FWD integration )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0"/>
                    </a:lnL>
                    <a:lnR w="12700">
                      <a:solidFill>
                        <a:srgbClr val="B8B8B8"/>
                      </a:solidFill>
                      <a:miter lim="0"/>
                    </a:lnR>
                    <a:lnT w="12700">
                      <a:solidFill>
                        <a:srgbClr val="B8B8B8"/>
                      </a:solidFill>
                      <a:miter lim="0"/>
                    </a:lnT>
                    <a:lnB w="12700">
                      <a:solidFill>
                        <a:srgbClr val="606060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 defTabSz="91440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Helvetica Light"/>
                          <a:ea typeface="Helvetica Light"/>
                          <a:cs typeface="Helvetica Light"/>
                          <a:sym typeface="Helvetica Light"/>
                        </a:rPr>
                        <a:t>Alter the transportation system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0"/>
                    </a:lnL>
                    <a:lnR w="12700">
                      <a:solidFill>
                        <a:srgbClr val="606060"/>
                      </a:solidFill>
                      <a:miter lim="0"/>
                    </a:lnR>
                    <a:lnT w="12700">
                      <a:solidFill>
                        <a:srgbClr val="B8B8B8"/>
                      </a:solidFill>
                      <a:miter lim="0"/>
                    </a:lnT>
                    <a:lnB w="12700">
                      <a:solidFill>
                        <a:srgbClr val="606060"/>
                      </a:solidFill>
                      <a:miter lim="0"/>
                    </a:lnB>
                    <a:solidFill>
                      <a:srgbClr val="EBEB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12700">
            <a:solidFill/>
            <a:miter lim="0"/>
          </a:ln>
        </p:spPr>
        <p:txBody>
          <a:bodyPr lIns="0" tIns="0" rIns="0" bIns="0" anchor="ctr"/>
          <a:lstStyle/>
          <a:p>
            <a:pPr lvl="0" indent="0">
              <a:defRPr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5" name="Shape 22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ED6B06"/>
          </a:solidFill>
          <a:ln w="12700">
            <a:miter lim="400000"/>
          </a:ln>
        </p:spPr>
        <p:txBody>
          <a:bodyPr lIns="0" tIns="0" rIns="0" bIns="0"/>
          <a:lstStyle/>
          <a:p>
            <a:pPr lvl="0" indent="0" algn="l" defTabSz="914400">
              <a:defRPr sz="12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6" name="Shape 226"/>
          <p:cNvSpPr/>
          <p:nvPr/>
        </p:nvSpPr>
        <p:spPr>
          <a:xfrm>
            <a:off x="-1" y="6397625"/>
            <a:ext cx="9137653" cy="0"/>
          </a:xfrm>
          <a:prstGeom prst="line">
            <a:avLst/>
          </a:prstGeom>
          <a:ln w="648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27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Shape 228"/>
          <p:cNvSpPr/>
          <p:nvPr/>
        </p:nvSpPr>
        <p:spPr>
          <a:xfrm>
            <a:off x="381000" y="6172200"/>
            <a:ext cx="5575300" cy="249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0" algn="l" defTabSz="914400">
              <a:tabLst>
                <a:tab pos="723900" algn="l"/>
                <a:tab pos="723900" algn="l"/>
                <a:tab pos="1447800" algn="l"/>
                <a:tab pos="1447800" algn="l"/>
                <a:tab pos="2171700" algn="l"/>
                <a:tab pos="2171700" algn="l"/>
                <a:tab pos="2895600" algn="l"/>
                <a:tab pos="2895600" algn="l"/>
                <a:tab pos="3619500" algn="l"/>
                <a:tab pos="3619500" algn="l"/>
                <a:tab pos="4343400" algn="l"/>
                <a:tab pos="4343400" algn="l"/>
                <a:tab pos="5067300" algn="l"/>
                <a:tab pos="5067300" algn="l"/>
                <a:tab pos="5486400" algn="l"/>
                <a:tab pos="5486400" algn="l"/>
              </a:tabLst>
              <a:defRPr b="0">
                <a:solidFill>
                  <a:srgbClr val="000000"/>
                </a:solidFill>
              </a:defRPr>
            </a:pPr>
            <a:r>
              <a:rPr b="1" sz="900">
                <a:solidFill>
                  <a:srgbClr val="FBF5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Copyright © 2009 Pearson Education, Inc. </a:t>
            </a:r>
            <a:endParaRPr sz="900">
              <a:solidFill>
                <a:srgbClr val="FBF5E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0" algn="l" defTabSz="914400">
              <a:tabLst>
                <a:tab pos="723900" algn="l"/>
                <a:tab pos="723900" algn="l"/>
                <a:tab pos="1447800" algn="l"/>
                <a:tab pos="1447800" algn="l"/>
                <a:tab pos="2171700" algn="l"/>
                <a:tab pos="2171700" algn="l"/>
                <a:tab pos="2895600" algn="l"/>
                <a:tab pos="2895600" algn="l"/>
                <a:tab pos="3619500" algn="l"/>
                <a:tab pos="3619500" algn="l"/>
                <a:tab pos="4343400" algn="l"/>
                <a:tab pos="4343400" algn="l"/>
                <a:tab pos="5067300" algn="l"/>
                <a:tab pos="5067300" algn="l"/>
                <a:tab pos="5486400" algn="l"/>
                <a:tab pos="5486400" algn="l"/>
              </a:tabLst>
              <a:defRPr b="0">
                <a:solidFill>
                  <a:srgbClr val="000000"/>
                </a:solidFill>
              </a:defRPr>
            </a:pPr>
            <a:r>
              <a:rPr b="1" sz="900">
                <a:solidFill>
                  <a:srgbClr val="FBF5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Publishing as Prentice Hall</a:t>
            </a:r>
          </a:p>
        </p:txBody>
      </p:sp>
      <p:sp>
        <p:nvSpPr>
          <p:cNvPr id="229" name="Shape 229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 defTabSz="9144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BF5E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BF5EA"/>
                </a:solidFill>
              </a:rPr>
              <a:t>Ch 7-25</a:t>
            </a:r>
          </a:p>
        </p:txBody>
      </p:sp>
      <p:sp>
        <p:nvSpPr>
          <p:cNvPr id="230" name="Shape 230"/>
          <p:cNvSpPr/>
          <p:nvPr/>
        </p:nvSpPr>
        <p:spPr>
          <a:xfrm>
            <a:off x="533400" y="457198"/>
            <a:ext cx="7632700" cy="904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38100" algn="l" defTabSz="914400">
              <a:spcBef>
                <a:spcPts val="1500"/>
              </a:spcBef>
              <a:tabLst>
                <a:tab pos="38100" algn="l"/>
                <a:tab pos="38100" algn="l"/>
                <a:tab pos="952500" algn="l"/>
                <a:tab pos="952500" algn="l"/>
                <a:tab pos="1866900" algn="l"/>
                <a:tab pos="1866900" algn="l"/>
                <a:tab pos="2781300" algn="l"/>
                <a:tab pos="2781300" algn="l"/>
                <a:tab pos="3695700" algn="l"/>
                <a:tab pos="3695700" algn="l"/>
                <a:tab pos="4610100" algn="l"/>
                <a:tab pos="4610100" algn="l"/>
                <a:tab pos="5524500" algn="l"/>
                <a:tab pos="5524500" algn="l"/>
                <a:tab pos="6438900" algn="l"/>
                <a:tab pos="6438900" algn="l"/>
                <a:tab pos="7353300" algn="l"/>
                <a:tab pos="7353300" algn="l"/>
                <a:tab pos="8267700" algn="l"/>
                <a:tab pos="8267700" algn="l"/>
                <a:tab pos="9182100" algn="l"/>
                <a:tab pos="9182100" algn="l"/>
                <a:tab pos="100965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ED6B06"/>
                </a:solidFill>
                <a:latin typeface="Verdana"/>
                <a:ea typeface="Verdana"/>
                <a:cs typeface="Verdana"/>
                <a:sym typeface="Verdana"/>
              </a:rPr>
              <a:t>Human Resource Concerns</a:t>
            </a:r>
            <a:endParaRPr sz="2400">
              <a:solidFill>
                <a:srgbClr val="ED6B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38100" algn="l" defTabSz="914400">
              <a:spcBef>
                <a:spcPts val="1500"/>
              </a:spcBef>
              <a:tabLst>
                <a:tab pos="38100" algn="l"/>
                <a:tab pos="38100" algn="l"/>
                <a:tab pos="952500" algn="l"/>
                <a:tab pos="952500" algn="l"/>
                <a:tab pos="1866900" algn="l"/>
                <a:tab pos="1866900" algn="l"/>
                <a:tab pos="2781300" algn="l"/>
                <a:tab pos="2781300" algn="l"/>
                <a:tab pos="3695700" algn="l"/>
                <a:tab pos="3695700" algn="l"/>
                <a:tab pos="4610100" algn="l"/>
                <a:tab pos="4610100" algn="l"/>
                <a:tab pos="5524500" algn="l"/>
                <a:tab pos="5524500" algn="l"/>
                <a:tab pos="6438900" algn="l"/>
                <a:tab pos="6438900" algn="l"/>
                <a:tab pos="7353300" algn="l"/>
                <a:tab pos="7353300" algn="l"/>
                <a:tab pos="8267700" algn="l"/>
                <a:tab pos="8267700" algn="l"/>
                <a:tab pos="9182100" algn="l"/>
                <a:tab pos="9182100" algn="l"/>
                <a:tab pos="100965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latin typeface="Arial"/>
                <a:ea typeface="Arial"/>
                <a:cs typeface="Arial"/>
                <a:sym typeface="Arial"/>
              </a:rPr>
              <a:t>Human Resource Strategic Responsibilities</a:t>
            </a:r>
          </a:p>
        </p:txBody>
      </p:sp>
      <p:grpSp>
        <p:nvGrpSpPr>
          <p:cNvPr id="233" name="Group 233"/>
          <p:cNvGrpSpPr/>
          <p:nvPr/>
        </p:nvGrpSpPr>
        <p:grpSpPr>
          <a:xfrm>
            <a:off x="533400" y="2285996"/>
            <a:ext cx="7327900" cy="2843219"/>
            <a:chOff x="0" y="0"/>
            <a:chExt cx="7327900" cy="2843218"/>
          </a:xfrm>
        </p:grpSpPr>
        <p:sp>
          <p:nvSpPr>
            <p:cNvPr id="231" name="Shape 231"/>
            <p:cNvSpPr/>
            <p:nvPr/>
          </p:nvSpPr>
          <p:spPr>
            <a:xfrm>
              <a:off x="0" y="-1"/>
              <a:ext cx="7327900" cy="284321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indent="0" algn="l" defTabSz="914400"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sz="20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32" name="Shape 232"/>
            <p:cNvSpPr/>
            <p:nvPr/>
          </p:nvSpPr>
          <p:spPr>
            <a:xfrm>
              <a:off x="0" y="0"/>
              <a:ext cx="7327900" cy="269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469272" indent="-431172" algn="l" defTabSz="914400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Assessing staffing needs/costs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238125" indent="-200025" algn="l" defTabSz="914400"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469272" indent="-431172" algn="l" defTabSz="914400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Developing performance incentives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238125" indent="-200025" algn="l" defTabSz="914400"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469272" indent="-431172" algn="l" defTabSz="914400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Employee Stock-Ownership Plans (ESOPs)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238125" indent="-200025" algn="l" defTabSz="914400"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469272" indent="-431172" algn="l" defTabSz="914400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Child-care policies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238125" indent="-200025" algn="l" defTabSz="914400"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469272" indent="-431172" algn="l" defTabSz="914400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3810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12954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22098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31242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0386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49530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58674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67818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76962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86106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95250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4394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Work–life balance issues</a:t>
              </a:r>
            </a:p>
          </p:txBody>
        </p:sp>
      </p:grpSp>
      <p:sp>
        <p:nvSpPr>
          <p:cNvPr id="234" name="Shape 234"/>
          <p:cNvSpPr/>
          <p:nvPr/>
        </p:nvSpPr>
        <p:spPr>
          <a:xfrm>
            <a:off x="290510" y="6524624"/>
            <a:ext cx="709617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 defTabSz="9144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BF5EA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BF5EA"/>
                </a:solidFill>
              </a:rPr>
              <a:t>Ch 8 -25</a:t>
            </a:r>
          </a:p>
        </p:txBody>
      </p:sp>
      <p:sp>
        <p:nvSpPr>
          <p:cNvPr id="235" name="Shape 235"/>
          <p:cNvSpPr/>
          <p:nvPr/>
        </p:nvSpPr>
        <p:spPr>
          <a:xfrm>
            <a:off x="1423987" y="6524624"/>
            <a:ext cx="2819401" cy="13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defTabSz="9144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BF5EA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BF5EA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7-25</a:t>
            </a:r>
          </a:p>
        </p:txBody>
      </p:sp>
      <p:sp>
        <p:nvSpPr>
          <p:cNvPr id="238" name="Shape 238"/>
          <p:cNvSpPr/>
          <p:nvPr/>
        </p:nvSpPr>
        <p:spPr>
          <a:xfrm>
            <a:off x="533400" y="457198"/>
            <a:ext cx="7632700" cy="904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Human Resource Concerns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latin typeface="Arial"/>
                <a:ea typeface="Arial"/>
                <a:cs typeface="Arial"/>
                <a:sym typeface="Arial"/>
              </a:rPr>
              <a:t>Human Resource Strategic Responsibilities</a:t>
            </a:r>
          </a:p>
        </p:txBody>
      </p:sp>
      <p:grpSp>
        <p:nvGrpSpPr>
          <p:cNvPr id="241" name="Group 241"/>
          <p:cNvGrpSpPr/>
          <p:nvPr/>
        </p:nvGrpSpPr>
        <p:grpSpPr>
          <a:xfrm>
            <a:off x="533400" y="2285997"/>
            <a:ext cx="7327900" cy="3759204"/>
            <a:chOff x="0" y="-1"/>
            <a:chExt cx="7327900" cy="3759202"/>
          </a:xfrm>
        </p:grpSpPr>
        <p:sp>
          <p:nvSpPr>
            <p:cNvPr id="239" name="Shape 239"/>
            <p:cNvSpPr/>
            <p:nvPr/>
          </p:nvSpPr>
          <p:spPr>
            <a:xfrm>
              <a:off x="0" y="-1"/>
              <a:ext cx="7327900" cy="375920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227010" indent="-227010" algn="l"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sz="20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40" name="Shape 240"/>
            <p:cNvSpPr/>
            <p:nvPr/>
          </p:nvSpPr>
          <p:spPr>
            <a:xfrm>
              <a:off x="0" y="-2"/>
              <a:ext cx="7327900" cy="3035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34950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Assessing staffing needs.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950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Estimating costs associated to strategy during formulation and implementation.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50812" indent="-112712" algn="l"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950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Developing performance incentives that is linked to strategy.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950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Matching managers with strategy (transferring managers ,developing leadership workshop,offering career development activities ).</a:t>
              </a:r>
            </a:p>
          </p:txBody>
        </p:sp>
      </p:grpSp>
      <p:sp>
        <p:nvSpPr>
          <p:cNvPr id="242" name="Shape 242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8 -25</a:t>
            </a:r>
          </a:p>
        </p:txBody>
      </p:sp>
      <p:sp>
        <p:nvSpPr>
          <p:cNvPr id="243" name="Shape 243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1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 indent="30162" defTabSz="365125">
              <a:spcBef>
                <a:spcPts val="1200"/>
              </a:spcBef>
              <a:tabLst>
                <a:tab pos="25400" algn="l"/>
                <a:tab pos="762000" algn="l"/>
                <a:tab pos="1485900" algn="l"/>
                <a:tab pos="2222500" algn="l"/>
                <a:tab pos="2946400" algn="l"/>
                <a:tab pos="3683000" algn="l"/>
                <a:tab pos="4419600" algn="l"/>
                <a:tab pos="5143500" algn="l"/>
                <a:tab pos="5880100" algn="l"/>
                <a:tab pos="6604000" algn="l"/>
                <a:tab pos="7340600" algn="l"/>
                <a:tab pos="8077200" algn="l"/>
              </a:tabLst>
              <a:defRPr sz="1800">
                <a:solidFill>
                  <a:srgbClr val="000000"/>
                </a:solidFill>
              </a:defRPr>
            </a:pPr>
            <a:r>
              <a:rPr b="1" sz="19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Human Resource Concerns</a:t>
            </a:r>
            <a:endParaRPr b="1" sz="1900">
              <a:solidFill>
                <a:srgbClr val="F38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indent="30162" defTabSz="365125">
              <a:spcBef>
                <a:spcPts val="1200"/>
              </a:spcBef>
              <a:tabLst>
                <a:tab pos="25400" algn="l"/>
                <a:tab pos="762000" algn="l"/>
                <a:tab pos="1485900" algn="l"/>
                <a:tab pos="2222500" algn="l"/>
                <a:tab pos="2946400" algn="l"/>
                <a:tab pos="3683000" algn="l"/>
                <a:tab pos="4419600" algn="l"/>
                <a:tab pos="5143500" algn="l"/>
                <a:tab pos="5880100" algn="l"/>
                <a:tab pos="6604000" algn="l"/>
                <a:tab pos="7340600" algn="l"/>
                <a:tab pos="8077200" algn="l"/>
              </a:tabLst>
              <a:defRPr sz="1800">
                <a:solidFill>
                  <a:srgbClr val="000000"/>
                </a:solidFill>
              </a:defRPr>
            </a:pPr>
            <a:r>
              <a:rPr b="1" sz="19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HR problems in Strategic Management </a:t>
            </a:r>
          </a:p>
        </p:txBody>
      </p:sp>
      <p:sp>
        <p:nvSpPr>
          <p:cNvPr id="246" name="Shape 246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The best method to prevent and overcome HR problems is to actively involve as many managers and employees as possible in the process.</a:t>
            </a:r>
            <a:endParaRPr sz="2000"/>
          </a:p>
          <a:p>
            <a:pPr lvl="0">
              <a:defRPr sz="1800"/>
            </a:pPr>
            <a:r>
              <a:rPr sz="2000"/>
              <a:t>as this approach builds understanding , trust , commitment and ownership.</a:t>
            </a:r>
            <a:endParaRPr sz="2000"/>
          </a:p>
          <a:p>
            <a:pPr lvl="0">
              <a:defRPr sz="1800"/>
            </a:pPr>
            <a:r>
              <a:rPr sz="2000"/>
              <a:t>And reduce resistance to change .</a:t>
            </a:r>
            <a:endParaRPr sz="2000"/>
          </a:p>
          <a:p>
            <a:pPr lvl="0">
              <a:defRPr sz="1800"/>
            </a:pPr>
            <a:endParaRPr sz="2000"/>
          </a:p>
          <a:p>
            <a:pPr lvl="0" algn="ctr">
              <a:defRPr sz="1800"/>
            </a:pPr>
            <a:r>
              <a:rPr sz="2000"/>
              <a:t>    THE TRUE POTENTIAL OF STRATEGY FORMULATION AND IMPLEMENTATION RESIDES IN PEOPLE.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type="body" idx="1"/>
          </p:nvPr>
        </p:nvSpPr>
        <p:spPr>
          <a:xfrm>
            <a:off x="365124" y="1546225"/>
            <a:ext cx="8405815" cy="53117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A technically imperfect plan that is implemented WELL , will achieve MORE than a perfect plan that never gets off the paper on which it is typed</a:t>
            </a:r>
            <a:endParaRPr sz="2000"/>
          </a:p>
          <a:p>
            <a:pPr lvl="0">
              <a:defRPr sz="1800"/>
            </a:pPr>
            <a:r>
              <a:rPr sz="2000"/>
              <a:t>Successful strategy formulation dose not guarantee  successful strategy implementation.</a:t>
            </a:r>
            <a:endParaRPr sz="2000"/>
          </a:p>
          <a:p>
            <a:pPr lvl="0">
              <a:defRPr sz="1800"/>
            </a:pPr>
            <a:r>
              <a:rPr sz="2000"/>
              <a:t>it is always more difficult to do something (to implement strategy) than to say you are going to do it (to formulate strategy).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9"/>
          <p:cNvGrpSpPr/>
          <p:nvPr/>
        </p:nvGrpSpPr>
        <p:grpSpPr>
          <a:xfrm>
            <a:off x="533400" y="2133597"/>
            <a:ext cx="7848600" cy="3048005"/>
            <a:chOff x="0" y="-1"/>
            <a:chExt cx="7848600" cy="3048004"/>
          </a:xfrm>
        </p:grpSpPr>
        <p:sp>
          <p:nvSpPr>
            <p:cNvPr id="47" name="Shape 47"/>
            <p:cNvSpPr/>
            <p:nvPr/>
          </p:nvSpPr>
          <p:spPr>
            <a:xfrm>
              <a:off x="0" y="-1"/>
              <a:ext cx="7848600" cy="30480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8" name="Shape 48"/>
            <p:cNvSpPr/>
            <p:nvPr/>
          </p:nvSpPr>
          <p:spPr>
            <a:xfrm>
              <a:off x="0" y="-2"/>
              <a:ext cx="784860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indent="41275" algn="l">
                <a:lnSpc>
                  <a:spcPct val="80000"/>
                </a:lnSpc>
                <a:spcBef>
                  <a:spcPts val="500"/>
                </a:spcBef>
                <a:tabLst>
                  <a:tab pos="558800" algn="l"/>
                  <a:tab pos="1409700" algn="l"/>
                  <a:tab pos="2273300" algn="l"/>
                  <a:tab pos="3124200" algn="l"/>
                  <a:tab pos="3987800" algn="l"/>
                  <a:tab pos="4838700" algn="l"/>
                  <a:tab pos="5702300" algn="l"/>
                  <a:tab pos="6553200" algn="l"/>
                  <a:tab pos="7416800" algn="l"/>
                  <a:tab pos="8267700" algn="l"/>
                  <a:tab pos="9131300" algn="l"/>
                  <a:tab pos="9982200" algn="l"/>
                  <a:tab pos="10096500" algn="l"/>
                </a:tabLst>
                <a:defRPr sz="20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2000"/>
                <a:t>Shift in responsibility</a:t>
              </a:r>
            </a:p>
          </p:txBody>
        </p:sp>
      </p:grpSp>
      <p:sp>
        <p:nvSpPr>
          <p:cNvPr id="50" name="Shape 50"/>
          <p:cNvSpPr/>
          <p:nvPr/>
        </p:nvSpPr>
        <p:spPr>
          <a:xfrm>
            <a:off x="533400" y="457200"/>
            <a:ext cx="8013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Nature of Strategy Implementation</a:t>
            </a:r>
          </a:p>
        </p:txBody>
      </p:sp>
      <p:sp>
        <p:nvSpPr>
          <p:cNvPr id="51" name="Shape 51"/>
          <p:cNvSpPr/>
          <p:nvPr/>
        </p:nvSpPr>
        <p:spPr>
          <a:xfrm>
            <a:off x="533400" y="914400"/>
            <a:ext cx="6794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spcBef>
                <a:spcPts val="15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24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Management Perspectives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4646543" y="2894048"/>
            <a:ext cx="2592295" cy="1523949"/>
            <a:chOff x="64" y="38"/>
            <a:chExt cx="2592293" cy="1523947"/>
          </a:xfrm>
        </p:grpSpPr>
        <p:sp>
          <p:nvSpPr>
            <p:cNvPr id="52" name="Shape 52"/>
            <p:cNvSpPr/>
            <p:nvPr/>
          </p:nvSpPr>
          <p:spPr>
            <a:xfrm>
              <a:off x="64" y="38"/>
              <a:ext cx="2592294" cy="1523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7" y="2881"/>
                  </a:moveTo>
                  <a:cubicBezTo>
                    <a:pt x="20640" y="6724"/>
                    <a:pt x="20640" y="12953"/>
                    <a:pt x="16797" y="16796"/>
                  </a:cubicBezTo>
                  <a:cubicBezTo>
                    <a:pt x="12954" y="20639"/>
                    <a:pt x="6725" y="20639"/>
                    <a:pt x="2882" y="16796"/>
                  </a:cubicBezTo>
                  <a:cubicBezTo>
                    <a:pt x="-960" y="12953"/>
                    <a:pt x="-960" y="6724"/>
                    <a:pt x="2882" y="2881"/>
                  </a:cubicBezTo>
                  <a:cubicBezTo>
                    <a:pt x="6725" y="-961"/>
                    <a:pt x="12954" y="-961"/>
                    <a:pt x="16797" y="2881"/>
                  </a:cubicBezTo>
                </a:path>
              </a:pathLst>
            </a:custGeom>
            <a:solidFill>
              <a:srgbClr val="FA9927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3" name="Shape 53"/>
            <p:cNvSpPr/>
            <p:nvPr/>
          </p:nvSpPr>
          <p:spPr>
            <a:xfrm>
              <a:off x="138042" y="266701"/>
              <a:ext cx="2316569" cy="990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indent="38100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 Divisional and </a:t>
              </a:r>
              <a:br>
                <a:rPr b="1" sz="2000"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Functional</a:t>
              </a:r>
              <a:br>
                <a:rPr b="1" sz="2000"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Managers</a:t>
              </a:r>
            </a:p>
          </p:txBody>
        </p:sp>
      </p:grpSp>
      <p:grpSp>
        <p:nvGrpSpPr>
          <p:cNvPr id="58" name="Group 58"/>
          <p:cNvGrpSpPr/>
          <p:nvPr/>
        </p:nvGrpSpPr>
        <p:grpSpPr>
          <a:xfrm>
            <a:off x="1828797" y="4419600"/>
            <a:ext cx="4646404" cy="914404"/>
            <a:chOff x="-1" y="0"/>
            <a:chExt cx="4646402" cy="914403"/>
          </a:xfrm>
        </p:grpSpPr>
        <p:sp>
          <p:nvSpPr>
            <p:cNvPr id="55" name="Shape 55"/>
            <p:cNvSpPr/>
            <p:nvPr/>
          </p:nvSpPr>
          <p:spPr>
            <a:xfrm>
              <a:off x="0" y="0"/>
              <a:ext cx="4646402" cy="914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11929"/>
                    <a:pt x="3737" y="21600"/>
                    <a:pt x="8348" y="21600"/>
                  </a:cubicBezTo>
                  <a:lnTo>
                    <a:pt x="12962" y="21600"/>
                  </a:lnTo>
                  <a:cubicBezTo>
                    <a:pt x="15338" y="21600"/>
                    <a:pt x="17601" y="18981"/>
                    <a:pt x="19184" y="14400"/>
                  </a:cubicBezTo>
                  <a:lnTo>
                    <a:pt x="21600" y="14400"/>
                  </a:lnTo>
                  <a:lnTo>
                    <a:pt x="19004" y="0"/>
                  </a:lnTo>
                  <a:lnTo>
                    <a:pt x="12154" y="14400"/>
                  </a:lnTo>
                  <a:lnTo>
                    <a:pt x="14571" y="14400"/>
                  </a:lnTo>
                  <a:cubicBezTo>
                    <a:pt x="13523" y="17431"/>
                    <a:pt x="12166" y="19635"/>
                    <a:pt x="10655" y="20759"/>
                  </a:cubicBezTo>
                  <a:lnTo>
                    <a:pt x="10654" y="20759"/>
                  </a:lnTo>
                  <a:cubicBezTo>
                    <a:pt x="7077" y="18097"/>
                    <a:pt x="4613" y="9630"/>
                    <a:pt x="4613" y="0"/>
                  </a:cubicBezTo>
                  <a:close/>
                </a:path>
              </a:pathLst>
            </a:custGeom>
            <a:solidFill>
              <a:srgbClr val="F38000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6" name="Shape 56"/>
            <p:cNvSpPr/>
            <p:nvPr/>
          </p:nvSpPr>
          <p:spPr>
            <a:xfrm>
              <a:off x="-2" y="0"/>
              <a:ext cx="2788221" cy="914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11929"/>
                    <a:pt x="6228" y="21600"/>
                    <a:pt x="13912" y="21600"/>
                  </a:cubicBezTo>
                  <a:lnTo>
                    <a:pt x="21600" y="21600"/>
                  </a:lnTo>
                  <a:cubicBezTo>
                    <a:pt x="13917" y="21600"/>
                    <a:pt x="7688" y="11929"/>
                    <a:pt x="7688" y="0"/>
                  </a:cubicBezTo>
                  <a:close/>
                </a:path>
              </a:pathLst>
            </a:custGeom>
            <a:solidFill>
              <a:srgbClr val="CB6A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7" name="Shape 57"/>
            <p:cNvSpPr/>
            <p:nvPr/>
          </p:nvSpPr>
          <p:spPr>
            <a:xfrm>
              <a:off x="2292112" y="878799"/>
              <a:ext cx="496238" cy="35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cubicBezTo>
                    <a:pt x="14293" y="21600"/>
                    <a:pt x="7022" y="14329"/>
                    <a:pt x="0" y="0"/>
                  </a:cubicBezTo>
                </a:path>
              </a:pathLst>
            </a:custGeom>
            <a:noFill/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988807" y="2894049"/>
            <a:ext cx="2668458" cy="1523949"/>
            <a:chOff x="-68" y="38"/>
            <a:chExt cx="2668457" cy="1523947"/>
          </a:xfrm>
        </p:grpSpPr>
        <p:sp>
          <p:nvSpPr>
            <p:cNvPr id="59" name="Shape 59"/>
            <p:cNvSpPr/>
            <p:nvPr/>
          </p:nvSpPr>
          <p:spPr>
            <a:xfrm>
              <a:off x="-69" y="38"/>
              <a:ext cx="2668458" cy="1523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7" y="2881"/>
                  </a:moveTo>
                  <a:cubicBezTo>
                    <a:pt x="20639" y="6724"/>
                    <a:pt x="20639" y="12953"/>
                    <a:pt x="16797" y="16796"/>
                  </a:cubicBezTo>
                  <a:cubicBezTo>
                    <a:pt x="12954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4" y="-961"/>
                    <a:pt x="16797" y="2881"/>
                  </a:cubicBezTo>
                </a:path>
              </a:pathLst>
            </a:custGeom>
            <a:solidFill>
              <a:srgbClr val="F69B47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0" name="Shape 60"/>
            <p:cNvSpPr/>
            <p:nvPr/>
          </p:nvSpPr>
          <p:spPr>
            <a:xfrm>
              <a:off x="491125" y="571501"/>
              <a:ext cx="168661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indent="38100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20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2000"/>
                <a:t>Strategists</a:t>
              </a:r>
            </a:p>
          </p:txBody>
        </p:sp>
      </p:grpSp>
      <p:sp>
        <p:nvSpPr>
          <p:cNvPr id="62" name="Shape 62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8 -5</a:t>
            </a:r>
          </a:p>
        </p:txBody>
      </p:sp>
      <p:sp>
        <p:nvSpPr>
          <p:cNvPr id="63" name="Shape 63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762000" y="533398"/>
            <a:ext cx="7785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 algn="l">
              <a:spcBef>
                <a:spcPts val="12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Management Issues</a:t>
            </a:r>
          </a:p>
        </p:txBody>
      </p:sp>
      <p:grpSp>
        <p:nvGrpSpPr>
          <p:cNvPr id="68" name="Group 68"/>
          <p:cNvGrpSpPr/>
          <p:nvPr/>
        </p:nvGrpSpPr>
        <p:grpSpPr>
          <a:xfrm>
            <a:off x="533400" y="3200400"/>
            <a:ext cx="3124200" cy="1371600"/>
            <a:chOff x="0" y="0"/>
            <a:chExt cx="3124200" cy="1371600"/>
          </a:xfrm>
        </p:grpSpPr>
        <p:sp>
          <p:nvSpPr>
            <p:cNvPr id="66" name="Shape 66"/>
            <p:cNvSpPr/>
            <p:nvPr/>
          </p:nvSpPr>
          <p:spPr>
            <a:xfrm>
              <a:off x="0" y="0"/>
              <a:ext cx="3124200" cy="1371600"/>
            </a:xfrm>
            <a:prstGeom prst="rect">
              <a:avLst/>
            </a:prstGeom>
            <a:solidFill>
              <a:srgbClr val="F38000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7" name="Shape 67"/>
            <p:cNvSpPr/>
            <p:nvPr/>
          </p:nvSpPr>
          <p:spPr>
            <a:xfrm>
              <a:off x="327351" y="266700"/>
              <a:ext cx="2469496" cy="838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400">
                  <a:latin typeface="Verdana"/>
                  <a:ea typeface="Verdana"/>
                  <a:cs typeface="Verdana"/>
                  <a:sym typeface="Verdana"/>
                </a:rPr>
                <a:t>Management</a:t>
              </a:r>
              <a:endParaRPr sz="2400">
                <a:latin typeface="Arial"/>
                <a:ea typeface="Arial"/>
                <a:cs typeface="Arial"/>
                <a:sym typeface="Arial"/>
              </a:endParaRPr>
            </a:p>
            <a:p>
              <a:pPr lvl="0"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400">
                  <a:latin typeface="Verdana"/>
                  <a:ea typeface="Verdana"/>
                  <a:cs typeface="Verdana"/>
                  <a:sym typeface="Verdana"/>
                </a:rPr>
                <a:t>Issues</a:t>
              </a:r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6019800" y="3276600"/>
            <a:ext cx="2743200" cy="381000"/>
            <a:chOff x="0" y="0"/>
            <a:chExt cx="2743200" cy="381000"/>
          </a:xfrm>
        </p:grpSpPr>
        <p:sp>
          <p:nvSpPr>
            <p:cNvPr id="69" name="Shape 69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0" name="Shape 70"/>
            <p:cNvSpPr/>
            <p:nvPr/>
          </p:nvSpPr>
          <p:spPr>
            <a:xfrm>
              <a:off x="706393" y="19050"/>
              <a:ext cx="1330413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Resources</a:t>
              </a:r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5903912" y="3962400"/>
            <a:ext cx="2973390" cy="381000"/>
            <a:chOff x="0" y="0"/>
            <a:chExt cx="2973389" cy="381000"/>
          </a:xfrm>
        </p:grpSpPr>
        <p:sp>
          <p:nvSpPr>
            <p:cNvPr id="72" name="Shape 72"/>
            <p:cNvSpPr/>
            <p:nvPr/>
          </p:nvSpPr>
          <p:spPr>
            <a:xfrm>
              <a:off x="115771" y="0"/>
              <a:ext cx="2741845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3" name="Shape 73"/>
            <p:cNvSpPr/>
            <p:nvPr/>
          </p:nvSpPr>
          <p:spPr>
            <a:xfrm>
              <a:off x="-1" y="19050"/>
              <a:ext cx="297339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Organizational Structure</a:t>
              </a:r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6019800" y="4648200"/>
            <a:ext cx="2743200" cy="381000"/>
            <a:chOff x="0" y="0"/>
            <a:chExt cx="2743200" cy="381000"/>
          </a:xfrm>
        </p:grpSpPr>
        <p:sp>
          <p:nvSpPr>
            <p:cNvPr id="75" name="Shape 75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6" name="Shape 76"/>
            <p:cNvSpPr/>
            <p:nvPr/>
          </p:nvSpPr>
          <p:spPr>
            <a:xfrm>
              <a:off x="510289" y="19050"/>
              <a:ext cx="1722622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Restructuring</a:t>
              </a:r>
            </a:p>
          </p:txBody>
        </p:sp>
      </p:grpSp>
      <p:grpSp>
        <p:nvGrpSpPr>
          <p:cNvPr id="80" name="Group 80"/>
          <p:cNvGrpSpPr/>
          <p:nvPr/>
        </p:nvGrpSpPr>
        <p:grpSpPr>
          <a:xfrm>
            <a:off x="6019800" y="5334000"/>
            <a:ext cx="2743200" cy="381000"/>
            <a:chOff x="0" y="0"/>
            <a:chExt cx="2743200" cy="381000"/>
          </a:xfrm>
        </p:grpSpPr>
        <p:sp>
          <p:nvSpPr>
            <p:cNvPr id="78" name="Shape 78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9" name="Shape 79"/>
            <p:cNvSpPr/>
            <p:nvPr/>
          </p:nvSpPr>
          <p:spPr>
            <a:xfrm>
              <a:off x="125318" y="19050"/>
              <a:ext cx="2492563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Rewards/Incentives</a:t>
              </a:r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6019800" y="1905000"/>
            <a:ext cx="2743200" cy="381000"/>
            <a:chOff x="0" y="0"/>
            <a:chExt cx="2743200" cy="381000"/>
          </a:xfrm>
        </p:grpSpPr>
        <p:sp>
          <p:nvSpPr>
            <p:cNvPr id="81" name="Shape 81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2" name="Shape 82"/>
            <p:cNvSpPr/>
            <p:nvPr/>
          </p:nvSpPr>
          <p:spPr>
            <a:xfrm>
              <a:off x="260059" y="19050"/>
              <a:ext cx="2223082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Annual Objectives</a:t>
              </a:r>
            </a:p>
          </p:txBody>
        </p:sp>
      </p:grpSp>
      <p:sp>
        <p:nvSpPr>
          <p:cNvPr id="84" name="Shape 84"/>
          <p:cNvSpPr/>
          <p:nvPr/>
        </p:nvSpPr>
        <p:spPr>
          <a:xfrm flipV="1">
            <a:off x="3657600" y="2132010"/>
            <a:ext cx="2362202" cy="1755778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5" name="Shape 85"/>
          <p:cNvSpPr/>
          <p:nvPr/>
        </p:nvSpPr>
        <p:spPr>
          <a:xfrm flipV="1">
            <a:off x="3657600" y="3427412"/>
            <a:ext cx="2362202" cy="460378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6" name="Shape 86"/>
          <p:cNvSpPr/>
          <p:nvPr/>
        </p:nvSpPr>
        <p:spPr>
          <a:xfrm>
            <a:off x="3657598" y="3886199"/>
            <a:ext cx="2286003" cy="228603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7" name="Shape 87"/>
          <p:cNvSpPr/>
          <p:nvPr/>
        </p:nvSpPr>
        <p:spPr>
          <a:xfrm>
            <a:off x="3657600" y="3886198"/>
            <a:ext cx="2362202" cy="914404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8" name="Shape 88"/>
          <p:cNvSpPr/>
          <p:nvPr/>
        </p:nvSpPr>
        <p:spPr>
          <a:xfrm>
            <a:off x="3657600" y="3886200"/>
            <a:ext cx="2362202" cy="1676402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9" name="Shape 89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8 -6</a:t>
            </a:r>
          </a:p>
        </p:txBody>
      </p:sp>
      <p:sp>
        <p:nvSpPr>
          <p:cNvPr id="90" name="Shape 90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  <p:grpSp>
        <p:nvGrpSpPr>
          <p:cNvPr id="93" name="Group 93"/>
          <p:cNvGrpSpPr/>
          <p:nvPr/>
        </p:nvGrpSpPr>
        <p:grpSpPr>
          <a:xfrm>
            <a:off x="6019800" y="2590800"/>
            <a:ext cx="2743200" cy="381000"/>
            <a:chOff x="0" y="0"/>
            <a:chExt cx="2743200" cy="381000"/>
          </a:xfrm>
        </p:grpSpPr>
        <p:sp>
          <p:nvSpPr>
            <p:cNvPr id="91" name="Shape 91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2" name="Shape 92"/>
            <p:cNvSpPr/>
            <p:nvPr/>
          </p:nvSpPr>
          <p:spPr>
            <a:xfrm>
              <a:off x="857849" y="19050"/>
              <a:ext cx="10275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Policies</a:t>
              </a:r>
            </a:p>
          </p:txBody>
        </p:sp>
      </p:grpSp>
      <p:sp>
        <p:nvSpPr>
          <p:cNvPr id="94" name="Shape 94"/>
          <p:cNvSpPr/>
          <p:nvPr/>
        </p:nvSpPr>
        <p:spPr>
          <a:xfrm flipV="1">
            <a:off x="3695698" y="2965449"/>
            <a:ext cx="2284415" cy="914401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nodeType="after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nodeType="afterEffect" presetClass="entr" presetSubtype="0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nodeType="afterEffect" presetClass="entr" presetSubtype="0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nodeType="afterEffect" presetClass="entr" presetSubtype="0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nodeType="afterEffect" presetClass="entr" presetSubtype="0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nodeType="afterEffect" presetClass="entr" presetSubtype="0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4" grpId="4"/>
      <p:bldP build="whole" bldLvl="1" animBg="1" rev="0" advAuto="0" spid="93" grpId="7"/>
      <p:bldP build="whole" bldLvl="1" animBg="1" rev="0" advAuto="0" spid="71" grpId="3"/>
      <p:bldP build="whole" bldLvl="1" animBg="1" rev="0" advAuto="0" spid="83" grpId="2"/>
      <p:bldP build="whole" bldLvl="1" animBg="1" rev="0" advAuto="0" spid="68" grpId="1"/>
      <p:bldP build="whole" bldLvl="1" animBg="1" rev="0" advAuto="0" spid="80" grpId="6"/>
      <p:bldP build="whole" bldLvl="1" animBg="1" rev="0" advAuto="0" spid="77" grpId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762000" y="533398"/>
            <a:ext cx="77851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 algn="l">
              <a:spcBef>
                <a:spcPts val="12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Management Issues (cont’d)</a:t>
            </a:r>
          </a:p>
        </p:txBody>
      </p:sp>
      <p:grpSp>
        <p:nvGrpSpPr>
          <p:cNvPr id="99" name="Group 99"/>
          <p:cNvGrpSpPr/>
          <p:nvPr/>
        </p:nvGrpSpPr>
        <p:grpSpPr>
          <a:xfrm>
            <a:off x="533400" y="3200400"/>
            <a:ext cx="3124200" cy="1371600"/>
            <a:chOff x="0" y="0"/>
            <a:chExt cx="3124200" cy="1371600"/>
          </a:xfrm>
        </p:grpSpPr>
        <p:sp>
          <p:nvSpPr>
            <p:cNvPr id="97" name="Shape 97"/>
            <p:cNvSpPr/>
            <p:nvPr/>
          </p:nvSpPr>
          <p:spPr>
            <a:xfrm>
              <a:off x="0" y="0"/>
              <a:ext cx="3124200" cy="1371600"/>
            </a:xfrm>
            <a:prstGeom prst="rect">
              <a:avLst/>
            </a:prstGeom>
            <a:solidFill>
              <a:srgbClr val="F38000"/>
            </a:solidFill>
            <a:ln w="9360" cap="flat">
              <a:solidFill>
                <a:srgbClr val="000000"/>
              </a:solidFill>
              <a:prstDash val="solid"/>
              <a:miter lim="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8" name="Shape 98"/>
            <p:cNvSpPr/>
            <p:nvPr/>
          </p:nvSpPr>
          <p:spPr>
            <a:xfrm>
              <a:off x="327351" y="266700"/>
              <a:ext cx="2469496" cy="838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400">
                  <a:latin typeface="Verdana"/>
                  <a:ea typeface="Verdana"/>
                  <a:cs typeface="Verdana"/>
                  <a:sym typeface="Verdana"/>
                </a:rPr>
                <a:t>Management</a:t>
              </a:r>
              <a:endParaRPr sz="2400">
                <a:latin typeface="Arial"/>
                <a:ea typeface="Arial"/>
                <a:cs typeface="Arial"/>
                <a:sym typeface="Arial"/>
              </a:endParaRPr>
            </a:p>
            <a:p>
              <a:pPr lvl="0"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400">
                  <a:latin typeface="Verdana"/>
                  <a:ea typeface="Verdana"/>
                  <a:cs typeface="Verdana"/>
                  <a:sym typeface="Verdana"/>
                </a:rPr>
                <a:t>Issues</a:t>
              </a:r>
            </a:p>
          </p:txBody>
        </p:sp>
      </p:grpSp>
      <p:grpSp>
        <p:nvGrpSpPr>
          <p:cNvPr id="102" name="Group 102"/>
          <p:cNvGrpSpPr/>
          <p:nvPr/>
        </p:nvGrpSpPr>
        <p:grpSpPr>
          <a:xfrm>
            <a:off x="6019800" y="3276600"/>
            <a:ext cx="2743200" cy="381000"/>
            <a:chOff x="0" y="0"/>
            <a:chExt cx="2743200" cy="381000"/>
          </a:xfrm>
        </p:grpSpPr>
        <p:sp>
          <p:nvSpPr>
            <p:cNvPr id="100" name="Shape 100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1" name="Shape 101"/>
            <p:cNvSpPr/>
            <p:nvPr/>
          </p:nvSpPr>
          <p:spPr>
            <a:xfrm>
              <a:off x="220371" y="19050"/>
              <a:ext cx="2302457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Supportive Culture</a:t>
              </a:r>
            </a:p>
          </p:txBody>
        </p:sp>
      </p:grpSp>
      <p:grpSp>
        <p:nvGrpSpPr>
          <p:cNvPr id="105" name="Group 105"/>
          <p:cNvGrpSpPr/>
          <p:nvPr/>
        </p:nvGrpSpPr>
        <p:grpSpPr>
          <a:xfrm>
            <a:off x="5994400" y="3962400"/>
            <a:ext cx="2792417" cy="381000"/>
            <a:chOff x="0" y="0"/>
            <a:chExt cx="2792416" cy="381000"/>
          </a:xfrm>
        </p:grpSpPr>
        <p:sp>
          <p:nvSpPr>
            <p:cNvPr id="103" name="Shape 103"/>
            <p:cNvSpPr/>
            <p:nvPr/>
          </p:nvSpPr>
          <p:spPr>
            <a:xfrm>
              <a:off x="24013" y="0"/>
              <a:ext cx="2744389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4" name="Shape 104"/>
            <p:cNvSpPr/>
            <p:nvPr/>
          </p:nvSpPr>
          <p:spPr>
            <a:xfrm>
              <a:off x="0" y="19050"/>
              <a:ext cx="2792417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Production/Operations</a:t>
              </a:r>
            </a:p>
          </p:txBody>
        </p:sp>
      </p:grpSp>
      <p:grpSp>
        <p:nvGrpSpPr>
          <p:cNvPr id="108" name="Group 108"/>
          <p:cNvGrpSpPr/>
          <p:nvPr/>
        </p:nvGrpSpPr>
        <p:grpSpPr>
          <a:xfrm>
            <a:off x="6019800" y="4648200"/>
            <a:ext cx="2743200" cy="381000"/>
            <a:chOff x="0" y="0"/>
            <a:chExt cx="2743200" cy="381000"/>
          </a:xfrm>
        </p:grpSpPr>
        <p:sp>
          <p:nvSpPr>
            <p:cNvPr id="106" name="Shape 106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7" name="Shape 107"/>
            <p:cNvSpPr/>
            <p:nvPr/>
          </p:nvSpPr>
          <p:spPr>
            <a:xfrm>
              <a:off x="266455" y="19050"/>
              <a:ext cx="2210287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Human Resources</a:t>
              </a:r>
            </a:p>
          </p:txBody>
        </p:sp>
      </p:grpSp>
      <p:grpSp>
        <p:nvGrpSpPr>
          <p:cNvPr id="111" name="Group 111"/>
          <p:cNvGrpSpPr/>
          <p:nvPr/>
        </p:nvGrpSpPr>
        <p:grpSpPr>
          <a:xfrm>
            <a:off x="6019800" y="1905000"/>
            <a:ext cx="2743200" cy="381000"/>
            <a:chOff x="0" y="0"/>
            <a:chExt cx="2743200" cy="381000"/>
          </a:xfrm>
        </p:grpSpPr>
        <p:sp>
          <p:nvSpPr>
            <p:cNvPr id="109" name="Shape 109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0" name="Shape 110"/>
            <p:cNvSpPr/>
            <p:nvPr/>
          </p:nvSpPr>
          <p:spPr>
            <a:xfrm>
              <a:off x="67622" y="19050"/>
              <a:ext cx="2607954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Resistance to Change</a:t>
              </a:r>
            </a:p>
          </p:txBody>
        </p:sp>
      </p:grpSp>
      <p:grpSp>
        <p:nvGrpSpPr>
          <p:cNvPr id="114" name="Group 114"/>
          <p:cNvGrpSpPr/>
          <p:nvPr/>
        </p:nvGrpSpPr>
        <p:grpSpPr>
          <a:xfrm>
            <a:off x="6019800" y="2590800"/>
            <a:ext cx="2743200" cy="381000"/>
            <a:chOff x="0" y="0"/>
            <a:chExt cx="2743200" cy="381000"/>
          </a:xfrm>
        </p:grpSpPr>
        <p:sp>
          <p:nvSpPr>
            <p:cNvPr id="112" name="Shape 112"/>
            <p:cNvSpPr/>
            <p:nvPr/>
          </p:nvSpPr>
          <p:spPr>
            <a:xfrm>
              <a:off x="0" y="0"/>
              <a:ext cx="2743200" cy="381000"/>
            </a:xfrm>
            <a:prstGeom prst="rect">
              <a:avLst/>
            </a:prstGeom>
            <a:solidFill>
              <a:srgbClr val="F7AB23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12699" dir="2700000">
                <a:srgbClr val="98917F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solidFill>
                    <a:srgbClr val="941100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04581" y="19050"/>
              <a:ext cx="2534039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indent="41275">
                <a:tabLst>
                  <a:tab pos="38100" algn="l"/>
                  <a:tab pos="952500" algn="l"/>
                  <a:tab pos="1866900" algn="l"/>
                  <a:tab pos="2781300" algn="l"/>
                  <a:tab pos="3695700" algn="l"/>
                  <a:tab pos="4610100" algn="l"/>
                  <a:tab pos="5524500" algn="l"/>
                  <a:tab pos="6438900" algn="l"/>
                  <a:tab pos="7353300" algn="l"/>
                  <a:tab pos="8267700" algn="l"/>
                  <a:tab pos="9182100" algn="l"/>
                  <a:tab pos="10096500" algn="l"/>
                </a:tabLst>
                <a:defRPr sz="16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1600"/>
                <a:t>Natural Environment</a:t>
              </a:r>
            </a:p>
          </p:txBody>
        </p:sp>
      </p:grpSp>
      <p:sp>
        <p:nvSpPr>
          <p:cNvPr id="115" name="Shape 115"/>
          <p:cNvSpPr/>
          <p:nvPr/>
        </p:nvSpPr>
        <p:spPr>
          <a:xfrm flipV="1">
            <a:off x="3657600" y="2132010"/>
            <a:ext cx="2362202" cy="1755778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6" name="Shape 116"/>
          <p:cNvSpPr/>
          <p:nvPr/>
        </p:nvSpPr>
        <p:spPr>
          <a:xfrm flipV="1">
            <a:off x="3657600" y="2741610"/>
            <a:ext cx="2362202" cy="1146179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7" name="Shape 117"/>
          <p:cNvSpPr/>
          <p:nvPr/>
        </p:nvSpPr>
        <p:spPr>
          <a:xfrm flipV="1">
            <a:off x="3657600" y="3427412"/>
            <a:ext cx="2362202" cy="460378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8" name="Shape 118"/>
          <p:cNvSpPr/>
          <p:nvPr/>
        </p:nvSpPr>
        <p:spPr>
          <a:xfrm>
            <a:off x="3657598" y="3886199"/>
            <a:ext cx="2286003" cy="228603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9" name="Shape 119"/>
          <p:cNvSpPr/>
          <p:nvPr/>
        </p:nvSpPr>
        <p:spPr>
          <a:xfrm>
            <a:off x="3657600" y="3886198"/>
            <a:ext cx="2362202" cy="914404"/>
          </a:xfrm>
          <a:prstGeom prst="line">
            <a:avLst/>
          </a:prstGeom>
          <a:ln w="9360">
            <a:solidFill/>
            <a:round/>
          </a:ln>
        </p:spPr>
        <p:txBody>
          <a:bodyPr lIns="0" tIns="0" rIns="0" bIns="0"/>
          <a:lstStyle/>
          <a:p>
            <a:pPr lvl="0" indent="0" algn="l">
              <a:defRPr b="0"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20" name="Shape 120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8 -7</a:t>
            </a:r>
          </a:p>
        </p:txBody>
      </p:sp>
      <p:sp>
        <p:nvSpPr>
          <p:cNvPr id="121" name="Shape 121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nodeType="after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nodeType="afterEffect" presetClass="entr" presetSubtype="0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nodeType="afterEffect" presetClass="entr" presetSubtype="0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nodeType="afterEffect" presetClass="entr" presetSubtype="0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nodeType="afterEffect" presetClass="entr" presetSubtype="0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2" grpId="4"/>
      <p:bldP build="whole" bldLvl="1" animBg="1" rev="0" advAuto="0" spid="99" grpId="1"/>
      <p:bldP build="whole" bldLvl="1" animBg="1" rev="0" advAuto="0" spid="105" grpId="5"/>
      <p:bldP build="whole" bldLvl="1" animBg="1" rev="0" advAuto="0" spid="114" grpId="3"/>
      <p:bldP build="whole" bldLvl="1" animBg="1" rev="0" advAuto="0" spid="108" grpId="6"/>
      <p:bldP build="whole" bldLvl="1" animBg="1" rev="0" advAuto="0" spid="111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6476998" y="6172200"/>
            <a:ext cx="2146304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900">
                <a:solidFill>
                  <a:srgbClr val="FCF7E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7-8</a:t>
            </a:r>
          </a:p>
        </p:txBody>
      </p:sp>
      <p:sp>
        <p:nvSpPr>
          <p:cNvPr id="124" name="Shape 124"/>
          <p:cNvSpPr/>
          <p:nvPr/>
        </p:nvSpPr>
        <p:spPr>
          <a:xfrm>
            <a:off x="533400" y="457198"/>
            <a:ext cx="6108700" cy="1221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indent="38100" algn="l">
              <a:spcBef>
                <a:spcPts val="12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rPr>
              <a:t>Annual Objectives</a:t>
            </a:r>
            <a:endParaRPr sz="2400">
              <a:solidFill>
                <a:srgbClr val="F3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38100" algn="l">
              <a:spcBef>
                <a:spcPts val="1200"/>
              </a:spcBef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b="0">
                <a:solidFill>
                  <a:srgbClr val="000000"/>
                </a:solidFill>
              </a:defRPr>
            </a:pPr>
            <a:r>
              <a:rPr b="1" sz="2400">
                <a:latin typeface="Arial"/>
                <a:ea typeface="Arial"/>
                <a:cs typeface="Arial"/>
                <a:sym typeface="Arial"/>
              </a:rPr>
              <a:t>is a decentralised activity that directly involves all managers in an org.</a:t>
            </a:r>
          </a:p>
        </p:txBody>
      </p:sp>
      <p:grpSp>
        <p:nvGrpSpPr>
          <p:cNvPr id="127" name="Group 127"/>
          <p:cNvGrpSpPr/>
          <p:nvPr/>
        </p:nvGrpSpPr>
        <p:grpSpPr>
          <a:xfrm>
            <a:off x="533400" y="2057398"/>
            <a:ext cx="7327900" cy="2540003"/>
            <a:chOff x="0" y="0"/>
            <a:chExt cx="7327900" cy="2540001"/>
          </a:xfrm>
        </p:grpSpPr>
        <p:sp>
          <p:nvSpPr>
            <p:cNvPr id="125" name="Shape 125"/>
            <p:cNvSpPr/>
            <p:nvPr/>
          </p:nvSpPr>
          <p:spPr>
            <a:xfrm>
              <a:off x="0" y="0"/>
              <a:ext cx="7327900" cy="25400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indent="0" algn="l"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sz="20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26" name="Shape 126"/>
            <p:cNvSpPr/>
            <p:nvPr/>
          </p:nvSpPr>
          <p:spPr>
            <a:xfrm>
              <a:off x="0" y="-1"/>
              <a:ext cx="7327900" cy="2108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34315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Annual objectives are essential for strategy implementation because they represent :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63512" indent="-131762" algn="l"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315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Basis for resource allocation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163512" indent="-131762" algn="l"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315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Mechanism for management evaluation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343152" indent="-311402" algn="l">
                <a:buClr>
                  <a:srgbClr val="000000"/>
                </a:buClr>
                <a:buSzPct val="100000"/>
                <a:buFont typeface="Verdana"/>
                <a:buChar char="•"/>
                <a:tabLst>
                  <a:tab pos="381000" algn="l"/>
                  <a:tab pos="1295400" algn="l"/>
                  <a:tab pos="2209800" algn="l"/>
                  <a:tab pos="3124200" algn="l"/>
                  <a:tab pos="4038600" algn="l"/>
                  <a:tab pos="4953000" algn="l"/>
                  <a:tab pos="5867400" algn="l"/>
                  <a:tab pos="6781800" algn="l"/>
                  <a:tab pos="7696200" algn="l"/>
                  <a:tab pos="8610600" algn="l"/>
                  <a:tab pos="9525000" algn="l"/>
                  <a:tab pos="10439400" algn="l"/>
                  <a:tab pos="10553700" algn="l"/>
                </a:tabLst>
                <a:defRPr b="0">
                  <a:solidFill>
                    <a:srgbClr val="000000"/>
                  </a:solidFill>
                </a:defRPr>
              </a:pPr>
              <a:r>
                <a:rPr b="1" sz="2000">
                  <a:latin typeface="Verdana"/>
                  <a:ea typeface="Verdana"/>
                  <a:cs typeface="Verdana"/>
                  <a:sym typeface="Verdana"/>
                </a:rPr>
                <a:t>Establish departments priorities</a:t>
              </a:r>
            </a:p>
          </p:txBody>
        </p:sp>
      </p:grpSp>
      <p:sp>
        <p:nvSpPr>
          <p:cNvPr id="128" name="Shape 128"/>
          <p:cNvSpPr/>
          <p:nvPr/>
        </p:nvSpPr>
        <p:spPr>
          <a:xfrm>
            <a:off x="288925" y="6524625"/>
            <a:ext cx="711200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 algn="l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Ch 8 -8</a:t>
            </a:r>
          </a:p>
        </p:txBody>
      </p:sp>
      <p:sp>
        <p:nvSpPr>
          <p:cNvPr id="129" name="Shape 129"/>
          <p:cNvSpPr/>
          <p:nvPr/>
        </p:nvSpPr>
        <p:spPr>
          <a:xfrm>
            <a:off x="1423987" y="6524625"/>
            <a:ext cx="2819401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8100">
              <a:tabLst>
                <a:tab pos="38100" algn="l"/>
                <a:tab pos="952500" algn="l"/>
                <a:tab pos="1866900" algn="l"/>
                <a:tab pos="2781300" algn="l"/>
                <a:tab pos="3695700" algn="l"/>
                <a:tab pos="4610100" algn="l"/>
                <a:tab pos="5524500" algn="l"/>
                <a:tab pos="6438900" algn="l"/>
                <a:tab pos="7353300" algn="l"/>
                <a:tab pos="8267700" algn="l"/>
                <a:tab pos="9182100" algn="l"/>
                <a:tab pos="10096500" algn="l"/>
              </a:tabLst>
              <a:defRPr sz="900">
                <a:solidFill>
                  <a:srgbClr val="FCF7E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900">
                <a:solidFill>
                  <a:srgbClr val="FCF7EE"/>
                </a:solid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xfrm>
            <a:off x="365124" y="395286"/>
            <a:ext cx="8405815" cy="11509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indent="0">
              <a:spcBef>
                <a:spcPts val="1200"/>
              </a:spcBef>
              <a:defRPr b="1" sz="2400">
                <a:solidFill>
                  <a:srgbClr val="F38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38000"/>
                </a:solidFill>
              </a:rPr>
              <a:t>Policies</a:t>
            </a: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xfrm>
            <a:off x="365124" y="1546225"/>
            <a:ext cx="8405815" cy="53101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Policies refer to specific guidelines methods procedures and administrative practices established to support work toward stated goals.</a:t>
            </a:r>
            <a:endParaRPr sz="2000"/>
          </a:p>
          <a:p>
            <a:pPr lvl="0">
              <a:defRPr sz="1800"/>
            </a:pPr>
            <a:r>
              <a:rPr sz="2000"/>
              <a:t>Policies are instrument for strategy implementation </a:t>
            </a:r>
            <a:endParaRPr sz="2000"/>
          </a:p>
          <a:p>
            <a:pPr lvl="0">
              <a:defRPr sz="1800"/>
            </a:pPr>
            <a:r>
              <a:rPr sz="2000"/>
              <a:t> They provide basis for management control</a:t>
            </a:r>
            <a:endParaRPr sz="2000"/>
          </a:p>
          <a:p>
            <a:pPr lvl="0">
              <a:defRPr sz="1800"/>
            </a:pPr>
            <a:r>
              <a:rPr sz="2000"/>
              <a:t>“policy manual” : direct behaviour. </a:t>
            </a:r>
          </a:p>
        </p:txBody>
      </p:sp>
    </p:spTree>
  </p:cSld>
  <p:clrMapOvr>
    <a:masterClrMapping/>
  </p:clrMapOvr>
  <p:transition spd="fast" advClick="1">
    <p:cover dir="l"/>
  </p:transition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7742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8F8F8F"/>
      </a:accent3>
      <a:accent4>
        <a:srgbClr val="006638"/>
      </a:accent4>
      <a:accent5>
        <a:srgbClr val="AAB7DA"/>
      </a:accent5>
      <a:accent6>
        <a:srgbClr val="007B2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1800" u="none" kumimoji="0" normalizeH="0">
            <a:ln>
              <a:noFill/>
            </a:ln>
            <a:solidFill>
              <a:srgbClr val="007742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1800" u="none" kumimoji="0" normalizeH="0">
            <a:ln>
              <a:noFill/>
            </a:ln>
            <a:solidFill>
              <a:srgbClr val="007742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8F8F8F"/>
      </a:accent3>
      <a:accent4>
        <a:srgbClr val="006638"/>
      </a:accent4>
      <a:accent5>
        <a:srgbClr val="AAB7DA"/>
      </a:accent5>
      <a:accent6>
        <a:srgbClr val="007B2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1800" u="none" kumimoji="0" normalizeH="0">
            <a:ln>
              <a:noFill/>
            </a:ln>
            <a:solidFill>
              <a:srgbClr val="007742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39687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1800" u="none" kumimoji="0" normalizeH="0">
            <a:ln>
              <a:noFill/>
            </a:ln>
            <a:solidFill>
              <a:srgbClr val="007742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