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1"/>
  </p:sldMasterIdLst>
  <p:notesMasterIdLst>
    <p:notesMasterId r:id="rId30"/>
  </p:notesMasterIdLst>
  <p:sldIdLst>
    <p:sldId id="278" r:id="rId2"/>
    <p:sldId id="340" r:id="rId3"/>
    <p:sldId id="342" r:id="rId4"/>
    <p:sldId id="341" r:id="rId5"/>
    <p:sldId id="343" r:id="rId6"/>
    <p:sldId id="344" r:id="rId7"/>
    <p:sldId id="345" r:id="rId8"/>
    <p:sldId id="294" r:id="rId9"/>
    <p:sldId id="315" r:id="rId10"/>
    <p:sldId id="331" r:id="rId11"/>
    <p:sldId id="316" r:id="rId12"/>
    <p:sldId id="332" r:id="rId13"/>
    <p:sldId id="317" r:id="rId14"/>
    <p:sldId id="335" r:id="rId15"/>
    <p:sldId id="334" r:id="rId16"/>
    <p:sldId id="336" r:id="rId17"/>
    <p:sldId id="337" r:id="rId18"/>
    <p:sldId id="338" r:id="rId19"/>
    <p:sldId id="339" r:id="rId20"/>
    <p:sldId id="295" r:id="rId21"/>
    <p:sldId id="324" r:id="rId22"/>
    <p:sldId id="325" r:id="rId23"/>
    <p:sldId id="327" r:id="rId24"/>
    <p:sldId id="326" r:id="rId25"/>
    <p:sldId id="328" r:id="rId26"/>
    <p:sldId id="333" r:id="rId27"/>
    <p:sldId id="330" r:id="rId28"/>
    <p:sldId id="346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73" autoAdjust="0"/>
    <p:restoredTop sz="94660"/>
  </p:normalViewPr>
  <p:slideViewPr>
    <p:cSldViewPr>
      <p:cViewPr varScale="1">
        <p:scale>
          <a:sx n="102" d="100"/>
          <a:sy n="102" d="100"/>
        </p:scale>
        <p:origin x="24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29/01/1439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20D6-F6E4-43BE-BD50-6AF79E688991}" type="datetime1">
              <a:rPr lang="ar-SA" smtClean="0"/>
              <a:t>29/01/1439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178FA-B560-4E06-BC82-5B6652923DF0}" type="datetime1">
              <a:rPr lang="ar-SA" smtClean="0"/>
              <a:t>29/01/1439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E205-C9B7-4DFE-9B7F-F0374DBC62CE}" type="datetime1">
              <a:rPr lang="ar-SA" smtClean="0"/>
              <a:t>29/01/1439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78B0-F64B-4389-A4A8-571AB9B3DAE9}" type="datetime1">
              <a:rPr lang="ar-SA" smtClean="0"/>
              <a:t>29/01/1439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B2F25-2EE8-4099-866A-4C4EDBF1A90B}" type="datetime1">
              <a:rPr lang="ar-SA" smtClean="0"/>
              <a:t>29/01/1439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96A2-B97B-45F6-B319-40B6A8637E07}" type="datetime1">
              <a:rPr lang="ar-SA" smtClean="0"/>
              <a:t>29/01/1439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8160-D3EE-4339-AB12-10061B002F32}" type="datetime1">
              <a:rPr lang="ar-SA" smtClean="0"/>
              <a:t>29/01/1439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7932-C236-46C4-B5A4-8BED898C4274}" type="datetime1">
              <a:rPr lang="ar-SA" smtClean="0"/>
              <a:t>29/01/1439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3380-591F-4D6E-B050-331C0BCB733C}" type="datetime1">
              <a:rPr lang="ar-SA" smtClean="0"/>
              <a:t>29/01/1439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55875-2502-43A7-89FD-052E16CD790D}" type="datetime1">
              <a:rPr lang="ar-SA" smtClean="0"/>
              <a:t>29/01/1439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BC48-CE44-4215-81F6-EACBECE730AA}" type="datetime1">
              <a:rPr lang="ar-SA" smtClean="0"/>
              <a:t>29/01/1439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6085EDB-AF4B-411E-919F-AC4B0188EBD4}" type="datetime1">
              <a:rPr lang="ar-SA" smtClean="0"/>
              <a:t>29/01/1439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131840" y="3994805"/>
            <a:ext cx="251222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الاستعلامات</a:t>
            </a:r>
            <a:endParaRPr lang="en-US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827585" y="1484784"/>
            <a:ext cx="6641682" cy="16619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البيانات </a:t>
            </a:r>
          </a:p>
          <a:p>
            <a:pPr algn="ctr"/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Microsoft Access 2016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79860" r="1"/>
          <a:stretch/>
        </p:blipFill>
        <p:spPr bwMode="auto">
          <a:xfrm>
            <a:off x="7469267" y="1631704"/>
            <a:ext cx="126616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351306" y="2780928"/>
            <a:ext cx="4256698" cy="158532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من خانة الحقل اختار اسم الحقول التي أود عرض بياناتها </a:t>
            </a:r>
          </a:p>
        </p:txBody>
      </p:sp>
      <p:cxnSp>
        <p:nvCxnSpPr>
          <p:cNvPr id="9" name="رابط كسهم مستقيم 8"/>
          <p:cNvCxnSpPr>
            <a:stCxn id="5" idx="3"/>
          </p:cNvCxnSpPr>
          <p:nvPr/>
        </p:nvCxnSpPr>
        <p:spPr>
          <a:xfrm>
            <a:off x="4608004" y="3573589"/>
            <a:ext cx="2484276" cy="132962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6"/>
          <p:cNvSpPr txBox="1"/>
          <p:nvPr/>
        </p:nvSpPr>
        <p:spPr>
          <a:xfrm>
            <a:off x="5148064" y="2826514"/>
            <a:ext cx="360040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6633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14" name="صورة 1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323528" y="2708920"/>
            <a:ext cx="3779911" cy="1703814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اكتب </a:t>
            </a:r>
            <a:r>
              <a:rPr lang="ar-SA" dirty="0"/>
              <a:t>الشرط في صف المعايير أسفل اسم الحقل المطلوب  تنفيذ الشرط عليه </a:t>
            </a:r>
            <a:r>
              <a:rPr lang="ar-SA" dirty="0" smtClean="0"/>
              <a:t>حسب القواعد .  </a:t>
            </a:r>
            <a:endParaRPr lang="ar-SA" dirty="0"/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رابط كسهم مستقيم 10"/>
          <p:cNvCxnSpPr>
            <a:stCxn id="6" idx="3"/>
          </p:cNvCxnSpPr>
          <p:nvPr/>
        </p:nvCxnSpPr>
        <p:spPr>
          <a:xfrm>
            <a:off x="4103439" y="3560827"/>
            <a:ext cx="2088741" cy="2007193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4"/>
          <p:cNvSpPr txBox="1"/>
          <p:nvPr/>
        </p:nvSpPr>
        <p:spPr>
          <a:xfrm>
            <a:off x="4787769" y="2891158"/>
            <a:ext cx="360040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6575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12</a:t>
            </a:fld>
            <a:endParaRPr lang="ar-SA"/>
          </a:p>
        </p:txBody>
      </p:sp>
      <p:pic>
        <p:nvPicPr>
          <p:cNvPr id="14" name="صورة 1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4"/>
          <p:cNvSpPr txBox="1"/>
          <p:nvPr/>
        </p:nvSpPr>
        <p:spPr>
          <a:xfrm>
            <a:off x="4967789" y="2420888"/>
            <a:ext cx="360040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4</a:t>
            </a:r>
            <a:endParaRPr lang="ar-SA" dirty="0"/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3347864" y="3395214"/>
            <a:ext cx="2808312" cy="10081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أقوم بتشغيل الاستعلام</a:t>
            </a:r>
          </a:p>
        </p:txBody>
      </p:sp>
      <p:cxnSp>
        <p:nvCxnSpPr>
          <p:cNvPr id="9" name="رابط كسهم مستقيم 8"/>
          <p:cNvCxnSpPr>
            <a:stCxn id="8" idx="3"/>
          </p:cNvCxnSpPr>
          <p:nvPr/>
        </p:nvCxnSpPr>
        <p:spPr>
          <a:xfrm flipV="1">
            <a:off x="6156176" y="1916833"/>
            <a:ext cx="2376264" cy="1982437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عنوان 1"/>
          <p:cNvSpPr txBox="1">
            <a:spLocks/>
          </p:cNvSpPr>
          <p:nvPr/>
        </p:nvSpPr>
        <p:spPr>
          <a:xfrm>
            <a:off x="467544" y="2543307"/>
            <a:ext cx="2555775" cy="1703814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أو عرضه بطريقة عرض البيانات لمشاهدة النتائج .  </a:t>
            </a:r>
          </a:p>
        </p:txBody>
      </p:sp>
    </p:spTree>
    <p:extLst>
      <p:ext uri="{BB962C8B-B14F-4D97-AF65-F5344CB8AC3E}">
        <p14:creationId xmlns:p14="http://schemas.microsoft.com/office/powerpoint/2010/main" val="200006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2627784" y="3880498"/>
            <a:ext cx="3538325" cy="10081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نلاحظ أنه تم تطبيق الاستعلام واظهار البيانات المستوفية للشروط فقط  </a:t>
            </a:r>
          </a:p>
        </p:txBody>
      </p:sp>
      <p:cxnSp>
        <p:nvCxnSpPr>
          <p:cNvPr id="10" name="رابط كسهم مستقيم 9"/>
          <p:cNvCxnSpPr/>
          <p:nvPr/>
        </p:nvCxnSpPr>
        <p:spPr>
          <a:xfrm flipH="1" flipV="1">
            <a:off x="1979712" y="3212976"/>
            <a:ext cx="2417235" cy="66752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94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14321" y="1484784"/>
            <a:ext cx="7992888" cy="28083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يمكن إنشاء </a:t>
            </a:r>
            <a:r>
              <a:rPr lang="ar-SA" sz="36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الاستعلام </a:t>
            </a:r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من جدولين عن طريق 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endParaRPr lang="ar-SA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742950" indent="-742950" algn="ctr">
              <a:buFont typeface="+mj-lt"/>
              <a:buAutoNum type="arabicPeriod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تصميم الاستعلام .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معالج الاستعلامات .</a:t>
            </a:r>
          </a:p>
        </p:txBody>
      </p:sp>
    </p:spTree>
    <p:extLst>
      <p:ext uri="{BB962C8B-B14F-4D97-AF65-F5344CB8AC3E}">
        <p14:creationId xmlns:p14="http://schemas.microsoft.com/office/powerpoint/2010/main" val="154742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" y="1052736"/>
            <a:ext cx="9144000" cy="5825887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1- تصميم الاستعلام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صورة 5" descr="إظهار جدول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14" y="2636912"/>
            <a:ext cx="3025421" cy="3195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87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4" name="صورة 3" descr="استعلام جديد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564904"/>
            <a:ext cx="5496390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97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4" name="صورة 3" descr="معالج الاستعلامات البسيطة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5" y="2276872"/>
            <a:ext cx="4820370" cy="3600400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179512" y="2564904"/>
            <a:ext cx="2232247" cy="194421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نختار الجدول ثم الحقول المطلوبة ثم نختار الجدول الآخر وحقوله المطلوبة ثم التالي</a:t>
            </a:r>
          </a:p>
        </p:txBody>
      </p:sp>
      <p:cxnSp>
        <p:nvCxnSpPr>
          <p:cNvPr id="7" name="رابط كسهم مستقيم 6"/>
          <p:cNvCxnSpPr/>
          <p:nvPr/>
        </p:nvCxnSpPr>
        <p:spPr>
          <a:xfrm flipV="1">
            <a:off x="2411759" y="3645024"/>
            <a:ext cx="1440161" cy="16040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2411759" y="3805432"/>
            <a:ext cx="2448274" cy="919712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685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18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4" name="صورة 3" descr="معالج الاستعلامات البسيطة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780928"/>
            <a:ext cx="4629796" cy="3458058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1551950" y="5618722"/>
            <a:ext cx="1368152" cy="620264"/>
          </a:xfrm>
          <a:prstGeom prst="rect">
            <a:avLst/>
          </a:prstGeom>
          <a:solidFill>
            <a:schemeClr val="bg2">
              <a:lumMod val="90000"/>
              <a:alpha val="16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lnSpcReduction="1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53066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86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2"/>
          <p:cNvSpPr txBox="1">
            <a:spLocks/>
          </p:cNvSpPr>
          <p:nvPr/>
        </p:nvSpPr>
        <p:spPr>
          <a:xfrm>
            <a:off x="539552" y="269186"/>
            <a:ext cx="8229600" cy="73501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ربط جدولين في قاعدة البيانات أكسيس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xfrm>
            <a:off x="5363112" y="1556792"/>
            <a:ext cx="3384376" cy="4176464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sz="2800" dirty="0" smtClean="0"/>
              <a:t>المقصود بربط الجداول:</a:t>
            </a:r>
          </a:p>
          <a:p>
            <a:pPr marL="0" indent="0" algn="just" rtl="1">
              <a:buNone/>
            </a:pPr>
            <a:r>
              <a:rPr lang="ar-SA" sz="2800" dirty="0" smtClean="0"/>
              <a:t> هو إنشاء علاقة ارتباط بين جدولين وذلك  لاستخراج بيانات من كلا الجدولين بسهولة .</a:t>
            </a:r>
          </a:p>
          <a:p>
            <a:pPr marL="0" indent="0" algn="just" rtl="1">
              <a:buNone/>
            </a:pPr>
            <a:r>
              <a:rPr lang="ar-SA" sz="2800" dirty="0" smtClean="0"/>
              <a:t>مثلا :</a:t>
            </a:r>
          </a:p>
          <a:p>
            <a:pPr marL="0" indent="0" algn="just" rtl="1">
              <a:buNone/>
            </a:pPr>
            <a:r>
              <a:rPr lang="ar-SA" sz="2800" dirty="0" smtClean="0"/>
              <a:t>ما هو رقم تحويلة الغرفة التي يرقد بها المريض الذي رقم ملفه 313 ؟</a:t>
            </a:r>
          </a:p>
          <a:p>
            <a:pPr marL="0" indent="0" algn="just" rtl="1">
              <a:buNone/>
            </a:pPr>
            <a:endParaRPr lang="ar-SA" sz="2800" dirty="0" smtClean="0"/>
          </a:p>
          <a:p>
            <a:pPr marL="0" indent="0" algn="just" rtl="1">
              <a:buNone/>
            </a:pPr>
            <a:endParaRPr lang="ar-SA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 rtl="1">
              <a:buNone/>
            </a:pPr>
            <a:endParaRPr lang="ar-SA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 rtl="1">
              <a:buNone/>
            </a:pPr>
            <a:endParaRPr lang="en-US" sz="11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0921003"/>
              </p:ext>
            </p:extLst>
          </p:nvPr>
        </p:nvGraphicFramePr>
        <p:xfrm>
          <a:off x="323528" y="1556792"/>
          <a:ext cx="4595184" cy="211739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607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07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0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44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1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الجنس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الطبيب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سيف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حنان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خالد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دعاء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854524"/>
              </p:ext>
            </p:extLst>
          </p:nvPr>
        </p:nvGraphicFramePr>
        <p:xfrm>
          <a:off x="539552" y="4581128"/>
          <a:ext cx="4023538" cy="19556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679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42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13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عدد الأسرة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التحويلة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435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432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676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1619672" y="1102504"/>
            <a:ext cx="22392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000" b="1" dirty="0" smtClean="0">
                <a:latin typeface="Comic Sans MS" pitchFamily="66" charset="0"/>
                <a:cs typeface="Tahoma" pitchFamily="34" charset="0"/>
              </a:rPr>
              <a:t>جدول المرضى</a:t>
            </a:r>
            <a:endParaRPr lang="ar-SA" sz="2000" b="1" dirty="0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1619672" y="4077072"/>
            <a:ext cx="21003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000" b="1" dirty="0" smtClean="0">
                <a:latin typeface="Comic Sans MS" pitchFamily="66" charset="0"/>
                <a:cs typeface="Tahoma" pitchFamily="34" charset="0"/>
              </a:rPr>
              <a:t>جدول الغرف</a:t>
            </a:r>
            <a:endParaRPr lang="ar-SA" sz="2000" b="1" dirty="0">
              <a:latin typeface="Comic Sans MS" pitchFamily="66" charset="0"/>
              <a:cs typeface="Tahoma" pitchFamily="34" charset="0"/>
            </a:endParaRPr>
          </a:p>
        </p:txBody>
      </p:sp>
      <p:cxnSp>
        <p:nvCxnSpPr>
          <p:cNvPr id="11" name="رابط مستقيم 10"/>
          <p:cNvCxnSpPr/>
          <p:nvPr/>
        </p:nvCxnSpPr>
        <p:spPr>
          <a:xfrm flipH="1">
            <a:off x="1115616" y="3645024"/>
            <a:ext cx="1554207" cy="100811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624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 تكتب الشروط للبيانات من نوع رقم باستخدام العلامات </a:t>
            </a:r>
          </a:p>
          <a:p>
            <a:pPr marL="0" indent="0" algn="just">
              <a:buNone/>
            </a:pPr>
            <a:r>
              <a:rPr lang="ar-SA" sz="3200" dirty="0" smtClean="0"/>
              <a:t>المنطقية :</a:t>
            </a:r>
          </a:p>
          <a:p>
            <a:pPr marL="0" indent="0" algn="just">
              <a:buNone/>
            </a:pPr>
            <a:r>
              <a:rPr lang="ar-SA" sz="4800" b="1" dirty="0" smtClean="0">
                <a:solidFill>
                  <a:schemeClr val="accent1">
                    <a:lumMod val="75000"/>
                  </a:schemeClr>
                </a:solidFill>
              </a:rPr>
              <a:t>( &lt; , &gt; , =&lt; , =&gt; , = ,&lt; &gt;)</a:t>
            </a:r>
          </a:p>
          <a:p>
            <a:pPr marL="0" indent="0" algn="just">
              <a:buNone/>
            </a:pPr>
            <a:endParaRPr lang="ar-SA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ar-SA" sz="3200" dirty="0" smtClean="0"/>
              <a:t>يتم </a:t>
            </a:r>
            <a:r>
              <a:rPr lang="ar-SA" sz="3200" dirty="0"/>
              <a:t>أدخال الشرط عند صف المعايير أسفل اسم الحقل الرقمي .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البيانات الرقمية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118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21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 </a:t>
            </a:r>
            <a:r>
              <a:rPr lang="ar-SA" sz="3200" dirty="0"/>
              <a:t>تكتب الشروط </a:t>
            </a:r>
            <a:r>
              <a:rPr lang="ar-SA" sz="3200" dirty="0" smtClean="0"/>
              <a:t>للبيانات </a:t>
            </a:r>
            <a:r>
              <a:rPr lang="ar-SA" sz="3200" dirty="0"/>
              <a:t>من نوع </a:t>
            </a:r>
            <a:r>
              <a:rPr lang="ar-SA" sz="3200" dirty="0" smtClean="0"/>
              <a:t>نص بكتابة النص كاملا , أو جزء منه و التعويض عن الجزء المفقود بعلامة (</a:t>
            </a:r>
            <a:r>
              <a:rPr lang="en-US" sz="3200" dirty="0" smtClean="0"/>
              <a:t>X</a:t>
            </a:r>
            <a:r>
              <a:rPr lang="ar-SA" sz="3200" dirty="0" smtClean="0"/>
              <a:t>) .</a:t>
            </a:r>
          </a:p>
          <a:p>
            <a:pPr marL="0" indent="0" algn="just">
              <a:buNone/>
            </a:pPr>
            <a:r>
              <a:rPr lang="ar-SA" sz="3200" dirty="0" smtClean="0"/>
              <a:t>يتم </a:t>
            </a:r>
            <a:r>
              <a:rPr lang="ar-SA" sz="3200" dirty="0"/>
              <a:t>أدخال الشرط عند صف المعايير أسفل اسم الحقل </a:t>
            </a:r>
            <a:r>
              <a:rPr lang="ar-SA" sz="3200" dirty="0" smtClean="0"/>
              <a:t>النصي .</a:t>
            </a:r>
          </a:p>
          <a:p>
            <a:pPr marL="0" indent="0" algn="just">
              <a:buNone/>
            </a:pPr>
            <a:r>
              <a:rPr lang="ar-SA" sz="3200" dirty="0" smtClean="0"/>
              <a:t>مثال :</a:t>
            </a:r>
          </a:p>
          <a:p>
            <a:pPr marL="0" indent="0" algn="just">
              <a:buNone/>
            </a:pPr>
            <a:r>
              <a:rPr lang="en-US" sz="3200" dirty="0" smtClean="0"/>
              <a:t>“</a:t>
            </a:r>
            <a:r>
              <a:rPr lang="ar-SA" sz="3200" dirty="0" smtClean="0"/>
              <a:t>محمد علي الناصر</a:t>
            </a:r>
            <a:r>
              <a:rPr lang="en-US" sz="3200" dirty="0" smtClean="0"/>
              <a:t>”</a:t>
            </a:r>
            <a:endParaRPr lang="ar-SA" sz="3200" dirty="0"/>
          </a:p>
          <a:p>
            <a:pPr>
              <a:buNone/>
            </a:pPr>
            <a:r>
              <a:rPr lang="en-US" sz="3200" dirty="0"/>
              <a:t>“</a:t>
            </a:r>
            <a:r>
              <a:rPr lang="ar-SA" sz="3200" dirty="0"/>
              <a:t> * محمد</a:t>
            </a:r>
            <a:r>
              <a:rPr lang="en-US" sz="3200" dirty="0"/>
              <a:t>”</a:t>
            </a:r>
            <a:r>
              <a:rPr lang="ar-SA" sz="3200" dirty="0"/>
              <a:t>  </a:t>
            </a:r>
            <a:r>
              <a:rPr lang="en-US" sz="3200" dirty="0" smtClean="0"/>
              <a:t>Like</a:t>
            </a:r>
          </a:p>
          <a:p>
            <a:pPr>
              <a:buNone/>
            </a:pPr>
            <a:r>
              <a:rPr lang="en-US" sz="3200" dirty="0" smtClean="0"/>
              <a:t>“</a:t>
            </a:r>
            <a:r>
              <a:rPr lang="ar-SA" sz="3200" dirty="0" smtClean="0"/>
              <a:t> * م</a:t>
            </a:r>
            <a:r>
              <a:rPr lang="en-US" sz="3200" dirty="0" smtClean="0"/>
              <a:t>”</a:t>
            </a:r>
            <a:r>
              <a:rPr lang="ar-SA" sz="3200" dirty="0" smtClean="0"/>
              <a:t>  </a:t>
            </a:r>
            <a:r>
              <a:rPr lang="en-US" sz="3200" dirty="0" smtClean="0"/>
              <a:t>Like</a:t>
            </a:r>
          </a:p>
          <a:p>
            <a:pPr>
              <a:buNone/>
            </a:pPr>
            <a:endParaRPr lang="ar-SA" sz="3200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البيانات النصية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61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22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2204864"/>
            <a:ext cx="8280920" cy="25922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نقوم بكتابة كلمة 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نعم</a:t>
            </a:r>
            <a:r>
              <a:rPr lang="ar-SA" sz="3200" dirty="0" smtClean="0"/>
              <a:t> أو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لا</a:t>
            </a:r>
            <a:r>
              <a:rPr lang="ar-SA" sz="3200" dirty="0" smtClean="0"/>
              <a:t> عند صف </a:t>
            </a:r>
            <a:r>
              <a:rPr lang="ar-SA" sz="3200" dirty="0"/>
              <a:t>المعايير أسفل اسم الحقل </a:t>
            </a:r>
            <a:r>
              <a:rPr lang="ar-SA" sz="3200" dirty="0" smtClean="0"/>
              <a:t>المطلوب .</a:t>
            </a:r>
          </a:p>
          <a:p>
            <a:pPr marL="0" indent="0" algn="just">
              <a:buNone/>
            </a:pPr>
            <a:r>
              <a:rPr lang="ar-SA" sz="3200" dirty="0" smtClean="0"/>
              <a:t>مثل : حقل متزوج في جدول الطالب .</a:t>
            </a:r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1098134" y="692696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البيانات من نوع (نعم / لا )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380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23</a:t>
            </a:fld>
            <a:endParaRPr lang="ar-SA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125529" y="1052736"/>
            <a:ext cx="7772400" cy="720080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البيانات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من نوع تاريخ و وقت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عنصر نائب للمحتوى 2"/>
          <p:cNvSpPr txBox="1">
            <a:spLocks/>
          </p:cNvSpPr>
          <p:nvPr/>
        </p:nvSpPr>
        <p:spPr>
          <a:xfrm>
            <a:off x="331111" y="1990594"/>
            <a:ext cx="8554932" cy="45347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ar-SA" sz="3200" dirty="0" smtClean="0"/>
              <a:t>نقوم بكتابة التاريخ المطلوب عند صف المعايير أسفل اسم حقل التاريخ مع ملاحظة ( </a:t>
            </a:r>
            <a:r>
              <a:rPr lang="ar-SA" sz="28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الالتزام بنفس طريقة كتابة التاريخ بالجدول</a:t>
            </a:r>
            <a:r>
              <a:rPr lang="ar-SA" sz="3200" dirty="0" smtClean="0"/>
              <a:t>). </a:t>
            </a:r>
          </a:p>
          <a:p>
            <a:pPr marL="0" indent="0" algn="just">
              <a:buNone/>
            </a:pPr>
            <a:r>
              <a:rPr lang="ar-SA" sz="3200" dirty="0" smtClean="0"/>
              <a:t>مثال :</a:t>
            </a:r>
          </a:p>
          <a:p>
            <a:pPr marL="0" indent="0" algn="just">
              <a:buNone/>
            </a:pPr>
            <a:r>
              <a:rPr lang="ar-SA" sz="3200" dirty="0" smtClean="0"/>
              <a:t>يطابق التاريخ           </a:t>
            </a:r>
            <a:r>
              <a:rPr lang="en-US" sz="3200" dirty="0" smtClean="0"/>
              <a:t>#2/2/1988# </a:t>
            </a:r>
            <a:r>
              <a:rPr lang="ar-SA" sz="3200" dirty="0" smtClean="0"/>
              <a:t> </a:t>
            </a:r>
          </a:p>
          <a:p>
            <a:pPr marL="0" indent="0" algn="just">
              <a:buNone/>
            </a:pPr>
            <a:r>
              <a:rPr lang="ar-SA" sz="3200" dirty="0" smtClean="0"/>
              <a:t>لا يطابق التاريخ   </a:t>
            </a:r>
            <a:r>
              <a:rPr lang="en-US" sz="3200" dirty="0" smtClean="0"/>
              <a:t>Not </a:t>
            </a:r>
            <a:r>
              <a:rPr lang="en-US" sz="3200" dirty="0"/>
              <a:t>#</a:t>
            </a:r>
            <a:r>
              <a:rPr lang="en-US" sz="3200" dirty="0" smtClean="0"/>
              <a:t>2/2/1988#       </a:t>
            </a:r>
          </a:p>
          <a:p>
            <a:pPr marL="0" indent="0" algn="just">
              <a:buNone/>
            </a:pPr>
            <a:r>
              <a:rPr lang="ar-SA" sz="3200" dirty="0"/>
              <a:t>تحتوي على </a:t>
            </a:r>
            <a:r>
              <a:rPr lang="ar-SA" sz="3200" dirty="0" smtClean="0"/>
              <a:t>قيم بعد </a:t>
            </a:r>
            <a:r>
              <a:rPr lang="ar-SA" sz="3200" dirty="0"/>
              <a:t>تاريخ </a:t>
            </a:r>
            <a:r>
              <a:rPr lang="ar-SA" sz="3200" dirty="0" smtClean="0"/>
              <a:t>معين   </a:t>
            </a:r>
            <a:r>
              <a:rPr lang="en-US" sz="3200" dirty="0" smtClean="0"/>
              <a:t>#2/2/1988#</a:t>
            </a:r>
            <a:r>
              <a:rPr lang="ar-SA" sz="3200" dirty="0" smtClean="0"/>
              <a:t> &lt;</a:t>
            </a:r>
          </a:p>
          <a:p>
            <a:pPr marL="0" indent="0" algn="just">
              <a:buNone/>
            </a:pPr>
            <a:r>
              <a:rPr lang="ar-SA" sz="3200" dirty="0" smtClean="0"/>
              <a:t>تحتوي </a:t>
            </a:r>
            <a:r>
              <a:rPr lang="ar-SA" sz="3200" dirty="0"/>
              <a:t>على قيم </a:t>
            </a:r>
            <a:r>
              <a:rPr lang="ar-SA" sz="3200" dirty="0" smtClean="0"/>
              <a:t>قبل </a:t>
            </a:r>
            <a:r>
              <a:rPr lang="ar-SA" sz="3200" dirty="0"/>
              <a:t>تاريخ </a:t>
            </a:r>
            <a:r>
              <a:rPr lang="ar-SA" sz="3200" dirty="0" smtClean="0"/>
              <a:t>معين</a:t>
            </a:r>
            <a:r>
              <a:rPr lang="ar-SA" sz="3200" dirty="0"/>
              <a:t> </a:t>
            </a:r>
            <a:r>
              <a:rPr lang="ar-SA" sz="3200" dirty="0" smtClean="0"/>
              <a:t>  </a:t>
            </a:r>
            <a:r>
              <a:rPr lang="en-US" sz="3200" dirty="0" smtClean="0"/>
              <a:t>  #</a:t>
            </a:r>
            <a:r>
              <a:rPr lang="en-US" sz="3200" dirty="0"/>
              <a:t>2/2/1988</a:t>
            </a:r>
            <a:r>
              <a:rPr lang="en-US" sz="3200" dirty="0" smtClean="0"/>
              <a:t>#</a:t>
            </a:r>
            <a:r>
              <a:rPr lang="ar-SA" sz="3200" dirty="0" smtClean="0"/>
              <a:t>&gt;</a:t>
            </a:r>
            <a:endParaRPr lang="en-US" sz="3200" dirty="0"/>
          </a:p>
          <a:p>
            <a:pPr marL="0" indent="0" algn="just">
              <a:buNone/>
            </a:pPr>
            <a:endParaRPr lang="ar-SA" sz="3200" dirty="0" smtClean="0"/>
          </a:p>
        </p:txBody>
      </p:sp>
    </p:spTree>
    <p:extLst>
      <p:ext uri="{BB962C8B-B14F-4D97-AF65-F5344CB8AC3E}">
        <p14:creationId xmlns:p14="http://schemas.microsoft.com/office/powerpoint/2010/main" val="360450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24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في تصميم الاستعلام يمكن وضع أكثر من شرط في صف  المعايير  سواء من جدول واحد أو اثنين.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marL="0" indent="0" algn="just">
              <a:buNone/>
            </a:pPr>
            <a:r>
              <a:rPr lang="ar-SA" sz="3200" dirty="0" smtClean="0"/>
              <a:t>مثال : </a:t>
            </a:r>
            <a:r>
              <a:rPr lang="ar-SA" sz="3200" dirty="0"/>
              <a:t>الاستعلام عن اسماء طلاب تخصص </a:t>
            </a:r>
            <a:r>
              <a:rPr lang="ar-SA" sz="3200" dirty="0" smtClean="0">
                <a:solidFill>
                  <a:schemeClr val="accent1"/>
                </a:solidFill>
              </a:rPr>
              <a:t>محاسبة</a:t>
            </a:r>
            <a:r>
              <a:rPr lang="ar-SA" sz="3200" dirty="0" smtClean="0"/>
              <a:t> </a:t>
            </a:r>
            <a:r>
              <a:rPr lang="ar-SA" sz="3200" dirty="0"/>
              <a:t>التي </a:t>
            </a:r>
            <a:r>
              <a:rPr lang="ar-SA" sz="3200" dirty="0">
                <a:solidFill>
                  <a:schemeClr val="accent1"/>
                </a:solidFill>
              </a:rPr>
              <a:t>تزيد درجتهم عن90</a:t>
            </a:r>
            <a:r>
              <a:rPr lang="ar-SA" sz="3200" dirty="0"/>
              <a:t> </a:t>
            </a:r>
            <a:r>
              <a:rPr lang="ar-SA" sz="3200" dirty="0" smtClean="0"/>
              <a:t>في </a:t>
            </a:r>
            <a:r>
              <a:rPr lang="ar-SA" sz="3200" dirty="0" smtClean="0">
                <a:solidFill>
                  <a:schemeClr val="accent1"/>
                </a:solidFill>
              </a:rPr>
              <a:t>مقرر 1102</a:t>
            </a:r>
            <a:r>
              <a:rPr lang="ar-SA" sz="3200" dirty="0" smtClean="0"/>
              <a:t>.</a:t>
            </a:r>
            <a:endParaRPr lang="ar-SA" sz="3200" dirty="0"/>
          </a:p>
          <a:p>
            <a:pPr marL="0" indent="0" algn="just">
              <a:buNone/>
            </a:pPr>
            <a:endParaRPr lang="ar-SA" sz="3200" dirty="0" smtClean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فرض أكثر من شرط في الاستعلام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276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25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عند فتح تصميم الاستعلام أضيف العملية الحسابية في حقل جديد بالشكل التالي :</a:t>
            </a:r>
          </a:p>
          <a:p>
            <a:pPr marL="0" indent="0" algn="just">
              <a:buNone/>
            </a:pPr>
            <a:r>
              <a:rPr lang="ar-SA" sz="3200" dirty="0" smtClean="0"/>
              <a:t> الصافي : </a:t>
            </a:r>
            <a:r>
              <a:rPr lang="en-US" sz="3200" dirty="0" smtClean="0"/>
              <a:t>]</a:t>
            </a:r>
            <a:r>
              <a:rPr lang="ar-SA" sz="3200" dirty="0" smtClean="0"/>
              <a:t>اسم الحقل </a:t>
            </a:r>
            <a:r>
              <a:rPr lang="en-US" sz="3200" dirty="0" smtClean="0"/>
              <a:t>  [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العلامة الحسابية   </a:t>
            </a:r>
            <a:r>
              <a:rPr lang="en-US" sz="3200" dirty="0" smtClean="0"/>
              <a:t>]</a:t>
            </a:r>
            <a:r>
              <a:rPr lang="ar-SA" sz="3200" dirty="0" smtClean="0"/>
              <a:t>اسم الحقل الآخر</a:t>
            </a:r>
            <a:r>
              <a:rPr lang="en-US" sz="3200" dirty="0" smtClean="0"/>
              <a:t>[</a:t>
            </a:r>
            <a:endParaRPr lang="ar-SA" sz="3200" dirty="0" smtClean="0"/>
          </a:p>
          <a:p>
            <a:pPr marL="0" indent="0" algn="just">
              <a:buNone/>
            </a:pPr>
            <a:r>
              <a:rPr lang="ar-SA" sz="3200" dirty="0" smtClean="0"/>
              <a:t>ثم أتأكد من إظهار الحقل </a:t>
            </a:r>
          </a:p>
          <a:p>
            <a:pPr marL="0" indent="0" algn="just">
              <a:buNone/>
            </a:pPr>
            <a:r>
              <a:rPr lang="ar-SA" sz="3200" dirty="0" smtClean="0"/>
              <a:t>ثم تشغيل الاستعلام , ألاحظ ظهور حقل العملية الحسابية .</a:t>
            </a:r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تنفيذ عملية حسابية و إظهار ناتجها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722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26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" y="967662"/>
            <a:ext cx="9144000" cy="5890338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إظهار نتيجة عملية حسابية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611560" y="3506641"/>
            <a:ext cx="5400600" cy="699855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الصافي : </a:t>
            </a:r>
            <a:r>
              <a:rPr lang="en-US" dirty="0"/>
              <a:t>]</a:t>
            </a:r>
            <a:r>
              <a:rPr lang="ar-SA" dirty="0" smtClean="0"/>
              <a:t>المكافأة </a:t>
            </a:r>
            <a:r>
              <a:rPr lang="en-US" dirty="0" smtClean="0"/>
              <a:t>  [</a:t>
            </a:r>
            <a:r>
              <a:rPr lang="ar-SA" dirty="0" smtClean="0"/>
              <a:t>-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dirty="0" smtClean="0"/>
              <a:t>]</a:t>
            </a:r>
            <a:r>
              <a:rPr lang="ar-SA" dirty="0" smtClean="0"/>
              <a:t>الغرامات </a:t>
            </a:r>
            <a:r>
              <a:rPr lang="en-US" dirty="0" smtClean="0"/>
              <a:t>[</a:t>
            </a:r>
            <a:endParaRPr lang="ar-SA" dirty="0" smtClean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3424838" y="4221088"/>
            <a:ext cx="0" cy="57606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flipV="1">
            <a:off x="2915816" y="5517232"/>
            <a:ext cx="648072" cy="36004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عنوان 1"/>
          <p:cNvSpPr txBox="1">
            <a:spLocks/>
          </p:cNvSpPr>
          <p:nvPr/>
        </p:nvSpPr>
        <p:spPr>
          <a:xfrm>
            <a:off x="1656185" y="5503232"/>
            <a:ext cx="1259631" cy="68407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إظهار</a:t>
            </a:r>
          </a:p>
        </p:txBody>
      </p:sp>
    </p:spTree>
    <p:extLst>
      <p:ext uri="{BB962C8B-B14F-4D97-AF65-F5344CB8AC3E}">
        <p14:creationId xmlns:p14="http://schemas.microsoft.com/office/powerpoint/2010/main" val="133296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27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1" y="1052737"/>
            <a:ext cx="9144000" cy="5805264"/>
          </a:xfrm>
          <a:prstGeom prst="rect">
            <a:avLst/>
          </a:prstGeom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إظهار نتيجة عملية حسابية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2987824" y="5178026"/>
            <a:ext cx="2211601" cy="68407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ظهرت النتيجة</a:t>
            </a:r>
          </a:p>
        </p:txBody>
      </p:sp>
      <p:cxnSp>
        <p:nvCxnSpPr>
          <p:cNvPr id="10" name="رابط كسهم مستقيم 9"/>
          <p:cNvCxnSpPr>
            <a:stCxn id="9" idx="0"/>
          </p:cNvCxnSpPr>
          <p:nvPr/>
        </p:nvCxnSpPr>
        <p:spPr>
          <a:xfrm flipV="1">
            <a:off x="4093625" y="4077072"/>
            <a:ext cx="546336" cy="110095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96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تطبيق عملي </a:t>
            </a:r>
            <a:r>
              <a:rPr lang="en-US" dirty="0" smtClean="0"/>
              <a:t>Access sheet 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34270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11560" y="2060848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b="1" u="sng" dirty="0"/>
              <a:t>شروط إنشاء العلاقة </a:t>
            </a:r>
            <a:r>
              <a:rPr lang="ar-SA" sz="2800" b="1" u="sng" dirty="0" smtClean="0"/>
              <a:t>للربط بين </a:t>
            </a:r>
            <a:r>
              <a:rPr lang="ar-SA" sz="2800" b="1" u="sng" dirty="0"/>
              <a:t>جدولين </a:t>
            </a:r>
            <a:r>
              <a:rPr lang="ar-SA" sz="2800" b="1" u="sng" dirty="0" smtClean="0"/>
              <a:t>:</a:t>
            </a:r>
          </a:p>
          <a:p>
            <a:pPr algn="r" rtl="1"/>
            <a:endParaRPr lang="ar-SA" sz="2800" b="1" u="sng" dirty="0"/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800" dirty="0"/>
              <a:t>أن يكون كلا الجدولين مخزن في نفس قاعدة البيانات .</a:t>
            </a:r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800" dirty="0"/>
              <a:t>يجب أن يشتمل كلا الجدولين على حقل متماثل في البيانات  .</a:t>
            </a:r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800" dirty="0"/>
              <a:t>أن يشتمل أحد الجدولين على مفتاح رئيسي  .</a:t>
            </a:r>
          </a:p>
        </p:txBody>
      </p:sp>
      <p:sp>
        <p:nvSpPr>
          <p:cNvPr id="5" name="عنوان 2"/>
          <p:cNvSpPr txBox="1">
            <a:spLocks/>
          </p:cNvSpPr>
          <p:nvPr/>
        </p:nvSpPr>
        <p:spPr>
          <a:xfrm>
            <a:off x="539552" y="620688"/>
            <a:ext cx="8229600" cy="73501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ربط جدولين في قاعدة البيانات أكسيس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406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icrosoft Access - الجامعة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3" t="-158" b="39084"/>
          <a:stretch/>
        </p:blipFill>
        <p:spPr>
          <a:xfrm>
            <a:off x="50990" y="-28242"/>
            <a:ext cx="9093010" cy="6886241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331640" y="3414878"/>
            <a:ext cx="3744416" cy="2438843"/>
          </a:xfrm>
          <a:prstGeom prst="rect">
            <a:avLst/>
          </a:prstGeom>
          <a:ln w="31750">
            <a:solidFill>
              <a:schemeClr val="tx1"/>
            </a:solidFill>
          </a:ln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لربط الجداول بعلاقات : </a:t>
            </a:r>
          </a:p>
          <a:p>
            <a:pPr algn="ctr"/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من أدوات قاعدة بيانات اختار علاقات </a:t>
            </a:r>
          </a:p>
        </p:txBody>
      </p:sp>
    </p:spTree>
    <p:extLst>
      <p:ext uri="{BB962C8B-B14F-4D97-AF65-F5344CB8AC3E}">
        <p14:creationId xmlns:p14="http://schemas.microsoft.com/office/powerpoint/2010/main" val="2130081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icrosoft Access (فشل تنشيط المنتج) - Database1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صورة 2" descr="إظهار جدول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445" y="2060848"/>
            <a:ext cx="3219900" cy="3400900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076055" y="5085184"/>
            <a:ext cx="2488621" cy="1152128"/>
          </a:xfrm>
          <a:prstGeom prst="rect">
            <a:avLst/>
          </a:prstGeom>
          <a:ln w="31750">
            <a:solidFill>
              <a:schemeClr val="tx1"/>
            </a:solidFill>
          </a:ln>
        </p:spPr>
        <p:txBody>
          <a:bodyPr>
            <a:normAutofit fontScale="47500" lnSpcReduction="2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ar-SA" sz="2800" b="1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7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إظهار الجداول </a:t>
            </a:r>
          </a:p>
        </p:txBody>
      </p:sp>
    </p:spTree>
    <p:extLst>
      <p:ext uri="{BB962C8B-B14F-4D97-AF65-F5344CB8AC3E}">
        <p14:creationId xmlns:p14="http://schemas.microsoft.com/office/powerpoint/2010/main" val="1272570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4" name="صورة 3" descr="Microsoft Access (فشل تنشيط المنتج) - Database1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9071992" cy="6669360"/>
          </a:xfrm>
          <a:prstGeom prst="rect">
            <a:avLst/>
          </a:prstGeom>
        </p:spPr>
      </p:pic>
      <p:pic>
        <p:nvPicPr>
          <p:cNvPr id="5" name="صورة 4" descr="تحرير علاقات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810" y="2228682"/>
            <a:ext cx="4697929" cy="328855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23528" y="5661248"/>
            <a:ext cx="7992888" cy="886408"/>
          </a:xfrm>
          <a:prstGeom prst="rect">
            <a:avLst/>
          </a:prstGeom>
          <a:ln w="31750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سحب حقل المفتاح الاساسي و وضعه على الحقل المطابق له</a:t>
            </a:r>
            <a:endParaRPr lang="en-US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29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icrosoft Access (فشل تنشيط المنتج) - Database1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74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algn="just"/>
            <a:r>
              <a:rPr lang="ar-SA" sz="2800" dirty="0" smtClean="0"/>
              <a:t>هي الطريقة الرئيسية للحصول على معلومات من قاعدة البيانات , خاصة في قواعد البيانات التي تحوي جداول فيها عدد كبير من السجلات .</a:t>
            </a:r>
          </a:p>
          <a:p>
            <a:pPr algn="just"/>
            <a:endParaRPr lang="ar-SA" sz="2800" dirty="0" smtClean="0"/>
          </a:p>
          <a:p>
            <a:pPr algn="just"/>
            <a:r>
              <a:rPr lang="ar-SA" sz="2800" dirty="0" smtClean="0"/>
              <a:t>يمكنك الاستعلام من فرض </a:t>
            </a:r>
            <a:r>
              <a:rPr lang="ar-SA" sz="2800" dirty="0"/>
              <a:t>شروط لعرض </a:t>
            </a:r>
            <a:r>
              <a:rPr lang="ar-SA" sz="2800" dirty="0" smtClean="0"/>
              <a:t>بيانات محددة , </a:t>
            </a:r>
            <a:r>
              <a:rPr lang="ar-SA" sz="2800" dirty="0"/>
              <a:t>بحيث لا تعرض الا السجلات </a:t>
            </a:r>
            <a:r>
              <a:rPr lang="ar-SA" sz="2800" dirty="0" smtClean="0"/>
              <a:t>المحققة  لهذه الشروط . 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algn="just"/>
            <a:r>
              <a:rPr lang="ar-SA" sz="2800" dirty="0" smtClean="0"/>
              <a:t>مثلا: أريد استعلام عن اسماء طالبات تخصص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الرياضيات</a:t>
            </a:r>
            <a:r>
              <a:rPr lang="ar-SA" sz="2800" dirty="0" smtClean="0"/>
              <a:t> التي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تزيد درجتهم عن90</a:t>
            </a:r>
            <a:r>
              <a:rPr lang="ar-SA" sz="2800" dirty="0" smtClean="0"/>
              <a:t> في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مادة سلم </a:t>
            </a:r>
            <a:r>
              <a:rPr lang="ar-SA" sz="2800" dirty="0" smtClean="0"/>
              <a:t>.</a:t>
            </a:r>
            <a:endParaRPr lang="en-US" sz="2800" dirty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الاستعلامات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Queries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385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2699792" y="3356992"/>
            <a:ext cx="6444208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949280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79281" y="2503349"/>
            <a:ext cx="540060" cy="5656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>
            <a:defPPr>
              <a:defRPr lang="ar-SA"/>
            </a:defPPr>
            <a:lvl1pPr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ar-SA" dirty="0"/>
              <a:t>1</a:t>
            </a:r>
          </a:p>
        </p:txBody>
      </p:sp>
      <p:pic>
        <p:nvPicPr>
          <p:cNvPr id="9" name="صورة 8" descr="إظهار جدول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826514"/>
            <a:ext cx="3025421" cy="3195489"/>
          </a:xfrm>
          <a:prstGeom prst="rect">
            <a:avLst/>
          </a:prstGeom>
        </p:spPr>
      </p:pic>
      <p:sp>
        <p:nvSpPr>
          <p:cNvPr id="10" name="عنوان 1"/>
          <p:cNvSpPr txBox="1">
            <a:spLocks/>
          </p:cNvSpPr>
          <p:nvPr/>
        </p:nvSpPr>
        <p:spPr>
          <a:xfrm>
            <a:off x="3631930" y="3207839"/>
            <a:ext cx="3687411" cy="1216419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>
            <a:defPPr>
              <a:defRPr lang="ar-SA"/>
            </a:defPPr>
            <a:lvl1pPr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إنشاء =&gt; تصميم </a:t>
            </a:r>
            <a:r>
              <a:rPr lang="ar-SA" dirty="0" smtClean="0"/>
              <a:t>الاستعلام </a:t>
            </a:r>
            <a:r>
              <a:rPr lang="ar-SA" dirty="0"/>
              <a:t>ثم</a:t>
            </a:r>
          </a:p>
          <a:p>
            <a:r>
              <a:rPr lang="ar-SA" dirty="0" smtClean="0"/>
              <a:t>اضافة </a:t>
            </a:r>
            <a:r>
              <a:rPr lang="ar-SA" dirty="0"/>
              <a:t>الجدول الذي أود </a:t>
            </a:r>
          </a:p>
          <a:p>
            <a:r>
              <a:rPr lang="ar-SA" dirty="0"/>
              <a:t>عمل استعلام عن بياناته ..</a:t>
            </a:r>
          </a:p>
        </p:txBody>
      </p:sp>
      <p:cxnSp>
        <p:nvCxnSpPr>
          <p:cNvPr id="11" name="رابط كسهم مستقيم 10"/>
          <p:cNvCxnSpPr/>
          <p:nvPr/>
        </p:nvCxnSpPr>
        <p:spPr>
          <a:xfrm flipH="1">
            <a:off x="1980254" y="4424258"/>
            <a:ext cx="3495382" cy="1381006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48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1612</TotalTime>
  <Words>699</Words>
  <Application>Microsoft Office PowerPoint</Application>
  <PresentationFormat>عرض على الشاشة (4:3)</PresentationFormat>
  <Paragraphs>152</Paragraphs>
  <Slides>28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28</vt:i4>
      </vt:variant>
    </vt:vector>
  </HeadingPairs>
  <TitlesOfParts>
    <vt:vector size="38" baseType="lpstr">
      <vt:lpstr>Arial</vt:lpstr>
      <vt:lpstr>Calibri</vt:lpstr>
      <vt:lpstr>Comic Sans MS</vt:lpstr>
      <vt:lpstr>Franklin Gothic Book</vt:lpstr>
      <vt:lpstr>Perpetua</vt:lpstr>
      <vt:lpstr>Tahoma</vt:lpstr>
      <vt:lpstr>Times New Roman</vt:lpstr>
      <vt:lpstr>Wingdings</vt:lpstr>
      <vt:lpstr>Wingdings 2</vt:lpstr>
      <vt:lpstr>موازنة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الاستعلامات Queries: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كتابة شروط البيانات الرقمية :</vt:lpstr>
      <vt:lpstr>كتابة شروط البيانات النصية :</vt:lpstr>
      <vt:lpstr>كتابة شروط البيانات من نوع (نعم / لا ) :</vt:lpstr>
      <vt:lpstr>عرض تقديمي في PowerPoint</vt:lpstr>
      <vt:lpstr>فرض أكثر من شرط في الاستعلام :</vt:lpstr>
      <vt:lpstr>تنفيذ عملية حسابية و إظهار ناتجها :</vt:lpstr>
      <vt:lpstr>عرض تقديمي في PowerPoint</vt:lpstr>
      <vt:lpstr>عرض تقديمي في PowerPoint</vt:lpstr>
      <vt:lpstr>تطبيق عملي Access sheet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Taghreed Aljasser</cp:lastModifiedBy>
  <cp:revision>144</cp:revision>
  <dcterms:created xsi:type="dcterms:W3CDTF">2012-03-02T14:49:28Z</dcterms:created>
  <dcterms:modified xsi:type="dcterms:W3CDTF">2017-10-19T11:24:43Z</dcterms:modified>
</cp:coreProperties>
</file>