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0" r:id="rId5"/>
    <p:sldId id="276" r:id="rId6"/>
    <p:sldId id="278" r:id="rId7"/>
    <p:sldId id="277" r:id="rId8"/>
    <p:sldId id="280" r:id="rId9"/>
    <p:sldId id="279" r:id="rId10"/>
    <p:sldId id="259" r:id="rId11"/>
    <p:sldId id="281" r:id="rId12"/>
    <p:sldId id="271" r:id="rId13"/>
    <p:sldId id="260" r:id="rId14"/>
    <p:sldId id="282" r:id="rId15"/>
    <p:sldId id="261" r:id="rId16"/>
    <p:sldId id="274" r:id="rId17"/>
    <p:sldId id="272" r:id="rId18"/>
    <p:sldId id="273" r:id="rId19"/>
    <p:sldId id="262" r:id="rId20"/>
    <p:sldId id="275" r:id="rId21"/>
    <p:sldId id="263" r:id="rId22"/>
    <p:sldId id="264" r:id="rId23"/>
    <p:sldId id="265" r:id="rId24"/>
    <p:sldId id="266"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28/02/1441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28/02/1441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99592" y="1412776"/>
            <a:ext cx="7772400" cy="1470025"/>
          </a:xfrm>
        </p:spPr>
        <p:txBody>
          <a:bodyPr/>
          <a:lstStyle/>
          <a:p>
            <a:r>
              <a:rPr lang="ar-SA" dirty="0" smtClean="0"/>
              <a:t>الترفيه في الحشرات </a:t>
            </a:r>
            <a:br>
              <a:rPr lang="ar-SA" dirty="0" smtClean="0"/>
            </a:br>
            <a:endParaRPr lang="ar-SA" dirty="0"/>
          </a:p>
        </p:txBody>
      </p:sp>
      <p:pic>
        <p:nvPicPr>
          <p:cNvPr id="4" name="صورة 3" descr="443287b8-254e-47e1-9ab7-b6016871d783.jpg"/>
          <p:cNvPicPr>
            <a:picLocks noChangeAspect="1"/>
          </p:cNvPicPr>
          <p:nvPr/>
        </p:nvPicPr>
        <p:blipFill>
          <a:blip r:embed="rId2" cstate="print"/>
          <a:stretch>
            <a:fillRect/>
          </a:stretch>
        </p:blipFill>
        <p:spPr>
          <a:xfrm>
            <a:off x="1403648" y="2492896"/>
            <a:ext cx="6408712" cy="3235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الترفيه القائم على الحشرات</a:t>
            </a:r>
            <a:endParaRPr lang="ar-SA" dirty="0"/>
          </a:p>
        </p:txBody>
      </p:sp>
      <p:sp>
        <p:nvSpPr>
          <p:cNvPr id="3" name="عنصر نائب للمحتوى 2"/>
          <p:cNvSpPr>
            <a:spLocks noGrp="1"/>
          </p:cNvSpPr>
          <p:nvPr>
            <p:ph idx="1"/>
          </p:nvPr>
        </p:nvSpPr>
        <p:spPr/>
        <p:txBody>
          <a:bodyPr>
            <a:normAutofit fontScale="55000" lnSpcReduction="20000"/>
          </a:bodyPr>
          <a:lstStyle/>
          <a:p>
            <a:pPr algn="just">
              <a:lnSpc>
                <a:spcPct val="170000"/>
              </a:lnSpc>
            </a:pPr>
            <a:r>
              <a:rPr lang="ar-SA" dirty="0">
                <a:cs typeface="+mj-cs"/>
              </a:rPr>
              <a:t>في </a:t>
            </a:r>
            <a:r>
              <a:rPr lang="ar-SA" dirty="0" smtClean="0">
                <a:cs typeface="+mj-cs"/>
              </a:rPr>
              <a:t>المنتزه </a:t>
            </a:r>
            <a:r>
              <a:rPr lang="ar-SA" dirty="0" err="1">
                <a:cs typeface="+mj-cs"/>
              </a:rPr>
              <a:t>إنداو</a:t>
            </a:r>
            <a:r>
              <a:rPr lang="ar-SA" dirty="0">
                <a:cs typeface="+mj-cs"/>
              </a:rPr>
              <a:t> </a:t>
            </a:r>
            <a:r>
              <a:rPr lang="ar-SA" dirty="0" err="1">
                <a:cs typeface="+mj-cs"/>
              </a:rPr>
              <a:t>رومبين</a:t>
            </a:r>
            <a:r>
              <a:rPr lang="ar-SA" dirty="0">
                <a:cs typeface="+mj-cs"/>
              </a:rPr>
              <a:t> </a:t>
            </a:r>
            <a:r>
              <a:rPr lang="ar-SA" dirty="0" smtClean="0">
                <a:cs typeface="+mj-cs"/>
              </a:rPr>
              <a:t>الوطني </a:t>
            </a:r>
            <a:r>
              <a:rPr lang="ar-SA" dirty="0">
                <a:cs typeface="+mj-cs"/>
              </a:rPr>
              <a:t>(ولاية </a:t>
            </a:r>
            <a:r>
              <a:rPr lang="ar-SA" dirty="0" err="1">
                <a:cs typeface="+mj-cs"/>
              </a:rPr>
              <a:t>باهانج</a:t>
            </a:r>
            <a:r>
              <a:rPr lang="ar-SA" dirty="0">
                <a:cs typeface="+mj-cs"/>
              </a:rPr>
              <a:t> - ماليزيا)، يتم تنظيم السياحة المتعلقة بالحشرات. في ثلاثة أقسام من الحديقة، وتم إجراء عمليات رصد ميداني لـ 16 مجموعة من الحشرات منها النمل والنمل الأبيض والدبابير والنحل والفراشات والعث والذباب والبعوض والخنافس والبق </a:t>
            </a:r>
            <a:r>
              <a:rPr lang="ar-SA" dirty="0" err="1">
                <a:cs typeface="+mj-cs"/>
              </a:rPr>
              <a:t>وقافزات</a:t>
            </a:r>
            <a:r>
              <a:rPr lang="ar-SA" dirty="0">
                <a:cs typeface="+mj-cs"/>
              </a:rPr>
              <a:t> الاوراق </a:t>
            </a:r>
            <a:r>
              <a:rPr lang="ar-SA" dirty="0" err="1">
                <a:cs typeface="+mj-cs"/>
              </a:rPr>
              <a:t>والسيكادا</a:t>
            </a:r>
            <a:r>
              <a:rPr lang="ar-SA" dirty="0">
                <a:cs typeface="+mj-cs"/>
              </a:rPr>
              <a:t> والصراصير والحشرات العصوية والصراصير والجنادب </a:t>
            </a:r>
            <a:r>
              <a:rPr lang="ar-SA" dirty="0" err="1">
                <a:cs typeface="+mj-cs"/>
              </a:rPr>
              <a:t>والرعاشات</a:t>
            </a:r>
            <a:r>
              <a:rPr lang="ar-SA" dirty="0">
                <a:cs typeface="+mj-cs"/>
              </a:rPr>
              <a:t>.</a:t>
            </a:r>
          </a:p>
          <a:p>
            <a:pPr algn="just">
              <a:lnSpc>
                <a:spcPct val="170000"/>
              </a:lnSpc>
            </a:pPr>
            <a:r>
              <a:rPr lang="ar-SA" dirty="0">
                <a:cs typeface="+mj-cs"/>
              </a:rPr>
              <a:t>ووفقا للنتائج وجد ان النمل والنمل الأبيض أكثر الأنواع اسهاما في تطوير السياحة في جميع الأقسام الثلاثة من الحديقة. علاوة على ذلك سئل زوار الحديقة عن جوانب الحشرات التي تهمهم. اجاب 73 من 117 (62 ٪) معرفة نظام الاتصالات في النمل و 6 (51.1 ٪) حول نظام الدفاع في النمل و53 (45.3 ٪) حول مورفولوجيا النمل و 49 (42 ٪) عن سلوكها في التغذية (</a:t>
            </a:r>
            <a:r>
              <a:rPr lang="en-US" dirty="0" err="1">
                <a:cs typeface="+mj-cs"/>
              </a:rPr>
              <a:t>Hamdin</a:t>
            </a:r>
            <a:r>
              <a:rPr lang="en-US" dirty="0">
                <a:cs typeface="+mj-cs"/>
              </a:rPr>
              <a:t> et al. 2015).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الترفيه القائم على الحشرات</a:t>
            </a:r>
            <a:endParaRPr lang="ar-SA" dirty="0"/>
          </a:p>
        </p:txBody>
      </p:sp>
      <p:sp>
        <p:nvSpPr>
          <p:cNvPr id="3" name="عنصر نائب للمحتوى 2"/>
          <p:cNvSpPr>
            <a:spLocks noGrp="1"/>
          </p:cNvSpPr>
          <p:nvPr>
            <p:ph idx="1"/>
          </p:nvPr>
        </p:nvSpPr>
        <p:spPr/>
        <p:txBody>
          <a:bodyPr>
            <a:normAutofit fontScale="70000" lnSpcReduction="20000"/>
          </a:bodyPr>
          <a:lstStyle/>
          <a:p>
            <a:pPr algn="just">
              <a:lnSpc>
                <a:spcPct val="170000"/>
              </a:lnSpc>
            </a:pPr>
            <a:r>
              <a:rPr lang="ar-SA" dirty="0" smtClean="0">
                <a:cs typeface="+mj-cs"/>
              </a:rPr>
              <a:t>الاختلاف </a:t>
            </a:r>
            <a:r>
              <a:rPr lang="ar-SA" dirty="0" smtClean="0">
                <a:cs typeface="+mj-cs"/>
              </a:rPr>
              <a:t>بين السياحة والترفيه فيما يتعلق بالحشرات أنه في حالة السياحة تتم ملاحظة الحشرات في بيئتها الطبيعية (غالبا في المحميات الطبيعية والمحميات والحدائق الوطنية وغيرها من المساحات المحمية)؛ </a:t>
            </a:r>
            <a:endParaRPr lang="ar-SA" dirty="0" smtClean="0">
              <a:cs typeface="+mj-cs"/>
            </a:endParaRPr>
          </a:p>
          <a:p>
            <a:pPr algn="just">
              <a:lnSpc>
                <a:spcPct val="170000"/>
              </a:lnSpc>
            </a:pPr>
            <a:r>
              <a:rPr lang="ar-SA" dirty="0" smtClean="0">
                <a:cs typeface="+mj-cs"/>
              </a:rPr>
              <a:t>في </a:t>
            </a:r>
            <a:r>
              <a:rPr lang="ar-SA" dirty="0" smtClean="0">
                <a:cs typeface="+mj-cs"/>
              </a:rPr>
              <a:t>حين تحدث الأنشطة الترفيهية في الحدائق ومعارض الحشرات </a:t>
            </a:r>
            <a:r>
              <a:rPr lang="ar-SA" dirty="0" smtClean="0">
                <a:cs typeface="+mj-cs"/>
              </a:rPr>
              <a:t>والخيم </a:t>
            </a:r>
            <a:r>
              <a:rPr lang="ar-SA" dirty="0" smtClean="0">
                <a:cs typeface="+mj-cs"/>
              </a:rPr>
              <a:t>وهكذا، حيث يتم إنشاء بيئات حشرية اصطناعية. </a:t>
            </a:r>
            <a:r>
              <a:rPr lang="ar-SA" dirty="0" smtClean="0">
                <a:cs typeface="+mj-cs"/>
              </a:rPr>
              <a:t>احيانا </a:t>
            </a:r>
            <a:r>
              <a:rPr lang="ar-SA" dirty="0" smtClean="0">
                <a:cs typeface="+mj-cs"/>
              </a:rPr>
              <a:t>(على سبيل المثال في المتاحف والمعارض)، لا يلاحظ الزوار الحشرات إلا في شكلها المجهز؛ ومع ذلك، حتى هذا النوع من ملاحظة الحشرات هو الترفيه للناس. وبالتالي فإننا نعتبر الترفيه القائم على الحشرات منفصل عن السياحة القائمة على الحشرات المماثلة.</a:t>
            </a:r>
            <a:endParaRPr lang="ar-SA" dirty="0">
              <a:cs typeface="+mj-cs"/>
            </a:endParaRPr>
          </a:p>
        </p:txBody>
      </p:sp>
    </p:spTree>
    <p:extLst>
      <p:ext uri="{BB962C8B-B14F-4D97-AF65-F5344CB8AC3E}">
        <p14:creationId xmlns:p14="http://schemas.microsoft.com/office/powerpoint/2010/main" val="270884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r>
              <a:rPr lang="ar-SA" dirty="0" smtClean="0">
                <a:solidFill>
                  <a:srgbClr val="FF0000"/>
                </a:solidFill>
              </a:rPr>
              <a:t>معارض الحشرات</a:t>
            </a:r>
          </a:p>
          <a:p>
            <a:pPr marL="0" indent="0" algn="just">
              <a:lnSpc>
                <a:spcPct val="160000"/>
              </a:lnSpc>
              <a:buNone/>
            </a:pPr>
            <a:r>
              <a:rPr lang="ar-SA" dirty="0" smtClean="0"/>
              <a:t> </a:t>
            </a:r>
            <a:r>
              <a:rPr lang="ar-SA" dirty="0" smtClean="0">
                <a:cs typeface="+mj-cs"/>
              </a:rPr>
              <a:t>عبارة عن غرف خاصة مصممة لحفظ وتربية الحشرات ولاستقبال الزوار بشكل متكرر. وتوجد معارض الحشرات الحديثة في مباني كبيرة تحتوي على العديد من الغرف والملحقات فيها اجهزة معقدة للتحكم في الإضاءة ودرجة الحرارة والرطوبة وتبادل الهواء وما شابه </a:t>
            </a:r>
            <a:r>
              <a:rPr lang="ar-SA" dirty="0" err="1" smtClean="0">
                <a:cs typeface="+mj-cs"/>
              </a:rPr>
              <a:t>ذلك.</a:t>
            </a:r>
            <a:r>
              <a:rPr lang="ar-SA" dirty="0" smtClean="0">
                <a:cs typeface="+mj-cs"/>
              </a:rPr>
              <a:t> على سبيل المثال، معرض الحشرات في حديقة الغابات في مدينة </a:t>
            </a:r>
            <a:r>
              <a:rPr lang="ar-SA" dirty="0" err="1" smtClean="0">
                <a:cs typeface="+mj-cs"/>
              </a:rPr>
              <a:t>هيروشيما  </a:t>
            </a:r>
            <a:r>
              <a:rPr lang="ar-SA" dirty="0" smtClean="0">
                <a:cs typeface="+mj-cs"/>
              </a:rPr>
              <a:t>، يوجد </a:t>
            </a:r>
            <a:r>
              <a:rPr lang="ar-SA" dirty="0" err="1" smtClean="0">
                <a:cs typeface="+mj-cs"/>
              </a:rPr>
              <a:t>فيها </a:t>
            </a:r>
            <a:r>
              <a:rPr lang="ar-SA" dirty="0" smtClean="0">
                <a:cs typeface="+mj-cs"/>
              </a:rPr>
              <a:t>"قبة </a:t>
            </a:r>
            <a:r>
              <a:rPr lang="ar-SA" dirty="0" err="1" smtClean="0">
                <a:cs typeface="+mj-cs"/>
              </a:rPr>
              <a:t>بابيلون</a:t>
            </a:r>
            <a:r>
              <a:rPr lang="ar-SA" dirty="0" smtClean="0">
                <a:cs typeface="+mj-cs"/>
              </a:rPr>
              <a:t>  </a:t>
            </a:r>
            <a:r>
              <a:rPr lang="en-US" dirty="0" err="1" smtClean="0">
                <a:cs typeface="+mj-cs"/>
              </a:rPr>
              <a:t>Papillon</a:t>
            </a:r>
            <a:r>
              <a:rPr lang="en-US" dirty="0" smtClean="0">
                <a:cs typeface="+mj-cs"/>
              </a:rPr>
              <a:t> Dome" </a:t>
            </a:r>
            <a:r>
              <a:rPr lang="ar-SA" dirty="0" smtClean="0">
                <a:cs typeface="+mj-cs"/>
              </a:rPr>
              <a:t>، حيث ترفرف حوالي 500 من الفراشات من 10 أنواع </a:t>
            </a:r>
            <a:r>
              <a:rPr lang="ar-SA" dirty="0" err="1" smtClean="0">
                <a:cs typeface="+mj-cs"/>
              </a:rPr>
              <a:t>مختلفة.</a:t>
            </a:r>
            <a:r>
              <a:rPr lang="ar-SA" dirty="0" smtClean="0"/>
              <a:t> </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 استخدام الحشرات كحيوانات أليفة</a:t>
            </a:r>
            <a:endParaRPr lang="ar-SA" dirty="0"/>
          </a:p>
        </p:txBody>
      </p:sp>
      <p:sp>
        <p:nvSpPr>
          <p:cNvPr id="3" name="عنصر نائب للمحتوى 2"/>
          <p:cNvSpPr>
            <a:spLocks noGrp="1"/>
          </p:cNvSpPr>
          <p:nvPr>
            <p:ph idx="1"/>
          </p:nvPr>
        </p:nvSpPr>
        <p:spPr/>
        <p:txBody>
          <a:bodyPr>
            <a:normAutofit fontScale="92500"/>
          </a:bodyPr>
          <a:lstStyle/>
          <a:p>
            <a:pPr algn="just">
              <a:lnSpc>
                <a:spcPct val="150000"/>
              </a:lnSpc>
            </a:pPr>
            <a:r>
              <a:rPr lang="ar-SA" dirty="0" smtClean="0"/>
              <a:t>بالنسبة لمعظم الناس فإن فكرة وجود الحشرات والعناكب والعقارب وما إلى ذلك في منازلهم تبدو مزعجة. </a:t>
            </a:r>
            <a:endParaRPr lang="ar-SA" dirty="0" smtClean="0"/>
          </a:p>
          <a:p>
            <a:pPr algn="just">
              <a:lnSpc>
                <a:spcPct val="150000"/>
              </a:lnSpc>
            </a:pPr>
            <a:r>
              <a:rPr lang="ar-SA" dirty="0" smtClean="0"/>
              <a:t>الكثير </a:t>
            </a:r>
            <a:r>
              <a:rPr lang="ar-SA" dirty="0" smtClean="0"/>
              <a:t>من الناس فكرة الحفاظ على الحشرات واللافقاريات الأخرى كحيوانات أليفة فكرة رائعة. </a:t>
            </a:r>
            <a:endParaRPr lang="ar-SA" dirty="0" smtClean="0"/>
          </a:p>
          <a:p>
            <a:pPr algn="just">
              <a:lnSpc>
                <a:spcPct val="150000"/>
              </a:lnSpc>
            </a:pPr>
            <a:r>
              <a:rPr lang="ar-SA" dirty="0" smtClean="0"/>
              <a:t>صرصور </a:t>
            </a:r>
            <a:r>
              <a:rPr lang="ar-SA" dirty="0" smtClean="0"/>
              <a:t>الحقل والنطاطات طويلة القرون </a:t>
            </a:r>
            <a:r>
              <a:rPr lang="en-US" dirty="0" smtClean="0"/>
              <a:t>bush crickets</a:t>
            </a:r>
            <a:r>
              <a:rPr lang="ar-SA" dirty="0" smtClean="0"/>
              <a:t> من بين الحشرات الأولى التي تم الاحتفاظ </a:t>
            </a:r>
            <a:r>
              <a:rPr lang="ar-SA" dirty="0" err="1" smtClean="0"/>
              <a:t>بها</a:t>
            </a:r>
            <a:r>
              <a:rPr lang="ar-SA" dirty="0" smtClean="0"/>
              <a:t> في داخل المنازل.</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 استخدام الحشرات كحيوانات أليفة</a:t>
            </a:r>
            <a:endParaRPr lang="ar-SA" dirty="0"/>
          </a:p>
        </p:txBody>
      </p:sp>
      <p:sp>
        <p:nvSpPr>
          <p:cNvPr id="3" name="عنصر نائب للمحتوى 2"/>
          <p:cNvSpPr>
            <a:spLocks noGrp="1"/>
          </p:cNvSpPr>
          <p:nvPr>
            <p:ph idx="1"/>
          </p:nvPr>
        </p:nvSpPr>
        <p:spPr/>
        <p:txBody>
          <a:bodyPr>
            <a:normAutofit/>
          </a:bodyPr>
          <a:lstStyle/>
          <a:p>
            <a:pPr algn="just">
              <a:lnSpc>
                <a:spcPct val="150000"/>
              </a:lnSpc>
            </a:pPr>
            <a:r>
              <a:rPr lang="ar-SA" dirty="0">
                <a:solidFill>
                  <a:srgbClr val="FF0000"/>
                </a:solidFill>
              </a:rPr>
              <a:t>واللافقاريات التي يتم غالبا الاحتفاظ بها في الداخل هي </a:t>
            </a:r>
            <a:r>
              <a:rPr lang="en-US" dirty="0" smtClean="0"/>
              <a:t>: </a:t>
            </a:r>
            <a:r>
              <a:rPr lang="en-US" dirty="0"/>
              <a:t>(1) </a:t>
            </a:r>
            <a:r>
              <a:rPr lang="ar-SA" dirty="0"/>
              <a:t>الحشرات العصوية  (2) حصان ابليس (3) الصراصير  (4) الخنافس  (5) النمل  (6) ذات المائة رجل ،(7) ذات الالف رجل  (8) العقارب  (9) العناكب  (10) اليرقات  (11) ديدان الطحين.</a:t>
            </a:r>
            <a:endParaRPr lang="ar-SA" dirty="0"/>
          </a:p>
        </p:txBody>
      </p:sp>
    </p:spTree>
    <p:extLst>
      <p:ext uri="{BB962C8B-B14F-4D97-AF65-F5344CB8AC3E}">
        <p14:creationId xmlns:p14="http://schemas.microsoft.com/office/powerpoint/2010/main" val="15767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الحشرات كعرض مسرحي </a:t>
            </a:r>
            <a:endParaRPr lang="ar-SA" dirty="0"/>
          </a:p>
        </p:txBody>
      </p:sp>
      <p:sp>
        <p:nvSpPr>
          <p:cNvPr id="3" name="عنصر نائب للمحتوى 2"/>
          <p:cNvSpPr>
            <a:spLocks noGrp="1"/>
          </p:cNvSpPr>
          <p:nvPr>
            <p:ph idx="1"/>
          </p:nvPr>
        </p:nvSpPr>
        <p:spPr/>
        <p:txBody>
          <a:bodyPr>
            <a:normAutofit fontScale="62500" lnSpcReduction="20000"/>
          </a:bodyPr>
          <a:lstStyle/>
          <a:p>
            <a:pPr marL="0" indent="0">
              <a:buNone/>
            </a:pPr>
            <a:r>
              <a:rPr lang="ar-SA" dirty="0" smtClean="0">
                <a:solidFill>
                  <a:srgbClr val="FF0000"/>
                </a:solidFill>
              </a:rPr>
              <a:t>أفضل </a:t>
            </a:r>
            <a:r>
              <a:rPr lang="ar-SA" dirty="0" smtClean="0">
                <a:solidFill>
                  <a:srgbClr val="FF0000"/>
                </a:solidFill>
              </a:rPr>
              <a:t>أنواع </a:t>
            </a:r>
            <a:r>
              <a:rPr lang="ar-SA" dirty="0" smtClean="0">
                <a:solidFill>
                  <a:srgbClr val="FF0000"/>
                </a:solidFill>
              </a:rPr>
              <a:t>الترفيه</a:t>
            </a:r>
          </a:p>
          <a:p>
            <a:pPr algn="just">
              <a:lnSpc>
                <a:spcPct val="170000"/>
              </a:lnSpc>
            </a:pPr>
            <a:r>
              <a:rPr lang="ar-SA" dirty="0" smtClean="0"/>
              <a:t> سيرك </a:t>
            </a:r>
            <a:r>
              <a:rPr lang="ar-SA" dirty="0" smtClean="0"/>
              <a:t>البراغيث </a:t>
            </a:r>
            <a:endParaRPr lang="ar-SA" dirty="0"/>
          </a:p>
          <a:p>
            <a:pPr algn="just">
              <a:lnSpc>
                <a:spcPct val="170000"/>
              </a:lnSpc>
            </a:pPr>
            <a:r>
              <a:rPr lang="ar-SA" dirty="0" smtClean="0"/>
              <a:t>سباقات </a:t>
            </a:r>
            <a:r>
              <a:rPr lang="ar-SA" dirty="0" smtClean="0"/>
              <a:t>الصراصير </a:t>
            </a:r>
            <a:endParaRPr lang="ar-SA" dirty="0"/>
          </a:p>
          <a:p>
            <a:pPr algn="just">
              <a:lnSpc>
                <a:spcPct val="170000"/>
              </a:lnSpc>
            </a:pPr>
            <a:r>
              <a:rPr lang="ar-SA" dirty="0" smtClean="0"/>
              <a:t>قتال </a:t>
            </a:r>
            <a:r>
              <a:rPr lang="ar-SA" dirty="0" smtClean="0"/>
              <a:t>الحشرات. </a:t>
            </a:r>
            <a:endParaRPr lang="ar-SA" dirty="0" smtClean="0"/>
          </a:p>
          <a:p>
            <a:pPr marL="0" indent="0" algn="just">
              <a:lnSpc>
                <a:spcPct val="170000"/>
              </a:lnSpc>
              <a:buNone/>
            </a:pPr>
            <a:r>
              <a:rPr lang="ar-SA" dirty="0" smtClean="0"/>
              <a:t>عموما </a:t>
            </a:r>
            <a:r>
              <a:rPr lang="ar-SA" dirty="0" smtClean="0"/>
              <a:t>تحدث هذه الأنواع المحددة من المشاهدات في ظل ظروف غير طبيعية للحشرات، فأحيانا تجبر الحشرات أن تفعل هذه الاشياء غير المعهودة منها على الإطلاق. ويجب أن نتذكر أن هذا النوع من الترفيه يعتمد على الطبيعة البشرية ولكنه قد يعتبر معاملة وحشية </a:t>
            </a:r>
            <a:r>
              <a:rPr lang="ar-SA" dirty="0" err="1" smtClean="0"/>
              <a:t>للحشرات.</a:t>
            </a:r>
            <a:r>
              <a:rPr lang="ar-SA" dirty="0" smtClean="0"/>
              <a:t> ومن وجهة النظر القانونية تنتهك هذه الأحداث حقوق الحيوانات ويتم حظرها وفقًا للقوانين الجنائية في عدد من البلدان</a:t>
            </a:r>
            <a:endParaRPr lang="en-US" dirty="0" smtClean="0"/>
          </a:p>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69275b90-b7d5-4c67-b73c-dbcf23687339.jpg"/>
          <p:cNvPicPr>
            <a:picLocks noGrp="1" noChangeAspect="1"/>
          </p:cNvPicPr>
          <p:nvPr>
            <p:ph idx="1"/>
          </p:nvPr>
        </p:nvPicPr>
        <p:blipFill>
          <a:blip r:embed="rId2" cstate="print"/>
          <a:stretch>
            <a:fillRect/>
          </a:stretch>
        </p:blipFill>
        <p:spPr>
          <a:xfrm>
            <a:off x="1043608" y="908720"/>
            <a:ext cx="6768752" cy="521744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 سيرك البرغوث</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70000" lnSpcReduction="20000"/>
          </a:bodyPr>
          <a:lstStyle/>
          <a:p>
            <a:pPr algn="just">
              <a:lnSpc>
                <a:spcPct val="170000"/>
              </a:lnSpc>
            </a:pPr>
            <a:r>
              <a:rPr lang="ar-SA" dirty="0" smtClean="0"/>
              <a:t>أول ظهور لسرك البرغوث غير </a:t>
            </a:r>
            <a:r>
              <a:rPr lang="ar-SA" dirty="0" err="1" smtClean="0"/>
              <a:t>معروف.</a:t>
            </a:r>
            <a:r>
              <a:rPr lang="ar-SA" dirty="0" smtClean="0"/>
              <a:t> وأحد الافتراضات هو أن سجناء العصور الوسطى هم من ابلغوا </a:t>
            </a:r>
            <a:r>
              <a:rPr lang="ar-SA" dirty="0" err="1" smtClean="0"/>
              <a:t>عنهم.</a:t>
            </a:r>
            <a:r>
              <a:rPr lang="ar-SA" dirty="0" smtClean="0"/>
              <a:t> حيث كان في السجون الكثير من البراغيث وكان السجناء يعانون من الملل ولدغ الحشرات ومع ذلك فأن براغيث السيرك تميزت في القرن السابع </a:t>
            </a:r>
            <a:r>
              <a:rPr lang="ar-SA" dirty="0" err="1" smtClean="0"/>
              <a:t>عشر.</a:t>
            </a:r>
            <a:r>
              <a:rPr lang="ar-SA" dirty="0" smtClean="0"/>
              <a:t> وفي أواخر القرن الثامن عشر وأوائل القرن التاسع عشر كان سيرك البراغيث ذو شعبية كبيرة في </a:t>
            </a:r>
            <a:r>
              <a:rPr lang="ar-SA" dirty="0" err="1" smtClean="0"/>
              <a:t>أوروبا.</a:t>
            </a:r>
            <a:r>
              <a:rPr lang="ar-SA" dirty="0" smtClean="0"/>
              <a:t> على الرغم ان الكثير من الملوك الأوروبيين محايدين لهذا النوع من الترفيه، وفي فرنسا تم إنشاء ملعب لسيرك البرغوث حيث حاربت الحشرات بالسيوف وكانت تلعب بالحفلات وركبت على الخيول وسارت على السلك </a:t>
            </a:r>
            <a:r>
              <a:rPr lang="ar-SA" dirty="0" err="1" smtClean="0"/>
              <a:t>واظهرت</a:t>
            </a:r>
            <a:r>
              <a:rPr lang="ar-SA" dirty="0" smtClean="0"/>
              <a:t> فيه معجزات </a:t>
            </a:r>
            <a:r>
              <a:rPr lang="ar-SA" dirty="0" err="1" smtClean="0"/>
              <a:t>التدريب.</a:t>
            </a:r>
            <a:r>
              <a:rPr lang="ar-SA" dirty="0" smtClean="0"/>
              <a:t> ولم يدمر خلال الثورة الفرنسية وفي عام 1905 تم إغلاقه.</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a:lnSpc>
                <a:spcPct val="150000"/>
              </a:lnSpc>
            </a:pPr>
            <a:r>
              <a:rPr lang="ar-SA" dirty="0" smtClean="0">
                <a:cs typeface="+mj-cs"/>
              </a:rPr>
              <a:t>أول سيرك للبراغيث سجل كان مملوك للمقاول الايطالي لويس </a:t>
            </a:r>
            <a:r>
              <a:rPr lang="ar-SA" dirty="0" err="1" smtClean="0">
                <a:cs typeface="+mj-cs"/>
              </a:rPr>
              <a:t>بيرتولوت</a:t>
            </a:r>
            <a:r>
              <a:rPr lang="en-US" dirty="0" smtClean="0">
                <a:cs typeface="+mj-cs"/>
              </a:rPr>
              <a:t>Louis </a:t>
            </a:r>
            <a:r>
              <a:rPr lang="en-US" dirty="0" err="1" smtClean="0">
                <a:cs typeface="+mj-cs"/>
              </a:rPr>
              <a:t>Bertolotto</a:t>
            </a:r>
            <a:r>
              <a:rPr lang="ar-SA" dirty="0" err="1" smtClean="0">
                <a:cs typeface="+mj-cs"/>
              </a:rPr>
              <a:t>.</a:t>
            </a:r>
            <a:r>
              <a:rPr lang="ar-SA" dirty="0" smtClean="0">
                <a:cs typeface="+mj-cs"/>
              </a:rPr>
              <a:t> تم ذلك خلال أوائل عام 1820 في شارع </a:t>
            </a:r>
            <a:r>
              <a:rPr lang="ar-SA" dirty="0" err="1" smtClean="0">
                <a:cs typeface="+mj-cs"/>
              </a:rPr>
              <a:t>ريجنت-لندن.</a:t>
            </a:r>
            <a:r>
              <a:rPr lang="ar-SA" dirty="0" smtClean="0">
                <a:cs typeface="+mj-cs"/>
              </a:rPr>
              <a:t> والسيرك الذي تم الإعلان عنه تحت اسم "المعرض الاستثنائي للبراغيث المجتهدة" </a:t>
            </a:r>
            <a:r>
              <a:rPr lang="ar-SA" dirty="0" smtClean="0">
                <a:cs typeface="+mj-cs"/>
              </a:rPr>
              <a:t>ظهر </a:t>
            </a:r>
            <a:r>
              <a:rPr lang="ar-SA" dirty="0" smtClean="0">
                <a:cs typeface="+mj-cs"/>
              </a:rPr>
              <a:t>فيه البراغيث تجر العربات وادى ذلك للسخرية من هذه الاحداث في ذلك الوقت.</a:t>
            </a:r>
            <a:endParaRPr lang="en-US" dirty="0" smtClean="0">
              <a:cs typeface="+mj-cs"/>
            </a:endParaRPr>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قتال الحشرات</a:t>
            </a:r>
            <a:endParaRPr lang="ar-SA" dirty="0"/>
          </a:p>
        </p:txBody>
      </p:sp>
      <p:sp>
        <p:nvSpPr>
          <p:cNvPr id="3" name="عنصر نائب للمحتوى 2"/>
          <p:cNvSpPr>
            <a:spLocks noGrp="1"/>
          </p:cNvSpPr>
          <p:nvPr>
            <p:ph idx="1"/>
          </p:nvPr>
        </p:nvSpPr>
        <p:spPr/>
        <p:txBody>
          <a:bodyPr/>
          <a:lstStyle/>
          <a:p>
            <a:r>
              <a:rPr lang="ar-SA" dirty="0" smtClean="0"/>
              <a:t>قتال الحشرات تعتبر لعبة أخرى من لعب </a:t>
            </a:r>
            <a:r>
              <a:rPr lang="ar-SA" dirty="0" err="1" smtClean="0"/>
              <a:t>الصدفة </a:t>
            </a:r>
            <a:r>
              <a:rPr lang="ar-SA" dirty="0" smtClean="0"/>
              <a:t>(المقامرة)، حيث تتصارع الحشرات مع بعضها، على غرار الأنواع الأخرى من رياضة الدم مثل قتال الكلاب وقتال الديك وما إلى </a:t>
            </a:r>
            <a:r>
              <a:rPr lang="ar-SA" dirty="0" err="1" smtClean="0"/>
              <a:t>ذلك.</a:t>
            </a:r>
            <a:r>
              <a:rPr lang="ar-SA" dirty="0" smtClean="0"/>
              <a:t> في هذا النوع من المسابقات لا تشارك الحشرات فقط، </a:t>
            </a:r>
            <a:r>
              <a:rPr lang="ar-SA" dirty="0" err="1" smtClean="0"/>
              <a:t>وانما</a:t>
            </a:r>
            <a:r>
              <a:rPr lang="ar-SA" dirty="0" smtClean="0"/>
              <a:t> المفصليات الأخرى </a:t>
            </a:r>
            <a:r>
              <a:rPr lang="ar-SA" dirty="0" err="1" smtClean="0"/>
              <a:t>أيضًا </a:t>
            </a:r>
            <a:r>
              <a:rPr lang="ar-SA" dirty="0" smtClean="0"/>
              <a:t>(على سبيل المثال العناكب وعديدات الارجل</a:t>
            </a:r>
            <a:r>
              <a:rPr lang="ar-SA" dirty="0" err="1" smtClean="0"/>
              <a:t>).</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الحشرات شكل من أشكال الترفيه</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حتى الآن، نظرنا في الجوانب الإيجابية للتفاعل البشري مع الحشرات عندما قدمت الحشرات بعض الاستخدامات </a:t>
            </a:r>
            <a:r>
              <a:rPr lang="ar-SA" dirty="0" err="1" smtClean="0"/>
              <a:t>العملية.</a:t>
            </a:r>
            <a:r>
              <a:rPr lang="ar-SA" dirty="0" smtClean="0"/>
              <a:t> ومع ذلك الحشرات لا تقدم دائمًا فوائد مادية؛ على العكس من ذلك، فإنها تتطلب في كثير من الأحيان نفقات مالية غير قابلة </a:t>
            </a:r>
            <a:r>
              <a:rPr lang="ar-SA" dirty="0" err="1" smtClean="0"/>
              <a:t>للاسترداد.</a:t>
            </a:r>
            <a:r>
              <a:rPr lang="ar-SA" dirty="0" smtClean="0"/>
              <a:t> ومع ذلك، يشير هذا النوع من التفاعل إلى الجوانب الإيجابية، كما هو الحال عندما يستمد الناس بدرجة كبيرة أو قليلة الرضا الأخلاقي من التفاعل مع </a:t>
            </a:r>
            <a:r>
              <a:rPr lang="ar-SA" dirty="0" err="1" smtClean="0"/>
              <a:t>الحشرات.</a:t>
            </a:r>
            <a:r>
              <a:rPr lang="ar-SA" dirty="0" smtClean="0"/>
              <a:t> وتتضمن أمثلة هذه الأنواع من التفاعلات الهوايات والترفيه والأنشطة الترفيهية الأخرى التي تلعب فيها الحشرات دورًا رئيسيًا</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d7bf15da-33a6-40a9-ae65-a70a48469a7e.jpg"/>
          <p:cNvPicPr>
            <a:picLocks noGrp="1" noChangeAspect="1"/>
          </p:cNvPicPr>
          <p:nvPr>
            <p:ph idx="1"/>
          </p:nvPr>
        </p:nvPicPr>
        <p:blipFill>
          <a:blip r:embed="rId2" cstate="print"/>
          <a:stretch>
            <a:fillRect/>
          </a:stretch>
        </p:blipFill>
        <p:spPr>
          <a:xfrm>
            <a:off x="1515064" y="1052736"/>
            <a:ext cx="6113871" cy="507342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التقاط الصور للحشرات </a:t>
            </a:r>
            <a:endParaRPr lang="ar-SA" b="1" dirty="0"/>
          </a:p>
        </p:txBody>
      </p:sp>
      <p:sp>
        <p:nvSpPr>
          <p:cNvPr id="3" name="عنصر نائب للمحتوى 2"/>
          <p:cNvSpPr>
            <a:spLocks noGrp="1"/>
          </p:cNvSpPr>
          <p:nvPr>
            <p:ph idx="1"/>
          </p:nvPr>
        </p:nvSpPr>
        <p:spPr/>
        <p:txBody>
          <a:bodyPr/>
          <a:lstStyle/>
          <a:p>
            <a:r>
              <a:rPr lang="ar-SA" dirty="0" smtClean="0"/>
              <a:t>واحدة من أكثر الهوايات تنوعا لدى الناس هي تصوير الحشرات التقط المصورون لأول مرة صوراً للحشرات في أوائل القرن العشرين من الضروري أن يكون المصورون على دراية بطريفة حياة الحشرة التي يعتزمون </a:t>
            </a:r>
            <a:r>
              <a:rPr lang="ar-SA" dirty="0" err="1" smtClean="0"/>
              <a:t>تصويرها.</a:t>
            </a:r>
            <a:r>
              <a:rPr lang="ar-SA" dirty="0" smtClean="0"/>
              <a:t> معرفة متى وأين تتواجد الحشرة وماذا تأكل هذا يسمح للمصور بتحديد موقع التصوير ووقته بدقة أكبر الساعات الأولى بعد شروق الشمس والساعات الأخيرة قبل غروب الشمس هي الأفضل لالتقاط صور فوتوغرافية للحشرات.</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 جمع الحشرات </a:t>
            </a:r>
            <a:endParaRPr lang="ar-SA" dirty="0"/>
          </a:p>
        </p:txBody>
      </p:sp>
      <p:sp>
        <p:nvSpPr>
          <p:cNvPr id="3" name="عنصر نائب للمحتوى 2"/>
          <p:cNvSpPr>
            <a:spLocks noGrp="1"/>
          </p:cNvSpPr>
          <p:nvPr>
            <p:ph idx="1"/>
          </p:nvPr>
        </p:nvSpPr>
        <p:spPr/>
        <p:txBody>
          <a:bodyPr/>
          <a:lstStyle/>
          <a:p>
            <a:r>
              <a:rPr lang="ar-SA" dirty="0" smtClean="0"/>
              <a:t>معظم الناس في وقت ما من حياتهم يكون لديهم الرغبة في جمع مجموعة من الأشياء: قد تكون عبارة عن مجموعة من العملات المعدنية أو طوابع البريد أو ملصقات علبة الثقاب أو البطاقات البريدية أو الأصداف أو الحيوانات المحنطة أو بيض الطيور أو المخطوطات الاصلية أو </a:t>
            </a:r>
            <a:r>
              <a:rPr lang="ar-SA" dirty="0" err="1" smtClean="0"/>
              <a:t>المجوهرات.</a:t>
            </a:r>
            <a:r>
              <a:rPr lang="ar-SA" dirty="0" smtClean="0"/>
              <a:t> يمكن أن تنشأ مثل هذه الرغبة في مرحلة الطفولة او في سن البلوغ أو حتى في وقت متأخر من </a:t>
            </a:r>
            <a:r>
              <a:rPr lang="ar-SA" dirty="0" err="1" smtClean="0"/>
              <a:t>الحياة.</a:t>
            </a:r>
            <a:r>
              <a:rPr lang="ar-SA" dirty="0" smtClean="0"/>
              <a:t> فالأطفال في المناطق الريفية </a:t>
            </a:r>
            <a:r>
              <a:rPr lang="ar-SA" dirty="0" err="1" smtClean="0"/>
              <a:t>يبداوا</a:t>
            </a:r>
            <a:r>
              <a:rPr lang="ar-SA" dirty="0" smtClean="0"/>
              <a:t> بجمع </a:t>
            </a:r>
            <a:r>
              <a:rPr lang="ar-SA" dirty="0" err="1" smtClean="0"/>
              <a:t>الحشرات.</a:t>
            </a:r>
            <a:r>
              <a:rPr lang="ar-SA" dirty="0" smtClean="0"/>
              <a:t> </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الجمع الحشري </a:t>
            </a:r>
            <a:r>
              <a:rPr lang="en-US" dirty="0" smtClean="0"/>
              <a:t>entomological collection</a:t>
            </a:r>
            <a:r>
              <a:rPr lang="ar-SA" dirty="0" smtClean="0"/>
              <a:t> هو جمع الحشرات المختارة وفقًا للمبادئ المعمول </a:t>
            </a:r>
            <a:r>
              <a:rPr lang="ar-SA" dirty="0" err="1" smtClean="0"/>
              <a:t>بها</a:t>
            </a:r>
            <a:r>
              <a:rPr lang="ar-SA" dirty="0" smtClean="0"/>
              <a:t> وتجففيها وتثبيتها وتخزينها في صناديق </a:t>
            </a:r>
            <a:r>
              <a:rPr lang="ar-SA" dirty="0" err="1" smtClean="0"/>
              <a:t>خاصة.</a:t>
            </a:r>
            <a:r>
              <a:rPr lang="ar-SA" dirty="0" smtClean="0"/>
              <a:t> ويمكن تقسيم جمع الحشرات إلى مجموعتين: مجموعات خاصة ومجموعات </a:t>
            </a:r>
            <a:r>
              <a:rPr lang="ar-SA" dirty="0" err="1" smtClean="0"/>
              <a:t>للبحث.</a:t>
            </a:r>
            <a:r>
              <a:rPr lang="ar-SA" dirty="0" smtClean="0"/>
              <a:t> تختلف مبادئ اختيار الحشرات في كل </a:t>
            </a:r>
            <a:r>
              <a:rPr lang="ar-SA" dirty="0" err="1" smtClean="0"/>
              <a:t>فئة.</a:t>
            </a:r>
            <a:r>
              <a:rPr lang="ar-SA" dirty="0" smtClean="0"/>
              <a:t> ويتم تحديد الكائنات الموجودة في المجموعات الخاصة وفقًا لنطاق اللون والأحجام </a:t>
            </a:r>
            <a:r>
              <a:rPr lang="ar-SA" dirty="0" err="1" smtClean="0"/>
              <a:t>والتفضيلات</a:t>
            </a:r>
            <a:r>
              <a:rPr lang="ar-SA" dirty="0" smtClean="0"/>
              <a:t> الشخصية</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الحشرات كطعم لصيد الأسماك</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نظرًا لأن الحشرات هي الغذاء الرئيس للعديد من أنواع الأسماك، فهي تستخدم على نطاق واسع كطعم في </a:t>
            </a:r>
            <a:r>
              <a:rPr lang="ar-SA" dirty="0" err="1" smtClean="0"/>
              <a:t>الصيد </a:t>
            </a:r>
            <a:r>
              <a:rPr lang="ar-SA" dirty="0" smtClean="0"/>
              <a:t>(الصور 1</a:t>
            </a:r>
            <a:r>
              <a:rPr lang="en-US" dirty="0" smtClean="0"/>
              <a:t>.</a:t>
            </a:r>
            <a:r>
              <a:rPr lang="ar-SA" dirty="0" smtClean="0"/>
              <a:t>8-8</a:t>
            </a:r>
            <a:r>
              <a:rPr lang="ar-SA" dirty="0" err="1" smtClean="0"/>
              <a:t>).</a:t>
            </a:r>
            <a:r>
              <a:rPr lang="ar-SA" dirty="0" smtClean="0"/>
              <a:t> الأكثر فعالية هي التي يفضلها الأسماك في وقتا </a:t>
            </a:r>
            <a:r>
              <a:rPr lang="ar-SA" dirty="0" err="1" smtClean="0"/>
              <a:t>ما </a:t>
            </a:r>
            <a:r>
              <a:rPr lang="ar-SA" dirty="0" smtClean="0"/>
              <a:t>(لان </a:t>
            </a:r>
            <a:r>
              <a:rPr lang="ar-SA" dirty="0" err="1" smtClean="0"/>
              <a:t>طعوم</a:t>
            </a:r>
            <a:r>
              <a:rPr lang="ar-SA" dirty="0" smtClean="0"/>
              <a:t> الاسماك يمكن أن تتغير لأسباب عديدة).و الطعم الأمثل هو الحشرة التي غالبا ما تؤكلها </a:t>
            </a:r>
            <a:r>
              <a:rPr lang="ar-SA" dirty="0" err="1" smtClean="0"/>
              <a:t>الأسماك.</a:t>
            </a:r>
            <a:r>
              <a:rPr lang="ar-SA" dirty="0" smtClean="0"/>
              <a:t> ومع </a:t>
            </a:r>
            <a:r>
              <a:rPr lang="ar-SA" dirty="0" err="1" smtClean="0"/>
              <a:t>ذلك </a:t>
            </a:r>
            <a:r>
              <a:rPr lang="ar-SA" dirty="0" smtClean="0"/>
              <a:t>، إذا كان هناك وفرة مفرطة في أي نوع معين من </a:t>
            </a:r>
            <a:r>
              <a:rPr lang="ar-SA" dirty="0" err="1" smtClean="0"/>
              <a:t>الطعام </a:t>
            </a:r>
            <a:r>
              <a:rPr lang="ar-SA" dirty="0" smtClean="0"/>
              <a:t>، تبدأ الأسماك في الإطعام عليها برغبة </a:t>
            </a:r>
            <a:r>
              <a:rPr lang="ar-SA" dirty="0" err="1" smtClean="0"/>
              <a:t>أقل.</a:t>
            </a:r>
            <a:r>
              <a:rPr lang="ar-SA" dirty="0" smtClean="0"/>
              <a:t> ولتقدير </a:t>
            </a:r>
            <a:r>
              <a:rPr lang="ar-SA" dirty="0" err="1" smtClean="0"/>
              <a:t>تفضيلات</a:t>
            </a:r>
            <a:r>
              <a:rPr lang="ar-SA" dirty="0" smtClean="0"/>
              <a:t> تغذية الأسماك بشكل أفضل، يحتاج المرء إلى معرفة نوع الحشرات الموجودة على سطح الماء وفي الهواء القريب أو لدراسة معدة الأسماك التي يتم صيدها.</a:t>
            </a:r>
            <a:endParaRPr lang="en-US" dirty="0" smtClean="0"/>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السياحة القائمة على الحشرات</a:t>
            </a:r>
            <a:endParaRPr lang="ar-SA" dirty="0"/>
          </a:p>
        </p:txBody>
      </p:sp>
      <p:sp>
        <p:nvSpPr>
          <p:cNvPr id="3" name="عنصر نائب للمحتوى 2"/>
          <p:cNvSpPr>
            <a:spLocks noGrp="1"/>
          </p:cNvSpPr>
          <p:nvPr>
            <p:ph idx="1"/>
          </p:nvPr>
        </p:nvSpPr>
        <p:spPr>
          <a:xfrm>
            <a:off x="539552" y="1600201"/>
            <a:ext cx="8147248" cy="3556992"/>
          </a:xfrm>
        </p:spPr>
        <p:txBody>
          <a:bodyPr>
            <a:normAutofit fontScale="85000" lnSpcReduction="10000"/>
          </a:bodyPr>
          <a:lstStyle/>
          <a:p>
            <a:pPr algn="just">
              <a:lnSpc>
                <a:spcPct val="150000"/>
              </a:lnSpc>
            </a:pPr>
            <a:r>
              <a:rPr lang="ar-SA" dirty="0" smtClean="0">
                <a:cs typeface="+mj-cs"/>
              </a:rPr>
              <a:t>تتمثل السياحة في </a:t>
            </a:r>
            <a:r>
              <a:rPr lang="ar-SA" dirty="0" smtClean="0">
                <a:cs typeface="+mj-cs"/>
              </a:rPr>
              <a:t>مراقبة الحيوانات البرية. فعادة ينجذب السياح أولا </a:t>
            </a:r>
            <a:r>
              <a:rPr lang="ar-SA" dirty="0" smtClean="0">
                <a:cs typeface="+mj-cs"/>
              </a:rPr>
              <a:t>إلى الحيوانات الكبيرة</a:t>
            </a:r>
            <a:r>
              <a:rPr lang="ar-SA" dirty="0" smtClean="0">
                <a:cs typeface="+mj-cs"/>
              </a:rPr>
              <a:t>. ومع ذلك حتى أولئك السياح القادمين للنظر في اللعبة الكبيرة غالبا ما يهتمون بالحشرات أيضًا. </a:t>
            </a:r>
            <a:r>
              <a:rPr lang="ar-SA" dirty="0" smtClean="0">
                <a:cs typeface="+mj-cs"/>
              </a:rPr>
              <a:t>على سبيل المثال تتميز حديقة </a:t>
            </a:r>
            <a:r>
              <a:rPr lang="en-US" dirty="0" err="1" smtClean="0">
                <a:cs typeface="+mj-cs"/>
              </a:rPr>
              <a:t>Hluhluwe-Imfolozi</a:t>
            </a:r>
            <a:r>
              <a:rPr lang="ar-SA" dirty="0" smtClean="0">
                <a:cs typeface="+mj-cs"/>
              </a:rPr>
              <a:t> في جنوب إفريقيا بألعابها "الخمسة الكبار": الفيل ووحيد القرن والجاموس والأسد والفهد </a:t>
            </a:r>
            <a:endParaRPr lang="ar-SA" dirty="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79301"/>
            <a:ext cx="8229600" cy="4525963"/>
          </a:xfrm>
        </p:spPr>
        <p:txBody>
          <a:bodyPr>
            <a:normAutofit fontScale="77500" lnSpcReduction="20000"/>
          </a:bodyPr>
          <a:lstStyle/>
          <a:p>
            <a:pPr algn="just">
              <a:lnSpc>
                <a:spcPct val="160000"/>
              </a:lnSpc>
            </a:pPr>
            <a:r>
              <a:rPr lang="ar-SA" dirty="0" smtClean="0"/>
              <a:t>ومع ذلك أعرب 95٪ من السياح الذين يزورون الحديقة أيضًا عن اهتمامهم بمعلومات عن اللافقاريات، ولا سيما فراشات الملك وفراشات </a:t>
            </a:r>
            <a:r>
              <a:rPr lang="ar-SA" dirty="0" err="1" smtClean="0"/>
              <a:t>المورفو</a:t>
            </a:r>
            <a:r>
              <a:rPr lang="ar-SA" dirty="0" smtClean="0"/>
              <a:t> </a:t>
            </a:r>
            <a:r>
              <a:rPr lang="ar-SA" dirty="0" err="1" smtClean="0"/>
              <a:t>والرعاشات</a:t>
            </a:r>
            <a:r>
              <a:rPr lang="ar-SA" dirty="0" smtClean="0"/>
              <a:t> والخنافس </a:t>
            </a:r>
            <a:r>
              <a:rPr lang="ar-SA" dirty="0" smtClean="0"/>
              <a:t>المعدنية. </a:t>
            </a:r>
            <a:r>
              <a:rPr lang="ar-SA" dirty="0" smtClean="0"/>
              <a:t>وفيما يتعلق بملاحظة الحيوانات فأن شريحة معينة من السائحين يأتون عمدا لإلقاء نظرة على الحشرات</a:t>
            </a:r>
            <a:r>
              <a:rPr lang="ar-SA" dirty="0" smtClean="0"/>
              <a:t>.</a:t>
            </a:r>
          </a:p>
          <a:p>
            <a:pPr algn="just">
              <a:lnSpc>
                <a:spcPct val="160000"/>
              </a:lnSpc>
            </a:pPr>
            <a:r>
              <a:rPr lang="ar-SA" dirty="0" smtClean="0"/>
              <a:t> </a:t>
            </a:r>
            <a:r>
              <a:rPr lang="ar-SA" dirty="0" smtClean="0"/>
              <a:t>هذه السياحة واسعة الانتشار سواء في البلدان المتقدمة (تايوان واليابان وبريطانيا العظمى وأستراليا ونيوزيلندا) والبلدان النامية (إندونيسيا والمكسيك وماليزيا وتايلاند والهند وجنوب إفريقيا). </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79301"/>
            <a:ext cx="8229600" cy="4525963"/>
          </a:xfrm>
        </p:spPr>
        <p:txBody>
          <a:bodyPr>
            <a:normAutofit fontScale="62500" lnSpcReduction="20000"/>
          </a:bodyPr>
          <a:lstStyle/>
          <a:p>
            <a:pPr marL="0" indent="0" algn="just">
              <a:lnSpc>
                <a:spcPct val="160000"/>
              </a:lnSpc>
              <a:buNone/>
            </a:pPr>
            <a:r>
              <a:rPr lang="ar-SA" dirty="0" smtClean="0">
                <a:solidFill>
                  <a:srgbClr val="FF0000"/>
                </a:solidFill>
              </a:rPr>
              <a:t>تطوير </a:t>
            </a:r>
            <a:r>
              <a:rPr lang="ar-SA" dirty="0">
                <a:solidFill>
                  <a:srgbClr val="FF0000"/>
                </a:solidFill>
              </a:rPr>
              <a:t>سياحة الحشرات يمكن تحديدها بواسطة بعض أصناف الحشرات</a:t>
            </a:r>
            <a:r>
              <a:rPr lang="ar-SA" dirty="0" smtClean="0"/>
              <a:t>.</a:t>
            </a:r>
          </a:p>
          <a:p>
            <a:pPr algn="just">
              <a:lnSpc>
                <a:spcPct val="160000"/>
              </a:lnSpc>
            </a:pPr>
            <a:r>
              <a:rPr lang="ar-SA" dirty="0" smtClean="0"/>
              <a:t> </a:t>
            </a:r>
            <a:r>
              <a:rPr lang="ar-SA" dirty="0"/>
              <a:t>على سبيل المثال في أستراليا توجد الخنافس المعدنية (أكثر من 2000 نوع) والخنافس المضيئة  والحشرات العصوية </a:t>
            </a:r>
            <a:endParaRPr lang="ar-SA" dirty="0" smtClean="0"/>
          </a:p>
          <a:p>
            <a:pPr algn="just">
              <a:lnSpc>
                <a:spcPct val="160000"/>
              </a:lnSpc>
            </a:pPr>
            <a:r>
              <a:rPr lang="ar-SA" dirty="0" smtClean="0"/>
              <a:t>وفي  </a:t>
            </a:r>
            <a:r>
              <a:rPr lang="ar-SA" dirty="0"/>
              <a:t>نيوزيلندا الخنافس المضيئة </a:t>
            </a:r>
            <a:endParaRPr lang="ar-SA" dirty="0" smtClean="0"/>
          </a:p>
          <a:p>
            <a:pPr algn="just">
              <a:lnSpc>
                <a:spcPct val="160000"/>
              </a:lnSpc>
            </a:pPr>
            <a:r>
              <a:rPr lang="ar-SA" dirty="0" smtClean="0"/>
              <a:t>وفي </a:t>
            </a:r>
            <a:r>
              <a:rPr lang="ar-SA" dirty="0"/>
              <a:t>تنزانيا وجنوب إفريقيا وغانا الفراشات </a:t>
            </a:r>
            <a:endParaRPr lang="ar-SA" dirty="0" smtClean="0"/>
          </a:p>
          <a:p>
            <a:pPr algn="just">
              <a:lnSpc>
                <a:spcPct val="160000"/>
              </a:lnSpc>
            </a:pPr>
            <a:r>
              <a:rPr lang="ar-SA" dirty="0" smtClean="0"/>
              <a:t>وفي </a:t>
            </a:r>
            <a:r>
              <a:rPr lang="ar-SA" dirty="0"/>
              <a:t>ماليزيا الفراشات والنمل </a:t>
            </a:r>
            <a:r>
              <a:rPr lang="ar-SA" dirty="0" err="1"/>
              <a:t>والنمل</a:t>
            </a:r>
            <a:r>
              <a:rPr lang="ar-SA" dirty="0"/>
              <a:t> الأبيض </a:t>
            </a:r>
            <a:endParaRPr lang="ar-SA" dirty="0" smtClean="0"/>
          </a:p>
          <a:p>
            <a:pPr marL="0" indent="0" algn="just">
              <a:lnSpc>
                <a:spcPct val="160000"/>
              </a:lnSpc>
              <a:buNone/>
            </a:pPr>
            <a:r>
              <a:rPr lang="ar-SA" dirty="0" smtClean="0"/>
              <a:t>وفي </a:t>
            </a:r>
            <a:r>
              <a:rPr lang="ar-SA" dirty="0"/>
              <a:t>كثير من الأحيان تصبح الفراشات محور الوجهة السياحية. على سبيل المثال هناك سياحة على نطاق واسع على أساس ملاحظة هجرة الفراشات. ومن النادر ملاحظة هذا السلوك (الهجرة) بين الفراشات: فهي معروفة بحوالي 250 نوعًا، 20 نوع منها فقط تقوم برحلات منتظمة وبعيدة.</a:t>
            </a:r>
            <a:endParaRPr lang="ar-SA" dirty="0"/>
          </a:p>
        </p:txBody>
      </p:sp>
    </p:spTree>
    <p:extLst>
      <p:ext uri="{BB962C8B-B14F-4D97-AF65-F5344CB8AC3E}">
        <p14:creationId xmlns:p14="http://schemas.microsoft.com/office/powerpoint/2010/main" val="216443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79301"/>
            <a:ext cx="8229600" cy="4525963"/>
          </a:xfrm>
        </p:spPr>
        <p:txBody>
          <a:bodyPr>
            <a:normAutofit fontScale="55000" lnSpcReduction="20000"/>
          </a:bodyPr>
          <a:lstStyle/>
          <a:p>
            <a:pPr marL="0" indent="180340" algn="just">
              <a:lnSpc>
                <a:spcPct val="170000"/>
              </a:lnSpc>
              <a:spcBef>
                <a:spcPts val="0"/>
              </a:spcBef>
            </a:pPr>
            <a:r>
              <a:rPr lang="ar-SA" sz="5800" dirty="0">
                <a:solidFill>
                  <a:srgbClr val="FF0000"/>
                </a:solidFill>
                <a:latin typeface="Times New Roman" panose="02020603050405020304" pitchFamily="18" charset="0"/>
                <a:ea typeface="Calibri" panose="020F0502020204030204" pitchFamily="34" charset="0"/>
                <a:cs typeface="+mj-cs"/>
              </a:rPr>
              <a:t>الفراشة الملكية </a:t>
            </a:r>
            <a:r>
              <a:rPr lang="en-US" sz="3800" dirty="0">
                <a:solidFill>
                  <a:srgbClr val="FF0000"/>
                </a:solidFill>
                <a:latin typeface="Times New Roman" panose="02020603050405020304" pitchFamily="18" charset="0"/>
                <a:ea typeface="Calibri" panose="020F0502020204030204" pitchFamily="34" charset="0"/>
                <a:cs typeface="+mj-cs"/>
              </a:rPr>
              <a:t>(</a:t>
            </a:r>
            <a:r>
              <a:rPr lang="en-US" sz="3800" i="1" dirty="0" err="1">
                <a:solidFill>
                  <a:srgbClr val="FF0000"/>
                </a:solidFill>
                <a:latin typeface="Times New Roman" panose="02020603050405020304" pitchFamily="18" charset="0"/>
                <a:ea typeface="Calibri" panose="020F0502020204030204" pitchFamily="34" charset="0"/>
                <a:cs typeface="+mj-cs"/>
              </a:rPr>
              <a:t>Danais</a:t>
            </a:r>
            <a:r>
              <a:rPr lang="en-US" sz="3800" i="1" dirty="0">
                <a:solidFill>
                  <a:srgbClr val="FF0000"/>
                </a:solidFill>
                <a:latin typeface="Times New Roman" panose="02020603050405020304" pitchFamily="18" charset="0"/>
                <a:ea typeface="Calibri" panose="020F0502020204030204" pitchFamily="34" charset="0"/>
                <a:cs typeface="+mj-cs"/>
              </a:rPr>
              <a:t> </a:t>
            </a:r>
            <a:r>
              <a:rPr lang="en-US" sz="3800" i="1" dirty="0" err="1">
                <a:solidFill>
                  <a:srgbClr val="FF0000"/>
                </a:solidFill>
                <a:latin typeface="Times New Roman" panose="02020603050405020304" pitchFamily="18" charset="0"/>
                <a:ea typeface="Calibri" panose="020F0502020204030204" pitchFamily="34" charset="0"/>
                <a:cs typeface="+mj-cs"/>
              </a:rPr>
              <a:t>plexippus</a:t>
            </a:r>
            <a:r>
              <a:rPr lang="en-US" sz="3800" dirty="0">
                <a:solidFill>
                  <a:srgbClr val="FF0000"/>
                </a:solidFill>
                <a:latin typeface="Times New Roman" panose="02020603050405020304" pitchFamily="18" charset="0"/>
                <a:ea typeface="Calibri" panose="020F0502020204030204" pitchFamily="34" charset="0"/>
                <a:cs typeface="+mj-cs"/>
              </a:rPr>
              <a:t>)</a:t>
            </a:r>
            <a:r>
              <a:rPr lang="ar-SA" sz="5800" dirty="0">
                <a:solidFill>
                  <a:srgbClr val="FF0000"/>
                </a:solidFill>
                <a:latin typeface="Times New Roman" panose="02020603050405020304" pitchFamily="18" charset="0"/>
                <a:ea typeface="Calibri" panose="020F0502020204030204" pitchFamily="34" charset="0"/>
                <a:cs typeface="+mj-cs"/>
              </a:rPr>
              <a:t> </a:t>
            </a:r>
            <a:endParaRPr lang="ar-SA" sz="5800" dirty="0" smtClean="0">
              <a:solidFill>
                <a:srgbClr val="FF0000"/>
              </a:solidFill>
              <a:latin typeface="Times New Roman" panose="02020603050405020304" pitchFamily="18" charset="0"/>
              <a:ea typeface="Calibri" panose="020F0502020204030204" pitchFamily="34" charset="0"/>
              <a:cs typeface="+mj-cs"/>
            </a:endParaRPr>
          </a:p>
          <a:p>
            <a:pPr marL="0" indent="180340" algn="just">
              <a:lnSpc>
                <a:spcPct val="170000"/>
              </a:lnSpc>
              <a:spcBef>
                <a:spcPts val="0"/>
              </a:spcBef>
            </a:pPr>
            <a:r>
              <a:rPr lang="ar-SA" dirty="0" smtClean="0">
                <a:latin typeface="Times New Roman" panose="02020603050405020304" pitchFamily="18" charset="0"/>
                <a:ea typeface="Calibri" panose="020F0502020204030204" pitchFamily="34" charset="0"/>
                <a:cs typeface="+mj-cs"/>
              </a:rPr>
              <a:t>معروفة </a:t>
            </a:r>
            <a:r>
              <a:rPr lang="ar-SA" dirty="0">
                <a:latin typeface="Times New Roman" panose="02020603050405020304" pitchFamily="18" charset="0"/>
                <a:ea typeface="Calibri" panose="020F0502020204030204" pitchFamily="34" charset="0"/>
                <a:cs typeface="+mj-cs"/>
              </a:rPr>
              <a:t>اساسا بالفراشة المهاجرة، تهاجر مسافات طويلة كل عام </a:t>
            </a:r>
            <a:r>
              <a:rPr lang="ar-SA" dirty="0" smtClean="0">
                <a:latin typeface="Times New Roman" panose="02020603050405020304" pitchFamily="18" charset="0"/>
                <a:ea typeface="Calibri" panose="020F0502020204030204" pitchFamily="34" charset="0"/>
                <a:cs typeface="+mj-cs"/>
              </a:rPr>
              <a:t>تنتشر </a:t>
            </a:r>
            <a:r>
              <a:rPr lang="ar-SA" dirty="0">
                <a:latin typeface="Times New Roman" panose="02020603050405020304" pitchFamily="18" charset="0"/>
                <a:ea typeface="Calibri" panose="020F0502020204030204" pitchFamily="34" charset="0"/>
                <a:cs typeface="+mj-cs"/>
              </a:rPr>
              <a:t>على نطاق واسع في أمريكا الجنوبية وأمريكا الوسطى وأمريكا الشمالية وأستراليا </a:t>
            </a:r>
            <a:r>
              <a:rPr lang="ar-SA" dirty="0" smtClean="0">
                <a:latin typeface="Times New Roman" panose="02020603050405020304" pitchFamily="18" charset="0"/>
                <a:ea typeface="Calibri" panose="020F0502020204030204" pitchFamily="34" charset="0"/>
                <a:cs typeface="+mj-cs"/>
              </a:rPr>
              <a:t>وأوقيانوسيا. </a:t>
            </a:r>
            <a:r>
              <a:rPr lang="ar-SA" dirty="0">
                <a:latin typeface="Times New Roman" panose="02020603050405020304" pitchFamily="18" charset="0"/>
                <a:ea typeface="Calibri" panose="020F0502020204030204" pitchFamily="34" charset="0"/>
                <a:cs typeface="+mj-cs"/>
              </a:rPr>
              <a:t>والسياحة المتعلقة بهذا النوع من الفراشات تحظى بشعبية كبيرة. </a:t>
            </a:r>
            <a:endParaRPr lang="ar-SA" dirty="0" smtClean="0">
              <a:latin typeface="Times New Roman" panose="02020603050405020304" pitchFamily="18" charset="0"/>
              <a:ea typeface="Calibri" panose="020F0502020204030204" pitchFamily="34" charset="0"/>
              <a:cs typeface="+mj-cs"/>
            </a:endParaRPr>
          </a:p>
          <a:p>
            <a:pPr marL="0" indent="180340" algn="just">
              <a:lnSpc>
                <a:spcPct val="170000"/>
              </a:lnSpc>
              <a:spcBef>
                <a:spcPts val="0"/>
              </a:spcBef>
            </a:pPr>
            <a:r>
              <a:rPr lang="ar-SA" dirty="0" smtClean="0">
                <a:latin typeface="Times New Roman" panose="02020603050405020304" pitchFamily="18" charset="0"/>
                <a:ea typeface="Calibri" panose="020F0502020204030204" pitchFamily="34" charset="0"/>
                <a:cs typeface="+mj-cs"/>
              </a:rPr>
              <a:t>على </a:t>
            </a:r>
            <a:r>
              <a:rPr lang="ar-SA" dirty="0">
                <a:latin typeface="Times New Roman" panose="02020603050405020304" pitchFamily="18" charset="0"/>
                <a:ea typeface="Calibri" panose="020F0502020204030204" pitchFamily="34" charset="0"/>
                <a:cs typeface="+mj-cs"/>
              </a:rPr>
              <a:t>سبيل المثال في محمية </a:t>
            </a:r>
            <a:r>
              <a:rPr lang="ar-SA" dirty="0" smtClean="0">
                <a:latin typeface="Times New Roman" panose="02020603050405020304" pitchFamily="18" charset="0"/>
                <a:ea typeface="Calibri" panose="020F0502020204030204" pitchFamily="34" charset="0"/>
                <a:cs typeface="+mj-cs"/>
              </a:rPr>
              <a:t>واقعة </a:t>
            </a:r>
            <a:r>
              <a:rPr lang="ar-SA" dirty="0">
                <a:latin typeface="Times New Roman" panose="02020603050405020304" pitchFamily="18" charset="0"/>
                <a:ea typeface="Calibri" panose="020F0502020204030204" pitchFamily="34" charset="0"/>
                <a:cs typeface="+mj-cs"/>
              </a:rPr>
              <a:t>في ولاية </a:t>
            </a:r>
            <a:r>
              <a:rPr lang="ar-SA" dirty="0" err="1">
                <a:latin typeface="Times New Roman" panose="02020603050405020304" pitchFamily="18" charset="0"/>
                <a:ea typeface="Calibri" panose="020F0502020204030204" pitchFamily="34" charset="0"/>
                <a:cs typeface="+mj-cs"/>
              </a:rPr>
              <a:t>ميتشواكان</a:t>
            </a:r>
            <a:r>
              <a:rPr lang="ar-SA" dirty="0">
                <a:latin typeface="Times New Roman" panose="02020603050405020304" pitchFamily="18" charset="0"/>
                <a:ea typeface="Calibri" panose="020F0502020204030204" pitchFamily="34" charset="0"/>
                <a:cs typeface="+mj-cs"/>
              </a:rPr>
              <a:t> المكسيكية، تتراكم ما يصل إلى 100000 من الفراشات على الأشجار، ويمكن أن يصل العدد الإجمالي للفراشات إلى 50 </a:t>
            </a:r>
            <a:r>
              <a:rPr lang="ar-SA" dirty="0" smtClean="0">
                <a:latin typeface="Times New Roman" panose="02020603050405020304" pitchFamily="18" charset="0"/>
                <a:ea typeface="Calibri" panose="020F0502020204030204" pitchFamily="34" charset="0"/>
                <a:cs typeface="+mj-cs"/>
              </a:rPr>
              <a:t>مليونًا. </a:t>
            </a:r>
          </a:p>
          <a:p>
            <a:pPr marL="0" indent="180340" algn="just">
              <a:lnSpc>
                <a:spcPct val="170000"/>
              </a:lnSpc>
              <a:spcBef>
                <a:spcPts val="0"/>
              </a:spcBef>
            </a:pPr>
            <a:r>
              <a:rPr lang="ar-SA" dirty="0" smtClean="0">
                <a:latin typeface="Times New Roman" panose="02020603050405020304" pitchFamily="18" charset="0"/>
                <a:ea typeface="Calibri" panose="020F0502020204030204" pitchFamily="34" charset="0"/>
                <a:cs typeface="+mj-cs"/>
              </a:rPr>
              <a:t>وتستمر </a:t>
            </a:r>
            <a:r>
              <a:rPr lang="ar-SA" dirty="0">
                <a:latin typeface="Times New Roman" panose="02020603050405020304" pitchFamily="18" charset="0"/>
                <a:ea typeface="Calibri" panose="020F0502020204030204" pitchFamily="34" charset="0"/>
                <a:cs typeface="+mj-cs"/>
              </a:rPr>
              <a:t>الجولات المصحوبة بمرشدين إلى المحمية من نوفمبر إلى مارس، وما يصل إلى 250000 سائح مكسيكي وأجنبي، معظمهم من الولايات المتحدة وكندا وإسبانيا وفرنسا وألمانيا واليابان، يشاركون في هذه </a:t>
            </a:r>
            <a:r>
              <a:rPr lang="ar-SA" dirty="0" smtClean="0">
                <a:latin typeface="Times New Roman" panose="02020603050405020304" pitchFamily="18" charset="0"/>
                <a:ea typeface="Calibri" panose="020F0502020204030204" pitchFamily="34" charset="0"/>
                <a:cs typeface="+mj-cs"/>
              </a:rPr>
              <a:t>الجولات</a:t>
            </a:r>
            <a:endParaRPr lang="en-US" sz="2800" dirty="0">
              <a:latin typeface="Calibri" panose="020F0502020204030204" pitchFamily="34" charset="0"/>
              <a:ea typeface="Calibri" panose="020F0502020204030204" pitchFamily="34" charset="0"/>
              <a:cs typeface="+mj-cs"/>
            </a:endParaRPr>
          </a:p>
          <a:p>
            <a:pPr marL="0" indent="0" algn="just">
              <a:lnSpc>
                <a:spcPct val="160000"/>
              </a:lnSpc>
              <a:buNone/>
            </a:pPr>
            <a:endParaRPr lang="ar-SA" dirty="0"/>
          </a:p>
        </p:txBody>
      </p:sp>
    </p:spTree>
    <p:extLst>
      <p:ext uri="{BB962C8B-B14F-4D97-AF65-F5344CB8AC3E}">
        <p14:creationId xmlns:p14="http://schemas.microsoft.com/office/powerpoint/2010/main" val="68290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stretch>
            <a:fillRect/>
          </a:stretch>
        </p:blipFill>
        <p:spPr>
          <a:xfrm>
            <a:off x="179512" y="1124744"/>
            <a:ext cx="4595019" cy="3446264"/>
          </a:xfrm>
          <a:prstGeom prst="rect">
            <a:avLst/>
          </a:prstGeom>
        </p:spPr>
      </p:pic>
      <p:pic>
        <p:nvPicPr>
          <p:cNvPr id="5" name="صورة 4"/>
          <p:cNvPicPr>
            <a:picLocks noChangeAspect="1"/>
          </p:cNvPicPr>
          <p:nvPr/>
        </p:nvPicPr>
        <p:blipFill>
          <a:blip r:embed="rId3"/>
          <a:stretch>
            <a:fillRect/>
          </a:stretch>
        </p:blipFill>
        <p:spPr>
          <a:xfrm>
            <a:off x="4931921" y="692696"/>
            <a:ext cx="4033338" cy="6019907"/>
          </a:xfrm>
          <a:prstGeom prst="rect">
            <a:avLst/>
          </a:prstGeom>
        </p:spPr>
      </p:pic>
    </p:spTree>
    <p:extLst>
      <p:ext uri="{BB962C8B-B14F-4D97-AF65-F5344CB8AC3E}">
        <p14:creationId xmlns:p14="http://schemas.microsoft.com/office/powerpoint/2010/main" val="402441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79301"/>
            <a:ext cx="8229600" cy="4525963"/>
          </a:xfrm>
        </p:spPr>
        <p:txBody>
          <a:bodyPr>
            <a:normAutofit/>
          </a:bodyPr>
          <a:lstStyle/>
          <a:p>
            <a:pPr marL="0" indent="180340" algn="just">
              <a:lnSpc>
                <a:spcPct val="170000"/>
              </a:lnSpc>
              <a:spcBef>
                <a:spcPts val="0"/>
              </a:spcBef>
            </a:pPr>
            <a:r>
              <a:rPr lang="ar-SA" sz="5800" dirty="0" smtClean="0">
                <a:solidFill>
                  <a:srgbClr val="FF0000"/>
                </a:solidFill>
                <a:latin typeface="Times New Roman" panose="02020603050405020304" pitchFamily="18" charset="0"/>
                <a:ea typeface="Calibri" panose="020F0502020204030204" pitchFamily="34" charset="0"/>
                <a:cs typeface="+mj-cs"/>
              </a:rPr>
              <a:t>الخنافس المضيئة</a:t>
            </a:r>
          </a:p>
          <a:p>
            <a:pPr marL="0" indent="180340" algn="just">
              <a:lnSpc>
                <a:spcPct val="170000"/>
              </a:lnSpc>
              <a:spcBef>
                <a:spcPts val="0"/>
              </a:spcBef>
            </a:pPr>
            <a:r>
              <a:rPr lang="ar-SA" dirty="0" smtClean="0">
                <a:latin typeface="Times New Roman" panose="02020603050405020304" pitchFamily="18" charset="0"/>
                <a:ea typeface="Calibri" panose="020F0502020204030204" pitchFamily="34" charset="0"/>
                <a:cs typeface="+mj-cs"/>
              </a:rPr>
              <a:t>تقتصر </a:t>
            </a:r>
            <a:r>
              <a:rPr lang="ar-SA" dirty="0">
                <a:latin typeface="Times New Roman" panose="02020603050405020304" pitchFamily="18" charset="0"/>
                <a:ea typeface="Calibri" panose="020F0502020204030204" pitchFamily="34" charset="0"/>
                <a:cs typeface="+mj-cs"/>
              </a:rPr>
              <a:t>السياحة المرتبطة بالخنافس </a:t>
            </a:r>
            <a:r>
              <a:rPr lang="ar-SA" dirty="0" smtClean="0">
                <a:latin typeface="Times New Roman" panose="02020603050405020304" pitchFamily="18" charset="0"/>
                <a:ea typeface="Calibri" panose="020F0502020204030204" pitchFamily="34" charset="0"/>
                <a:cs typeface="+mj-cs"/>
              </a:rPr>
              <a:t>المضيئة على الأنواع التي </a:t>
            </a:r>
            <a:r>
              <a:rPr lang="ar-SA" dirty="0">
                <a:latin typeface="Times New Roman" panose="02020603050405020304" pitchFamily="18" charset="0"/>
                <a:ea typeface="Calibri" panose="020F0502020204030204" pitchFamily="34" charset="0"/>
                <a:cs typeface="+mj-cs"/>
              </a:rPr>
              <a:t>تعطي تلألؤ بيولوجي من اللونين الأزرق والأخضر هي الأنواع التي تجذب </a:t>
            </a:r>
            <a:r>
              <a:rPr lang="ar-SA" dirty="0" smtClean="0">
                <a:latin typeface="Times New Roman" panose="02020603050405020304" pitchFamily="18" charset="0"/>
                <a:ea typeface="Calibri" panose="020F0502020204030204" pitchFamily="34" charset="0"/>
                <a:cs typeface="+mj-cs"/>
              </a:rPr>
              <a:t>السياح</a:t>
            </a:r>
            <a:endParaRPr lang="ar-SA" dirty="0"/>
          </a:p>
        </p:txBody>
      </p:sp>
    </p:spTree>
    <p:extLst>
      <p:ext uri="{BB962C8B-B14F-4D97-AF65-F5344CB8AC3E}">
        <p14:creationId xmlns:p14="http://schemas.microsoft.com/office/powerpoint/2010/main" val="75040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stretch>
            <a:fillRect/>
          </a:stretch>
        </p:blipFill>
        <p:spPr>
          <a:xfrm>
            <a:off x="683568" y="2060848"/>
            <a:ext cx="5047542" cy="4525963"/>
          </a:xfrm>
          <a:prstGeom prst="rect">
            <a:avLst/>
          </a:prstGeom>
        </p:spPr>
      </p:pic>
      <p:pic>
        <p:nvPicPr>
          <p:cNvPr id="7" name="صورة 6"/>
          <p:cNvPicPr>
            <a:picLocks noChangeAspect="1"/>
          </p:cNvPicPr>
          <p:nvPr/>
        </p:nvPicPr>
        <p:blipFill>
          <a:blip r:embed="rId3"/>
          <a:stretch>
            <a:fillRect/>
          </a:stretch>
        </p:blipFill>
        <p:spPr>
          <a:xfrm>
            <a:off x="5940152" y="2636912"/>
            <a:ext cx="3072342" cy="2304256"/>
          </a:xfrm>
          <a:prstGeom prst="rect">
            <a:avLst/>
          </a:prstGeom>
        </p:spPr>
      </p:pic>
    </p:spTree>
    <p:extLst>
      <p:ext uri="{BB962C8B-B14F-4D97-AF65-F5344CB8AC3E}">
        <p14:creationId xmlns:p14="http://schemas.microsoft.com/office/powerpoint/2010/main" val="7403184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1491</Words>
  <Application>Microsoft Office PowerPoint</Application>
  <PresentationFormat>عرض على الشاشة (3:4)‏</PresentationFormat>
  <Paragraphs>51</Paragraphs>
  <Slides>24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24</vt:i4>
      </vt:variant>
    </vt:vector>
  </HeadingPairs>
  <TitlesOfParts>
    <vt:vector size="28" baseType="lpstr">
      <vt:lpstr>Arial</vt:lpstr>
      <vt:lpstr>Calibri</vt:lpstr>
      <vt:lpstr>Times New Roman</vt:lpstr>
      <vt:lpstr>سمة Office</vt:lpstr>
      <vt:lpstr>الترفيه في الحشرات  </vt:lpstr>
      <vt:lpstr>الحشرات شكل من أشكال الترفيه </vt:lpstr>
      <vt:lpstr>السياحة القائمة على الحشرات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الترفيه القائم على الحشرات</vt:lpstr>
      <vt:lpstr>الترفيه القائم على الحشرات</vt:lpstr>
      <vt:lpstr>عرض تقديمي في PowerPoint</vt:lpstr>
      <vt:lpstr> استخدام الحشرات كحيوانات أليفة</vt:lpstr>
      <vt:lpstr> استخدام الحشرات كحيوانات أليفة</vt:lpstr>
      <vt:lpstr>الحشرات كعرض مسرحي </vt:lpstr>
      <vt:lpstr>عرض تقديمي في PowerPoint</vt:lpstr>
      <vt:lpstr> سيرك البرغوث </vt:lpstr>
      <vt:lpstr>عرض تقديمي في PowerPoint</vt:lpstr>
      <vt:lpstr>قتال الحشرات</vt:lpstr>
      <vt:lpstr>عرض تقديمي في PowerPoint</vt:lpstr>
      <vt:lpstr>التقاط الصور للحشرات </vt:lpstr>
      <vt:lpstr> جمع الحشرات </vt:lpstr>
      <vt:lpstr>عرض تقديمي في PowerPoint</vt:lpstr>
      <vt:lpstr>الحشرات كطعم لصيد الأسماك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الترفيه في الحشرات</dc:title>
  <dc:creator>MANAL</dc:creator>
  <cp:lastModifiedBy>Fahd Almekhlafi</cp:lastModifiedBy>
  <cp:revision>8</cp:revision>
  <dcterms:created xsi:type="dcterms:W3CDTF">2019-10-25T15:28:18Z</dcterms:created>
  <dcterms:modified xsi:type="dcterms:W3CDTF">2019-10-27T05:11:51Z</dcterms:modified>
</cp:coreProperties>
</file>