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notesMasterIdLst>
    <p:notesMasterId r:id="rId17"/>
  </p:notesMasterIdLst>
  <p:sldIdLst>
    <p:sldId id="269" r:id="rId2"/>
    <p:sldId id="270" r:id="rId3"/>
    <p:sldId id="272" r:id="rId4"/>
    <p:sldId id="273" r:id="rId5"/>
    <p:sldId id="274" r:id="rId6"/>
    <p:sldId id="278" r:id="rId7"/>
    <p:sldId id="279" r:id="rId8"/>
    <p:sldId id="280" r:id="rId9"/>
    <p:sldId id="281" r:id="rId10"/>
    <p:sldId id="282" r:id="rId11"/>
    <p:sldId id="283" r:id="rId12"/>
    <p:sldId id="284" r:id="rId13"/>
    <p:sldId id="287" r:id="rId14"/>
    <p:sldId id="288" r:id="rId15"/>
    <p:sldId id="289" r:id="rId16"/>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p:scale>
          <a:sx n="60" d="100"/>
          <a:sy n="60" d="100"/>
        </p:scale>
        <p:origin x="-3084" y="-1164"/>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رأس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عنصر نائب للتاريخ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D4A3BFF-05C2-4225-86E3-393CBF1D1205}" type="datetimeFigureOut">
              <a:rPr lang="en-US" smtClean="0"/>
              <a:t>11/26/2015</a:t>
            </a:fld>
            <a:endParaRPr lang="en-US"/>
          </a:p>
        </p:txBody>
      </p:sp>
      <p:sp>
        <p:nvSpPr>
          <p:cNvPr id="4" name="عنصر نائب لصورة الشريحة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عنصر نائب للملاحظات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en-US"/>
          </a:p>
        </p:txBody>
      </p:sp>
      <p:sp>
        <p:nvSpPr>
          <p:cNvPr id="6" name="عنصر نائب للتذييل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عنصر نائب لرقم الشريحة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890DFFC4-8D65-4B3A-9FAF-F236F3A293BF}" type="slidenum">
              <a:rPr lang="en-US" smtClean="0"/>
              <a:t>‹#›</a:t>
            </a:fld>
            <a:endParaRPr lang="en-US"/>
          </a:p>
        </p:txBody>
      </p:sp>
    </p:spTree>
    <p:extLst>
      <p:ext uri="{BB962C8B-B14F-4D97-AF65-F5344CB8AC3E}">
        <p14:creationId xmlns:p14="http://schemas.microsoft.com/office/powerpoint/2010/main" val="275963543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14/02/37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14/02/37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14/02/37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14/02/37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t>14/02/37</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14/02/37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t>14/02/37</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t>14/02/37</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t>14/02/37</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14/02/37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t>14/02/37</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t>14/02/37</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3"/>
          <p:cNvSpPr>
            <a:spLocks noGrp="1"/>
          </p:cNvSpPr>
          <p:nvPr>
            <p:ph type="ctrTitle" idx="4294967295"/>
          </p:nvPr>
        </p:nvSpPr>
        <p:spPr>
          <a:xfrm>
            <a:off x="755576" y="1412776"/>
            <a:ext cx="7772400" cy="3098800"/>
          </a:xfrm>
        </p:spPr>
        <p:txBody>
          <a:bodyPr>
            <a:normAutofit/>
          </a:bodyPr>
          <a:lstStyle/>
          <a:p>
            <a:r>
              <a:rPr lang="en-US" b="1" dirty="0" smtClean="0"/>
              <a:t/>
            </a:r>
            <a:br>
              <a:rPr lang="en-US" b="1" dirty="0" smtClean="0"/>
            </a:br>
            <a:r>
              <a:rPr lang="en-US" b="1" dirty="0"/>
              <a:t/>
            </a:r>
            <a:br>
              <a:rPr lang="en-US" b="1" dirty="0"/>
            </a:br>
            <a:r>
              <a:rPr lang="ar-SA" b="1" dirty="0" smtClean="0"/>
              <a:t>عملية </a:t>
            </a:r>
            <a:r>
              <a:rPr lang="ar-SA" b="1" dirty="0"/>
              <a:t>اتخاذ القرارات </a:t>
            </a:r>
            <a:r>
              <a:rPr lang="ar-SA" b="1" dirty="0" smtClean="0"/>
              <a:t>الاستراتيجية  </a:t>
            </a:r>
            <a:r>
              <a:rPr lang="en-US" b="1" dirty="0"/>
              <a:t/>
            </a:r>
            <a:br>
              <a:rPr lang="en-US" b="1" dirty="0"/>
            </a:br>
            <a:endParaRPr lang="en-US" b="1" dirty="0"/>
          </a:p>
        </p:txBody>
      </p:sp>
    </p:spTree>
    <p:extLst>
      <p:ext uri="{BB962C8B-B14F-4D97-AF65-F5344CB8AC3E}">
        <p14:creationId xmlns:p14="http://schemas.microsoft.com/office/powerpoint/2010/main" val="3926554390"/>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b="1" u="sng" dirty="0" smtClean="0">
                <a:solidFill>
                  <a:srgbClr val="7030A0"/>
                </a:solidFill>
              </a:rPr>
              <a:t/>
            </a:r>
            <a:br>
              <a:rPr lang="ar-SA" b="1" u="sng" dirty="0" smtClean="0">
                <a:solidFill>
                  <a:srgbClr val="7030A0"/>
                </a:solidFill>
              </a:rPr>
            </a:br>
            <a:r>
              <a:rPr lang="ar-SA" b="1" u="sng" dirty="0" smtClean="0">
                <a:solidFill>
                  <a:srgbClr val="7030A0"/>
                </a:solidFill>
              </a:rPr>
              <a:t>إذا </a:t>
            </a:r>
            <a:r>
              <a:rPr lang="ar-SA" b="1" u="sng" dirty="0">
                <a:solidFill>
                  <a:srgbClr val="7030A0"/>
                </a:solidFill>
              </a:rPr>
              <a:t>لم يكن لدى المنظمة إدارة خاصة بالعلاقات العامة فإن الاستشارة تقدم للمدير التالي </a:t>
            </a:r>
            <a:r>
              <a:rPr lang="ar-SA" b="1" u="sng" dirty="0" smtClean="0">
                <a:solidFill>
                  <a:srgbClr val="7030A0"/>
                </a:solidFill>
              </a:rPr>
              <a:t>:</a:t>
            </a:r>
            <a:r>
              <a:rPr lang="en-US" b="1" dirty="0">
                <a:solidFill>
                  <a:srgbClr val="7030A0"/>
                </a:solidFill>
              </a:rPr>
              <a:t/>
            </a:r>
            <a:br>
              <a:rPr lang="en-US" b="1" dirty="0">
                <a:solidFill>
                  <a:srgbClr val="7030A0"/>
                </a:solidFill>
              </a:rPr>
            </a:br>
            <a:endParaRPr lang="en-US" dirty="0"/>
          </a:p>
        </p:txBody>
      </p:sp>
      <p:sp>
        <p:nvSpPr>
          <p:cNvPr id="3" name="عنصر نائب للمحتوى 2"/>
          <p:cNvSpPr>
            <a:spLocks noGrp="1"/>
          </p:cNvSpPr>
          <p:nvPr>
            <p:ph idx="1"/>
          </p:nvPr>
        </p:nvSpPr>
        <p:spPr/>
        <p:txBody>
          <a:bodyPr>
            <a:normAutofit/>
          </a:bodyPr>
          <a:lstStyle/>
          <a:p>
            <a:r>
              <a:rPr lang="ar-SA" dirty="0" smtClean="0"/>
              <a:t>1 </a:t>
            </a:r>
            <a:r>
              <a:rPr lang="ar-SA" dirty="0"/>
              <a:t>/ تزويده </a:t>
            </a:r>
            <a:r>
              <a:rPr lang="ar-SA" dirty="0" smtClean="0"/>
              <a:t>بالأفكار </a:t>
            </a:r>
            <a:r>
              <a:rPr lang="ar-SA" dirty="0"/>
              <a:t>الأساسية </a:t>
            </a:r>
            <a:r>
              <a:rPr lang="ar-SA" dirty="0" smtClean="0"/>
              <a:t>والبرامج </a:t>
            </a:r>
            <a:r>
              <a:rPr lang="ar-SA" dirty="0"/>
              <a:t>التفصيلية للعلاقات العامة والاضطلاع بتنفيذها .</a:t>
            </a:r>
            <a:endParaRPr lang="en-US" dirty="0"/>
          </a:p>
          <a:p>
            <a:r>
              <a:rPr lang="ar-SA" dirty="0"/>
              <a:t>2 / تقديم النصح والمشورة بشأن مشكلات العلاقات العامة , إلى جانب الاضطلاع بممارسة هذه الوظيفة نيابة عن </a:t>
            </a:r>
            <a:r>
              <a:rPr lang="ar-SA" dirty="0" smtClean="0"/>
              <a:t>المنظمة.</a:t>
            </a:r>
            <a:endParaRPr lang="en-US" dirty="0"/>
          </a:p>
          <a:p>
            <a:r>
              <a:rPr lang="ar-SA" dirty="0"/>
              <a:t>3 /  مساعدة المنظمة في إنشاء إدارة علاقات عامة داخلية بما في ذلك وضع سياسات وبرامج الإدارة واختيار العاملين وتدريبهم .</a:t>
            </a:r>
            <a:endParaRPr lang="en-US" dirty="0"/>
          </a:p>
          <a:p>
            <a:pPr marL="0" indent="0">
              <a:buNone/>
            </a:pPr>
            <a:endParaRPr lang="en-US" dirty="0"/>
          </a:p>
        </p:txBody>
      </p:sp>
    </p:spTree>
    <p:extLst>
      <p:ext uri="{BB962C8B-B14F-4D97-AF65-F5344CB8AC3E}">
        <p14:creationId xmlns:p14="http://schemas.microsoft.com/office/powerpoint/2010/main" val="112441493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b="1" u="sng" dirty="0" smtClean="0">
                <a:solidFill>
                  <a:srgbClr val="7030A0"/>
                </a:solidFill>
              </a:rPr>
              <a:t/>
            </a:r>
            <a:br>
              <a:rPr lang="ar-SA" b="1" u="sng" dirty="0" smtClean="0">
                <a:solidFill>
                  <a:srgbClr val="7030A0"/>
                </a:solidFill>
              </a:rPr>
            </a:br>
            <a:r>
              <a:rPr lang="ar-SA" b="1" u="sng" dirty="0" smtClean="0">
                <a:solidFill>
                  <a:srgbClr val="7030A0"/>
                </a:solidFill>
              </a:rPr>
              <a:t>في </a:t>
            </a:r>
            <a:r>
              <a:rPr lang="ar-SA" b="1" u="sng" dirty="0">
                <a:solidFill>
                  <a:srgbClr val="7030A0"/>
                </a:solidFill>
              </a:rPr>
              <a:t>حالة وجود إدارة علاقات عامة داخلية في المنظمة  </a:t>
            </a:r>
            <a:r>
              <a:rPr lang="en-US" b="1" dirty="0">
                <a:solidFill>
                  <a:srgbClr val="7030A0"/>
                </a:solidFill>
              </a:rPr>
              <a:t/>
            </a:r>
            <a:br>
              <a:rPr lang="en-US" b="1" dirty="0">
                <a:solidFill>
                  <a:srgbClr val="7030A0"/>
                </a:solidFill>
              </a:rPr>
            </a:br>
            <a:endParaRPr lang="en-US" dirty="0"/>
          </a:p>
        </p:txBody>
      </p:sp>
      <p:sp>
        <p:nvSpPr>
          <p:cNvPr id="3" name="عنصر نائب للمحتوى 2"/>
          <p:cNvSpPr>
            <a:spLocks noGrp="1"/>
          </p:cNvSpPr>
          <p:nvPr>
            <p:ph idx="1"/>
          </p:nvPr>
        </p:nvSpPr>
        <p:spPr/>
        <p:txBody>
          <a:bodyPr>
            <a:normAutofit/>
          </a:bodyPr>
          <a:lstStyle/>
          <a:p>
            <a:r>
              <a:rPr lang="ar-SA" dirty="0" smtClean="0"/>
              <a:t>هنا </a:t>
            </a:r>
            <a:r>
              <a:rPr lang="ar-SA" dirty="0"/>
              <a:t>يكون دور الشركات الخارجية مزيجا من تقديم المشورة في هذه الإدارة حيال المشكلات الأساسية التي تقابلهم والاضطلاع ببعض المهام المتخصصة التي لا تستطيع الإدارة  القيام بها وتعويض النقص في الإدارة بالنسبة لبعض المهارات الإبداعية , وكثير ما تستفيد الإدارة العليا في  المنظمة و إدارة العلاقات العامة من خبرة ومجال اتصالات الشركة الاستشارية وبما لديها من مهارات لا تستطيع المنظمة </a:t>
            </a:r>
            <a:r>
              <a:rPr lang="ar-SA" dirty="0" smtClean="0"/>
              <a:t>لأسباب ما توفيرها </a:t>
            </a:r>
            <a:r>
              <a:rPr lang="ar-SA" dirty="0"/>
              <a:t>.</a:t>
            </a:r>
            <a:endParaRPr lang="en-US" dirty="0"/>
          </a:p>
        </p:txBody>
      </p:sp>
    </p:spTree>
    <p:extLst>
      <p:ext uri="{BB962C8B-B14F-4D97-AF65-F5344CB8AC3E}">
        <p14:creationId xmlns:p14="http://schemas.microsoft.com/office/powerpoint/2010/main" val="374877823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Autofit/>
          </a:bodyPr>
          <a:lstStyle/>
          <a:p>
            <a:r>
              <a:rPr lang="ar-SA" sz="2800" b="1" dirty="0">
                <a:solidFill>
                  <a:srgbClr val="7030A0"/>
                </a:solidFill>
              </a:rPr>
              <a:t>تشتمل المهام التي يمكن للمستشار الخارجي أن يوفرها للمنظمة ما يلي </a:t>
            </a:r>
            <a:r>
              <a:rPr lang="en-US" sz="2800" b="1" dirty="0">
                <a:solidFill>
                  <a:srgbClr val="7030A0"/>
                </a:solidFill>
              </a:rPr>
              <a:t/>
            </a:r>
            <a:br>
              <a:rPr lang="en-US" sz="2800" b="1" dirty="0">
                <a:solidFill>
                  <a:srgbClr val="7030A0"/>
                </a:solidFill>
              </a:rPr>
            </a:br>
            <a:endParaRPr lang="ar-SA" sz="2800" dirty="0"/>
          </a:p>
        </p:txBody>
      </p:sp>
      <p:sp>
        <p:nvSpPr>
          <p:cNvPr id="3" name="عنصر نائب للمحتوى 2"/>
          <p:cNvSpPr>
            <a:spLocks noGrp="1"/>
          </p:cNvSpPr>
          <p:nvPr>
            <p:ph idx="1"/>
          </p:nvPr>
        </p:nvSpPr>
        <p:spPr>
          <a:xfrm>
            <a:off x="457200" y="980728"/>
            <a:ext cx="8229600" cy="5877272"/>
          </a:xfrm>
        </p:spPr>
        <p:txBody>
          <a:bodyPr>
            <a:noAutofit/>
          </a:bodyPr>
          <a:lstStyle/>
          <a:p>
            <a:pPr marL="514350" lvl="0" indent="-514350">
              <a:buFont typeface="+mj-lt"/>
              <a:buAutoNum type="arabicPeriod"/>
            </a:pPr>
            <a:r>
              <a:rPr lang="ar-SA" sz="2400" dirty="0" smtClean="0"/>
              <a:t>يوفر درجة عالية من </a:t>
            </a:r>
            <a:r>
              <a:rPr lang="ar-SA" sz="2400" smtClean="0"/>
              <a:t>المهارة والقدرة في </a:t>
            </a:r>
            <a:r>
              <a:rPr lang="ar-SA" sz="2400" dirty="0"/>
              <a:t>أداء وممارسة كل أو بعض وظائف العلاقات العامة </a:t>
            </a:r>
            <a:r>
              <a:rPr lang="ar-SA" sz="2400" dirty="0" smtClean="0"/>
              <a:t>.</a:t>
            </a:r>
          </a:p>
          <a:p>
            <a:pPr marL="514350" lvl="0" indent="-514350">
              <a:buFont typeface="+mj-lt"/>
              <a:buAutoNum type="arabicPeriod"/>
            </a:pPr>
            <a:r>
              <a:rPr lang="ar-SA" sz="2400" dirty="0" smtClean="0"/>
              <a:t>تتيح </a:t>
            </a:r>
            <a:r>
              <a:rPr lang="ar-SA" sz="2400" dirty="0"/>
              <a:t>المرونة التي لدى الشركات أو المستشار الخارجي أداء المهام التي يتولاها بطريقة اقتصادية وبتكلفة أقل مقارنة باحتياج الإدارة إلي تعين عدد كبير من الخبرات وشراء الأجهزة المكلفة .</a:t>
            </a:r>
            <a:endParaRPr lang="en-US" sz="2400" dirty="0"/>
          </a:p>
          <a:p>
            <a:pPr marL="514350" lvl="0" indent="-514350">
              <a:buFont typeface="+mj-lt"/>
              <a:buAutoNum type="arabicPeriod"/>
            </a:pPr>
            <a:r>
              <a:rPr lang="ar-SA" sz="2400" dirty="0"/>
              <a:t>القيام بمهام في أوقات الضرورة أو الحاجة إليها , أو في مناسبات ومواسم معينة أو في حالات الطوارئ و الأزمات .</a:t>
            </a:r>
            <a:endParaRPr lang="en-US" sz="2400" dirty="0"/>
          </a:p>
          <a:p>
            <a:pPr marL="514350" lvl="0" indent="-514350">
              <a:buFont typeface="+mj-lt"/>
              <a:buAutoNum type="arabicPeriod"/>
            </a:pPr>
            <a:r>
              <a:rPr lang="ar-SA" sz="2400" dirty="0"/>
              <a:t>تزيد الوكالة الاستشارية الخارجية من مكانة وسمعة المنظمة في المجتمع المحلي وأمام وسائل الاتصال .</a:t>
            </a:r>
            <a:endParaRPr lang="en-US" sz="2400" dirty="0"/>
          </a:p>
          <a:p>
            <a:pPr marL="514350" lvl="0" indent="-514350">
              <a:buFont typeface="+mj-lt"/>
              <a:buAutoNum type="arabicPeriod"/>
            </a:pPr>
            <a:r>
              <a:rPr lang="ar-SA" sz="2400" dirty="0"/>
              <a:t>تتيح استقلالية الشركة الاستشارية إداريا ووظيفيا عن المنظمة القدرة على الموضوعية في تناول سياساتها .</a:t>
            </a:r>
            <a:endParaRPr lang="en-US" sz="2400" dirty="0"/>
          </a:p>
          <a:p>
            <a:pPr marL="514350" indent="-514350">
              <a:buFont typeface="+mj-lt"/>
              <a:buAutoNum type="arabicPeriod"/>
            </a:pPr>
            <a:r>
              <a:rPr lang="ar-SA" sz="2400" dirty="0" smtClean="0"/>
              <a:t>تمثل </a:t>
            </a:r>
            <a:r>
              <a:rPr lang="ar-SA" sz="2400" dirty="0"/>
              <a:t>آراء المستشار الخارجي مركز الاحتكام عند اختلاف </a:t>
            </a:r>
            <a:r>
              <a:rPr lang="ar-SA" sz="2400" dirty="0" smtClean="0"/>
              <a:t>الآراء </a:t>
            </a:r>
            <a:r>
              <a:rPr lang="ar-SA" sz="2400" dirty="0"/>
              <a:t>داخل المنظمة فيما يخص العلاقات العامة </a:t>
            </a:r>
            <a:r>
              <a:rPr lang="ar-SA" sz="2400" dirty="0" smtClean="0"/>
              <a:t>.</a:t>
            </a:r>
            <a:endParaRPr lang="ar-SA" sz="2400" dirty="0" smtClean="0"/>
          </a:p>
        </p:txBody>
      </p:sp>
    </p:spTree>
    <p:extLst>
      <p:ext uri="{BB962C8B-B14F-4D97-AF65-F5344CB8AC3E}">
        <p14:creationId xmlns:p14="http://schemas.microsoft.com/office/powerpoint/2010/main" val="268767493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539552" y="548680"/>
            <a:ext cx="8229600" cy="1143000"/>
          </a:xfrm>
        </p:spPr>
        <p:txBody>
          <a:bodyPr>
            <a:normAutofit fontScale="90000"/>
          </a:bodyPr>
          <a:lstStyle/>
          <a:p>
            <a:r>
              <a:rPr lang="ar-SA" u="sng" dirty="0"/>
              <a:t>ومن أوجه القصور التي تحدث بسبب الاعتماد على المستشار الخارجي وحده هي كتالي :</a:t>
            </a:r>
            <a:r>
              <a:rPr lang="en-US" dirty="0"/>
              <a:t/>
            </a:r>
            <a:br>
              <a:rPr lang="en-US" dirty="0"/>
            </a:br>
            <a:endParaRPr lang="en-US" dirty="0"/>
          </a:p>
        </p:txBody>
      </p:sp>
      <p:sp>
        <p:nvSpPr>
          <p:cNvPr id="3" name="عنصر نائب للمحتوى 2"/>
          <p:cNvSpPr>
            <a:spLocks noGrp="1"/>
          </p:cNvSpPr>
          <p:nvPr>
            <p:ph idx="1"/>
          </p:nvPr>
        </p:nvSpPr>
        <p:spPr/>
        <p:txBody>
          <a:bodyPr>
            <a:normAutofit/>
          </a:bodyPr>
          <a:lstStyle/>
          <a:p>
            <a:pPr lvl="0"/>
            <a:endParaRPr lang="ar-SA" dirty="0" smtClean="0"/>
          </a:p>
          <a:p>
            <a:pPr lvl="0"/>
            <a:r>
              <a:rPr lang="ar-SA" dirty="0" smtClean="0"/>
              <a:t>نظرا </a:t>
            </a:r>
            <a:r>
              <a:rPr lang="ar-SA" dirty="0"/>
              <a:t>لعدم تفرغ المستشار لخدمة منظمة واحدة , فإنه لا يستطيع أن يلم بكل عملياتها وتقديمه للمشورة الموضوعية والخبرات المتنوعة .</a:t>
            </a:r>
            <a:endParaRPr lang="en-US" dirty="0"/>
          </a:p>
          <a:p>
            <a:pPr lvl="0"/>
            <a:r>
              <a:rPr lang="ar-SA" dirty="0"/>
              <a:t>المستشار يتعامل مع مدير الإدارة العليا فلن يتعرض إلى احتكاك </a:t>
            </a:r>
            <a:r>
              <a:rPr lang="ar-SA" dirty="0" smtClean="0"/>
              <a:t>مع المسئولين </a:t>
            </a:r>
            <a:r>
              <a:rPr lang="ar-SA" dirty="0"/>
              <a:t>الأصغر في المنظمة </a:t>
            </a:r>
            <a:r>
              <a:rPr lang="ar-SA" dirty="0" smtClean="0"/>
              <a:t>والذين قد يملكون معلومات وخبرات لا يمكن تجاهلها.    </a:t>
            </a:r>
            <a:endParaRPr lang="en-US" dirty="0"/>
          </a:p>
          <a:p>
            <a:pPr marL="0" indent="0">
              <a:buNone/>
            </a:pPr>
            <a:endParaRPr lang="en-US" dirty="0"/>
          </a:p>
        </p:txBody>
      </p:sp>
    </p:spTree>
    <p:extLst>
      <p:ext uri="{BB962C8B-B14F-4D97-AF65-F5344CB8AC3E}">
        <p14:creationId xmlns:p14="http://schemas.microsoft.com/office/powerpoint/2010/main" val="138456984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4294967295"/>
          </p:nvPr>
        </p:nvSpPr>
        <p:spPr>
          <a:xfrm>
            <a:off x="611560" y="692696"/>
            <a:ext cx="8229600" cy="4525963"/>
          </a:xfrm>
        </p:spPr>
        <p:txBody>
          <a:bodyPr>
            <a:normAutofit lnSpcReduction="10000"/>
          </a:bodyPr>
          <a:lstStyle/>
          <a:p>
            <a:pPr marL="0" indent="0">
              <a:buNone/>
            </a:pPr>
            <a:r>
              <a:rPr lang="ar-SA" u="sng" dirty="0"/>
              <a:t>ملحوظة ...</a:t>
            </a:r>
            <a:endParaRPr lang="en-US" dirty="0"/>
          </a:p>
          <a:p>
            <a:pPr lvl="0"/>
            <a:r>
              <a:rPr lang="ar-SA" dirty="0"/>
              <a:t>إن كل ما يعمله المستشار أو يعرفه داخل المنظمة يخضع لسرية تامة إلا ما يتطلب إفصاحه للمصلحة , وتعتبر متطلبات السرية ( أساس عمل المستشار الخارجي )  . حتى أولئك الذين يعملون في منظمتين متنافستين كليا أو جزئيا ,وان عمل المستشار يختلف عن عمل الوكالات الإعلانية التي يتطلب طبيعة عملها عدم خدمة عميلين متنافسين, ومع ذلك لا يعمل بصفة عامة أغلب مستشاري العلاقات العامة مع منظمتين متنافستين مع بعضها البعض .</a:t>
            </a:r>
            <a:endParaRPr lang="en-US" dirty="0"/>
          </a:p>
          <a:p>
            <a:endParaRPr lang="en-US" dirty="0">
              <a:solidFill>
                <a:srgbClr val="FF0000"/>
              </a:solidFill>
            </a:endParaRPr>
          </a:p>
        </p:txBody>
      </p:sp>
    </p:spTree>
    <p:extLst>
      <p:ext uri="{BB962C8B-B14F-4D97-AF65-F5344CB8AC3E}">
        <p14:creationId xmlns:p14="http://schemas.microsoft.com/office/powerpoint/2010/main" val="101538594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smtClean="0"/>
              <a:t>انتهى</a:t>
            </a:r>
            <a:endParaRPr lang="en-US"/>
          </a:p>
        </p:txBody>
      </p:sp>
      <p:sp>
        <p:nvSpPr>
          <p:cNvPr id="3" name="عنوان فرعي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417200342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922114"/>
          </a:xfrm>
        </p:spPr>
        <p:txBody>
          <a:bodyPr>
            <a:normAutofit/>
          </a:bodyPr>
          <a:lstStyle/>
          <a:p>
            <a:r>
              <a:rPr lang="ar-SA" b="1" dirty="0" smtClean="0">
                <a:solidFill>
                  <a:srgbClr val="7030A0"/>
                </a:solidFill>
              </a:rPr>
              <a:t>عملية </a:t>
            </a:r>
            <a:r>
              <a:rPr lang="ar-SA" b="1" dirty="0">
                <a:solidFill>
                  <a:srgbClr val="7030A0"/>
                </a:solidFill>
              </a:rPr>
              <a:t>اتخاذ القرارات </a:t>
            </a:r>
            <a:r>
              <a:rPr lang="ar-SA" b="1" dirty="0" smtClean="0">
                <a:solidFill>
                  <a:srgbClr val="7030A0"/>
                </a:solidFill>
              </a:rPr>
              <a:t>الاستراتيجية  </a:t>
            </a:r>
            <a:endParaRPr lang="en-US" b="1" dirty="0">
              <a:solidFill>
                <a:srgbClr val="7030A0"/>
              </a:solidFill>
            </a:endParaRPr>
          </a:p>
        </p:txBody>
      </p:sp>
      <p:sp>
        <p:nvSpPr>
          <p:cNvPr id="3" name="عنصر نائب للمحتوى 2"/>
          <p:cNvSpPr>
            <a:spLocks noGrp="1"/>
          </p:cNvSpPr>
          <p:nvPr>
            <p:ph idx="1"/>
          </p:nvPr>
        </p:nvSpPr>
        <p:spPr>
          <a:xfrm>
            <a:off x="457200" y="1268760"/>
            <a:ext cx="8229600" cy="4857403"/>
          </a:xfrm>
        </p:spPr>
        <p:txBody>
          <a:bodyPr>
            <a:normAutofit/>
          </a:bodyPr>
          <a:lstStyle/>
          <a:p>
            <a:pPr lvl="0"/>
            <a:r>
              <a:rPr lang="ar-SA" dirty="0"/>
              <a:t>العلاقات العامة وظيفة </a:t>
            </a:r>
            <a:r>
              <a:rPr lang="ar-SA" dirty="0" smtClean="0"/>
              <a:t>تُمكِّن </a:t>
            </a:r>
            <a:r>
              <a:rPr lang="ar-SA" dirty="0"/>
              <a:t>من عملية صنع القرار داخل المنظمة من خلال الرصد للبيئة الخارجية والداخلية وهذا ما جعلها من الوظائف الأساسية </a:t>
            </a:r>
            <a:r>
              <a:rPr lang="ar-SA" dirty="0" smtClean="0"/>
              <a:t>للمنظمات. </a:t>
            </a:r>
            <a:r>
              <a:rPr lang="ar-SA" dirty="0" smtClean="0">
                <a:solidFill>
                  <a:srgbClr val="FF0000"/>
                </a:solidFill>
              </a:rPr>
              <a:t> </a:t>
            </a:r>
            <a:endParaRPr lang="en-US" dirty="0" smtClean="0">
              <a:solidFill>
                <a:srgbClr val="FF0000"/>
              </a:solidFill>
            </a:endParaRPr>
          </a:p>
          <a:p>
            <a:pPr lvl="0"/>
            <a:r>
              <a:rPr lang="ar-SA" dirty="0" smtClean="0"/>
              <a:t>هذه القرارات </a:t>
            </a:r>
            <a:r>
              <a:rPr lang="ar-SA" dirty="0"/>
              <a:t>الاستراتيجية يجب أن تكون واضحة ومحددة </a:t>
            </a:r>
            <a:r>
              <a:rPr lang="ar-SA" dirty="0" smtClean="0"/>
              <a:t>ويمكن </a:t>
            </a:r>
            <a:r>
              <a:rPr lang="ar-SA" dirty="0"/>
              <a:t>التنبؤ بمخرجاتها.</a:t>
            </a:r>
            <a:endParaRPr lang="en-US" dirty="0"/>
          </a:p>
          <a:p>
            <a:pPr lvl="0"/>
            <a:r>
              <a:rPr lang="ar-SA" dirty="0" smtClean="0"/>
              <a:t>فالقرارات </a:t>
            </a:r>
            <a:r>
              <a:rPr lang="ar-SA" dirty="0"/>
              <a:t>الاستراتيجية الناجحة هي التي ينجم عنها بلوغ الأهداف في ظل </a:t>
            </a:r>
            <a:r>
              <a:rPr lang="ar-SA" dirty="0" smtClean="0"/>
              <a:t>القيود مثل ( </a:t>
            </a:r>
            <a:r>
              <a:rPr lang="ar-SA" dirty="0"/>
              <a:t>قيود الوقت </a:t>
            </a:r>
            <a:r>
              <a:rPr lang="ar-SA" dirty="0" smtClean="0"/>
              <a:t>والتكلفة</a:t>
            </a:r>
            <a:r>
              <a:rPr lang="en-US" dirty="0" smtClean="0"/>
              <a:t>(</a:t>
            </a:r>
            <a:r>
              <a:rPr lang="ar-SA" dirty="0" smtClean="0"/>
              <a:t>أو (الجماهير </a:t>
            </a:r>
            <a:r>
              <a:rPr lang="ar-SA" dirty="0"/>
              <a:t>الأساسية )</a:t>
            </a:r>
            <a:r>
              <a:rPr lang="ar-SA" dirty="0" smtClean="0"/>
              <a:t>أو (</a:t>
            </a:r>
            <a:r>
              <a:rPr lang="ar-SA" dirty="0"/>
              <a:t>قلة معرفة الجماهير</a:t>
            </a:r>
            <a:r>
              <a:rPr lang="ar-SA" dirty="0" smtClean="0"/>
              <a:t>)...الخ</a:t>
            </a:r>
            <a:endParaRPr lang="en-US" dirty="0"/>
          </a:p>
          <a:p>
            <a:endParaRPr lang="en-US" dirty="0">
              <a:solidFill>
                <a:srgbClr val="FF0000"/>
              </a:solidFill>
            </a:endParaRPr>
          </a:p>
        </p:txBody>
      </p:sp>
    </p:spTree>
    <p:extLst>
      <p:ext uri="{BB962C8B-B14F-4D97-AF65-F5344CB8AC3E}">
        <p14:creationId xmlns:p14="http://schemas.microsoft.com/office/powerpoint/2010/main" val="370146261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عنوان 3"/>
          <p:cNvSpPr>
            <a:spLocks noGrp="1"/>
          </p:cNvSpPr>
          <p:nvPr>
            <p:ph type="ctrTitle"/>
          </p:nvPr>
        </p:nvSpPr>
        <p:spPr/>
        <p:txBody>
          <a:bodyPr>
            <a:normAutofit fontScale="90000"/>
          </a:bodyPr>
          <a:lstStyle/>
          <a:p>
            <a:r>
              <a:rPr lang="ar-SA" dirty="0"/>
              <a:t>إن عملية اتخاذ القرارات الاستراتيجية هي عملية مركبة يفسرها </a:t>
            </a:r>
            <a:r>
              <a:rPr lang="ar-SA" dirty="0" smtClean="0"/>
              <a:t>ما يسمى </a:t>
            </a:r>
            <a:r>
              <a:rPr lang="ar-SA" dirty="0"/>
              <a:t>ب مفهوم الفجوة الاستراتيجية.</a:t>
            </a:r>
            <a:br>
              <a:rPr lang="ar-SA" dirty="0"/>
            </a:br>
            <a:endParaRPr lang="ar-SA" dirty="0"/>
          </a:p>
        </p:txBody>
      </p:sp>
      <p:sp>
        <p:nvSpPr>
          <p:cNvPr id="3" name="عنصر نائب للمحتوى 2"/>
          <p:cNvSpPr>
            <a:spLocks noGrp="1"/>
          </p:cNvSpPr>
          <p:nvPr>
            <p:ph type="subTitle" idx="1"/>
          </p:nvPr>
        </p:nvSpPr>
        <p:spPr/>
        <p:txBody>
          <a:bodyPr/>
          <a:lstStyle/>
          <a:p>
            <a:pPr marL="0" indent="0">
              <a:buFont typeface="Arial" pitchFamily="34" charset="0"/>
              <a:buNone/>
            </a:pPr>
            <a:endParaRPr lang="ar-SA" dirty="0"/>
          </a:p>
        </p:txBody>
      </p:sp>
    </p:spTree>
    <p:extLst>
      <p:ext uri="{BB962C8B-B14F-4D97-AF65-F5344CB8AC3E}">
        <p14:creationId xmlns:p14="http://schemas.microsoft.com/office/powerpoint/2010/main" val="9244872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solidFill>
                  <a:srgbClr val="7030A0"/>
                </a:solidFill>
              </a:rPr>
              <a:t>مفهوم </a:t>
            </a:r>
            <a:r>
              <a:rPr lang="ar-SA" dirty="0">
                <a:solidFill>
                  <a:srgbClr val="7030A0"/>
                </a:solidFill>
              </a:rPr>
              <a:t>الفجوة </a:t>
            </a:r>
            <a:r>
              <a:rPr lang="ar-SA" dirty="0" smtClean="0">
                <a:solidFill>
                  <a:srgbClr val="7030A0"/>
                </a:solidFill>
              </a:rPr>
              <a:t>الاستراتيجية </a:t>
            </a:r>
            <a:r>
              <a:rPr lang="en-US" dirty="0">
                <a:solidFill>
                  <a:srgbClr val="7030A0"/>
                </a:solidFill>
              </a:rPr>
              <a:t/>
            </a:r>
            <a:br>
              <a:rPr lang="en-US" dirty="0">
                <a:solidFill>
                  <a:srgbClr val="7030A0"/>
                </a:solidFill>
              </a:rPr>
            </a:br>
            <a:endParaRPr lang="en-US" dirty="0">
              <a:solidFill>
                <a:srgbClr val="7030A0"/>
              </a:solidFill>
            </a:endParaRPr>
          </a:p>
        </p:txBody>
      </p:sp>
      <p:sp>
        <p:nvSpPr>
          <p:cNvPr id="3" name="عنصر نائب للمحتوى 2"/>
          <p:cNvSpPr>
            <a:spLocks noGrp="1"/>
          </p:cNvSpPr>
          <p:nvPr>
            <p:ph idx="1"/>
          </p:nvPr>
        </p:nvSpPr>
        <p:spPr>
          <a:xfrm>
            <a:off x="457200" y="1268760"/>
            <a:ext cx="8229600" cy="4857403"/>
          </a:xfrm>
        </p:spPr>
        <p:txBody>
          <a:bodyPr>
            <a:normAutofit fontScale="85000" lnSpcReduction="10000"/>
          </a:bodyPr>
          <a:lstStyle/>
          <a:p>
            <a:pPr lvl="0"/>
            <a:r>
              <a:rPr lang="ar-SA" dirty="0" smtClean="0"/>
              <a:t>الفجوة الاستراتيجية : هي </a:t>
            </a:r>
            <a:r>
              <a:rPr lang="ar-SA" dirty="0"/>
              <a:t>محدودية التوافق المستمر بين المنظمة و بيئتها الخارجية </a:t>
            </a:r>
            <a:endParaRPr lang="en-US" dirty="0"/>
          </a:p>
          <a:p>
            <a:pPr lvl="0"/>
            <a:r>
              <a:rPr lang="ar-SA" dirty="0"/>
              <a:t>بناء على ذلك : </a:t>
            </a:r>
            <a:r>
              <a:rPr lang="ar-SA" dirty="0" smtClean="0"/>
              <a:t>تبدأ</a:t>
            </a:r>
            <a:r>
              <a:rPr lang="ar-SA" dirty="0"/>
              <a:t> </a:t>
            </a:r>
            <a:r>
              <a:rPr lang="ar-SA" dirty="0" smtClean="0"/>
              <a:t>عملية </a:t>
            </a:r>
            <a:r>
              <a:rPr lang="ar-SA" dirty="0"/>
              <a:t>تحليل الفجوة بتقييم مواطن القوة والضعف داخل المنظمة </a:t>
            </a:r>
            <a:r>
              <a:rPr lang="ar-SA" dirty="0" smtClean="0"/>
              <a:t>وخارجها</a:t>
            </a:r>
            <a:endParaRPr lang="en-US" dirty="0"/>
          </a:p>
          <a:p>
            <a:pPr lvl="0"/>
            <a:r>
              <a:rPr lang="ar-SA" dirty="0"/>
              <a:t>إذا اظهر التحليل توازنا بين مواطن القوة الداخلية في مقابل الفرص والتحديات الموجودة في البيئة الخارجية فان الفجوة </a:t>
            </a:r>
            <a:r>
              <a:rPr lang="ar-SA" dirty="0" smtClean="0"/>
              <a:t>الاستراتيجية </a:t>
            </a:r>
            <a:r>
              <a:rPr lang="ar-SA" dirty="0"/>
              <a:t>تكون ايجابية . على المنظمة هنا أن تستغل الفرص المتاحة </a:t>
            </a:r>
            <a:endParaRPr lang="en-US" dirty="0"/>
          </a:p>
          <a:p>
            <a:pPr lvl="0"/>
            <a:r>
              <a:rPr lang="ar-SA" dirty="0" smtClean="0"/>
              <a:t>والعكس صحيح اذا </a:t>
            </a:r>
            <a:r>
              <a:rPr lang="ar-SA" dirty="0"/>
              <a:t>اظهر التحليل عدم توازن بين مظاهر الضعف في المنظمة  مع الفرص والتحديات الموجودة في البيئة الخارجية فان الفجوة تكون </a:t>
            </a:r>
            <a:r>
              <a:rPr lang="ar-SA" dirty="0" smtClean="0"/>
              <a:t>سلبية . وهنا </a:t>
            </a:r>
            <a:r>
              <a:rPr lang="ar-SA" dirty="0"/>
              <a:t>على إدارة المنظمة اتخاذ إجراءات تصحيحية لإزالة مواطن الضعف أولا قبل </a:t>
            </a:r>
            <a:r>
              <a:rPr lang="ar-SA" dirty="0" smtClean="0"/>
              <a:t>المغامرة </a:t>
            </a:r>
            <a:r>
              <a:rPr lang="ar-SA" dirty="0"/>
              <a:t>في البيئة الخارجية للاستفادة من الفرص .</a:t>
            </a:r>
            <a:endParaRPr lang="en-US" dirty="0"/>
          </a:p>
          <a:p>
            <a:pPr marL="0" indent="0">
              <a:buNone/>
            </a:pPr>
            <a:endParaRPr lang="en-US" dirty="0"/>
          </a:p>
        </p:txBody>
      </p:sp>
    </p:spTree>
    <p:extLst>
      <p:ext uri="{BB962C8B-B14F-4D97-AF65-F5344CB8AC3E}">
        <p14:creationId xmlns:p14="http://schemas.microsoft.com/office/powerpoint/2010/main" val="83776550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4294967295"/>
          </p:nvPr>
        </p:nvSpPr>
        <p:spPr>
          <a:xfrm>
            <a:off x="395536" y="116632"/>
            <a:ext cx="8229600" cy="6326163"/>
          </a:xfrm>
        </p:spPr>
        <p:txBody>
          <a:bodyPr>
            <a:normAutofit fontScale="77500" lnSpcReduction="20000"/>
          </a:bodyPr>
          <a:lstStyle/>
          <a:p>
            <a:pPr marL="0" indent="0">
              <a:buNone/>
            </a:pPr>
            <a:endParaRPr lang="ar-SA" b="1" dirty="0" smtClean="0">
              <a:solidFill>
                <a:srgbClr val="7030A0"/>
              </a:solidFill>
            </a:endParaRPr>
          </a:p>
          <a:p>
            <a:pPr marL="0" indent="0">
              <a:buNone/>
            </a:pPr>
            <a:r>
              <a:rPr lang="ar-SA" b="1" dirty="0" smtClean="0">
                <a:solidFill>
                  <a:srgbClr val="7030A0"/>
                </a:solidFill>
              </a:rPr>
              <a:t>تتكون </a:t>
            </a:r>
            <a:r>
              <a:rPr lang="ar-SA" b="1" dirty="0">
                <a:solidFill>
                  <a:srgbClr val="7030A0"/>
                </a:solidFill>
              </a:rPr>
              <a:t>عملية اتخاذ القرارات الإدارية </a:t>
            </a:r>
            <a:r>
              <a:rPr lang="ar-SA" b="1" dirty="0" smtClean="0">
                <a:solidFill>
                  <a:srgbClr val="7030A0"/>
                </a:solidFill>
              </a:rPr>
              <a:t>الاستراتيجية </a:t>
            </a:r>
            <a:r>
              <a:rPr lang="ar-SA" b="1" dirty="0">
                <a:solidFill>
                  <a:srgbClr val="7030A0"/>
                </a:solidFill>
              </a:rPr>
              <a:t>من ست وظائف متسلسلة وهي </a:t>
            </a:r>
            <a:r>
              <a:rPr lang="ar-SA" b="1" dirty="0" smtClean="0">
                <a:solidFill>
                  <a:srgbClr val="7030A0"/>
                </a:solidFill>
              </a:rPr>
              <a:t>كتالي</a:t>
            </a:r>
            <a:r>
              <a:rPr lang="en-US" b="1" dirty="0" smtClean="0">
                <a:solidFill>
                  <a:srgbClr val="7030A0"/>
                </a:solidFill>
              </a:rPr>
              <a:t>:</a:t>
            </a:r>
            <a:endParaRPr lang="en-US" b="1" dirty="0">
              <a:solidFill>
                <a:srgbClr val="7030A0"/>
              </a:solidFill>
            </a:endParaRPr>
          </a:p>
          <a:p>
            <a:pPr marL="514350" lvl="0" indent="-514350">
              <a:buFont typeface="+mj-lt"/>
              <a:buAutoNum type="arabicPeriod"/>
            </a:pPr>
            <a:r>
              <a:rPr lang="ar-SA" b="1" dirty="0"/>
              <a:t>وضع أو إعادة وضع الأهداف </a:t>
            </a:r>
            <a:r>
              <a:rPr lang="ar-SA" dirty="0" smtClean="0"/>
              <a:t>: تبدأ </a:t>
            </a:r>
            <a:r>
              <a:rPr lang="ar-SA" dirty="0"/>
              <a:t>عملية صنع القرار بوضع هذه </a:t>
            </a:r>
            <a:r>
              <a:rPr lang="ar-SA" dirty="0" smtClean="0"/>
              <a:t>الأهداف.</a:t>
            </a:r>
            <a:endParaRPr lang="en-US" dirty="0"/>
          </a:p>
          <a:p>
            <a:pPr marL="514350" lvl="0" indent="-514350">
              <a:buFont typeface="+mj-lt"/>
              <a:buAutoNum type="arabicPeriod"/>
            </a:pPr>
            <a:r>
              <a:rPr lang="ar-SA" b="1" dirty="0"/>
              <a:t>البحث عن </a:t>
            </a:r>
            <a:r>
              <a:rPr lang="ar-SA" b="1" dirty="0" smtClean="0"/>
              <a:t>البدائل( الخيارات) </a:t>
            </a:r>
            <a:r>
              <a:rPr lang="ar-SA" dirty="0"/>
              <a:t>: ويتضمن البحث فحص البيئة الخارجية للحصول على معلومات عن البدائل الممكنة التي يمكن أن نحقق من خلالها </a:t>
            </a:r>
            <a:r>
              <a:rPr lang="ar-SA" dirty="0" smtClean="0"/>
              <a:t>الأهداف.</a:t>
            </a:r>
            <a:endParaRPr lang="en-US" dirty="0"/>
          </a:p>
          <a:p>
            <a:pPr marL="514350" lvl="0" indent="-514350">
              <a:buFont typeface="+mj-lt"/>
              <a:buAutoNum type="arabicPeriod"/>
            </a:pPr>
            <a:r>
              <a:rPr lang="ar-SA" b="1" dirty="0"/>
              <a:t>تقييم البدائل </a:t>
            </a:r>
            <a:r>
              <a:rPr lang="ar-SA" dirty="0" smtClean="0"/>
              <a:t>: تقييم </a:t>
            </a:r>
            <a:r>
              <a:rPr lang="ar-SA" dirty="0"/>
              <a:t>ومقارنة البدائل في ضوء عدم التيقن النسبي الذي تكتنف العلاقة بين الأسباب والنتائج و تفضيلات صناع القرار بالنسبة للنتائج المختلفة .</a:t>
            </a:r>
            <a:endParaRPr lang="en-US" dirty="0"/>
          </a:p>
          <a:p>
            <a:pPr marL="514350" lvl="0" indent="-514350">
              <a:buFont typeface="+mj-lt"/>
              <a:buAutoNum type="arabicPeriod"/>
            </a:pPr>
            <a:r>
              <a:rPr lang="ar-SA" b="1" dirty="0" smtClean="0"/>
              <a:t>الاختيار</a:t>
            </a:r>
            <a:r>
              <a:rPr lang="ar-SA" dirty="0" smtClean="0"/>
              <a:t>: </a:t>
            </a:r>
            <a:r>
              <a:rPr lang="ar-SA" dirty="0"/>
              <a:t>هي اللحظة التي يختار فيها صناع القرار اتخاذ إجراء ما من مجموعة البدائل المتاحة في سياق عملية صنع القرار  .</a:t>
            </a:r>
            <a:endParaRPr lang="en-US" dirty="0"/>
          </a:p>
          <a:p>
            <a:pPr marL="514350" lvl="0" indent="-514350">
              <a:buFont typeface="+mj-lt"/>
              <a:buAutoNum type="arabicPeriod"/>
            </a:pPr>
            <a:r>
              <a:rPr lang="ar-SA" b="1" dirty="0"/>
              <a:t>تطبيق القرار </a:t>
            </a:r>
            <a:r>
              <a:rPr lang="ar-SA" dirty="0"/>
              <a:t>: هي عملية تحويل الاختيار إلى عملية من خلال تحديد المهام وتخصيص الموارد .</a:t>
            </a:r>
            <a:endParaRPr lang="en-US" dirty="0"/>
          </a:p>
          <a:p>
            <a:pPr marL="514350" lvl="0" indent="-514350">
              <a:buFont typeface="+mj-lt"/>
              <a:buAutoNum type="arabicPeriod"/>
            </a:pPr>
            <a:r>
              <a:rPr lang="ar-SA" b="1" dirty="0"/>
              <a:t>تقييم الاختيار </a:t>
            </a:r>
            <a:r>
              <a:rPr lang="ar-SA" dirty="0"/>
              <a:t>: وذلك من خلال معرفة رد الفعل المتحصل من البيئة الخارجية والعمليات الداخلية ويتم تقييم الأداء للتأكد من أن النتائج متسقة مع الأهداف .</a:t>
            </a:r>
            <a:endParaRPr lang="en-US" dirty="0"/>
          </a:p>
          <a:p>
            <a:pPr marL="0" indent="0">
              <a:buNone/>
            </a:pPr>
            <a:endParaRPr lang="en-US" dirty="0"/>
          </a:p>
        </p:txBody>
      </p:sp>
    </p:spTree>
    <p:extLst>
      <p:ext uri="{BB962C8B-B14F-4D97-AF65-F5344CB8AC3E}">
        <p14:creationId xmlns:p14="http://schemas.microsoft.com/office/powerpoint/2010/main" val="282885773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4294967295"/>
          </p:nvPr>
        </p:nvSpPr>
        <p:spPr>
          <a:xfrm>
            <a:off x="467544" y="548680"/>
            <a:ext cx="8229600" cy="6048672"/>
          </a:xfrm>
        </p:spPr>
        <p:txBody>
          <a:bodyPr>
            <a:normAutofit fontScale="92500" lnSpcReduction="20000"/>
          </a:bodyPr>
          <a:lstStyle/>
          <a:p>
            <a:pPr marL="0" lvl="0" indent="0" algn="ctr">
              <a:buNone/>
            </a:pPr>
            <a:r>
              <a:rPr lang="ar-SA" i="1" dirty="0">
                <a:solidFill>
                  <a:schemeClr val="accent2">
                    <a:lumMod val="50000"/>
                  </a:schemeClr>
                </a:solidFill>
              </a:rPr>
              <a:t>إن عملية صنع واتخاذ القرارات </a:t>
            </a:r>
            <a:r>
              <a:rPr lang="ar-SA" i="1" dirty="0" smtClean="0">
                <a:solidFill>
                  <a:schemeClr val="accent2">
                    <a:lumMod val="50000"/>
                  </a:schemeClr>
                </a:solidFill>
              </a:rPr>
              <a:t>الاستراتيجية </a:t>
            </a:r>
            <a:r>
              <a:rPr lang="ar-SA" i="1" dirty="0">
                <a:solidFill>
                  <a:schemeClr val="accent2">
                    <a:lumMod val="50000"/>
                  </a:schemeClr>
                </a:solidFill>
              </a:rPr>
              <a:t>تعتمد على مدى دقة المعلومات . وقد تخضع للتفسير الشخصي للأفراد الذين يستخدمونها   </a:t>
            </a:r>
            <a:r>
              <a:rPr lang="ar-SA" dirty="0"/>
              <a:t>.</a:t>
            </a:r>
            <a:endParaRPr lang="en-US" dirty="0"/>
          </a:p>
          <a:p>
            <a:pPr marL="0" indent="0">
              <a:buNone/>
            </a:pPr>
            <a:r>
              <a:rPr lang="ar-SA" dirty="0" smtClean="0"/>
              <a:t>هنا </a:t>
            </a:r>
            <a:r>
              <a:rPr lang="ar-SA" dirty="0"/>
              <a:t>تثار ثلاث قضايا أساسية تتعلق بالطريقة التي تفسر بها المعلومات في المنظمات وهي :</a:t>
            </a:r>
            <a:endParaRPr lang="en-US" dirty="0"/>
          </a:p>
          <a:p>
            <a:pPr marL="0" indent="0">
              <a:buNone/>
            </a:pPr>
            <a:r>
              <a:rPr lang="ar-SA" u="sng" dirty="0">
                <a:solidFill>
                  <a:srgbClr val="7030A0"/>
                </a:solidFill>
              </a:rPr>
              <a:t>أ ) قضية العقلانية في اتخاذ القرار :</a:t>
            </a:r>
            <a:endParaRPr lang="en-US" dirty="0">
              <a:solidFill>
                <a:srgbClr val="7030A0"/>
              </a:solidFill>
            </a:endParaRPr>
          </a:p>
          <a:p>
            <a:pPr marL="0" lvl="0" indent="0">
              <a:buNone/>
            </a:pPr>
            <a:r>
              <a:rPr lang="ar-SA" dirty="0"/>
              <a:t>يسعى المدير إلى اكتشاف وتقويم كل البدائل الممكنة لكي يختار الأفضل على أساس منطقي في ضوء الأهداف المحددة سلفا  , ولكن نادرا ما يحدث ذلك في ضوء الواقع العملي  لان المدير لا يستطيع اكتشاف كل البدائل الممكنة , أو لا يجد الوقت الكافي  لتحليلها , وقد يخطي , وعلى هذا قد يميل المدير إلى اختيار البديل الذي يمكن أن يؤدي إلى نتائج مرضية ولا يختار البديل الذي يمكن أن يأتي بأقصى النتائج وهذا الذي يؤدي إلى نتائج مرضية  مبني على معلومات محدده . </a:t>
            </a:r>
            <a:endParaRPr lang="en-US" dirty="0"/>
          </a:p>
        </p:txBody>
      </p:sp>
    </p:spTree>
    <p:extLst>
      <p:ext uri="{BB962C8B-B14F-4D97-AF65-F5344CB8AC3E}">
        <p14:creationId xmlns:p14="http://schemas.microsoft.com/office/powerpoint/2010/main" val="393693633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4294967295"/>
          </p:nvPr>
        </p:nvSpPr>
        <p:spPr>
          <a:xfrm>
            <a:off x="467544" y="620688"/>
            <a:ext cx="8229600" cy="5688632"/>
          </a:xfrm>
        </p:spPr>
        <p:txBody>
          <a:bodyPr>
            <a:normAutofit lnSpcReduction="10000"/>
          </a:bodyPr>
          <a:lstStyle/>
          <a:p>
            <a:r>
              <a:rPr lang="ar-SA" u="sng" dirty="0">
                <a:solidFill>
                  <a:srgbClr val="7030A0"/>
                </a:solidFill>
              </a:rPr>
              <a:t>ب) القضية الثانية تتعلق بمدى إدراك المدير وفهمه للمعلومات المتاحة :</a:t>
            </a:r>
            <a:r>
              <a:rPr lang="ar-SA" dirty="0">
                <a:solidFill>
                  <a:srgbClr val="7030A0"/>
                </a:solidFill>
              </a:rPr>
              <a:t>  </a:t>
            </a:r>
            <a:endParaRPr lang="en-US" dirty="0">
              <a:solidFill>
                <a:srgbClr val="7030A0"/>
              </a:solidFill>
            </a:endParaRPr>
          </a:p>
          <a:p>
            <a:pPr marL="0" lvl="0" indent="0">
              <a:buNone/>
            </a:pPr>
            <a:r>
              <a:rPr lang="ar-SA" dirty="0"/>
              <a:t>كل مدير يتكون فهمه للمعلومات وتقيمه لها بخلفياته وتعليمه وخبراته وقيمه و دوافعه وتشخيصه , والمعلومات التي يراها مفيدة في سياق ما , قد لا يراها مفيدة في أخر .  </a:t>
            </a:r>
            <a:endParaRPr lang="en-US" dirty="0"/>
          </a:p>
          <a:p>
            <a:r>
              <a:rPr lang="ar-SA" u="sng" dirty="0">
                <a:solidFill>
                  <a:srgbClr val="7030A0"/>
                </a:solidFill>
              </a:rPr>
              <a:t>ج ) تتعلق القضية الثالثة بما نسميه الاستخدامات الملتوية للمعلومات :</a:t>
            </a:r>
            <a:endParaRPr lang="en-US" dirty="0">
              <a:solidFill>
                <a:srgbClr val="7030A0"/>
              </a:solidFill>
            </a:endParaRPr>
          </a:p>
          <a:p>
            <a:pPr marL="0" lvl="0" indent="0">
              <a:buNone/>
            </a:pPr>
            <a:r>
              <a:rPr lang="ar-SA" dirty="0"/>
              <a:t>بمعنى أن المعلومات توظف ليس على النحو الذي يخدم القرارات بشكل مباشر ولكنها توظف لكي تخدم أمور ثانوية  أو أهدافا غير مباشرة , مثل الدعاية </a:t>
            </a:r>
            <a:r>
              <a:rPr lang="ar-SA" dirty="0" smtClean="0"/>
              <a:t>لإنجاز </a:t>
            </a:r>
            <a:r>
              <a:rPr lang="ar-SA" dirty="0"/>
              <a:t>أو تبرير لفشل أو لدعم بديل استراتيجي يميل إليه بعض المديرين .</a:t>
            </a:r>
            <a:endParaRPr lang="en-US" dirty="0"/>
          </a:p>
          <a:p>
            <a:pPr marL="0" lvl="0" indent="0">
              <a:buNone/>
            </a:pPr>
            <a:endParaRPr lang="ar-SA" dirty="0"/>
          </a:p>
          <a:p>
            <a:pPr marL="0" lvl="0" indent="0">
              <a:buNone/>
            </a:pPr>
            <a:endParaRPr lang="en-US" dirty="0"/>
          </a:p>
        </p:txBody>
      </p:sp>
    </p:spTree>
    <p:extLst>
      <p:ext uri="{BB962C8B-B14F-4D97-AF65-F5344CB8AC3E}">
        <p14:creationId xmlns:p14="http://schemas.microsoft.com/office/powerpoint/2010/main" val="360112100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normAutofit/>
          </a:bodyPr>
          <a:lstStyle/>
          <a:p>
            <a:r>
              <a:rPr lang="ar-SA" dirty="0" smtClean="0"/>
              <a:t>الاستشارات </a:t>
            </a:r>
            <a:r>
              <a:rPr lang="ar-SA" dirty="0"/>
              <a:t>الخارجية في العلاقات العامة :</a:t>
            </a:r>
            <a:r>
              <a:rPr lang="en-US" dirty="0"/>
              <a:t/>
            </a:r>
            <a:br>
              <a:rPr lang="en-US" dirty="0"/>
            </a:br>
            <a:endParaRPr lang="en-US" dirty="0"/>
          </a:p>
        </p:txBody>
      </p:sp>
      <p:sp>
        <p:nvSpPr>
          <p:cNvPr id="4" name="عنوان فرعي 3"/>
          <p:cNvSpPr>
            <a:spLocks noGrp="1"/>
          </p:cNvSpPr>
          <p:nvPr>
            <p:ph type="subTitle" idx="1"/>
          </p:nvPr>
        </p:nvSpPr>
        <p:spPr/>
        <p:txBody>
          <a:bodyPr/>
          <a:lstStyle/>
          <a:p>
            <a:endParaRPr lang="en-US"/>
          </a:p>
        </p:txBody>
      </p:sp>
    </p:spTree>
    <p:extLst>
      <p:ext uri="{BB962C8B-B14F-4D97-AF65-F5344CB8AC3E}">
        <p14:creationId xmlns:p14="http://schemas.microsoft.com/office/powerpoint/2010/main" val="328092452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4294967295"/>
          </p:nvPr>
        </p:nvSpPr>
        <p:spPr>
          <a:xfrm>
            <a:off x="539552" y="116632"/>
            <a:ext cx="8229600" cy="6552728"/>
          </a:xfrm>
        </p:spPr>
        <p:txBody>
          <a:bodyPr>
            <a:normAutofit/>
          </a:bodyPr>
          <a:lstStyle/>
          <a:p>
            <a:pPr lvl="0"/>
            <a:endParaRPr lang="ar-SA" dirty="0" smtClean="0"/>
          </a:p>
          <a:p>
            <a:pPr lvl="0"/>
            <a:r>
              <a:rPr lang="ar-SA" dirty="0" smtClean="0"/>
              <a:t>تحتاج </a:t>
            </a:r>
            <a:r>
              <a:rPr lang="ar-SA" dirty="0"/>
              <a:t>إدارات العلاقات العامة إلى معونة ودعم الشركات المتخصصة في العلاقات العامة وعلى الرغم من شيوعها إلا أن الاستعانة بها في العالم العربي محدود نسبيا وذلك بسبب </a:t>
            </a:r>
            <a:r>
              <a:rPr lang="ar-SA" dirty="0" smtClean="0"/>
              <a:t>ضعف فهم </a:t>
            </a:r>
            <a:r>
              <a:rPr lang="ar-SA" dirty="0"/>
              <a:t>وإدراك الإدارة العليا لطبيعة وتعقد وظيفة العلاقات العامة </a:t>
            </a:r>
            <a:r>
              <a:rPr lang="ar-SA" dirty="0" smtClean="0"/>
              <a:t>.</a:t>
            </a:r>
            <a:endParaRPr lang="en-US" dirty="0"/>
          </a:p>
          <a:p>
            <a:pPr lvl="0"/>
            <a:r>
              <a:rPr lang="ar-SA" dirty="0" smtClean="0"/>
              <a:t>تلعب </a:t>
            </a:r>
            <a:r>
              <a:rPr lang="ar-SA" dirty="0"/>
              <a:t>الوظيفة الاستشارية الخارجية للعلاقات العامة دورا حيويا سواء كان للمنظمة إدارة خاصة للعلاقات العامة أم لا</a:t>
            </a:r>
            <a:endParaRPr lang="en-US" dirty="0"/>
          </a:p>
          <a:p>
            <a:pPr marL="0" indent="0">
              <a:buNone/>
            </a:pPr>
            <a:endParaRPr lang="en-US" dirty="0"/>
          </a:p>
        </p:txBody>
      </p:sp>
    </p:spTree>
    <p:extLst>
      <p:ext uri="{BB962C8B-B14F-4D97-AF65-F5344CB8AC3E}">
        <p14:creationId xmlns:p14="http://schemas.microsoft.com/office/powerpoint/2010/main" val="2118192428"/>
      </p:ext>
    </p:extLst>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533</TotalTime>
  <Words>984</Words>
  <Application>Microsoft Office PowerPoint</Application>
  <PresentationFormat>عرض على الشاشة (3:4)‏</PresentationFormat>
  <Paragraphs>51</Paragraphs>
  <Slides>15</Slides>
  <Notes>0</Notes>
  <HiddenSlides>0</HiddenSlides>
  <MMClips>0</MMClips>
  <ScaleCrop>false</ScaleCrop>
  <HeadingPairs>
    <vt:vector size="4" baseType="variant">
      <vt:variant>
        <vt:lpstr>نسق</vt:lpstr>
      </vt:variant>
      <vt:variant>
        <vt:i4>1</vt:i4>
      </vt:variant>
      <vt:variant>
        <vt:lpstr>عناوين الشرائح</vt:lpstr>
      </vt:variant>
      <vt:variant>
        <vt:i4>15</vt:i4>
      </vt:variant>
    </vt:vector>
  </HeadingPairs>
  <TitlesOfParts>
    <vt:vector size="16" baseType="lpstr">
      <vt:lpstr>سمة Office</vt:lpstr>
      <vt:lpstr>  عملية اتخاذ القرارات الاستراتيجية   </vt:lpstr>
      <vt:lpstr>عملية اتخاذ القرارات الاستراتيجية  </vt:lpstr>
      <vt:lpstr>إن عملية اتخاذ القرارات الاستراتيجية هي عملية مركبة يفسرها ما يسمى ب مفهوم الفجوة الاستراتيجية. </vt:lpstr>
      <vt:lpstr>مفهوم الفجوة الاستراتيجية  </vt:lpstr>
      <vt:lpstr>عرض تقديمي في PowerPoint</vt:lpstr>
      <vt:lpstr>عرض تقديمي في PowerPoint</vt:lpstr>
      <vt:lpstr>عرض تقديمي في PowerPoint</vt:lpstr>
      <vt:lpstr>الاستشارات الخارجية في العلاقات العامة : </vt:lpstr>
      <vt:lpstr>عرض تقديمي في PowerPoint</vt:lpstr>
      <vt:lpstr> إذا لم يكن لدى المنظمة إدارة خاصة بالعلاقات العامة فإن الاستشارة تقدم للمدير التالي : </vt:lpstr>
      <vt:lpstr> في حالة وجود إدارة علاقات عامة داخلية في المنظمة   </vt:lpstr>
      <vt:lpstr>تشتمل المهام التي يمكن للمستشار الخارجي أن يوفرها للمنظمة ما يلي  </vt:lpstr>
      <vt:lpstr>ومن أوجه القصور التي تحدث بسبب الاعتماد على المستشار الخارجي وحده هي كتالي : </vt:lpstr>
      <vt:lpstr>عرض تقديمي في PowerPoint</vt:lpstr>
      <vt:lpstr>انتهى</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الإدارة واتخاذ القرارات الإستراتيجية</dc:title>
  <dc:creator>Sony</dc:creator>
  <cp:lastModifiedBy>Nada Nasser Alahmari</cp:lastModifiedBy>
  <cp:revision>104</cp:revision>
  <dcterms:created xsi:type="dcterms:W3CDTF">2015-11-25T11:00:57Z</dcterms:created>
  <dcterms:modified xsi:type="dcterms:W3CDTF">2015-11-26T06:53:12Z</dcterms:modified>
</cp:coreProperties>
</file>

<file path=docProps/thumbnail.jpeg>
</file>