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5" r:id="rId3"/>
    <p:sldId id="306" r:id="rId4"/>
    <p:sldId id="282" r:id="rId5"/>
    <p:sldId id="298" r:id="rId6"/>
    <p:sldId id="291" r:id="rId7"/>
    <p:sldId id="284" r:id="rId8"/>
    <p:sldId id="297" r:id="rId9"/>
    <p:sldId id="258" r:id="rId10"/>
    <p:sldId id="299" r:id="rId11"/>
    <p:sldId id="307" r:id="rId12"/>
    <p:sldId id="300" r:id="rId13"/>
    <p:sldId id="301" r:id="rId14"/>
    <p:sldId id="302" r:id="rId15"/>
    <p:sldId id="303" r:id="rId16"/>
    <p:sldId id="304" r:id="rId17"/>
  </p:sldIdLst>
  <p:sldSz cx="9144000" cy="6858000" type="screen4x3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74F6"/>
    <a:srgbClr val="6289F8"/>
    <a:srgbClr val="8097F8"/>
    <a:srgbClr val="2C61F6"/>
    <a:srgbClr val="F8F0D0"/>
    <a:srgbClr val="F2E4AA"/>
    <a:srgbClr val="000000"/>
    <a:srgbClr val="E4BB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6" autoAdjust="0"/>
  </p:normalViewPr>
  <p:slideViewPr>
    <p:cSldViewPr>
      <p:cViewPr>
        <p:scale>
          <a:sx n="70" d="100"/>
          <a:sy n="70" d="100"/>
        </p:scale>
        <p:origin x="-1224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4.xml"/><Relationship Id="rId6" Type="http://schemas.openxmlformats.org/officeDocument/2006/relationships/slide" Target="slides/slide9.xml"/><Relationship Id="rId5" Type="http://schemas.openxmlformats.org/officeDocument/2006/relationships/slide" Target="slides/slide8.xml"/><Relationship Id="rId4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4195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4195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6999B34C-70F7-4F5A-85C4-8EBA3EFFB8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195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4975" y="550863"/>
            <a:ext cx="3656013" cy="2741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79525" y="3475038"/>
            <a:ext cx="7042150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195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782C063E-5F3B-431F-AA65-4DE9A7C86FA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C063E-5F3B-431F-AA65-4DE9A7C86F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149D9-56CE-4B7B-9653-4BAECE2B6F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Box 72"/>
          <p:cNvSpPr txBox="1">
            <a:spLocks noChangeArrowheads="1"/>
          </p:cNvSpPr>
          <p:nvPr userDrawn="1"/>
        </p:nvSpPr>
        <p:spPr bwMode="auto">
          <a:xfrm>
            <a:off x="152400" y="6451600"/>
            <a:ext cx="2387600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© 2004 Goodrich, Tamassia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BB3E5-79C8-4609-B29A-D18C761FD4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4CC9-80BA-4562-A197-36D221CF7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Stacks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E0CE0C8-E017-4C00-8E19-D9F474F2F8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C88F-D089-412D-B08F-70CF0F6CF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D17E-EBEA-49A0-98F9-41620AB31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F47B-04AD-42C1-9B30-F8A72A2B8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0A4CE-9E13-4A0E-9550-CC984797D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D011-C7C6-40D6-84A4-DD2BD48F2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3E5E8-0892-4D0E-8D0F-217D66485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52B98-69F0-4801-83B6-A5802A7B2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0EE4-D4F3-405C-9DA1-1E3AB76D5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Stacks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E1FC7-B5B3-44B2-93CE-526DEBE3E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Box 68"/>
          <p:cNvSpPr txBox="1">
            <a:spLocks noChangeArrowheads="1"/>
          </p:cNvSpPr>
          <p:nvPr userDrawn="1"/>
        </p:nvSpPr>
        <p:spPr bwMode="auto">
          <a:xfrm>
            <a:off x="152400" y="6451600"/>
            <a:ext cx="2387600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© 2004 Goodrich, Tamassia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usfca.edu/~galles/visualization/StackLL.html" TargetMode="External"/><Relationship Id="rId2" Type="http://schemas.openxmlformats.org/officeDocument/2006/relationships/hyperlink" Target="http://www.cs.usfca.edu/~galles/visualization/StackArray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76400"/>
            <a:ext cx="7772400" cy="1143000"/>
          </a:xfrm>
        </p:spPr>
        <p:txBody>
          <a:bodyPr>
            <a:normAutofit/>
          </a:bodyPr>
          <a:lstStyle/>
          <a:p>
            <a:r>
              <a:rPr lang="en-US" sz="6000" dirty="0">
                <a:latin typeface="Arial Black" pitchFamily="34" charset="0"/>
              </a:rPr>
              <a:t>Stacks</a:t>
            </a:r>
          </a:p>
        </p:txBody>
      </p:sp>
      <p:grpSp>
        <p:nvGrpSpPr>
          <p:cNvPr id="3239" name="Group 167"/>
          <p:cNvGrpSpPr>
            <a:grpSpLocks/>
          </p:cNvGrpSpPr>
          <p:nvPr/>
        </p:nvGrpSpPr>
        <p:grpSpPr bwMode="auto">
          <a:xfrm>
            <a:off x="2514600" y="3886200"/>
            <a:ext cx="1295400" cy="1066800"/>
            <a:chOff x="1440" y="2448"/>
            <a:chExt cx="816" cy="672"/>
          </a:xfrm>
        </p:grpSpPr>
        <p:sp>
          <p:nvSpPr>
            <p:cNvPr id="3231" name="AutoShape 159"/>
            <p:cNvSpPr>
              <a:spLocks noChangeArrowheads="1"/>
            </p:cNvSpPr>
            <p:nvPr/>
          </p:nvSpPr>
          <p:spPr bwMode="auto">
            <a:xfrm>
              <a:off x="1488" y="2880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rgbClr val="E4BB0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32" name="AutoShape 160"/>
            <p:cNvSpPr>
              <a:spLocks noChangeArrowheads="1"/>
            </p:cNvSpPr>
            <p:nvPr/>
          </p:nvSpPr>
          <p:spPr bwMode="auto">
            <a:xfrm>
              <a:off x="1584" y="2736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rgbClr val="E4BB0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33" name="AutoShape 161"/>
            <p:cNvSpPr>
              <a:spLocks noChangeArrowheads="1"/>
            </p:cNvSpPr>
            <p:nvPr/>
          </p:nvSpPr>
          <p:spPr bwMode="auto">
            <a:xfrm>
              <a:off x="1440" y="2592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rgbClr val="E4BB0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34" name="AutoShape 162"/>
            <p:cNvSpPr>
              <a:spLocks noChangeArrowheads="1"/>
            </p:cNvSpPr>
            <p:nvPr/>
          </p:nvSpPr>
          <p:spPr bwMode="auto">
            <a:xfrm>
              <a:off x="1584" y="2448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rgbClr val="E4BB0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40" name="Group 168"/>
          <p:cNvGrpSpPr>
            <a:grpSpLocks/>
          </p:cNvGrpSpPr>
          <p:nvPr/>
        </p:nvGrpSpPr>
        <p:grpSpPr bwMode="auto">
          <a:xfrm flipH="1">
            <a:off x="4191000" y="3886200"/>
            <a:ext cx="1295400" cy="1066800"/>
            <a:chOff x="1440" y="2448"/>
            <a:chExt cx="816" cy="672"/>
          </a:xfrm>
        </p:grpSpPr>
        <p:sp>
          <p:nvSpPr>
            <p:cNvPr id="3241" name="AutoShape 169"/>
            <p:cNvSpPr>
              <a:spLocks noChangeArrowheads="1"/>
            </p:cNvSpPr>
            <p:nvPr/>
          </p:nvSpPr>
          <p:spPr bwMode="auto">
            <a:xfrm>
              <a:off x="1488" y="2880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2" name="AutoShape 170"/>
            <p:cNvSpPr>
              <a:spLocks noChangeArrowheads="1"/>
            </p:cNvSpPr>
            <p:nvPr/>
          </p:nvSpPr>
          <p:spPr bwMode="auto">
            <a:xfrm>
              <a:off x="1584" y="2736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3" name="AutoShape 171"/>
            <p:cNvSpPr>
              <a:spLocks noChangeArrowheads="1"/>
            </p:cNvSpPr>
            <p:nvPr/>
          </p:nvSpPr>
          <p:spPr bwMode="auto">
            <a:xfrm>
              <a:off x="1440" y="2592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4" name="AutoShape 172"/>
            <p:cNvSpPr>
              <a:spLocks noChangeArrowheads="1"/>
            </p:cNvSpPr>
            <p:nvPr/>
          </p:nvSpPr>
          <p:spPr bwMode="auto">
            <a:xfrm>
              <a:off x="1584" y="2448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45" name="Group 173"/>
          <p:cNvGrpSpPr>
            <a:grpSpLocks/>
          </p:cNvGrpSpPr>
          <p:nvPr/>
        </p:nvGrpSpPr>
        <p:grpSpPr bwMode="auto">
          <a:xfrm>
            <a:off x="5867400" y="3886200"/>
            <a:ext cx="1295400" cy="1066800"/>
            <a:chOff x="1440" y="2448"/>
            <a:chExt cx="816" cy="672"/>
          </a:xfrm>
        </p:grpSpPr>
        <p:sp>
          <p:nvSpPr>
            <p:cNvPr id="3246" name="AutoShape 174"/>
            <p:cNvSpPr>
              <a:spLocks noChangeArrowheads="1"/>
            </p:cNvSpPr>
            <p:nvPr/>
          </p:nvSpPr>
          <p:spPr bwMode="auto">
            <a:xfrm>
              <a:off x="1488" y="2880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7" name="AutoShape 175"/>
            <p:cNvSpPr>
              <a:spLocks noChangeArrowheads="1"/>
            </p:cNvSpPr>
            <p:nvPr/>
          </p:nvSpPr>
          <p:spPr bwMode="auto">
            <a:xfrm>
              <a:off x="1584" y="2736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8" name="AutoShape 176"/>
            <p:cNvSpPr>
              <a:spLocks noChangeArrowheads="1"/>
            </p:cNvSpPr>
            <p:nvPr/>
          </p:nvSpPr>
          <p:spPr bwMode="auto">
            <a:xfrm>
              <a:off x="1440" y="2592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9" name="AutoShape 177"/>
            <p:cNvSpPr>
              <a:spLocks noChangeArrowheads="1"/>
            </p:cNvSpPr>
            <p:nvPr/>
          </p:nvSpPr>
          <p:spPr bwMode="auto">
            <a:xfrm>
              <a:off x="1584" y="2448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Array-based Stack in Java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685800" y="1768475"/>
            <a:ext cx="3657600" cy="3956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28600">
              <a:spcBef>
                <a:spcPct val="50000"/>
              </a:spcBef>
            </a:pP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public class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Arial Narrow" pitchFamily="34" charset="0"/>
              </a:rPr>
              <a:t>ArrayStack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/>
            </a:r>
            <a:br>
              <a:rPr lang="en-US" sz="2200" dirty="0">
                <a:solidFill>
                  <a:schemeClr val="tx2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	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implements 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Stack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{</a:t>
            </a:r>
          </a:p>
          <a:p>
            <a:pPr defTabSz="228600">
              <a:spcBef>
                <a:spcPct val="50000"/>
              </a:spcBef>
            </a:pP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E4BB0C"/>
                </a:solidFill>
                <a:latin typeface="Arial Narrow" pitchFamily="34" charset="0"/>
              </a:rPr>
              <a:t>// holds the stack elements</a:t>
            </a:r>
            <a:r>
              <a:rPr lang="en-US" sz="2200" dirty="0">
                <a:latin typeface="Arial Narrow" pitchFamily="34" charset="0"/>
              </a:rPr>
              <a:t> 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private </a:t>
            </a:r>
            <a:r>
              <a:rPr lang="en-US" sz="2200" dirty="0">
                <a:latin typeface="Arial Narrow" pitchFamily="34" charset="0"/>
              </a:rPr>
              <a:t>Object S[ ];</a:t>
            </a:r>
          </a:p>
          <a:p>
            <a:pPr defTabSz="228600">
              <a:spcBef>
                <a:spcPct val="50000"/>
              </a:spcBef>
            </a:pP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E4BB0C"/>
                </a:solidFill>
                <a:latin typeface="Arial Narrow" pitchFamily="34" charset="0"/>
              </a:rPr>
              <a:t>// index to top element</a:t>
            </a:r>
            <a:br>
              <a:rPr lang="en-US" sz="2200" dirty="0">
                <a:solidFill>
                  <a:srgbClr val="E4BB0C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rgbClr val="E4BB0C"/>
                </a:solidFill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private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latin typeface="Arial Narrow" pitchFamily="34" charset="0"/>
              </a:rPr>
              <a:t>int</a:t>
            </a:r>
            <a:r>
              <a:rPr lang="en-US" sz="2200" dirty="0">
                <a:latin typeface="Arial Narrow" pitchFamily="34" charset="0"/>
              </a:rPr>
              <a:t> top = -1;</a:t>
            </a:r>
            <a:endParaRPr lang="en-US" sz="2200" dirty="0">
              <a:solidFill>
                <a:srgbClr val="E4BB0C"/>
              </a:solidFill>
              <a:latin typeface="Arial Narrow" pitchFamily="34" charset="0"/>
            </a:endParaRPr>
          </a:p>
          <a:p>
            <a:pPr defTabSz="228600">
              <a:spcBef>
                <a:spcPct val="50000"/>
              </a:spcBef>
            </a:pP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E4BB0C"/>
                </a:solidFill>
                <a:latin typeface="Arial Narrow" pitchFamily="34" charset="0"/>
              </a:rPr>
              <a:t>// constructor</a:t>
            </a:r>
            <a:br>
              <a:rPr lang="en-US" sz="2200" dirty="0">
                <a:solidFill>
                  <a:srgbClr val="E4BB0C"/>
                </a:solidFill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Arial Narrow" pitchFamily="34" charset="0"/>
              </a:rPr>
              <a:t>ArrayStack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(</a:t>
            </a:r>
            <a:r>
              <a:rPr lang="en-US" sz="2200" dirty="0" err="1">
                <a:solidFill>
                  <a:schemeClr val="tx2"/>
                </a:solidFill>
                <a:latin typeface="Arial Narrow" pitchFamily="34" charset="0"/>
              </a:rPr>
              <a:t>int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 capacity)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{</a:t>
            </a:r>
            <a:br>
              <a:rPr lang="en-US" sz="220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		 </a:t>
            </a:r>
            <a:r>
              <a:rPr lang="en-US" sz="2200" dirty="0">
                <a:latin typeface="Arial Narrow" pitchFamily="34" charset="0"/>
              </a:rPr>
              <a:t>S = new Object[capacity]);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}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4495800" y="1854200"/>
            <a:ext cx="4267200" cy="3786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28600">
              <a:spcBef>
                <a:spcPct val="50000"/>
              </a:spcBef>
            </a:pP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sz="2200" dirty="0">
                <a:latin typeface="Arial Narrow" pitchFamily="34" charset="0"/>
              </a:rPr>
              <a:t> Object 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pop()</a:t>
            </a:r>
            <a:br>
              <a:rPr lang="en-US" sz="2200" dirty="0">
                <a:solidFill>
                  <a:schemeClr val="tx2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		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throws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solidFill>
                  <a:schemeClr val="hlink"/>
                </a:solidFill>
                <a:latin typeface="Arial Narrow" pitchFamily="34" charset="0"/>
              </a:rPr>
              <a:t>EmptyStackException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{</a:t>
            </a:r>
            <a:r>
              <a:rPr lang="en-US" sz="2200" dirty="0">
                <a:latin typeface="Arial Narrow" pitchFamily="34" charset="0"/>
              </a:rPr>
              <a:t/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if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latin typeface="Arial Narrow" pitchFamily="34" charset="0"/>
              </a:rPr>
              <a:t>isEmpty</a:t>
            </a:r>
            <a:r>
              <a:rPr lang="en-US" sz="2200" dirty="0">
                <a:latin typeface="Arial Narrow" pitchFamily="34" charset="0"/>
              </a:rPr>
              <a:t>()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	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throw new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solidFill>
                  <a:schemeClr val="hlink"/>
                </a:solidFill>
                <a:latin typeface="Arial Narrow" pitchFamily="34" charset="0"/>
              </a:rPr>
              <a:t>EmptyStackException</a:t>
            </a:r>
            <a:r>
              <a:rPr lang="en-US" sz="2200" dirty="0">
                <a:solidFill>
                  <a:schemeClr val="hlink"/>
                </a:solidFill>
                <a:latin typeface="Arial Narrow" pitchFamily="34" charset="0"/>
              </a:rPr>
              <a:t/>
            </a:r>
            <a:br>
              <a:rPr lang="en-US" sz="2200" dirty="0">
                <a:solidFill>
                  <a:schemeClr val="hlink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hlink"/>
                </a:solidFill>
                <a:latin typeface="Arial Narrow" pitchFamily="34" charset="0"/>
              </a:rPr>
              <a:t>				</a:t>
            </a:r>
            <a:r>
              <a:rPr lang="en-US" sz="2200" dirty="0">
                <a:latin typeface="Arial Narrow" pitchFamily="34" charset="0"/>
              </a:rPr>
              <a:t>(“</a:t>
            </a:r>
            <a:r>
              <a:rPr lang="en-US" sz="2200" dirty="0">
                <a:solidFill>
                  <a:schemeClr val="accent2"/>
                </a:solidFill>
                <a:latin typeface="Arial Narrow" pitchFamily="34" charset="0"/>
              </a:rPr>
              <a:t>Empty stack: cannot pop</a:t>
            </a:r>
            <a:r>
              <a:rPr lang="en-US" sz="2200" dirty="0">
                <a:latin typeface="Arial Narrow" pitchFamily="34" charset="0"/>
              </a:rPr>
              <a:t>”);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/>
            </a:r>
            <a:br>
              <a:rPr lang="en-US" sz="2200" dirty="0">
                <a:solidFill>
                  <a:schemeClr val="tx2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		</a:t>
            </a:r>
            <a:r>
              <a:rPr lang="en-US" sz="2200" dirty="0">
                <a:latin typeface="Arial Narrow" pitchFamily="34" charset="0"/>
              </a:rPr>
              <a:t>Object temp = S[top];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	</a:t>
            </a:r>
            <a:r>
              <a:rPr lang="en-US" sz="2200" dirty="0">
                <a:solidFill>
                  <a:srgbClr val="E4BB0C"/>
                </a:solidFill>
                <a:latin typeface="Arial Narrow" pitchFamily="34" charset="0"/>
              </a:rPr>
              <a:t>// facilitates garbage collection</a:t>
            </a:r>
            <a:r>
              <a:rPr lang="en-US" sz="2200" dirty="0">
                <a:latin typeface="Arial Narrow" pitchFamily="34" charset="0"/>
              </a:rPr>
              <a:t> 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	S[top] =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null</a:t>
            </a:r>
            <a:r>
              <a:rPr lang="en-US" sz="2200" dirty="0">
                <a:latin typeface="Arial Narrow" pitchFamily="34" charset="0"/>
              </a:rPr>
              <a:t>;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	top = top – 1;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/>
            </a:r>
            <a:br>
              <a:rPr lang="en-US" sz="2200" dirty="0">
                <a:solidFill>
                  <a:schemeClr val="tx2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	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return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en-US" sz="2200" dirty="0">
                <a:latin typeface="Arial Narrow" pitchFamily="34" charset="0"/>
              </a:rPr>
              <a:t>temp;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/>
            </a:r>
            <a:br>
              <a:rPr lang="en-US" sz="2200" dirty="0">
                <a:solidFill>
                  <a:schemeClr val="tx2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	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}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Array-based </a:t>
            </a:r>
            <a:r>
              <a:rPr lang="en-US" dirty="0" smtClean="0"/>
              <a:t>Stack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http://www.cs.usfca.edu/~</a:t>
            </a:r>
            <a:r>
              <a:rPr lang="en-US" dirty="0" smtClean="0">
                <a:hlinkClick r:id="rId2"/>
              </a:rPr>
              <a:t>galles/visualization/StackArray.html</a:t>
            </a:r>
            <a:endParaRPr lang="en-US" dirty="0" smtClean="0"/>
          </a:p>
          <a:p>
            <a:r>
              <a:rPr lang="en-US" dirty="0" smtClean="0"/>
              <a:t>Link stack</a:t>
            </a:r>
          </a:p>
          <a:p>
            <a:r>
              <a:rPr lang="en-GB" dirty="0" smtClean="0">
                <a:hlinkClick r:id="rId3"/>
              </a:rPr>
              <a:t>http://www.cs.usfca.edu/~</a:t>
            </a:r>
            <a:r>
              <a:rPr lang="en-GB" dirty="0" smtClean="0">
                <a:hlinkClick r:id="rId3"/>
              </a:rPr>
              <a:t>galles/visualization/StackLL.html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Parentheses Matching</a:t>
            </a:r>
          </a:p>
        </p:txBody>
      </p:sp>
      <p:sp>
        <p:nvSpPr>
          <p:cNvPr id="614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“(”, “{”, or “[” must be paired with a matching “)”, “}”, or “[”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" pitchFamily="18" charset="0"/>
              </a:rPr>
              <a:t>correct: </a:t>
            </a:r>
            <a:r>
              <a:rPr lang="en-US" dirty="0">
                <a:solidFill>
                  <a:srgbClr val="000000"/>
                </a:solidFill>
                <a:latin typeface="CMR10" charset="0"/>
              </a:rPr>
              <a:t>( )(( ))</a:t>
            </a:r>
            <a:r>
              <a:rPr lang="en-US" dirty="0">
                <a:solidFill>
                  <a:srgbClr val="000000"/>
                </a:solidFill>
                <a:latin typeface="CMSY10" charset="0"/>
              </a:rPr>
              <a:t>{</a:t>
            </a:r>
            <a:r>
              <a:rPr lang="en-US" dirty="0">
                <a:solidFill>
                  <a:srgbClr val="000000"/>
                </a:solidFill>
                <a:latin typeface="CMR10" charset="0"/>
              </a:rPr>
              <a:t>([( )])</a:t>
            </a:r>
            <a:r>
              <a:rPr lang="en-US" dirty="0">
                <a:solidFill>
                  <a:srgbClr val="000000"/>
                </a:solidFill>
                <a:latin typeface="CMSY10" charset="0"/>
              </a:rPr>
              <a:t>}	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" pitchFamily="18" charset="0"/>
              </a:rPr>
              <a:t>correct: </a:t>
            </a:r>
            <a:r>
              <a:rPr lang="en-US" dirty="0">
                <a:solidFill>
                  <a:srgbClr val="000000"/>
                </a:solidFill>
                <a:latin typeface="CMR10" charset="0"/>
              </a:rPr>
              <a:t>((( )(( ))</a:t>
            </a:r>
            <a:r>
              <a:rPr lang="en-US" dirty="0">
                <a:solidFill>
                  <a:srgbClr val="000000"/>
                </a:solidFill>
                <a:latin typeface="CMSY10" charset="0"/>
              </a:rPr>
              <a:t>{</a:t>
            </a:r>
            <a:r>
              <a:rPr lang="en-US" dirty="0">
                <a:solidFill>
                  <a:srgbClr val="000000"/>
                </a:solidFill>
                <a:latin typeface="CMR10" charset="0"/>
              </a:rPr>
              <a:t>([( )])</a:t>
            </a:r>
            <a:r>
              <a:rPr lang="en-US" dirty="0">
                <a:solidFill>
                  <a:srgbClr val="000000"/>
                </a:solidFill>
                <a:latin typeface="CMSY10" charset="0"/>
              </a:rPr>
              <a:t>}	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" pitchFamily="18" charset="0"/>
              </a:rPr>
              <a:t>incorrect: </a:t>
            </a:r>
            <a:r>
              <a:rPr lang="en-US" dirty="0">
                <a:solidFill>
                  <a:srgbClr val="FF0000"/>
                </a:solidFill>
                <a:latin typeface="CMR10" charset="0"/>
              </a:rPr>
              <a:t>)</a:t>
            </a:r>
            <a:r>
              <a:rPr lang="en-US" dirty="0">
                <a:solidFill>
                  <a:srgbClr val="000000"/>
                </a:solidFill>
                <a:latin typeface="CMR10" charset="0"/>
              </a:rPr>
              <a:t>(( ))</a:t>
            </a:r>
            <a:r>
              <a:rPr lang="en-US" dirty="0">
                <a:solidFill>
                  <a:srgbClr val="000000"/>
                </a:solidFill>
                <a:latin typeface="CMSY10" charset="0"/>
              </a:rPr>
              <a:t>{</a:t>
            </a:r>
            <a:r>
              <a:rPr lang="en-US" dirty="0">
                <a:solidFill>
                  <a:srgbClr val="000000"/>
                </a:solidFill>
                <a:latin typeface="CMR10" charset="0"/>
              </a:rPr>
              <a:t>([( )])</a:t>
            </a:r>
            <a:r>
              <a:rPr lang="en-US" dirty="0">
                <a:solidFill>
                  <a:srgbClr val="000000"/>
                </a:solidFill>
                <a:latin typeface="CMSY10" charset="0"/>
              </a:rPr>
              <a:t>}</a:t>
            </a:r>
            <a:r>
              <a:rPr lang="en-US" i="1" dirty="0">
                <a:solidFill>
                  <a:srgbClr val="000000"/>
                </a:solidFill>
                <a:latin typeface="CMSY10" charset="0"/>
              </a:rPr>
              <a:t>	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" pitchFamily="18" charset="0"/>
              </a:rPr>
              <a:t>incorrect: </a:t>
            </a:r>
            <a:r>
              <a:rPr lang="en-US" dirty="0">
                <a:solidFill>
                  <a:srgbClr val="000000"/>
                </a:solidFill>
                <a:latin typeface="CMR10" charset="0"/>
              </a:rPr>
              <a:t>(</a:t>
            </a:r>
            <a:r>
              <a:rPr lang="en-US" dirty="0">
                <a:solidFill>
                  <a:srgbClr val="FF0000"/>
                </a:solidFill>
                <a:latin typeface="CMSY10" charset="0"/>
              </a:rPr>
              <a:t>{</a:t>
            </a:r>
            <a:r>
              <a:rPr lang="en-US" dirty="0">
                <a:solidFill>
                  <a:srgbClr val="000000"/>
                </a:solidFill>
                <a:latin typeface="CMR10" charset="0"/>
              </a:rPr>
              <a:t>[ ]</a:t>
            </a:r>
            <a:r>
              <a:rPr lang="en-US" dirty="0">
                <a:solidFill>
                  <a:srgbClr val="FF0000"/>
                </a:solidFill>
                <a:latin typeface="CMR10" charset="0"/>
              </a:rPr>
              <a:t>)</a:t>
            </a:r>
            <a:r>
              <a:rPr lang="en-US" dirty="0">
                <a:solidFill>
                  <a:srgbClr val="000000"/>
                </a:solidFill>
                <a:latin typeface="CMSY10" charset="0"/>
              </a:rPr>
              <a:t>}	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" pitchFamily="18" charset="0"/>
              </a:rPr>
              <a:t>incorrect: </a:t>
            </a:r>
            <a:r>
              <a:rPr lang="en-US" dirty="0">
                <a:solidFill>
                  <a:srgbClr val="000000"/>
                </a:solidFill>
                <a:latin typeface="CMR10" charset="0"/>
              </a:rPr>
              <a:t>(	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Parentheses Matching Algorithm</a:t>
            </a:r>
          </a:p>
        </p:txBody>
      </p:sp>
      <p:sp>
        <p:nvSpPr>
          <p:cNvPr id="624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838200" y="1600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FF"/>
                </a:solidFill>
                <a:latin typeface="Times New Roman" pitchFamily="18" charset="0"/>
              </a:rPr>
              <a:t>Algorithm </a:t>
            </a:r>
            <a:r>
              <a:rPr lang="en-US" sz="1600">
                <a:solidFill>
                  <a:srgbClr val="000000"/>
                </a:solidFill>
                <a:latin typeface="CMSS10" charset="0"/>
              </a:rPr>
              <a:t>ParenMatch</a:t>
            </a:r>
            <a:r>
              <a:rPr lang="en-US" sz="1600">
                <a:solidFill>
                  <a:srgbClr val="000000"/>
                </a:solidFill>
                <a:latin typeface="CMR10" charset="0"/>
              </a:rPr>
              <a:t>(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X</a:t>
            </a:r>
            <a:r>
              <a:rPr lang="en-US" sz="1600" i="1">
                <a:solidFill>
                  <a:srgbClr val="000000"/>
                </a:solidFill>
                <a:latin typeface="CMMI10" charset="0"/>
              </a:rPr>
              <a:t>,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sz="1600">
                <a:solidFill>
                  <a:srgbClr val="000000"/>
                </a:solidFill>
                <a:latin typeface="CMR10" charset="0"/>
              </a:rPr>
              <a:t>)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 i="1">
                <a:solidFill>
                  <a:srgbClr val="0000FF"/>
                </a:solidFill>
                <a:latin typeface="Times New Roman" pitchFamily="18" charset="0"/>
              </a:rPr>
              <a:t>Input: 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An array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X 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of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n 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tokens, each of which is either a grouping symbol, 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variable, an arithmetic operator, or a number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 i="1">
                <a:solidFill>
                  <a:srgbClr val="0000FF"/>
                </a:solidFill>
                <a:latin typeface="Times New Roman" pitchFamily="18" charset="0"/>
              </a:rPr>
              <a:t>Output: </a:t>
            </a: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true 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if and only if all the grouping symbols in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X 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match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Let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S 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be an empty stack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for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en-US" sz="1600" i="1">
                <a:solidFill>
                  <a:srgbClr val="000000"/>
                </a:solidFill>
                <a:latin typeface="CMSY10" charset="0"/>
              </a:rPr>
              <a:t>=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0 to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sz="1600" i="1">
                <a:solidFill>
                  <a:srgbClr val="000000"/>
                </a:solidFill>
                <a:latin typeface="CMSY10" charset="0"/>
              </a:rPr>
              <a:t>-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1 </a:t>
            </a: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do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	if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X</a:t>
            </a:r>
            <a:r>
              <a:rPr lang="en-US" sz="1600">
                <a:solidFill>
                  <a:srgbClr val="000000"/>
                </a:solidFill>
                <a:latin typeface="CMR10" charset="0"/>
              </a:rPr>
              <a:t>[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en-US" sz="1600">
                <a:solidFill>
                  <a:srgbClr val="000000"/>
                </a:solidFill>
                <a:latin typeface="CMR10" charset="0"/>
              </a:rPr>
              <a:t>] 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is an opening grouping symbol </a:t>
            </a: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then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		S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en-US" sz="1600">
                <a:solidFill>
                  <a:srgbClr val="000000"/>
                </a:solidFill>
                <a:latin typeface="CMSS10" charset="0"/>
              </a:rPr>
              <a:t>push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X</a:t>
            </a:r>
            <a:r>
              <a:rPr lang="en-US" sz="1600">
                <a:solidFill>
                  <a:srgbClr val="000000"/>
                </a:solidFill>
                <a:latin typeface="CMR10" charset="0"/>
              </a:rPr>
              <a:t>[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en-US" sz="1600">
                <a:solidFill>
                  <a:srgbClr val="000000"/>
                </a:solidFill>
                <a:latin typeface="CMR10" charset="0"/>
              </a:rPr>
              <a:t>]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	else if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X</a:t>
            </a:r>
            <a:r>
              <a:rPr lang="en-US" sz="1600">
                <a:solidFill>
                  <a:srgbClr val="000000"/>
                </a:solidFill>
                <a:latin typeface="CMR10" charset="0"/>
              </a:rPr>
              <a:t>[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en-US" sz="1600">
                <a:solidFill>
                  <a:srgbClr val="000000"/>
                </a:solidFill>
                <a:latin typeface="CMR10" charset="0"/>
              </a:rPr>
              <a:t>] 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is a closing grouping symbol </a:t>
            </a: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then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		if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S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en-US" sz="1600">
                <a:solidFill>
                  <a:srgbClr val="000000"/>
                </a:solidFill>
                <a:latin typeface="CMSS10" charset="0"/>
              </a:rPr>
              <a:t>isEmpty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() </a:t>
            </a: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then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			return false </a:t>
            </a:r>
            <a:r>
              <a:rPr lang="en-US" sz="1600" i="1">
                <a:solidFill>
                  <a:srgbClr val="0000FF"/>
                </a:solidFill>
                <a:latin typeface="CMSY10" charset="0"/>
              </a:rPr>
              <a:t>{</a:t>
            </a:r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nothing to match with</a:t>
            </a:r>
            <a:r>
              <a:rPr lang="en-US" sz="1600" i="1">
                <a:solidFill>
                  <a:srgbClr val="0000FF"/>
                </a:solidFill>
                <a:latin typeface="CMSY10" charset="0"/>
              </a:rPr>
              <a:t>}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		if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S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en-US" sz="1600">
                <a:solidFill>
                  <a:srgbClr val="000000"/>
                </a:solidFill>
                <a:latin typeface="CMSS10" charset="0"/>
              </a:rPr>
              <a:t>pop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() does not match the type of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X</a:t>
            </a:r>
            <a:r>
              <a:rPr lang="en-US" sz="1600">
                <a:solidFill>
                  <a:srgbClr val="000000"/>
                </a:solidFill>
                <a:latin typeface="CMR10" charset="0"/>
              </a:rPr>
              <a:t>[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en-US" sz="1600">
                <a:solidFill>
                  <a:srgbClr val="000000"/>
                </a:solidFill>
                <a:latin typeface="CMR10" charset="0"/>
              </a:rPr>
              <a:t>] </a:t>
            </a: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then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			return false </a:t>
            </a:r>
            <a:r>
              <a:rPr lang="en-US" sz="1600" i="1">
                <a:solidFill>
                  <a:srgbClr val="0000FF"/>
                </a:solidFill>
                <a:latin typeface="CMSY10" charset="0"/>
              </a:rPr>
              <a:t>{</a:t>
            </a:r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wrong type</a:t>
            </a:r>
            <a:r>
              <a:rPr lang="en-US" sz="1600" i="1">
                <a:solidFill>
                  <a:srgbClr val="0000FF"/>
                </a:solidFill>
                <a:latin typeface="CMSY10" charset="0"/>
              </a:rPr>
              <a:t>}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if </a:t>
            </a:r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S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en-US" sz="1600">
                <a:solidFill>
                  <a:srgbClr val="000000"/>
                </a:solidFill>
                <a:latin typeface="CMSS10" charset="0"/>
              </a:rPr>
              <a:t>isEmpty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() </a:t>
            </a: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then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	return true </a:t>
            </a:r>
            <a:r>
              <a:rPr lang="en-US" sz="1600" i="1">
                <a:solidFill>
                  <a:srgbClr val="0000FF"/>
                </a:solidFill>
                <a:latin typeface="CMSY10" charset="0"/>
              </a:rPr>
              <a:t>{</a:t>
            </a:r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every symbol matched</a:t>
            </a:r>
            <a:r>
              <a:rPr lang="en-US" sz="1600" i="1">
                <a:solidFill>
                  <a:srgbClr val="0000FF"/>
                </a:solidFill>
                <a:latin typeface="CMSY10" charset="0"/>
              </a:rPr>
              <a:t>}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else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 b="1">
                <a:solidFill>
                  <a:srgbClr val="000000"/>
                </a:solidFill>
                <a:latin typeface="Times New Roman" pitchFamily="18" charset="0"/>
              </a:rPr>
              <a:t>	return false </a:t>
            </a:r>
            <a:r>
              <a:rPr lang="en-US" sz="1600" i="1">
                <a:solidFill>
                  <a:srgbClr val="0000FF"/>
                </a:solidFill>
                <a:latin typeface="CMSY10" charset="0"/>
              </a:rPr>
              <a:t>{</a:t>
            </a:r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some symbols were never matched</a:t>
            </a:r>
            <a:r>
              <a:rPr lang="en-US" sz="1600" i="1">
                <a:solidFill>
                  <a:srgbClr val="0000FF"/>
                </a:solidFill>
                <a:latin typeface="CMSY10" charset="0"/>
              </a:rPr>
              <a:t>}</a:t>
            </a:r>
            <a:endParaRPr lang="en-US" sz="160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HTML Tag Matching</a:t>
            </a:r>
          </a:p>
        </p:txBody>
      </p:sp>
      <p:sp>
        <p:nvSpPr>
          <p:cNvPr id="634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&lt;body&gt;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&lt;center&gt;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&lt;h1&gt; The Little Boat &lt;/h1&gt;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&lt;/center&gt;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&lt;p&gt; The storm tossed the little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boat like a cheap sneaker in an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old washing machine. The three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drunken fishermen were used to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such treatment, of course, but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not the tree salesman, who even as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a stowaway now felt that he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had overpaid for the voyage. &lt;/p&gt;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&lt;ol&gt;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&lt;li&gt; Will the salesman die? &lt;/li&gt;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&lt;li&gt; What color is the boat? &lt;/li&gt;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&lt;li&gt; And what about Naomi? &lt;/li&gt;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&lt;/ol&gt;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&lt;/body&gt;</a:t>
            </a:r>
          </a:p>
        </p:txBody>
      </p:sp>
      <p:sp>
        <p:nvSpPr>
          <p:cNvPr id="63492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Little Boat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storm tossed the little boat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 a cheap sneaker in an old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washing machine. The three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drunken fishermen were used to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such treatment, of course, but not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tree salesman, who even as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stowaway now felt that he had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overpaid for the voyage.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6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Will the salesman die?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What color is the boat?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And what about Naomi?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6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3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09600" y="1524000"/>
            <a:ext cx="830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</a:pPr>
            <a:r>
              <a:rPr lang="en-US" sz="1800"/>
              <a:t>For fully-correct HTML, each &lt;name&gt; should pair with a matching &lt;/name&gt;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endParaRPr lang="en-US"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sz="4000"/>
              <a:t>Tag Matching Algorithm</a:t>
            </a:r>
          </a:p>
        </p:txBody>
      </p:sp>
      <p:sp>
        <p:nvSpPr>
          <p:cNvPr id="655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838200" y="1295400"/>
            <a:ext cx="7772400" cy="5181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1400"/>
              <a:t>Is similar to parentheses matching: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1100" b="1"/>
              <a:t>import </a:t>
            </a:r>
            <a:r>
              <a:rPr lang="en-US" sz="1100"/>
              <a:t>java.util.StringTokenizer;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1100" b="1"/>
              <a:t>import </a:t>
            </a:r>
            <a:r>
              <a:rPr lang="en-US" sz="1100"/>
              <a:t>datastructures.Stack;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1100" b="1"/>
              <a:t>import </a:t>
            </a:r>
            <a:r>
              <a:rPr lang="en-US" sz="1100"/>
              <a:t>datastructures.NodeStack;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1100" b="1"/>
              <a:t>import </a:t>
            </a:r>
            <a:r>
              <a:rPr lang="en-US" sz="1100"/>
              <a:t>java.io.*;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1100"/>
              <a:t>/** Simpli.ed test of matching tags in an HTML document. */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1100" b="1"/>
              <a:t>public class </a:t>
            </a:r>
            <a:r>
              <a:rPr lang="en-US" sz="1100"/>
              <a:t>HTML </a:t>
            </a:r>
            <a:r>
              <a:rPr lang="en-US" sz="1100" i="1"/>
              <a:t>{ </a:t>
            </a:r>
            <a:r>
              <a:rPr lang="en-US" sz="1100"/>
              <a:t>/** Nested class to store simple HTML tags */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public static class </a:t>
            </a:r>
            <a:r>
              <a:rPr lang="en-US" sz="900"/>
              <a:t>Tag </a:t>
            </a:r>
            <a:r>
              <a:rPr lang="en-US" sz="900" i="1"/>
              <a:t>{ </a:t>
            </a:r>
            <a:r>
              <a:rPr lang="en-US" sz="900"/>
              <a:t>String name; // The name of this tag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boolean </a:t>
            </a:r>
            <a:r>
              <a:rPr lang="en-US" sz="800"/>
              <a:t>opening; // Is true i. this is an opening tag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public </a:t>
            </a:r>
            <a:r>
              <a:rPr lang="en-US" sz="800"/>
              <a:t>Tag() </a:t>
            </a:r>
            <a:r>
              <a:rPr lang="en-US" sz="800" i="1"/>
              <a:t>{ </a:t>
            </a:r>
            <a:r>
              <a:rPr lang="en-US" sz="800"/>
              <a:t>// Default constructor</a:t>
            </a:r>
          </a:p>
          <a:p>
            <a:pPr lvl="4">
              <a:lnSpc>
                <a:spcPct val="80000"/>
              </a:lnSpc>
              <a:buFont typeface="Wingdings" pitchFamily="2" charset="2"/>
              <a:buNone/>
            </a:pPr>
            <a:r>
              <a:rPr lang="en-US" sz="800"/>
              <a:t>name = "";</a:t>
            </a:r>
          </a:p>
          <a:p>
            <a:pPr lvl="4">
              <a:lnSpc>
                <a:spcPct val="80000"/>
              </a:lnSpc>
              <a:buFont typeface="Wingdings" pitchFamily="2" charset="2"/>
              <a:buNone/>
            </a:pPr>
            <a:r>
              <a:rPr lang="en-US" sz="800"/>
              <a:t>opening = </a:t>
            </a:r>
            <a:r>
              <a:rPr lang="en-US" sz="800" b="1"/>
              <a:t>false</a:t>
            </a:r>
            <a:r>
              <a:rPr lang="en-US" sz="800"/>
              <a:t>;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i="1"/>
              <a:t>}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public </a:t>
            </a:r>
            <a:r>
              <a:rPr lang="en-US" sz="800"/>
              <a:t>Tag(String nm, </a:t>
            </a:r>
            <a:r>
              <a:rPr lang="en-US" sz="800" b="1"/>
              <a:t>boolean </a:t>
            </a:r>
            <a:r>
              <a:rPr lang="en-US" sz="800"/>
              <a:t>op) </a:t>
            </a:r>
            <a:r>
              <a:rPr lang="en-US" sz="800" i="1"/>
              <a:t>{ </a:t>
            </a:r>
            <a:r>
              <a:rPr lang="en-US" sz="800"/>
              <a:t>// Preferred constructor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/>
              <a:t>name = nm;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/>
              <a:t>opening = op;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i="1"/>
              <a:t>}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/>
              <a:t>/** Is this an opening tag? */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public boolean </a:t>
            </a:r>
            <a:r>
              <a:rPr lang="en-US" sz="800"/>
              <a:t>isOpening() </a:t>
            </a:r>
            <a:r>
              <a:rPr lang="en-US" sz="800" i="1"/>
              <a:t>{ </a:t>
            </a:r>
            <a:r>
              <a:rPr lang="en-US" sz="800" b="1"/>
              <a:t>return </a:t>
            </a:r>
            <a:r>
              <a:rPr lang="en-US" sz="800"/>
              <a:t>opening; </a:t>
            </a:r>
            <a:r>
              <a:rPr lang="en-US" sz="800" i="1"/>
              <a:t>} 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/>
              <a:t>/** Return the name of this tag */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public </a:t>
            </a:r>
            <a:r>
              <a:rPr lang="en-US" sz="800"/>
              <a:t>String getName() </a:t>
            </a:r>
            <a:r>
              <a:rPr lang="en-US" sz="800" i="1"/>
              <a:t>{</a:t>
            </a:r>
            <a:r>
              <a:rPr lang="en-US" sz="800" b="1"/>
              <a:t>return </a:t>
            </a:r>
            <a:r>
              <a:rPr lang="en-US" sz="800"/>
              <a:t>name; </a:t>
            </a:r>
            <a:r>
              <a:rPr lang="en-US" sz="800" i="1"/>
              <a:t>}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900" i="1"/>
              <a:t>}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/** Test if every opening tag has a matching closing tag. */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public boolean </a:t>
            </a:r>
            <a:r>
              <a:rPr lang="en-US" sz="900"/>
              <a:t>isHTMLMatched(Tag[ ] tag) </a:t>
            </a:r>
            <a:r>
              <a:rPr lang="en-US" sz="900" i="1"/>
              <a:t>{ 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/>
              <a:t>Stack S = </a:t>
            </a:r>
            <a:r>
              <a:rPr lang="en-US" sz="800" b="1"/>
              <a:t>new </a:t>
            </a:r>
            <a:r>
              <a:rPr lang="en-US" sz="800"/>
              <a:t>NodeStack(); // Stack for matching tags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for </a:t>
            </a:r>
            <a:r>
              <a:rPr lang="en-US" sz="800"/>
              <a:t>(</a:t>
            </a:r>
            <a:r>
              <a:rPr lang="en-US" sz="800" b="1"/>
              <a:t>int </a:t>
            </a:r>
            <a:r>
              <a:rPr lang="en-US" sz="800"/>
              <a:t>i=0; (i</a:t>
            </a:r>
            <a:r>
              <a:rPr lang="en-US" sz="800" i="1"/>
              <a:t>&lt;</a:t>
            </a:r>
            <a:r>
              <a:rPr lang="en-US" sz="800"/>
              <a:t>tag.length) &amp;&amp; (tag[i] != </a:t>
            </a:r>
            <a:r>
              <a:rPr lang="en-US" sz="800" b="1"/>
              <a:t>null</a:t>
            </a:r>
            <a:r>
              <a:rPr lang="en-US" sz="800"/>
              <a:t>); i++) </a:t>
            </a:r>
            <a:r>
              <a:rPr lang="en-US" sz="800" i="1"/>
              <a:t>{ </a:t>
            </a:r>
          </a:p>
          <a:p>
            <a:pPr lvl="4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if </a:t>
            </a:r>
            <a:r>
              <a:rPr lang="en-US" sz="800"/>
              <a:t>(tag[i].isOpening())</a:t>
            </a:r>
          </a:p>
          <a:p>
            <a:pPr lvl="4">
              <a:lnSpc>
                <a:spcPct val="80000"/>
              </a:lnSpc>
              <a:buFont typeface="Wingdings" pitchFamily="2" charset="2"/>
              <a:buNone/>
            </a:pPr>
            <a:r>
              <a:rPr lang="en-US" sz="800"/>
              <a:t>S.push(tag[i].getName()); // opening tag; push its name on the stack</a:t>
            </a:r>
          </a:p>
          <a:p>
            <a:pPr lvl="4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else </a:t>
            </a:r>
            <a:r>
              <a:rPr lang="en-US" sz="800" i="1"/>
              <a:t>{ </a:t>
            </a:r>
          </a:p>
          <a:p>
            <a:pPr lvl="4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	if </a:t>
            </a:r>
            <a:r>
              <a:rPr lang="en-US" sz="800"/>
              <a:t>(S.isEmpty()) // nothing to match</a:t>
            </a:r>
          </a:p>
          <a:p>
            <a:pPr lvl="4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		return false</a:t>
            </a:r>
            <a:r>
              <a:rPr lang="en-US" sz="800"/>
              <a:t>;</a:t>
            </a:r>
          </a:p>
          <a:p>
            <a:pPr lvl="4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	if </a:t>
            </a:r>
            <a:r>
              <a:rPr lang="en-US" sz="800"/>
              <a:t>(!((String) S.pop()).equals(tag[i].getName())) // wrong match</a:t>
            </a:r>
          </a:p>
          <a:p>
            <a:pPr lvl="4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		return false</a:t>
            </a:r>
            <a:r>
              <a:rPr lang="en-US" sz="800"/>
              <a:t>;</a:t>
            </a:r>
          </a:p>
          <a:p>
            <a:pPr lvl="4">
              <a:lnSpc>
                <a:spcPct val="80000"/>
              </a:lnSpc>
              <a:buFont typeface="Wingdings" pitchFamily="2" charset="2"/>
              <a:buNone/>
            </a:pPr>
            <a:r>
              <a:rPr lang="en-US" sz="800" i="1"/>
              <a:t>}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i="1"/>
              <a:t>} 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if </a:t>
            </a:r>
            <a:r>
              <a:rPr lang="en-US" sz="800"/>
              <a:t>(S.isEmpty())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	return true</a:t>
            </a:r>
            <a:r>
              <a:rPr lang="en-US" sz="800"/>
              <a:t>; // we matched everything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800" b="1"/>
              <a:t>return false</a:t>
            </a:r>
            <a:r>
              <a:rPr lang="en-US" sz="800"/>
              <a:t>; // we have some tags that never were matched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1100" i="1"/>
              <a:t>		}</a:t>
            </a:r>
            <a:endParaRPr lang="en-US" sz="11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3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sz="4000"/>
              <a:t>Tag Matching Algorithm, cont.</a:t>
            </a:r>
          </a:p>
        </p:txBody>
      </p:sp>
      <p:sp>
        <p:nvSpPr>
          <p:cNvPr id="665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838200" y="1524000"/>
            <a:ext cx="7772400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800"/>
              <a:t> </a:t>
            </a:r>
            <a:r>
              <a:rPr lang="en-US" sz="900" b="1"/>
              <a:t>public final static int  </a:t>
            </a:r>
            <a:r>
              <a:rPr lang="en-US" sz="900"/>
              <a:t>CAPACITY = 1000;	// Tag array size upper bound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    /* Parse an HTML document into an array of html tags */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    public  </a:t>
            </a:r>
            <a:r>
              <a:rPr lang="en-US" sz="900"/>
              <a:t>Tag[ ]  parseHTML(BufferedReader r) </a:t>
            </a:r>
            <a:r>
              <a:rPr lang="en-US" sz="900" b="1"/>
              <a:t>throws  </a:t>
            </a:r>
            <a:r>
              <a:rPr lang="en-US" sz="900"/>
              <a:t>IOException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         	String line;	// a line of text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       	boolean	</a:t>
            </a:r>
            <a:r>
              <a:rPr lang="en-US" sz="900"/>
              <a:t>inTag =  </a:t>
            </a:r>
            <a:r>
              <a:rPr lang="en-US" sz="900" b="1"/>
              <a:t>false	</a:t>
            </a:r>
            <a:r>
              <a:rPr lang="en-US" sz="900"/>
              <a:t>;	// true iff we are in a tag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        	 Tag[ ]  tag  =  </a:t>
            </a:r>
            <a:r>
              <a:rPr lang="en-US" sz="900" b="1"/>
              <a:t>new  </a:t>
            </a:r>
            <a:r>
              <a:rPr lang="en-US" sz="900"/>
              <a:t>Tag[CAPACITY];  // our tag array (initially all null)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       	int  </a:t>
            </a:r>
            <a:r>
              <a:rPr lang="en-US" sz="900"/>
              <a:t>count   =  0	;	// tag counter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       	while  </a:t>
            </a:r>
            <a:r>
              <a:rPr lang="en-US" sz="900"/>
              <a:t>((line  =  r.readLine()) !=  </a:t>
            </a:r>
            <a:r>
              <a:rPr lang="en-US" sz="900" b="1"/>
              <a:t>null</a:t>
            </a:r>
            <a:r>
              <a:rPr lang="en-US" sz="900"/>
              <a:t>)  {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// Create a string tokenizer for HTML tags (use  &lt;  and  &gt;  as delimiters)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StringTokenizer st  =  </a:t>
            </a:r>
            <a:r>
              <a:rPr lang="en-US" sz="900" b="1"/>
              <a:t>new  </a:t>
            </a:r>
            <a:r>
              <a:rPr lang="en-US" sz="900"/>
              <a:t>StringTokenizer(line,"&lt;&gt; \t",</a:t>
            </a:r>
            <a:r>
              <a:rPr lang="en-US" sz="900" b="1"/>
              <a:t>true</a:t>
            </a:r>
            <a:r>
              <a:rPr lang="en-US" sz="900"/>
              <a:t>);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	while  </a:t>
            </a:r>
            <a:r>
              <a:rPr lang="en-US" sz="900"/>
              <a:t>(st.hasMoreTokens())  {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String token  = (String)  st.nextToken();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	if  </a:t>
            </a:r>
            <a:r>
              <a:rPr lang="en-US" sz="900"/>
              <a:t>(token.equals("&lt;"))  // opening a new HTML tag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	inTag  =  </a:t>
            </a:r>
            <a:r>
              <a:rPr lang="en-US" sz="900" b="1"/>
              <a:t>true</a:t>
            </a:r>
            <a:r>
              <a:rPr lang="en-US" sz="900"/>
              <a:t>;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	else if  </a:t>
            </a:r>
            <a:r>
              <a:rPr lang="en-US" sz="900"/>
              <a:t>(token.equals("&gt;"))   // ending an HTML tag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	inTag  =  </a:t>
            </a:r>
            <a:r>
              <a:rPr lang="en-US" sz="900" b="1"/>
              <a:t>false</a:t>
            </a:r>
            <a:r>
              <a:rPr lang="en-US" sz="900"/>
              <a:t>;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	else if  </a:t>
            </a:r>
            <a:r>
              <a:rPr lang="en-US" sz="900"/>
              <a:t>(inTag)  { // we have a opening or closing HTML tag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	if  </a:t>
            </a:r>
            <a:r>
              <a:rPr lang="en-US" sz="900"/>
              <a:t>( (token.length() ==  0)  | | (token.charAt(0) !=  ’/’) )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	tag[count++] =  </a:t>
            </a:r>
            <a:r>
              <a:rPr lang="en-US" sz="900" b="1"/>
              <a:t>new  </a:t>
            </a:r>
            <a:r>
              <a:rPr lang="en-US" sz="900"/>
              <a:t>Tag(token,  </a:t>
            </a:r>
            <a:r>
              <a:rPr lang="en-US" sz="900" b="1"/>
              <a:t>true</a:t>
            </a:r>
            <a:r>
              <a:rPr lang="en-US" sz="900"/>
              <a:t>);  // opening tag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	else   </a:t>
            </a:r>
            <a:r>
              <a:rPr lang="en-US" sz="900"/>
              <a:t>// ending tag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	tag[count++] =  </a:t>
            </a:r>
            <a:r>
              <a:rPr lang="en-US" sz="900" b="1"/>
              <a:t>new  </a:t>
            </a:r>
            <a:r>
              <a:rPr lang="en-US" sz="900"/>
              <a:t>Tag(token.substring(1),  </a:t>
            </a:r>
            <a:r>
              <a:rPr lang="en-US" sz="900" b="1"/>
              <a:t>false</a:t>
            </a:r>
            <a:r>
              <a:rPr lang="en-US" sz="900"/>
              <a:t>);  // skip the 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} // Note: we ignore anything not in an HTML tag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	return  </a:t>
            </a:r>
            <a:r>
              <a:rPr lang="en-US" sz="900"/>
              <a:t>tag;  // our array of tags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   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    /** Tester method */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    public static void  </a:t>
            </a:r>
            <a:r>
              <a:rPr lang="en-US" sz="900"/>
              <a:t>main(String[ ]  args)  </a:t>
            </a:r>
            <a:r>
              <a:rPr lang="en-US" sz="900" b="1"/>
              <a:t>throws  </a:t>
            </a:r>
            <a:r>
              <a:rPr lang="en-US" sz="900"/>
              <a:t>IOException  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         	BufferedReader stdr;	// Standard Input Reader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         	stdr  =  </a:t>
            </a:r>
            <a:r>
              <a:rPr lang="en-US" sz="900" b="1"/>
              <a:t>new  </a:t>
            </a:r>
            <a:r>
              <a:rPr lang="en-US" sz="900"/>
              <a:t>BufferedReader(</a:t>
            </a:r>
            <a:r>
              <a:rPr lang="en-US" sz="900" b="1"/>
              <a:t>new  </a:t>
            </a:r>
            <a:r>
              <a:rPr lang="en-US" sz="900"/>
              <a:t>InputStreamReader(System.in));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         	HTML tagChecker  =  </a:t>
            </a:r>
            <a:r>
              <a:rPr lang="en-US" sz="900" b="1"/>
              <a:t>new  </a:t>
            </a:r>
            <a:r>
              <a:rPr lang="en-US" sz="900"/>
              <a:t>HTML();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      	if  </a:t>
            </a:r>
            <a:r>
              <a:rPr lang="en-US" sz="900"/>
              <a:t>(tagChecker.isHTMLMatched(tagChecker.parseHTML(stdr)))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	System.out.println("The input file is a matched HTML document.");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 b="1"/>
              <a:t>       	else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		System.out.println("The input file is not a matched HTML document.");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   	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900"/>
              <a:t>}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3400"/>
            <a:ext cx="7696200" cy="1600200"/>
          </a:xfrm>
        </p:spPr>
        <p:txBody>
          <a:bodyPr>
            <a:normAutofit fontScale="92500" lnSpcReduction="20000"/>
          </a:bodyPr>
          <a:lstStyle/>
          <a:p>
            <a:r>
              <a:rPr lang="en-GB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Stack: </a:t>
            </a:r>
            <a:r>
              <a:rPr lang="en-GB" sz="40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Last In First Out (LIFO)</a:t>
            </a:r>
            <a:r>
              <a:rPr lang="en-GB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.–Used in procedure calls, to compute </a:t>
            </a:r>
            <a:r>
              <a:rPr lang="en-GB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arithmetic expressions </a:t>
            </a:r>
            <a:r>
              <a:rPr lang="en-GB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etc</a:t>
            </a:r>
            <a:r>
              <a:rPr lang="en-GB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.•</a:t>
            </a: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en-GB" dirty="0"/>
          </a:p>
        </p:txBody>
      </p:sp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2895600"/>
            <a:ext cx="2133600" cy="2840355"/>
          </a:xfrm>
          <a:prstGeom prst="rect">
            <a:avLst/>
          </a:prstGeom>
        </p:spPr>
      </p:pic>
      <p:pic>
        <p:nvPicPr>
          <p:cNvPr id="8" name="Picture 7" descr="تنزي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362200"/>
            <a:ext cx="2438400" cy="369779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5800" y="228600"/>
            <a:ext cx="7315200" cy="334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Applications of Stacks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Direct applications </a:t>
            </a:r>
          </a:p>
          <a:p>
            <a:r>
              <a:rPr lang="en-GB" sz="2400" dirty="0"/>
              <a:t>◦Page-visited history in a Web browser </a:t>
            </a:r>
          </a:p>
          <a:p>
            <a:r>
              <a:rPr lang="en-GB" sz="2400" dirty="0"/>
              <a:t>◦Undo sequence in a text editor </a:t>
            </a:r>
          </a:p>
          <a:p>
            <a:r>
              <a:rPr lang="en-GB" sz="2400" dirty="0"/>
              <a:t>◦Chain of method calls in the Java Virtual Machine </a:t>
            </a:r>
            <a:endParaRPr lang="en-GB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Indirect applications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Auxiliary data structure for algorithms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Component of other data structures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8" name="Picture 2" descr="https://igor.io/img/stack-machine/stack-op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733800"/>
            <a:ext cx="5932343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Stack ADT (§4.2)</a:t>
            </a:r>
          </a:p>
        </p:txBody>
      </p:sp>
      <p:sp>
        <p:nvSpPr>
          <p:cNvPr id="38915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sz="half" idx="1"/>
          </p:nvPr>
        </p:nvSpPr>
        <p:spPr>
          <a:xfrm>
            <a:off x="838200" y="1676400"/>
            <a:ext cx="41910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The </a:t>
            </a:r>
            <a:r>
              <a:rPr lang="en-US" sz="2400" dirty="0">
                <a:solidFill>
                  <a:schemeClr val="tx2"/>
                </a:solidFill>
              </a:rPr>
              <a:t>Stack</a:t>
            </a:r>
            <a:r>
              <a:rPr lang="en-US" sz="2400" dirty="0"/>
              <a:t> ADT stores arbitrary objects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Insertions and deletions follow the last-in first-out scheme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Main </a:t>
            </a:r>
            <a:r>
              <a:rPr lang="en-US" sz="2400" dirty="0"/>
              <a:t>stack operations: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</a:rPr>
              <a:t>push</a:t>
            </a:r>
            <a:r>
              <a:rPr lang="en-US" sz="2000" dirty="0"/>
              <a:t>(object): inserts an element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object </a:t>
            </a:r>
            <a:r>
              <a:rPr lang="en-US" sz="2000" dirty="0">
                <a:solidFill>
                  <a:schemeClr val="tx2"/>
                </a:solidFill>
              </a:rPr>
              <a:t>pop</a:t>
            </a:r>
            <a:r>
              <a:rPr lang="en-US" sz="2000" dirty="0"/>
              <a:t>(): removes and returns the last inserted element</a:t>
            </a:r>
          </a:p>
        </p:txBody>
      </p:sp>
      <p:sp>
        <p:nvSpPr>
          <p:cNvPr id="38916" name="Rectangle 1028" descr="Rectangle: Click to edit Master text styles&#10;Second level&#10;Third level&#10;Fourth level&#10;Fifth level"/>
          <p:cNvSpPr>
            <a:spLocks noGrp="1" noChangeArrowheads="1"/>
          </p:cNvSpPr>
          <p:nvPr>
            <p:ph sz="half" idx="2"/>
          </p:nvPr>
        </p:nvSpPr>
        <p:spPr>
          <a:xfrm>
            <a:off x="4572000" y="2209800"/>
            <a:ext cx="3810000" cy="4343400"/>
          </a:xfrm>
        </p:spPr>
        <p:txBody>
          <a:bodyPr/>
          <a:lstStyle/>
          <a:p>
            <a:r>
              <a:rPr lang="en-US" sz="2400" dirty="0"/>
              <a:t>Auxiliary stack operations:</a:t>
            </a:r>
          </a:p>
          <a:p>
            <a:pPr lvl="1"/>
            <a:r>
              <a:rPr lang="en-US" sz="2000" dirty="0"/>
              <a:t>object </a:t>
            </a:r>
            <a:r>
              <a:rPr lang="en-US" sz="2000" dirty="0">
                <a:solidFill>
                  <a:schemeClr val="tx2"/>
                </a:solidFill>
              </a:rPr>
              <a:t>top</a:t>
            </a:r>
            <a:r>
              <a:rPr lang="en-US" sz="2000" dirty="0"/>
              <a:t>(): returns the last inserted element without removing it</a:t>
            </a:r>
          </a:p>
          <a:p>
            <a:pPr lvl="1"/>
            <a:r>
              <a:rPr lang="en-US" sz="2000" dirty="0"/>
              <a:t>integer </a:t>
            </a:r>
            <a:r>
              <a:rPr lang="en-US" sz="2000" dirty="0">
                <a:solidFill>
                  <a:schemeClr val="tx2"/>
                </a:solidFill>
              </a:rPr>
              <a:t>size</a:t>
            </a:r>
            <a:r>
              <a:rPr lang="en-US" sz="2000" dirty="0"/>
              <a:t>(): returns the number of elements stored</a:t>
            </a:r>
          </a:p>
          <a:p>
            <a:pPr lvl="1"/>
            <a:r>
              <a:rPr lang="en-US" sz="2000" dirty="0" err="1"/>
              <a:t>boolean</a:t>
            </a:r>
            <a:r>
              <a:rPr lang="en-US" sz="2000" dirty="0"/>
              <a:t> </a:t>
            </a:r>
            <a:r>
              <a:rPr lang="en-US" sz="2000" dirty="0" err="1">
                <a:solidFill>
                  <a:schemeClr val="tx2"/>
                </a:solidFill>
              </a:rPr>
              <a:t>isEmpty</a:t>
            </a:r>
            <a:r>
              <a:rPr lang="en-US" sz="2000" dirty="0"/>
              <a:t>(): indicates whether no elements are stored</a:t>
            </a:r>
          </a:p>
        </p:txBody>
      </p:sp>
      <p:graphicFrame>
        <p:nvGraphicFramePr>
          <p:cNvPr id="38917" name="Object 1029"/>
          <p:cNvGraphicFramePr>
            <a:graphicFrameLocks noChangeAspect="1"/>
          </p:cNvGraphicFramePr>
          <p:nvPr/>
        </p:nvGraphicFramePr>
        <p:xfrm>
          <a:off x="7620000" y="228600"/>
          <a:ext cx="1116013" cy="2033588"/>
        </p:xfrm>
        <a:graphic>
          <a:graphicData uri="http://schemas.openxmlformats.org/presentationml/2006/ole">
            <p:oleObj spid="_x0000_s38917" name="Photo Editor Photo" r:id="rId3" imgW="1980952" imgH="3610479" progId="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Stack Interface in Java</a:t>
            </a:r>
          </a:p>
        </p:txBody>
      </p:sp>
      <p:sp>
        <p:nvSpPr>
          <p:cNvPr id="573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09600" y="1795463"/>
            <a:ext cx="35814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Java interface corresponding to our Stack ADT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Requires the definition of class </a:t>
            </a:r>
            <a:r>
              <a:rPr lang="en-US" sz="2800" dirty="0" err="1">
                <a:solidFill>
                  <a:schemeClr val="hlink"/>
                </a:solidFill>
                <a:latin typeface="Arial Narrow" pitchFamily="34" charset="0"/>
              </a:rPr>
              <a:t>EmptyStackException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Different from the built-in Java class </a:t>
            </a:r>
            <a:r>
              <a:rPr lang="en-US" sz="2800" dirty="0" err="1">
                <a:solidFill>
                  <a:schemeClr val="tx2"/>
                </a:solidFill>
                <a:latin typeface="Arial Narrow" pitchFamily="34" charset="0"/>
              </a:rPr>
              <a:t>java.util.Stack</a:t>
            </a:r>
            <a:endParaRPr lang="en-US" sz="2800" dirty="0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4343400" y="1643063"/>
            <a:ext cx="4267200" cy="4300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28600"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 interface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Stack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{</a:t>
            </a:r>
          </a:p>
          <a:p>
            <a:pPr defTabSz="228600">
              <a:spcBef>
                <a:spcPct val="50000"/>
              </a:spcBef>
            </a:pPr>
            <a:r>
              <a:rPr lang="en-US" dirty="0">
                <a:latin typeface="Arial Narrow" pitchFamily="34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latin typeface="Arial Narrow" pitchFamily="34" charset="0"/>
              </a:rPr>
              <a:t>int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size()</a:t>
            </a:r>
            <a:r>
              <a:rPr lang="en-US" dirty="0">
                <a:latin typeface="Arial Narrow" pitchFamily="34" charset="0"/>
              </a:rPr>
              <a:t>;</a:t>
            </a:r>
          </a:p>
          <a:p>
            <a:pPr defTabSz="228600">
              <a:spcBef>
                <a:spcPct val="50000"/>
              </a:spcBef>
            </a:pPr>
            <a:r>
              <a:rPr lang="en-US" dirty="0">
                <a:latin typeface="Arial Narrow" pitchFamily="34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latin typeface="Arial Narrow" pitchFamily="34" charset="0"/>
              </a:rPr>
              <a:t>boolean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 Narrow" pitchFamily="34" charset="0"/>
              </a:rPr>
              <a:t>isEmpty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()</a:t>
            </a:r>
            <a:r>
              <a:rPr lang="en-US" dirty="0">
                <a:latin typeface="Arial Narrow" pitchFamily="34" charset="0"/>
              </a:rPr>
              <a:t>;</a:t>
            </a:r>
          </a:p>
          <a:p>
            <a:pPr defTabSz="228600">
              <a:spcBef>
                <a:spcPct val="50000"/>
              </a:spcBef>
            </a:pPr>
            <a:r>
              <a:rPr lang="en-US" dirty="0">
                <a:latin typeface="Arial Narrow" pitchFamily="34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dirty="0">
                <a:latin typeface="Arial Narrow" pitchFamily="34" charset="0"/>
              </a:rPr>
              <a:t> Object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top()</a:t>
            </a:r>
            <a:r>
              <a:rPr lang="en-US" dirty="0">
                <a:latin typeface="Arial Narrow" pitchFamily="34" charset="0"/>
              </a:rPr>
              <a:t/>
            </a:r>
            <a:br>
              <a:rPr lang="en-US" dirty="0">
                <a:latin typeface="Arial Narrow" pitchFamily="34" charset="0"/>
              </a:rPr>
            </a:br>
            <a:r>
              <a:rPr lang="en-US" dirty="0">
                <a:latin typeface="Arial Narrow" pitchFamily="34" charset="0"/>
              </a:rPr>
              <a:t>		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throws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solidFill>
                  <a:schemeClr val="hlink"/>
                </a:solidFill>
                <a:latin typeface="Arial Narrow" pitchFamily="34" charset="0"/>
              </a:rPr>
              <a:t>EmptyStackException</a:t>
            </a:r>
            <a:r>
              <a:rPr lang="en-US" dirty="0">
                <a:latin typeface="Arial Narrow" pitchFamily="34" charset="0"/>
              </a:rPr>
              <a:t>;</a:t>
            </a:r>
          </a:p>
          <a:p>
            <a:pPr defTabSz="228600">
              <a:spcBef>
                <a:spcPct val="50000"/>
              </a:spcBef>
            </a:pPr>
            <a:r>
              <a:rPr lang="en-US" dirty="0">
                <a:latin typeface="Arial Narrow" pitchFamily="34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 void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push(Object o)</a:t>
            </a:r>
            <a:r>
              <a:rPr lang="en-US" dirty="0">
                <a:latin typeface="Arial Narrow" pitchFamily="34" charset="0"/>
              </a:rPr>
              <a:t>;</a:t>
            </a:r>
          </a:p>
          <a:p>
            <a:pPr defTabSz="228600">
              <a:spcBef>
                <a:spcPct val="50000"/>
              </a:spcBef>
            </a:pPr>
            <a:r>
              <a:rPr lang="en-US" dirty="0">
                <a:latin typeface="Arial Narrow" pitchFamily="34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dirty="0">
                <a:latin typeface="Arial Narrow" pitchFamily="34" charset="0"/>
              </a:rPr>
              <a:t> Object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pop()</a:t>
            </a:r>
            <a:r>
              <a:rPr lang="en-US" dirty="0">
                <a:latin typeface="Arial Narrow" pitchFamily="34" charset="0"/>
              </a:rPr>
              <a:t/>
            </a:r>
            <a:br>
              <a:rPr lang="en-US" dirty="0">
                <a:latin typeface="Arial Narrow" pitchFamily="34" charset="0"/>
              </a:rPr>
            </a:br>
            <a:r>
              <a:rPr lang="en-US" dirty="0">
                <a:latin typeface="Arial Narrow" pitchFamily="34" charset="0"/>
              </a:rPr>
              <a:t>			 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throws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solidFill>
                  <a:schemeClr val="hlink"/>
                </a:solidFill>
                <a:latin typeface="Arial Narrow" pitchFamily="34" charset="0"/>
              </a:rPr>
              <a:t>EmptyStackException</a:t>
            </a:r>
            <a:r>
              <a:rPr lang="en-US" dirty="0">
                <a:latin typeface="Arial Narrow" pitchFamily="34" charset="0"/>
              </a:rPr>
              <a:t>;</a:t>
            </a:r>
            <a:br>
              <a:rPr lang="en-US" dirty="0">
                <a:latin typeface="Arial Narrow" pitchFamily="34" charset="0"/>
              </a:rPr>
            </a:b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}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Stack in the JVM</a:t>
            </a:r>
          </a:p>
        </p:txBody>
      </p:sp>
      <p:sp>
        <p:nvSpPr>
          <p:cNvPr id="491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4800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Java Virtual Machine (JVM) keeps track of the chain of active methods with a stack</a:t>
            </a:r>
          </a:p>
          <a:p>
            <a:pPr>
              <a:lnSpc>
                <a:spcPct val="90000"/>
              </a:lnSpc>
            </a:pPr>
            <a:r>
              <a:rPr lang="en-US" sz="2400"/>
              <a:t>When a method is called, the JVM pushes on the stack a frame containing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Local variables and return value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Program counter, keeping track of the statement being executed </a:t>
            </a:r>
          </a:p>
          <a:p>
            <a:pPr>
              <a:lnSpc>
                <a:spcPct val="90000"/>
              </a:lnSpc>
            </a:pPr>
            <a:r>
              <a:rPr lang="en-US" sz="2400"/>
              <a:t>When a method ends, its frame is popped from the stack and control is passed to the method on top of the stack</a:t>
            </a:r>
          </a:p>
          <a:p>
            <a:pPr>
              <a:lnSpc>
                <a:spcPct val="90000"/>
              </a:lnSpc>
            </a:pPr>
            <a:r>
              <a:rPr lang="en-US" sz="2400"/>
              <a:t>Allows for </a:t>
            </a:r>
            <a:r>
              <a:rPr lang="en-US" sz="2400" b="1"/>
              <a:t>recursion</a:t>
            </a:r>
          </a:p>
        </p:txBody>
      </p:sp>
      <p:grpSp>
        <p:nvGrpSpPr>
          <p:cNvPr id="49289" name="Group 137"/>
          <p:cNvGrpSpPr>
            <a:grpSpLocks/>
          </p:cNvGrpSpPr>
          <p:nvPr/>
        </p:nvGrpSpPr>
        <p:grpSpPr bwMode="auto">
          <a:xfrm>
            <a:off x="7162800" y="1600200"/>
            <a:ext cx="1447800" cy="4572000"/>
            <a:chOff x="4512" y="864"/>
            <a:chExt cx="912" cy="3024"/>
          </a:xfrm>
        </p:grpSpPr>
        <p:sp>
          <p:nvSpPr>
            <p:cNvPr id="49285" name="Rectangle 133"/>
            <p:cNvSpPr>
              <a:spLocks noChangeArrowheads="1"/>
            </p:cNvSpPr>
            <p:nvPr/>
          </p:nvSpPr>
          <p:spPr bwMode="auto">
            <a:xfrm>
              <a:off x="4512" y="864"/>
              <a:ext cx="912" cy="302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9286" name="Line 134"/>
            <p:cNvSpPr>
              <a:spLocks noChangeShapeType="1"/>
            </p:cNvSpPr>
            <p:nvPr/>
          </p:nvSpPr>
          <p:spPr bwMode="auto">
            <a:xfrm>
              <a:off x="4512" y="864"/>
              <a:ext cx="0" cy="30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49287" name="Line 135"/>
            <p:cNvSpPr>
              <a:spLocks noChangeShapeType="1"/>
            </p:cNvSpPr>
            <p:nvPr/>
          </p:nvSpPr>
          <p:spPr bwMode="auto">
            <a:xfrm>
              <a:off x="5424" y="864"/>
              <a:ext cx="0" cy="30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49288" name="Line 136"/>
            <p:cNvSpPr>
              <a:spLocks noChangeShapeType="1"/>
            </p:cNvSpPr>
            <p:nvPr/>
          </p:nvSpPr>
          <p:spPr bwMode="auto">
            <a:xfrm>
              <a:off x="4512" y="3876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49264" name="Rectangle 112"/>
          <p:cNvSpPr>
            <a:spLocks noChangeArrowheads="1"/>
          </p:cNvSpPr>
          <p:nvPr/>
        </p:nvSpPr>
        <p:spPr bwMode="auto">
          <a:xfrm>
            <a:off x="8220075" y="3565525"/>
            <a:ext cx="7938" cy="1588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9270" name="Freeform 118"/>
          <p:cNvSpPr>
            <a:spLocks/>
          </p:cNvSpPr>
          <p:nvPr/>
        </p:nvSpPr>
        <p:spPr bwMode="auto">
          <a:xfrm>
            <a:off x="8277225" y="4351338"/>
            <a:ext cx="7938" cy="952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5" y="0"/>
              </a:cxn>
              <a:cxn ang="0">
                <a:pos x="0" y="6"/>
              </a:cxn>
              <a:cxn ang="0">
                <a:pos x="0" y="6"/>
              </a:cxn>
              <a:cxn ang="0">
                <a:pos x="5" y="0"/>
              </a:cxn>
            </a:cxnLst>
            <a:rect l="0" t="0" r="r" b="b"/>
            <a:pathLst>
              <a:path w="5" h="6">
                <a:moveTo>
                  <a:pt x="5" y="0"/>
                </a:moveTo>
                <a:lnTo>
                  <a:pt x="5" y="0"/>
                </a:lnTo>
                <a:lnTo>
                  <a:pt x="0" y="6"/>
                </a:lnTo>
                <a:lnTo>
                  <a:pt x="0" y="6"/>
                </a:lnTo>
                <a:lnTo>
                  <a:pt x="5" y="0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9278" name="Rectangle 126"/>
          <p:cNvSpPr>
            <a:spLocks noChangeArrowheads="1"/>
          </p:cNvSpPr>
          <p:nvPr/>
        </p:nvSpPr>
        <p:spPr bwMode="auto">
          <a:xfrm>
            <a:off x="8220075" y="1625600"/>
            <a:ext cx="7938" cy="1588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9279" name="Rectangle 127"/>
          <p:cNvSpPr>
            <a:spLocks noChangeArrowheads="1"/>
          </p:cNvSpPr>
          <p:nvPr/>
        </p:nvSpPr>
        <p:spPr bwMode="auto">
          <a:xfrm>
            <a:off x="8220075" y="2281238"/>
            <a:ext cx="7938" cy="1587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9281" name="Text Box 129"/>
          <p:cNvSpPr txBox="1">
            <a:spLocks noChangeArrowheads="1"/>
          </p:cNvSpPr>
          <p:nvPr/>
        </p:nvSpPr>
        <p:spPr bwMode="auto">
          <a:xfrm>
            <a:off x="5638800" y="1524000"/>
            <a:ext cx="16002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28600">
              <a:spcBef>
                <a:spcPct val="50000"/>
              </a:spcBef>
              <a:tabLst>
                <a:tab pos="228600" algn="l"/>
              </a:tabLst>
            </a:pPr>
            <a:r>
              <a:rPr lang="en-US">
                <a:solidFill>
                  <a:schemeClr val="tx2"/>
                </a:solidFill>
                <a:latin typeface="Arial Narrow" pitchFamily="34" charset="0"/>
              </a:rPr>
              <a:t>main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() {</a:t>
            </a:r>
            <a:br>
              <a:rPr lang="en-US">
                <a:solidFill>
                  <a:schemeClr val="accent2"/>
                </a:solidFill>
                <a:latin typeface="Arial Narrow" pitchFamily="34" charset="0"/>
              </a:rPr>
            </a:b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	int i = 5;</a:t>
            </a:r>
            <a:br>
              <a:rPr lang="en-US">
                <a:solidFill>
                  <a:schemeClr val="accent2"/>
                </a:solidFill>
                <a:latin typeface="Arial Narrow" pitchFamily="34" charset="0"/>
              </a:rPr>
            </a:b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	foo(i);</a:t>
            </a:r>
            <a:br>
              <a:rPr lang="en-US">
                <a:solidFill>
                  <a:schemeClr val="accent2"/>
                </a:solidFill>
                <a:latin typeface="Arial Narrow" pitchFamily="34" charset="0"/>
              </a:rPr>
            </a:b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	}</a:t>
            </a:r>
          </a:p>
          <a:p>
            <a:pPr defTabSz="228600">
              <a:spcBef>
                <a:spcPct val="50000"/>
              </a:spcBef>
              <a:tabLst>
                <a:tab pos="228600" algn="l"/>
              </a:tabLst>
            </a:pPr>
            <a:r>
              <a:rPr lang="en-US">
                <a:solidFill>
                  <a:schemeClr val="tx2"/>
                </a:solidFill>
                <a:latin typeface="Arial Narrow" pitchFamily="34" charset="0"/>
              </a:rPr>
              <a:t>foo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(int j) {</a:t>
            </a:r>
            <a:br>
              <a:rPr lang="en-US">
                <a:solidFill>
                  <a:schemeClr val="accent2"/>
                </a:solidFill>
                <a:latin typeface="Arial Narrow" pitchFamily="34" charset="0"/>
              </a:rPr>
            </a:b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	int k;</a:t>
            </a:r>
            <a:br>
              <a:rPr lang="en-US">
                <a:solidFill>
                  <a:schemeClr val="accent2"/>
                </a:solidFill>
                <a:latin typeface="Arial Narrow" pitchFamily="34" charset="0"/>
              </a:rPr>
            </a:b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	k = j+1;</a:t>
            </a:r>
            <a:br>
              <a:rPr lang="en-US">
                <a:solidFill>
                  <a:schemeClr val="accent2"/>
                </a:solidFill>
                <a:latin typeface="Arial Narrow" pitchFamily="34" charset="0"/>
              </a:rPr>
            </a:b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	bar(k);</a:t>
            </a:r>
            <a:br>
              <a:rPr lang="en-US">
                <a:solidFill>
                  <a:schemeClr val="accent2"/>
                </a:solidFill>
                <a:latin typeface="Arial Narrow" pitchFamily="34" charset="0"/>
              </a:rPr>
            </a:b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	}</a:t>
            </a:r>
          </a:p>
          <a:p>
            <a:pPr defTabSz="228600">
              <a:spcBef>
                <a:spcPct val="50000"/>
              </a:spcBef>
              <a:tabLst>
                <a:tab pos="228600" algn="l"/>
              </a:tabLst>
            </a:pPr>
            <a:r>
              <a:rPr lang="en-US">
                <a:solidFill>
                  <a:schemeClr val="tx2"/>
                </a:solidFill>
                <a:latin typeface="Arial Narrow" pitchFamily="34" charset="0"/>
              </a:rPr>
              <a:t>bar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(int m) {</a:t>
            </a:r>
            <a:br>
              <a:rPr lang="en-US">
                <a:solidFill>
                  <a:schemeClr val="accent2"/>
                </a:solidFill>
                <a:latin typeface="Arial Narrow" pitchFamily="34" charset="0"/>
              </a:rPr>
            </a:b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	…</a:t>
            </a:r>
            <a:br>
              <a:rPr lang="en-US">
                <a:solidFill>
                  <a:schemeClr val="accent2"/>
                </a:solidFill>
                <a:latin typeface="Arial Narrow" pitchFamily="34" charset="0"/>
              </a:rPr>
            </a:b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	}</a:t>
            </a:r>
          </a:p>
        </p:txBody>
      </p:sp>
      <p:sp>
        <p:nvSpPr>
          <p:cNvPr id="49282" name="Rectangle 130"/>
          <p:cNvSpPr>
            <a:spLocks noChangeArrowheads="1"/>
          </p:cNvSpPr>
          <p:nvPr/>
        </p:nvSpPr>
        <p:spPr bwMode="auto">
          <a:xfrm>
            <a:off x="7315200" y="2057400"/>
            <a:ext cx="1143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>
                <a:solidFill>
                  <a:schemeClr val="tx2"/>
                </a:solidFill>
              </a:rPr>
              <a:t>bar</a:t>
            </a:r>
          </a:p>
          <a:p>
            <a:r>
              <a:rPr lang="en-US" sz="2000"/>
              <a:t>  PC = 1</a:t>
            </a:r>
            <a:br>
              <a:rPr lang="en-US" sz="2000"/>
            </a:br>
            <a:r>
              <a:rPr lang="en-US" sz="2000"/>
              <a:t>  m = 6</a:t>
            </a:r>
          </a:p>
        </p:txBody>
      </p:sp>
      <p:sp>
        <p:nvSpPr>
          <p:cNvPr id="49283" name="Rectangle 131"/>
          <p:cNvSpPr>
            <a:spLocks noChangeArrowheads="1"/>
          </p:cNvSpPr>
          <p:nvPr/>
        </p:nvSpPr>
        <p:spPr bwMode="auto">
          <a:xfrm>
            <a:off x="7315200" y="3314700"/>
            <a:ext cx="11430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>
                <a:solidFill>
                  <a:schemeClr val="tx2"/>
                </a:solidFill>
              </a:rPr>
              <a:t>foo</a:t>
            </a:r>
          </a:p>
          <a:p>
            <a:r>
              <a:rPr lang="en-US" sz="2000"/>
              <a:t>  PC = 3</a:t>
            </a:r>
            <a:br>
              <a:rPr lang="en-US" sz="2000"/>
            </a:br>
            <a:r>
              <a:rPr lang="en-US" sz="2000"/>
              <a:t>  j = 5</a:t>
            </a:r>
          </a:p>
          <a:p>
            <a:r>
              <a:rPr lang="en-US" sz="2000"/>
              <a:t>  k = 6</a:t>
            </a:r>
          </a:p>
        </p:txBody>
      </p:sp>
      <p:sp>
        <p:nvSpPr>
          <p:cNvPr id="49284" name="Rectangle 132"/>
          <p:cNvSpPr>
            <a:spLocks noChangeArrowheads="1"/>
          </p:cNvSpPr>
          <p:nvPr/>
        </p:nvSpPr>
        <p:spPr bwMode="auto">
          <a:xfrm>
            <a:off x="7315200" y="4953000"/>
            <a:ext cx="1143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>
                <a:solidFill>
                  <a:schemeClr val="tx2"/>
                </a:solidFill>
              </a:rPr>
              <a:t>main</a:t>
            </a:r>
          </a:p>
          <a:p>
            <a:r>
              <a:rPr lang="en-US" sz="2000"/>
              <a:t>  PC = 2</a:t>
            </a:r>
            <a:br>
              <a:rPr lang="en-US" sz="2000"/>
            </a:br>
            <a:r>
              <a:rPr lang="en-US" sz="2000"/>
              <a:t>  i = 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Array-based Stack</a:t>
            </a:r>
          </a:p>
        </p:txBody>
      </p:sp>
      <p:sp>
        <p:nvSpPr>
          <p:cNvPr id="409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half" idx="1"/>
          </p:nvPr>
        </p:nvSpPr>
        <p:spPr>
          <a:xfrm>
            <a:off x="838200" y="1752600"/>
            <a:ext cx="3352800" cy="3352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 simple way of implementing the Stack ADT uses an array</a:t>
            </a:r>
          </a:p>
          <a:p>
            <a:pPr>
              <a:lnSpc>
                <a:spcPct val="90000"/>
              </a:lnSpc>
            </a:pPr>
            <a:r>
              <a:rPr lang="en-US" sz="2400"/>
              <a:t>We add elements from left to right</a:t>
            </a:r>
          </a:p>
          <a:p>
            <a:pPr>
              <a:lnSpc>
                <a:spcPct val="90000"/>
              </a:lnSpc>
            </a:pPr>
            <a:r>
              <a:rPr lang="en-US" sz="2400"/>
              <a:t>A variable keeps track of the  index of the top element </a:t>
            </a:r>
          </a:p>
        </p:txBody>
      </p:sp>
      <p:sp>
        <p:nvSpPr>
          <p:cNvPr id="40967" name="Freeform 7"/>
          <p:cNvSpPr>
            <a:spLocks/>
          </p:cNvSpPr>
          <p:nvPr/>
        </p:nvSpPr>
        <p:spPr bwMode="auto">
          <a:xfrm>
            <a:off x="5715000" y="5461000"/>
            <a:ext cx="1509713" cy="379413"/>
          </a:xfrm>
          <a:custGeom>
            <a:avLst/>
            <a:gdLst/>
            <a:ahLst/>
            <a:cxnLst>
              <a:cxn ang="0">
                <a:pos x="951" y="239"/>
              </a:cxn>
              <a:cxn ang="0">
                <a:pos x="951" y="0"/>
              </a:cxn>
              <a:cxn ang="0">
                <a:pos x="0" y="0"/>
              </a:cxn>
              <a:cxn ang="0">
                <a:pos x="24" y="103"/>
              </a:cxn>
              <a:cxn ang="0">
                <a:pos x="104" y="143"/>
              </a:cxn>
              <a:cxn ang="0">
                <a:pos x="120" y="239"/>
              </a:cxn>
              <a:cxn ang="0">
                <a:pos x="951" y="239"/>
              </a:cxn>
            </a:cxnLst>
            <a:rect l="0" t="0" r="r" b="b"/>
            <a:pathLst>
              <a:path w="951" h="239">
                <a:moveTo>
                  <a:pt x="951" y="239"/>
                </a:moveTo>
                <a:lnTo>
                  <a:pt x="951" y="0"/>
                </a:lnTo>
                <a:lnTo>
                  <a:pt x="0" y="0"/>
                </a:lnTo>
                <a:lnTo>
                  <a:pt x="24" y="103"/>
                </a:lnTo>
                <a:lnTo>
                  <a:pt x="104" y="143"/>
                </a:lnTo>
                <a:lnTo>
                  <a:pt x="120" y="239"/>
                </a:lnTo>
                <a:lnTo>
                  <a:pt x="951" y="23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68" name="Freeform 8"/>
          <p:cNvSpPr>
            <a:spLocks/>
          </p:cNvSpPr>
          <p:nvPr/>
        </p:nvSpPr>
        <p:spPr bwMode="auto">
          <a:xfrm>
            <a:off x="1905000" y="5461000"/>
            <a:ext cx="2982913" cy="3794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39"/>
              </a:cxn>
              <a:cxn ang="0">
                <a:pos x="1879" y="239"/>
              </a:cxn>
              <a:cxn ang="0">
                <a:pos x="1863" y="135"/>
              </a:cxn>
              <a:cxn ang="0">
                <a:pos x="1783" y="79"/>
              </a:cxn>
              <a:cxn ang="0">
                <a:pos x="1767" y="0"/>
              </a:cxn>
              <a:cxn ang="0">
                <a:pos x="0" y="0"/>
              </a:cxn>
            </a:cxnLst>
            <a:rect l="0" t="0" r="r" b="b"/>
            <a:pathLst>
              <a:path w="1879" h="239">
                <a:moveTo>
                  <a:pt x="0" y="0"/>
                </a:moveTo>
                <a:lnTo>
                  <a:pt x="0" y="239"/>
                </a:lnTo>
                <a:lnTo>
                  <a:pt x="1879" y="239"/>
                </a:lnTo>
                <a:lnTo>
                  <a:pt x="1863" y="135"/>
                </a:lnTo>
                <a:lnTo>
                  <a:pt x="1783" y="79"/>
                </a:lnTo>
                <a:lnTo>
                  <a:pt x="17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4710113" y="5448300"/>
            <a:ext cx="12700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1892300" y="5448300"/>
            <a:ext cx="2817813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1892300" y="5461000"/>
            <a:ext cx="25400" cy="3921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4887913" y="5827713"/>
            <a:ext cx="12700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1905000" y="5827713"/>
            <a:ext cx="2982913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5713413" y="5448300"/>
            <a:ext cx="12700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5726113" y="5448300"/>
            <a:ext cx="2640012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8340725" y="5461000"/>
            <a:ext cx="25400" cy="3921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5878513" y="5827713"/>
            <a:ext cx="12700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8" name="Rectangle 18"/>
          <p:cNvSpPr>
            <a:spLocks noChangeArrowheads="1"/>
          </p:cNvSpPr>
          <p:nvPr/>
        </p:nvSpPr>
        <p:spPr bwMode="auto">
          <a:xfrm>
            <a:off x="5891213" y="5827713"/>
            <a:ext cx="2462212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9" name="Rectangle 19"/>
          <p:cNvSpPr>
            <a:spLocks noChangeArrowheads="1"/>
          </p:cNvSpPr>
          <p:nvPr/>
        </p:nvSpPr>
        <p:spPr bwMode="auto">
          <a:xfrm>
            <a:off x="2286000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0" name="Rectangle 20"/>
          <p:cNvSpPr>
            <a:spLocks noChangeArrowheads="1"/>
          </p:cNvSpPr>
          <p:nvPr/>
        </p:nvSpPr>
        <p:spPr bwMode="auto">
          <a:xfrm>
            <a:off x="2286000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1" name="Rectangle 21"/>
          <p:cNvSpPr>
            <a:spLocks noChangeArrowheads="1"/>
          </p:cNvSpPr>
          <p:nvPr/>
        </p:nvSpPr>
        <p:spPr bwMode="auto">
          <a:xfrm>
            <a:off x="2286000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2667000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2667000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4" name="Rectangle 24"/>
          <p:cNvSpPr>
            <a:spLocks noChangeArrowheads="1"/>
          </p:cNvSpPr>
          <p:nvPr/>
        </p:nvSpPr>
        <p:spPr bwMode="auto">
          <a:xfrm>
            <a:off x="2667000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38084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38084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7" name="Rectangle 27"/>
          <p:cNvSpPr>
            <a:spLocks noChangeArrowheads="1"/>
          </p:cNvSpPr>
          <p:nvPr/>
        </p:nvSpPr>
        <p:spPr bwMode="auto">
          <a:xfrm>
            <a:off x="38084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34274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9" name="Rectangle 29"/>
          <p:cNvSpPr>
            <a:spLocks noChangeArrowheads="1"/>
          </p:cNvSpPr>
          <p:nvPr/>
        </p:nvSpPr>
        <p:spPr bwMode="auto">
          <a:xfrm>
            <a:off x="34274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0" name="Rectangle 30"/>
          <p:cNvSpPr>
            <a:spLocks noChangeArrowheads="1"/>
          </p:cNvSpPr>
          <p:nvPr/>
        </p:nvSpPr>
        <p:spPr bwMode="auto">
          <a:xfrm>
            <a:off x="34274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1" name="Rectangle 31"/>
          <p:cNvSpPr>
            <a:spLocks noChangeArrowheads="1"/>
          </p:cNvSpPr>
          <p:nvPr/>
        </p:nvSpPr>
        <p:spPr bwMode="auto">
          <a:xfrm>
            <a:off x="3048000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2" name="Rectangle 32"/>
          <p:cNvSpPr>
            <a:spLocks noChangeArrowheads="1"/>
          </p:cNvSpPr>
          <p:nvPr/>
        </p:nvSpPr>
        <p:spPr bwMode="auto">
          <a:xfrm>
            <a:off x="3048000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3" name="Rectangle 33"/>
          <p:cNvSpPr>
            <a:spLocks noChangeArrowheads="1"/>
          </p:cNvSpPr>
          <p:nvPr/>
        </p:nvSpPr>
        <p:spPr bwMode="auto">
          <a:xfrm>
            <a:off x="3048000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4" name="Rectangle 34"/>
          <p:cNvSpPr>
            <a:spLocks noChangeArrowheads="1"/>
          </p:cNvSpPr>
          <p:nvPr/>
        </p:nvSpPr>
        <p:spPr bwMode="auto">
          <a:xfrm>
            <a:off x="41894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5" name="Rectangle 35"/>
          <p:cNvSpPr>
            <a:spLocks noChangeArrowheads="1"/>
          </p:cNvSpPr>
          <p:nvPr/>
        </p:nvSpPr>
        <p:spPr bwMode="auto">
          <a:xfrm>
            <a:off x="41894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6" name="Rectangle 36"/>
          <p:cNvSpPr>
            <a:spLocks noChangeArrowheads="1"/>
          </p:cNvSpPr>
          <p:nvPr/>
        </p:nvSpPr>
        <p:spPr bwMode="auto">
          <a:xfrm>
            <a:off x="41894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7" name="Rectangle 37"/>
          <p:cNvSpPr>
            <a:spLocks noChangeArrowheads="1"/>
          </p:cNvSpPr>
          <p:nvPr/>
        </p:nvSpPr>
        <p:spPr bwMode="auto">
          <a:xfrm>
            <a:off x="6804025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8" name="Rectangle 38"/>
          <p:cNvSpPr>
            <a:spLocks noChangeArrowheads="1"/>
          </p:cNvSpPr>
          <p:nvPr/>
        </p:nvSpPr>
        <p:spPr bwMode="auto">
          <a:xfrm>
            <a:off x="6804025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9" name="Rectangle 39"/>
          <p:cNvSpPr>
            <a:spLocks noChangeArrowheads="1"/>
          </p:cNvSpPr>
          <p:nvPr/>
        </p:nvSpPr>
        <p:spPr bwMode="auto">
          <a:xfrm>
            <a:off x="6804025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0" name="Rectangle 40"/>
          <p:cNvSpPr>
            <a:spLocks noChangeArrowheads="1"/>
          </p:cNvSpPr>
          <p:nvPr/>
        </p:nvSpPr>
        <p:spPr bwMode="auto">
          <a:xfrm>
            <a:off x="45704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1" name="Rectangle 41"/>
          <p:cNvSpPr>
            <a:spLocks noChangeArrowheads="1"/>
          </p:cNvSpPr>
          <p:nvPr/>
        </p:nvSpPr>
        <p:spPr bwMode="auto">
          <a:xfrm>
            <a:off x="45704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2" name="Rectangle 42"/>
          <p:cNvSpPr>
            <a:spLocks noChangeArrowheads="1"/>
          </p:cNvSpPr>
          <p:nvPr/>
        </p:nvSpPr>
        <p:spPr bwMode="auto">
          <a:xfrm>
            <a:off x="45704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3" name="Rectangle 43"/>
          <p:cNvSpPr>
            <a:spLocks noChangeArrowheads="1"/>
          </p:cNvSpPr>
          <p:nvPr/>
        </p:nvSpPr>
        <p:spPr bwMode="auto">
          <a:xfrm>
            <a:off x="64246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4" name="Rectangle 44"/>
          <p:cNvSpPr>
            <a:spLocks noChangeArrowheads="1"/>
          </p:cNvSpPr>
          <p:nvPr/>
        </p:nvSpPr>
        <p:spPr bwMode="auto">
          <a:xfrm>
            <a:off x="64246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5" name="Rectangle 45"/>
          <p:cNvSpPr>
            <a:spLocks noChangeArrowheads="1"/>
          </p:cNvSpPr>
          <p:nvPr/>
        </p:nvSpPr>
        <p:spPr bwMode="auto">
          <a:xfrm>
            <a:off x="64246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6" name="Rectangle 46"/>
          <p:cNvSpPr>
            <a:spLocks noChangeArrowheads="1"/>
          </p:cNvSpPr>
          <p:nvPr/>
        </p:nvSpPr>
        <p:spPr bwMode="auto">
          <a:xfrm>
            <a:off x="60436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7" name="Rectangle 47"/>
          <p:cNvSpPr>
            <a:spLocks noChangeArrowheads="1"/>
          </p:cNvSpPr>
          <p:nvPr/>
        </p:nvSpPr>
        <p:spPr bwMode="auto">
          <a:xfrm>
            <a:off x="60436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8" name="Rectangle 48"/>
          <p:cNvSpPr>
            <a:spLocks noChangeArrowheads="1"/>
          </p:cNvSpPr>
          <p:nvPr/>
        </p:nvSpPr>
        <p:spPr bwMode="auto">
          <a:xfrm>
            <a:off x="60436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9" name="Rectangle 49"/>
          <p:cNvSpPr>
            <a:spLocks noChangeArrowheads="1"/>
          </p:cNvSpPr>
          <p:nvPr/>
        </p:nvSpPr>
        <p:spPr bwMode="auto">
          <a:xfrm>
            <a:off x="7197725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0" name="Rectangle 50"/>
          <p:cNvSpPr>
            <a:spLocks noChangeArrowheads="1"/>
          </p:cNvSpPr>
          <p:nvPr/>
        </p:nvSpPr>
        <p:spPr bwMode="auto">
          <a:xfrm>
            <a:off x="7197725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1" name="Rectangle 51"/>
          <p:cNvSpPr>
            <a:spLocks noChangeArrowheads="1"/>
          </p:cNvSpPr>
          <p:nvPr/>
        </p:nvSpPr>
        <p:spPr bwMode="auto">
          <a:xfrm>
            <a:off x="7197725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2" name="Rectangle 52"/>
          <p:cNvSpPr>
            <a:spLocks noChangeArrowheads="1"/>
          </p:cNvSpPr>
          <p:nvPr/>
        </p:nvSpPr>
        <p:spPr bwMode="auto">
          <a:xfrm>
            <a:off x="7578725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3" name="Rectangle 53"/>
          <p:cNvSpPr>
            <a:spLocks noChangeArrowheads="1"/>
          </p:cNvSpPr>
          <p:nvPr/>
        </p:nvSpPr>
        <p:spPr bwMode="auto">
          <a:xfrm>
            <a:off x="7578725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4" name="Rectangle 54"/>
          <p:cNvSpPr>
            <a:spLocks noChangeArrowheads="1"/>
          </p:cNvSpPr>
          <p:nvPr/>
        </p:nvSpPr>
        <p:spPr bwMode="auto">
          <a:xfrm>
            <a:off x="7578725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5" name="Rectangle 55"/>
          <p:cNvSpPr>
            <a:spLocks noChangeArrowheads="1"/>
          </p:cNvSpPr>
          <p:nvPr/>
        </p:nvSpPr>
        <p:spPr bwMode="auto">
          <a:xfrm>
            <a:off x="7959725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7" name="Rectangle 57"/>
          <p:cNvSpPr>
            <a:spLocks noChangeArrowheads="1"/>
          </p:cNvSpPr>
          <p:nvPr/>
        </p:nvSpPr>
        <p:spPr bwMode="auto">
          <a:xfrm>
            <a:off x="7959725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8" name="Rectangle 58"/>
          <p:cNvSpPr>
            <a:spLocks noChangeArrowheads="1"/>
          </p:cNvSpPr>
          <p:nvPr/>
        </p:nvSpPr>
        <p:spPr bwMode="auto">
          <a:xfrm>
            <a:off x="1447800" y="5499100"/>
            <a:ext cx="2968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b="1" i="1">
                <a:solidFill>
                  <a:schemeClr val="accent2"/>
                </a:solidFill>
                <a:latin typeface="Times New Roman" pitchFamily="18" charset="0"/>
              </a:rPr>
              <a:t>S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41019" name="Rectangle 59"/>
          <p:cNvSpPr>
            <a:spLocks noChangeArrowheads="1"/>
          </p:cNvSpPr>
          <p:nvPr/>
        </p:nvSpPr>
        <p:spPr bwMode="auto">
          <a:xfrm>
            <a:off x="2019300" y="584200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0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41020" name="Rectangle 60"/>
          <p:cNvSpPr>
            <a:spLocks noChangeArrowheads="1"/>
          </p:cNvSpPr>
          <p:nvPr/>
        </p:nvSpPr>
        <p:spPr bwMode="auto">
          <a:xfrm>
            <a:off x="2425700" y="584200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1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41021" name="Rectangle 61"/>
          <p:cNvSpPr>
            <a:spLocks noChangeArrowheads="1"/>
          </p:cNvSpPr>
          <p:nvPr/>
        </p:nvSpPr>
        <p:spPr bwMode="auto">
          <a:xfrm>
            <a:off x="2806700" y="584200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2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41025" name="Rectangle 65"/>
          <p:cNvSpPr>
            <a:spLocks noChangeArrowheads="1"/>
          </p:cNvSpPr>
          <p:nvPr/>
        </p:nvSpPr>
        <p:spPr bwMode="auto">
          <a:xfrm>
            <a:off x="6883400" y="5843588"/>
            <a:ext cx="2825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b="1" i="1">
                <a:solidFill>
                  <a:schemeClr val="accent2"/>
                </a:solidFill>
                <a:latin typeface="Times New Roman" pitchFamily="18" charset="0"/>
              </a:rPr>
              <a:t>t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41026" name="Rectangle 66"/>
          <p:cNvSpPr>
            <a:spLocks noChangeArrowheads="1"/>
          </p:cNvSpPr>
          <p:nvPr/>
        </p:nvSpPr>
        <p:spPr bwMode="auto">
          <a:xfrm>
            <a:off x="46974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27" name="Freeform 67"/>
          <p:cNvSpPr>
            <a:spLocks/>
          </p:cNvSpPr>
          <p:nvPr/>
        </p:nvSpPr>
        <p:spPr bwMode="auto">
          <a:xfrm>
            <a:off x="4697413" y="5461000"/>
            <a:ext cx="101600" cy="201613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32" y="71"/>
              </a:cxn>
              <a:cxn ang="0">
                <a:pos x="32" y="71"/>
              </a:cxn>
              <a:cxn ang="0">
                <a:pos x="32" y="71"/>
              </a:cxn>
              <a:cxn ang="0">
                <a:pos x="40" y="95"/>
              </a:cxn>
              <a:cxn ang="0">
                <a:pos x="40" y="95"/>
              </a:cxn>
              <a:cxn ang="0">
                <a:pos x="40" y="95"/>
              </a:cxn>
              <a:cxn ang="0">
                <a:pos x="64" y="119"/>
              </a:cxn>
              <a:cxn ang="0">
                <a:pos x="64" y="111"/>
              </a:cxn>
              <a:cxn ang="0">
                <a:pos x="56" y="127"/>
              </a:cxn>
              <a:cxn ang="0">
                <a:pos x="56" y="127"/>
              </a:cxn>
              <a:cxn ang="0">
                <a:pos x="32" y="103"/>
              </a:cxn>
              <a:cxn ang="0">
                <a:pos x="32" y="103"/>
              </a:cxn>
              <a:cxn ang="0">
                <a:pos x="24" y="103"/>
              </a:cxn>
              <a:cxn ang="0">
                <a:pos x="16" y="79"/>
              </a:cxn>
              <a:cxn ang="0">
                <a:pos x="16" y="79"/>
              </a:cxn>
              <a:cxn ang="0">
                <a:pos x="16" y="71"/>
              </a:cxn>
              <a:cxn ang="0">
                <a:pos x="0" y="0"/>
              </a:cxn>
              <a:cxn ang="0">
                <a:pos x="16" y="0"/>
              </a:cxn>
            </a:cxnLst>
            <a:rect l="0" t="0" r="r" b="b"/>
            <a:pathLst>
              <a:path w="64" h="127">
                <a:moveTo>
                  <a:pt x="16" y="0"/>
                </a:moveTo>
                <a:lnTo>
                  <a:pt x="32" y="71"/>
                </a:lnTo>
                <a:lnTo>
                  <a:pt x="32" y="71"/>
                </a:lnTo>
                <a:lnTo>
                  <a:pt x="32" y="71"/>
                </a:lnTo>
                <a:lnTo>
                  <a:pt x="40" y="95"/>
                </a:lnTo>
                <a:lnTo>
                  <a:pt x="40" y="95"/>
                </a:lnTo>
                <a:lnTo>
                  <a:pt x="40" y="95"/>
                </a:lnTo>
                <a:lnTo>
                  <a:pt x="64" y="119"/>
                </a:lnTo>
                <a:lnTo>
                  <a:pt x="64" y="111"/>
                </a:lnTo>
                <a:lnTo>
                  <a:pt x="56" y="127"/>
                </a:lnTo>
                <a:lnTo>
                  <a:pt x="56" y="127"/>
                </a:lnTo>
                <a:lnTo>
                  <a:pt x="32" y="103"/>
                </a:lnTo>
                <a:lnTo>
                  <a:pt x="32" y="103"/>
                </a:lnTo>
                <a:lnTo>
                  <a:pt x="24" y="103"/>
                </a:lnTo>
                <a:lnTo>
                  <a:pt x="16" y="79"/>
                </a:lnTo>
                <a:lnTo>
                  <a:pt x="16" y="79"/>
                </a:lnTo>
                <a:lnTo>
                  <a:pt x="16" y="71"/>
                </a:lnTo>
                <a:lnTo>
                  <a:pt x="0" y="0"/>
                </a:lnTo>
                <a:lnTo>
                  <a:pt x="1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28" name="Freeform 68"/>
          <p:cNvSpPr>
            <a:spLocks/>
          </p:cNvSpPr>
          <p:nvPr/>
        </p:nvSpPr>
        <p:spPr bwMode="auto">
          <a:xfrm>
            <a:off x="4786313" y="5637213"/>
            <a:ext cx="101600" cy="635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64" y="24"/>
              </a:cxn>
              <a:cxn ang="0">
                <a:pos x="64" y="32"/>
              </a:cxn>
              <a:cxn ang="0">
                <a:pos x="48" y="32"/>
              </a:cxn>
              <a:cxn ang="0">
                <a:pos x="56" y="40"/>
              </a:cxn>
              <a:cxn ang="0">
                <a:pos x="0" y="16"/>
              </a:cxn>
              <a:cxn ang="0">
                <a:pos x="8" y="0"/>
              </a:cxn>
            </a:cxnLst>
            <a:rect l="0" t="0" r="r" b="b"/>
            <a:pathLst>
              <a:path w="64" h="40">
                <a:moveTo>
                  <a:pt x="8" y="0"/>
                </a:moveTo>
                <a:lnTo>
                  <a:pt x="64" y="24"/>
                </a:lnTo>
                <a:lnTo>
                  <a:pt x="64" y="32"/>
                </a:lnTo>
                <a:lnTo>
                  <a:pt x="48" y="32"/>
                </a:lnTo>
                <a:lnTo>
                  <a:pt x="56" y="40"/>
                </a:lnTo>
                <a:lnTo>
                  <a:pt x="0" y="16"/>
                </a:lnTo>
                <a:lnTo>
                  <a:pt x="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29" name="Rectangle 69"/>
          <p:cNvSpPr>
            <a:spLocks noChangeArrowheads="1"/>
          </p:cNvSpPr>
          <p:nvPr/>
        </p:nvSpPr>
        <p:spPr bwMode="auto">
          <a:xfrm>
            <a:off x="48879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0" name="Freeform 70"/>
          <p:cNvSpPr>
            <a:spLocks/>
          </p:cNvSpPr>
          <p:nvPr/>
        </p:nvSpPr>
        <p:spPr bwMode="auto">
          <a:xfrm>
            <a:off x="4862513" y="5688013"/>
            <a:ext cx="50800" cy="15240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0"/>
              </a:cxn>
              <a:cxn ang="0">
                <a:pos x="16" y="96"/>
              </a:cxn>
              <a:cxn ang="0">
                <a:pos x="32" y="96"/>
              </a:cxn>
              <a:cxn ang="0">
                <a:pos x="16" y="0"/>
              </a:cxn>
            </a:cxnLst>
            <a:rect l="0" t="0" r="r" b="b"/>
            <a:pathLst>
              <a:path w="32" h="96">
                <a:moveTo>
                  <a:pt x="16" y="0"/>
                </a:moveTo>
                <a:lnTo>
                  <a:pt x="0" y="0"/>
                </a:lnTo>
                <a:lnTo>
                  <a:pt x="16" y="96"/>
                </a:lnTo>
                <a:lnTo>
                  <a:pt x="32" y="96"/>
                </a:lnTo>
                <a:lnTo>
                  <a:pt x="1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1" name="Rectangle 71"/>
          <p:cNvSpPr>
            <a:spLocks noChangeArrowheads="1"/>
          </p:cNvSpPr>
          <p:nvPr/>
        </p:nvSpPr>
        <p:spPr bwMode="auto">
          <a:xfrm>
            <a:off x="56880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2" name="Freeform 72"/>
          <p:cNvSpPr>
            <a:spLocks/>
          </p:cNvSpPr>
          <p:nvPr/>
        </p:nvSpPr>
        <p:spPr bwMode="auto">
          <a:xfrm>
            <a:off x="5688013" y="5461000"/>
            <a:ext cx="101600" cy="201613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24" y="71"/>
              </a:cxn>
              <a:cxn ang="0">
                <a:pos x="24" y="71"/>
              </a:cxn>
              <a:cxn ang="0">
                <a:pos x="24" y="71"/>
              </a:cxn>
              <a:cxn ang="0">
                <a:pos x="40" y="95"/>
              </a:cxn>
              <a:cxn ang="0">
                <a:pos x="40" y="95"/>
              </a:cxn>
              <a:cxn ang="0">
                <a:pos x="40" y="95"/>
              </a:cxn>
              <a:cxn ang="0">
                <a:pos x="64" y="119"/>
              </a:cxn>
              <a:cxn ang="0">
                <a:pos x="64" y="111"/>
              </a:cxn>
              <a:cxn ang="0">
                <a:pos x="56" y="127"/>
              </a:cxn>
              <a:cxn ang="0">
                <a:pos x="56" y="127"/>
              </a:cxn>
              <a:cxn ang="0">
                <a:pos x="32" y="103"/>
              </a:cxn>
              <a:cxn ang="0">
                <a:pos x="32" y="103"/>
              </a:cxn>
              <a:cxn ang="0">
                <a:pos x="24" y="103"/>
              </a:cxn>
              <a:cxn ang="0">
                <a:pos x="8" y="79"/>
              </a:cxn>
              <a:cxn ang="0">
                <a:pos x="8" y="79"/>
              </a:cxn>
              <a:cxn ang="0">
                <a:pos x="8" y="71"/>
              </a:cxn>
              <a:cxn ang="0">
                <a:pos x="0" y="0"/>
              </a:cxn>
              <a:cxn ang="0">
                <a:pos x="16" y="0"/>
              </a:cxn>
            </a:cxnLst>
            <a:rect l="0" t="0" r="r" b="b"/>
            <a:pathLst>
              <a:path w="64" h="127">
                <a:moveTo>
                  <a:pt x="16" y="0"/>
                </a:moveTo>
                <a:lnTo>
                  <a:pt x="24" y="71"/>
                </a:lnTo>
                <a:lnTo>
                  <a:pt x="24" y="71"/>
                </a:lnTo>
                <a:lnTo>
                  <a:pt x="24" y="71"/>
                </a:lnTo>
                <a:lnTo>
                  <a:pt x="40" y="95"/>
                </a:lnTo>
                <a:lnTo>
                  <a:pt x="40" y="95"/>
                </a:lnTo>
                <a:lnTo>
                  <a:pt x="40" y="95"/>
                </a:lnTo>
                <a:lnTo>
                  <a:pt x="64" y="119"/>
                </a:lnTo>
                <a:lnTo>
                  <a:pt x="64" y="111"/>
                </a:lnTo>
                <a:lnTo>
                  <a:pt x="56" y="127"/>
                </a:lnTo>
                <a:lnTo>
                  <a:pt x="56" y="127"/>
                </a:lnTo>
                <a:lnTo>
                  <a:pt x="32" y="103"/>
                </a:lnTo>
                <a:lnTo>
                  <a:pt x="32" y="103"/>
                </a:lnTo>
                <a:lnTo>
                  <a:pt x="24" y="103"/>
                </a:lnTo>
                <a:lnTo>
                  <a:pt x="8" y="79"/>
                </a:lnTo>
                <a:lnTo>
                  <a:pt x="8" y="79"/>
                </a:lnTo>
                <a:lnTo>
                  <a:pt x="8" y="71"/>
                </a:lnTo>
                <a:lnTo>
                  <a:pt x="0" y="0"/>
                </a:lnTo>
                <a:lnTo>
                  <a:pt x="1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3" name="Freeform 73"/>
          <p:cNvSpPr>
            <a:spLocks/>
          </p:cNvSpPr>
          <p:nvPr/>
        </p:nvSpPr>
        <p:spPr bwMode="auto">
          <a:xfrm>
            <a:off x="5776913" y="5637213"/>
            <a:ext cx="101600" cy="635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64" y="24"/>
              </a:cxn>
              <a:cxn ang="0">
                <a:pos x="64" y="32"/>
              </a:cxn>
              <a:cxn ang="0">
                <a:pos x="48" y="32"/>
              </a:cxn>
              <a:cxn ang="0">
                <a:pos x="56" y="40"/>
              </a:cxn>
              <a:cxn ang="0">
                <a:pos x="0" y="16"/>
              </a:cxn>
              <a:cxn ang="0">
                <a:pos x="8" y="0"/>
              </a:cxn>
            </a:cxnLst>
            <a:rect l="0" t="0" r="r" b="b"/>
            <a:pathLst>
              <a:path w="64" h="40">
                <a:moveTo>
                  <a:pt x="8" y="0"/>
                </a:moveTo>
                <a:lnTo>
                  <a:pt x="64" y="24"/>
                </a:lnTo>
                <a:lnTo>
                  <a:pt x="64" y="32"/>
                </a:lnTo>
                <a:lnTo>
                  <a:pt x="48" y="32"/>
                </a:lnTo>
                <a:lnTo>
                  <a:pt x="56" y="40"/>
                </a:lnTo>
                <a:lnTo>
                  <a:pt x="0" y="16"/>
                </a:lnTo>
                <a:lnTo>
                  <a:pt x="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4" name="Rectangle 74"/>
          <p:cNvSpPr>
            <a:spLocks noChangeArrowheads="1"/>
          </p:cNvSpPr>
          <p:nvPr/>
        </p:nvSpPr>
        <p:spPr bwMode="auto">
          <a:xfrm>
            <a:off x="58785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5" name="Freeform 75"/>
          <p:cNvSpPr>
            <a:spLocks/>
          </p:cNvSpPr>
          <p:nvPr/>
        </p:nvSpPr>
        <p:spPr bwMode="auto">
          <a:xfrm>
            <a:off x="5853113" y="5688013"/>
            <a:ext cx="50800" cy="15240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0"/>
              </a:cxn>
              <a:cxn ang="0">
                <a:pos x="16" y="96"/>
              </a:cxn>
              <a:cxn ang="0">
                <a:pos x="32" y="96"/>
              </a:cxn>
              <a:cxn ang="0">
                <a:pos x="16" y="0"/>
              </a:cxn>
            </a:cxnLst>
            <a:rect l="0" t="0" r="r" b="b"/>
            <a:pathLst>
              <a:path w="32" h="96">
                <a:moveTo>
                  <a:pt x="16" y="0"/>
                </a:moveTo>
                <a:lnTo>
                  <a:pt x="0" y="0"/>
                </a:lnTo>
                <a:lnTo>
                  <a:pt x="16" y="96"/>
                </a:lnTo>
                <a:lnTo>
                  <a:pt x="32" y="96"/>
                </a:lnTo>
                <a:lnTo>
                  <a:pt x="1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6" name="Rectangle 76"/>
          <p:cNvSpPr>
            <a:spLocks noChangeArrowheads="1"/>
          </p:cNvSpPr>
          <p:nvPr/>
        </p:nvSpPr>
        <p:spPr bwMode="auto">
          <a:xfrm>
            <a:off x="5141913" y="5334000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b="1">
                <a:latin typeface="Times New Roman" pitchFamily="18" charset="0"/>
              </a:rPr>
              <a:t>…</a:t>
            </a:r>
          </a:p>
        </p:txBody>
      </p:sp>
      <p:sp>
        <p:nvSpPr>
          <p:cNvPr id="41038" name="Text Box 78"/>
          <p:cNvSpPr txBox="1">
            <a:spLocks noChangeArrowheads="1"/>
          </p:cNvSpPr>
          <p:nvPr/>
        </p:nvSpPr>
        <p:spPr bwMode="auto">
          <a:xfrm>
            <a:off x="4343400" y="1676400"/>
            <a:ext cx="4419600" cy="33877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28600"/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Algorithm</a:t>
            </a:r>
            <a:r>
              <a:rPr lang="en-US">
                <a:latin typeface="Times New Roman" pitchFamily="18" charset="0"/>
              </a:rPr>
              <a:t> </a:t>
            </a:r>
            <a:r>
              <a:rPr lang="en-US" b="1" i="1">
                <a:solidFill>
                  <a:schemeClr val="tx2"/>
                </a:solidFill>
                <a:latin typeface="Times New Roman" pitchFamily="18" charset="0"/>
              </a:rPr>
              <a:t>size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()</a:t>
            </a:r>
          </a:p>
          <a:p>
            <a:pPr defTabSz="228600"/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	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return</a:t>
            </a:r>
            <a:r>
              <a:rPr lang="en-US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 +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1</a:t>
            </a:r>
          </a:p>
          <a:p>
            <a:pPr defTabSz="228600"/>
            <a:endParaRPr lang="en-US" b="1">
              <a:solidFill>
                <a:schemeClr val="tx2"/>
              </a:solidFill>
              <a:latin typeface="Times New Roman" pitchFamily="18" charset="0"/>
            </a:endParaRPr>
          </a:p>
          <a:p>
            <a:pPr defTabSz="228600"/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Algorithm</a:t>
            </a:r>
            <a:r>
              <a:rPr lang="en-US">
                <a:latin typeface="Times New Roman" pitchFamily="18" charset="0"/>
              </a:rPr>
              <a:t> </a:t>
            </a:r>
            <a:r>
              <a:rPr lang="en-US" b="1" i="1">
                <a:solidFill>
                  <a:schemeClr val="tx2"/>
                </a:solidFill>
                <a:latin typeface="Times New Roman" pitchFamily="18" charset="0"/>
              </a:rPr>
              <a:t>pop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()</a:t>
            </a:r>
          </a:p>
          <a:p>
            <a:pPr defTabSz="228600"/>
            <a:r>
              <a:rPr lang="en-US">
                <a:latin typeface="Times New Roman" pitchFamily="18" charset="0"/>
                <a:sym typeface="Symbol" pitchFamily="18" charset="2"/>
              </a:rPr>
              <a:t>	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if</a:t>
            </a:r>
            <a:r>
              <a:rPr lang="en-US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isEmpty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()</a:t>
            </a:r>
            <a:r>
              <a:rPr lang="en-US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then</a:t>
            </a:r>
          </a:p>
          <a:p>
            <a:pPr defTabSz="228600"/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		throw 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EmptyStackException</a:t>
            </a:r>
            <a:endParaRPr lang="en-US" b="1">
              <a:solidFill>
                <a:srgbClr val="000000"/>
              </a:solidFill>
              <a:latin typeface="Times New Roman" pitchFamily="18" charset="0"/>
              <a:sym typeface="Symbol" pitchFamily="18" charset="2"/>
            </a:endParaRPr>
          </a:p>
          <a:p>
            <a:pPr defTabSz="228600"/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	 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else </a:t>
            </a:r>
            <a:r>
              <a:rPr lang="en-US">
                <a:latin typeface="Times New Roman" pitchFamily="18" charset="0"/>
                <a:sym typeface="Symbol" pitchFamily="18" charset="2"/>
              </a:rPr>
              <a:t> </a:t>
            </a:r>
            <a:endParaRPr lang="en-US">
              <a:latin typeface="Times New Roman" pitchFamily="18" charset="0"/>
            </a:endParaRPr>
          </a:p>
          <a:p>
            <a:pPr defTabSz="228600"/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		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</a:rPr>
              <a:t>t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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 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1</a:t>
            </a:r>
          </a:p>
          <a:p>
            <a:pPr defTabSz="228600"/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		return</a:t>
            </a:r>
            <a:r>
              <a:rPr lang="en-US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S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[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t 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+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1]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Array-based Stack (cont.)</a:t>
            </a:r>
          </a:p>
        </p:txBody>
      </p:sp>
      <p:sp>
        <p:nvSpPr>
          <p:cNvPr id="563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3657600" cy="3429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array storing the stack elements may become full</a:t>
            </a:r>
          </a:p>
          <a:p>
            <a:pPr>
              <a:lnSpc>
                <a:spcPct val="90000"/>
              </a:lnSpc>
            </a:pPr>
            <a:r>
              <a:rPr lang="en-US" sz="2400"/>
              <a:t>A push operation will then throw a </a:t>
            </a:r>
            <a:r>
              <a:rPr lang="en-US" sz="2400">
                <a:solidFill>
                  <a:schemeClr val="hlink"/>
                </a:solidFill>
              </a:rPr>
              <a:t>FullStackException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Limitation of the array-based  implementation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Not intrinsic to the Stack ADT</a:t>
            </a:r>
            <a:endParaRPr lang="en-US" sz="240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5632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1752600"/>
            <a:ext cx="3581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</a:pPr>
            <a:endParaRPr lang="en-US"/>
          </a:p>
        </p:txBody>
      </p:sp>
      <p:grpSp>
        <p:nvGrpSpPr>
          <p:cNvPr id="56326" name="Group 6"/>
          <p:cNvGrpSpPr>
            <a:grpSpLocks/>
          </p:cNvGrpSpPr>
          <p:nvPr/>
        </p:nvGrpSpPr>
        <p:grpSpPr bwMode="auto">
          <a:xfrm>
            <a:off x="1447800" y="5453063"/>
            <a:ext cx="6934200" cy="871537"/>
            <a:chOff x="912" y="3435"/>
            <a:chExt cx="4368" cy="549"/>
          </a:xfrm>
        </p:grpSpPr>
        <p:sp>
          <p:nvSpPr>
            <p:cNvPr id="56327" name="Rectangle 7"/>
            <p:cNvSpPr>
              <a:spLocks noChangeArrowheads="1"/>
            </p:cNvSpPr>
            <p:nvPr/>
          </p:nvSpPr>
          <p:spPr bwMode="auto">
            <a:xfrm>
              <a:off x="4560" y="3512"/>
              <a:ext cx="720" cy="2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328" name="Freeform 8"/>
            <p:cNvSpPr>
              <a:spLocks/>
            </p:cNvSpPr>
            <p:nvPr/>
          </p:nvSpPr>
          <p:spPr bwMode="auto">
            <a:xfrm>
              <a:off x="3600" y="3515"/>
              <a:ext cx="951" cy="239"/>
            </a:xfrm>
            <a:custGeom>
              <a:avLst/>
              <a:gdLst/>
              <a:ahLst/>
              <a:cxnLst>
                <a:cxn ang="0">
                  <a:pos x="951" y="239"/>
                </a:cxn>
                <a:cxn ang="0">
                  <a:pos x="951" y="0"/>
                </a:cxn>
                <a:cxn ang="0">
                  <a:pos x="0" y="0"/>
                </a:cxn>
                <a:cxn ang="0">
                  <a:pos x="24" y="103"/>
                </a:cxn>
                <a:cxn ang="0">
                  <a:pos x="104" y="143"/>
                </a:cxn>
                <a:cxn ang="0">
                  <a:pos x="120" y="239"/>
                </a:cxn>
                <a:cxn ang="0">
                  <a:pos x="951" y="239"/>
                </a:cxn>
              </a:cxnLst>
              <a:rect l="0" t="0" r="r" b="b"/>
              <a:pathLst>
                <a:path w="951" h="239">
                  <a:moveTo>
                    <a:pt x="951" y="239"/>
                  </a:moveTo>
                  <a:lnTo>
                    <a:pt x="951" y="0"/>
                  </a:lnTo>
                  <a:lnTo>
                    <a:pt x="0" y="0"/>
                  </a:lnTo>
                  <a:lnTo>
                    <a:pt x="24" y="103"/>
                  </a:lnTo>
                  <a:lnTo>
                    <a:pt x="104" y="143"/>
                  </a:lnTo>
                  <a:lnTo>
                    <a:pt x="120" y="239"/>
                  </a:lnTo>
                  <a:lnTo>
                    <a:pt x="951" y="23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29" name="Freeform 9"/>
            <p:cNvSpPr>
              <a:spLocks/>
            </p:cNvSpPr>
            <p:nvPr/>
          </p:nvSpPr>
          <p:spPr bwMode="auto">
            <a:xfrm>
              <a:off x="1200" y="3515"/>
              <a:ext cx="1879" cy="2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9"/>
                </a:cxn>
                <a:cxn ang="0">
                  <a:pos x="1879" y="239"/>
                </a:cxn>
                <a:cxn ang="0">
                  <a:pos x="1863" y="135"/>
                </a:cxn>
                <a:cxn ang="0">
                  <a:pos x="1783" y="79"/>
                </a:cxn>
                <a:cxn ang="0">
                  <a:pos x="1767" y="0"/>
                </a:cxn>
                <a:cxn ang="0">
                  <a:pos x="0" y="0"/>
                </a:cxn>
              </a:cxnLst>
              <a:rect l="0" t="0" r="r" b="b"/>
              <a:pathLst>
                <a:path w="1879" h="239">
                  <a:moveTo>
                    <a:pt x="0" y="0"/>
                  </a:moveTo>
                  <a:lnTo>
                    <a:pt x="0" y="239"/>
                  </a:lnTo>
                  <a:lnTo>
                    <a:pt x="1879" y="239"/>
                  </a:lnTo>
                  <a:lnTo>
                    <a:pt x="1863" y="135"/>
                  </a:lnTo>
                  <a:lnTo>
                    <a:pt x="1783" y="79"/>
                  </a:lnTo>
                  <a:lnTo>
                    <a:pt x="17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0" name="Rectangle 10"/>
            <p:cNvSpPr>
              <a:spLocks noChangeArrowheads="1"/>
            </p:cNvSpPr>
            <p:nvPr/>
          </p:nvSpPr>
          <p:spPr bwMode="auto">
            <a:xfrm>
              <a:off x="2967" y="3507"/>
              <a:ext cx="8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1" name="Rectangle 11"/>
            <p:cNvSpPr>
              <a:spLocks noChangeArrowheads="1"/>
            </p:cNvSpPr>
            <p:nvPr/>
          </p:nvSpPr>
          <p:spPr bwMode="auto">
            <a:xfrm>
              <a:off x="1192" y="3507"/>
              <a:ext cx="1775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2" name="Rectangle 12"/>
            <p:cNvSpPr>
              <a:spLocks noChangeArrowheads="1"/>
            </p:cNvSpPr>
            <p:nvPr/>
          </p:nvSpPr>
          <p:spPr bwMode="auto">
            <a:xfrm>
              <a:off x="1192" y="3515"/>
              <a:ext cx="16" cy="24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3" name="Rectangle 13"/>
            <p:cNvSpPr>
              <a:spLocks noChangeArrowheads="1"/>
            </p:cNvSpPr>
            <p:nvPr/>
          </p:nvSpPr>
          <p:spPr bwMode="auto">
            <a:xfrm>
              <a:off x="3079" y="3746"/>
              <a:ext cx="8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4" name="Rectangle 14"/>
            <p:cNvSpPr>
              <a:spLocks noChangeArrowheads="1"/>
            </p:cNvSpPr>
            <p:nvPr/>
          </p:nvSpPr>
          <p:spPr bwMode="auto">
            <a:xfrm>
              <a:off x="1200" y="3746"/>
              <a:ext cx="1879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5" name="Rectangle 15"/>
            <p:cNvSpPr>
              <a:spLocks noChangeArrowheads="1"/>
            </p:cNvSpPr>
            <p:nvPr/>
          </p:nvSpPr>
          <p:spPr bwMode="auto">
            <a:xfrm>
              <a:off x="3599" y="3507"/>
              <a:ext cx="8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6" name="Rectangle 16"/>
            <p:cNvSpPr>
              <a:spLocks noChangeArrowheads="1"/>
            </p:cNvSpPr>
            <p:nvPr/>
          </p:nvSpPr>
          <p:spPr bwMode="auto">
            <a:xfrm>
              <a:off x="3607" y="3507"/>
              <a:ext cx="1663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7" name="Rectangle 17"/>
            <p:cNvSpPr>
              <a:spLocks noChangeArrowheads="1"/>
            </p:cNvSpPr>
            <p:nvPr/>
          </p:nvSpPr>
          <p:spPr bwMode="auto">
            <a:xfrm>
              <a:off x="5254" y="3515"/>
              <a:ext cx="16" cy="24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8" name="Rectangle 18"/>
            <p:cNvSpPr>
              <a:spLocks noChangeArrowheads="1"/>
            </p:cNvSpPr>
            <p:nvPr/>
          </p:nvSpPr>
          <p:spPr bwMode="auto">
            <a:xfrm>
              <a:off x="3703" y="3746"/>
              <a:ext cx="8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9" name="Rectangle 19"/>
            <p:cNvSpPr>
              <a:spLocks noChangeArrowheads="1"/>
            </p:cNvSpPr>
            <p:nvPr/>
          </p:nvSpPr>
          <p:spPr bwMode="auto">
            <a:xfrm>
              <a:off x="3711" y="3746"/>
              <a:ext cx="1551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0" name="Rectangle 20"/>
            <p:cNvSpPr>
              <a:spLocks noChangeArrowheads="1"/>
            </p:cNvSpPr>
            <p:nvPr/>
          </p:nvSpPr>
          <p:spPr bwMode="auto">
            <a:xfrm>
              <a:off x="1440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1" name="Rectangle 21"/>
            <p:cNvSpPr>
              <a:spLocks noChangeArrowheads="1"/>
            </p:cNvSpPr>
            <p:nvPr/>
          </p:nvSpPr>
          <p:spPr bwMode="auto">
            <a:xfrm>
              <a:off x="1440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2" name="Rectangle 22"/>
            <p:cNvSpPr>
              <a:spLocks noChangeArrowheads="1"/>
            </p:cNvSpPr>
            <p:nvPr/>
          </p:nvSpPr>
          <p:spPr bwMode="auto">
            <a:xfrm>
              <a:off x="1440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3" name="Rectangle 23"/>
            <p:cNvSpPr>
              <a:spLocks noChangeArrowheads="1"/>
            </p:cNvSpPr>
            <p:nvPr/>
          </p:nvSpPr>
          <p:spPr bwMode="auto">
            <a:xfrm>
              <a:off x="1680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4" name="Rectangle 24"/>
            <p:cNvSpPr>
              <a:spLocks noChangeArrowheads="1"/>
            </p:cNvSpPr>
            <p:nvPr/>
          </p:nvSpPr>
          <p:spPr bwMode="auto">
            <a:xfrm>
              <a:off x="1680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5" name="Rectangle 25"/>
            <p:cNvSpPr>
              <a:spLocks noChangeArrowheads="1"/>
            </p:cNvSpPr>
            <p:nvPr/>
          </p:nvSpPr>
          <p:spPr bwMode="auto">
            <a:xfrm>
              <a:off x="1680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6" name="Rectangle 26"/>
            <p:cNvSpPr>
              <a:spLocks noChangeArrowheads="1"/>
            </p:cNvSpPr>
            <p:nvPr/>
          </p:nvSpPr>
          <p:spPr bwMode="auto">
            <a:xfrm>
              <a:off x="2399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7" name="Rectangle 27"/>
            <p:cNvSpPr>
              <a:spLocks noChangeArrowheads="1"/>
            </p:cNvSpPr>
            <p:nvPr/>
          </p:nvSpPr>
          <p:spPr bwMode="auto">
            <a:xfrm>
              <a:off x="2399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8" name="Rectangle 28"/>
            <p:cNvSpPr>
              <a:spLocks noChangeArrowheads="1"/>
            </p:cNvSpPr>
            <p:nvPr/>
          </p:nvSpPr>
          <p:spPr bwMode="auto">
            <a:xfrm>
              <a:off x="2399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9" name="Rectangle 29"/>
            <p:cNvSpPr>
              <a:spLocks noChangeArrowheads="1"/>
            </p:cNvSpPr>
            <p:nvPr/>
          </p:nvSpPr>
          <p:spPr bwMode="auto">
            <a:xfrm>
              <a:off x="2159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0" name="Rectangle 30"/>
            <p:cNvSpPr>
              <a:spLocks noChangeArrowheads="1"/>
            </p:cNvSpPr>
            <p:nvPr/>
          </p:nvSpPr>
          <p:spPr bwMode="auto">
            <a:xfrm>
              <a:off x="2159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1" name="Rectangle 31"/>
            <p:cNvSpPr>
              <a:spLocks noChangeArrowheads="1"/>
            </p:cNvSpPr>
            <p:nvPr/>
          </p:nvSpPr>
          <p:spPr bwMode="auto">
            <a:xfrm>
              <a:off x="2159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2" name="Rectangle 32"/>
            <p:cNvSpPr>
              <a:spLocks noChangeArrowheads="1"/>
            </p:cNvSpPr>
            <p:nvPr/>
          </p:nvSpPr>
          <p:spPr bwMode="auto">
            <a:xfrm>
              <a:off x="1920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3" name="Rectangle 33"/>
            <p:cNvSpPr>
              <a:spLocks noChangeArrowheads="1"/>
            </p:cNvSpPr>
            <p:nvPr/>
          </p:nvSpPr>
          <p:spPr bwMode="auto">
            <a:xfrm>
              <a:off x="1920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4" name="Rectangle 34"/>
            <p:cNvSpPr>
              <a:spLocks noChangeArrowheads="1"/>
            </p:cNvSpPr>
            <p:nvPr/>
          </p:nvSpPr>
          <p:spPr bwMode="auto">
            <a:xfrm>
              <a:off x="1920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5" name="Rectangle 35"/>
            <p:cNvSpPr>
              <a:spLocks noChangeArrowheads="1"/>
            </p:cNvSpPr>
            <p:nvPr/>
          </p:nvSpPr>
          <p:spPr bwMode="auto">
            <a:xfrm>
              <a:off x="2639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6" name="Rectangle 36"/>
            <p:cNvSpPr>
              <a:spLocks noChangeArrowheads="1"/>
            </p:cNvSpPr>
            <p:nvPr/>
          </p:nvSpPr>
          <p:spPr bwMode="auto">
            <a:xfrm>
              <a:off x="2639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7" name="Rectangle 37"/>
            <p:cNvSpPr>
              <a:spLocks noChangeArrowheads="1"/>
            </p:cNvSpPr>
            <p:nvPr/>
          </p:nvSpPr>
          <p:spPr bwMode="auto">
            <a:xfrm>
              <a:off x="2639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8" name="Rectangle 38"/>
            <p:cNvSpPr>
              <a:spLocks noChangeArrowheads="1"/>
            </p:cNvSpPr>
            <p:nvPr/>
          </p:nvSpPr>
          <p:spPr bwMode="auto">
            <a:xfrm>
              <a:off x="4286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9" name="Rectangle 39"/>
            <p:cNvSpPr>
              <a:spLocks noChangeArrowheads="1"/>
            </p:cNvSpPr>
            <p:nvPr/>
          </p:nvSpPr>
          <p:spPr bwMode="auto">
            <a:xfrm>
              <a:off x="5016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0" name="Rectangle 40"/>
            <p:cNvSpPr>
              <a:spLocks noChangeArrowheads="1"/>
            </p:cNvSpPr>
            <p:nvPr/>
          </p:nvSpPr>
          <p:spPr bwMode="auto">
            <a:xfrm>
              <a:off x="4286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1" name="Rectangle 41"/>
            <p:cNvSpPr>
              <a:spLocks noChangeArrowheads="1"/>
            </p:cNvSpPr>
            <p:nvPr/>
          </p:nvSpPr>
          <p:spPr bwMode="auto">
            <a:xfrm>
              <a:off x="2879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2" name="Rectangle 42"/>
            <p:cNvSpPr>
              <a:spLocks noChangeArrowheads="1"/>
            </p:cNvSpPr>
            <p:nvPr/>
          </p:nvSpPr>
          <p:spPr bwMode="auto">
            <a:xfrm>
              <a:off x="2879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3" name="Rectangle 43"/>
            <p:cNvSpPr>
              <a:spLocks noChangeArrowheads="1"/>
            </p:cNvSpPr>
            <p:nvPr/>
          </p:nvSpPr>
          <p:spPr bwMode="auto">
            <a:xfrm>
              <a:off x="2879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4" name="Rectangle 44"/>
            <p:cNvSpPr>
              <a:spLocks noChangeArrowheads="1"/>
            </p:cNvSpPr>
            <p:nvPr/>
          </p:nvSpPr>
          <p:spPr bwMode="auto">
            <a:xfrm>
              <a:off x="4047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5" name="Rectangle 45"/>
            <p:cNvSpPr>
              <a:spLocks noChangeArrowheads="1"/>
            </p:cNvSpPr>
            <p:nvPr/>
          </p:nvSpPr>
          <p:spPr bwMode="auto">
            <a:xfrm>
              <a:off x="4047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6" name="Rectangle 46"/>
            <p:cNvSpPr>
              <a:spLocks noChangeArrowheads="1"/>
            </p:cNvSpPr>
            <p:nvPr/>
          </p:nvSpPr>
          <p:spPr bwMode="auto">
            <a:xfrm>
              <a:off x="4047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7" name="Rectangle 47"/>
            <p:cNvSpPr>
              <a:spLocks noChangeArrowheads="1"/>
            </p:cNvSpPr>
            <p:nvPr/>
          </p:nvSpPr>
          <p:spPr bwMode="auto">
            <a:xfrm>
              <a:off x="3807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8" name="Rectangle 48"/>
            <p:cNvSpPr>
              <a:spLocks noChangeArrowheads="1"/>
            </p:cNvSpPr>
            <p:nvPr/>
          </p:nvSpPr>
          <p:spPr bwMode="auto">
            <a:xfrm>
              <a:off x="3807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9" name="Rectangle 49"/>
            <p:cNvSpPr>
              <a:spLocks noChangeArrowheads="1"/>
            </p:cNvSpPr>
            <p:nvPr/>
          </p:nvSpPr>
          <p:spPr bwMode="auto">
            <a:xfrm>
              <a:off x="3807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0" name="Rectangle 50"/>
            <p:cNvSpPr>
              <a:spLocks noChangeArrowheads="1"/>
            </p:cNvSpPr>
            <p:nvPr/>
          </p:nvSpPr>
          <p:spPr bwMode="auto">
            <a:xfrm>
              <a:off x="4534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1" name="Rectangle 51"/>
            <p:cNvSpPr>
              <a:spLocks noChangeArrowheads="1"/>
            </p:cNvSpPr>
            <p:nvPr/>
          </p:nvSpPr>
          <p:spPr bwMode="auto">
            <a:xfrm>
              <a:off x="5264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2" name="Rectangle 52"/>
            <p:cNvSpPr>
              <a:spLocks noChangeArrowheads="1"/>
            </p:cNvSpPr>
            <p:nvPr/>
          </p:nvSpPr>
          <p:spPr bwMode="auto">
            <a:xfrm>
              <a:off x="4534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3" name="Rectangle 53"/>
            <p:cNvSpPr>
              <a:spLocks noChangeArrowheads="1"/>
            </p:cNvSpPr>
            <p:nvPr/>
          </p:nvSpPr>
          <p:spPr bwMode="auto">
            <a:xfrm>
              <a:off x="4774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4" name="Rectangle 54"/>
            <p:cNvSpPr>
              <a:spLocks noChangeArrowheads="1"/>
            </p:cNvSpPr>
            <p:nvPr/>
          </p:nvSpPr>
          <p:spPr bwMode="auto">
            <a:xfrm>
              <a:off x="4774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5" name="Rectangle 55"/>
            <p:cNvSpPr>
              <a:spLocks noChangeArrowheads="1"/>
            </p:cNvSpPr>
            <p:nvPr/>
          </p:nvSpPr>
          <p:spPr bwMode="auto">
            <a:xfrm>
              <a:off x="4774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6" name="Rectangle 56"/>
            <p:cNvSpPr>
              <a:spLocks noChangeArrowheads="1"/>
            </p:cNvSpPr>
            <p:nvPr/>
          </p:nvSpPr>
          <p:spPr bwMode="auto">
            <a:xfrm>
              <a:off x="5014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7" name="Rectangle 57"/>
            <p:cNvSpPr>
              <a:spLocks noChangeArrowheads="1"/>
            </p:cNvSpPr>
            <p:nvPr/>
          </p:nvSpPr>
          <p:spPr bwMode="auto">
            <a:xfrm>
              <a:off x="5014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8" name="Rectangle 58"/>
            <p:cNvSpPr>
              <a:spLocks noChangeArrowheads="1"/>
            </p:cNvSpPr>
            <p:nvPr/>
          </p:nvSpPr>
          <p:spPr bwMode="auto">
            <a:xfrm>
              <a:off x="912" y="3539"/>
              <a:ext cx="187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b="1" i="1">
                  <a:solidFill>
                    <a:schemeClr val="accent2"/>
                  </a:solidFill>
                  <a:latin typeface="Times New Roman" pitchFamily="18" charset="0"/>
                </a:rPr>
                <a:t>S</a:t>
              </a:r>
              <a:endParaRPr lang="en-US" b="1">
                <a:solidFill>
                  <a:schemeClr val="accent2"/>
                </a:solidFill>
              </a:endParaRPr>
            </a:p>
          </p:txBody>
        </p:sp>
        <p:sp>
          <p:nvSpPr>
            <p:cNvPr id="56379" name="Rectangle 59"/>
            <p:cNvSpPr>
              <a:spLocks noChangeArrowheads="1"/>
            </p:cNvSpPr>
            <p:nvPr/>
          </p:nvSpPr>
          <p:spPr bwMode="auto">
            <a:xfrm>
              <a:off x="1272" y="3753"/>
              <a:ext cx="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latin typeface="Times New Roman" pitchFamily="18" charset="0"/>
                </a:rPr>
                <a:t>0</a:t>
              </a: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6380" name="Rectangle 60"/>
            <p:cNvSpPr>
              <a:spLocks noChangeArrowheads="1"/>
            </p:cNvSpPr>
            <p:nvPr/>
          </p:nvSpPr>
          <p:spPr bwMode="auto">
            <a:xfrm>
              <a:off x="1528" y="3753"/>
              <a:ext cx="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latin typeface="Times New Roman" pitchFamily="18" charset="0"/>
                </a:rPr>
                <a:t>1</a:t>
              </a: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6381" name="Rectangle 61"/>
            <p:cNvSpPr>
              <a:spLocks noChangeArrowheads="1"/>
            </p:cNvSpPr>
            <p:nvPr/>
          </p:nvSpPr>
          <p:spPr bwMode="auto">
            <a:xfrm>
              <a:off x="1768" y="3753"/>
              <a:ext cx="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latin typeface="Times New Roman" pitchFamily="18" charset="0"/>
                </a:rPr>
                <a:t>2</a:t>
              </a: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6382" name="Rectangle 62"/>
            <p:cNvSpPr>
              <a:spLocks noChangeArrowheads="1"/>
            </p:cNvSpPr>
            <p:nvPr/>
          </p:nvSpPr>
          <p:spPr bwMode="auto">
            <a:xfrm>
              <a:off x="5066" y="3754"/>
              <a:ext cx="178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b="1" i="1">
                  <a:solidFill>
                    <a:schemeClr val="accent2"/>
                  </a:solidFill>
                  <a:latin typeface="Times New Roman" pitchFamily="18" charset="0"/>
                </a:rPr>
                <a:t>t</a:t>
              </a:r>
              <a:endParaRPr lang="en-US" b="1">
                <a:solidFill>
                  <a:schemeClr val="accent2"/>
                </a:solidFill>
              </a:endParaRPr>
            </a:p>
          </p:txBody>
        </p:sp>
        <p:sp>
          <p:nvSpPr>
            <p:cNvPr id="56383" name="Rectangle 63"/>
            <p:cNvSpPr>
              <a:spLocks noChangeArrowheads="1"/>
            </p:cNvSpPr>
            <p:nvPr/>
          </p:nvSpPr>
          <p:spPr bwMode="auto">
            <a:xfrm>
              <a:off x="2959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4" name="Freeform 64"/>
            <p:cNvSpPr>
              <a:spLocks/>
            </p:cNvSpPr>
            <p:nvPr/>
          </p:nvSpPr>
          <p:spPr bwMode="auto">
            <a:xfrm>
              <a:off x="2959" y="3515"/>
              <a:ext cx="64" cy="12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2" y="71"/>
                </a:cxn>
                <a:cxn ang="0">
                  <a:pos x="32" y="71"/>
                </a:cxn>
                <a:cxn ang="0">
                  <a:pos x="32" y="71"/>
                </a:cxn>
                <a:cxn ang="0">
                  <a:pos x="40" y="95"/>
                </a:cxn>
                <a:cxn ang="0">
                  <a:pos x="40" y="95"/>
                </a:cxn>
                <a:cxn ang="0">
                  <a:pos x="40" y="95"/>
                </a:cxn>
                <a:cxn ang="0">
                  <a:pos x="64" y="119"/>
                </a:cxn>
                <a:cxn ang="0">
                  <a:pos x="64" y="111"/>
                </a:cxn>
                <a:cxn ang="0">
                  <a:pos x="56" y="127"/>
                </a:cxn>
                <a:cxn ang="0">
                  <a:pos x="56" y="127"/>
                </a:cxn>
                <a:cxn ang="0">
                  <a:pos x="32" y="103"/>
                </a:cxn>
                <a:cxn ang="0">
                  <a:pos x="32" y="103"/>
                </a:cxn>
                <a:cxn ang="0">
                  <a:pos x="24" y="103"/>
                </a:cxn>
                <a:cxn ang="0">
                  <a:pos x="16" y="79"/>
                </a:cxn>
                <a:cxn ang="0">
                  <a:pos x="16" y="79"/>
                </a:cxn>
                <a:cxn ang="0">
                  <a:pos x="16" y="71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64" h="127">
                  <a:moveTo>
                    <a:pt x="16" y="0"/>
                  </a:moveTo>
                  <a:lnTo>
                    <a:pt x="32" y="71"/>
                  </a:lnTo>
                  <a:lnTo>
                    <a:pt x="32" y="71"/>
                  </a:lnTo>
                  <a:lnTo>
                    <a:pt x="32" y="71"/>
                  </a:lnTo>
                  <a:lnTo>
                    <a:pt x="40" y="95"/>
                  </a:lnTo>
                  <a:lnTo>
                    <a:pt x="40" y="95"/>
                  </a:lnTo>
                  <a:lnTo>
                    <a:pt x="40" y="95"/>
                  </a:lnTo>
                  <a:lnTo>
                    <a:pt x="64" y="119"/>
                  </a:lnTo>
                  <a:lnTo>
                    <a:pt x="64" y="111"/>
                  </a:lnTo>
                  <a:lnTo>
                    <a:pt x="56" y="127"/>
                  </a:lnTo>
                  <a:lnTo>
                    <a:pt x="56" y="127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24" y="103"/>
                  </a:lnTo>
                  <a:lnTo>
                    <a:pt x="16" y="79"/>
                  </a:lnTo>
                  <a:lnTo>
                    <a:pt x="16" y="79"/>
                  </a:lnTo>
                  <a:lnTo>
                    <a:pt x="16" y="71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5" name="Freeform 65"/>
            <p:cNvSpPr>
              <a:spLocks/>
            </p:cNvSpPr>
            <p:nvPr/>
          </p:nvSpPr>
          <p:spPr bwMode="auto">
            <a:xfrm>
              <a:off x="3015" y="3626"/>
              <a:ext cx="64" cy="4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64" y="24"/>
                </a:cxn>
                <a:cxn ang="0">
                  <a:pos x="64" y="32"/>
                </a:cxn>
                <a:cxn ang="0">
                  <a:pos x="48" y="32"/>
                </a:cxn>
                <a:cxn ang="0">
                  <a:pos x="56" y="40"/>
                </a:cxn>
                <a:cxn ang="0">
                  <a:pos x="0" y="16"/>
                </a:cxn>
                <a:cxn ang="0">
                  <a:pos x="8" y="0"/>
                </a:cxn>
              </a:cxnLst>
              <a:rect l="0" t="0" r="r" b="b"/>
              <a:pathLst>
                <a:path w="64" h="40">
                  <a:moveTo>
                    <a:pt x="8" y="0"/>
                  </a:moveTo>
                  <a:lnTo>
                    <a:pt x="64" y="24"/>
                  </a:lnTo>
                  <a:lnTo>
                    <a:pt x="64" y="32"/>
                  </a:lnTo>
                  <a:lnTo>
                    <a:pt x="48" y="32"/>
                  </a:lnTo>
                  <a:lnTo>
                    <a:pt x="56" y="40"/>
                  </a:lnTo>
                  <a:lnTo>
                    <a:pt x="0" y="1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6" name="Rectangle 66"/>
            <p:cNvSpPr>
              <a:spLocks noChangeArrowheads="1"/>
            </p:cNvSpPr>
            <p:nvPr/>
          </p:nvSpPr>
          <p:spPr bwMode="auto">
            <a:xfrm>
              <a:off x="3079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7" name="Freeform 67"/>
            <p:cNvSpPr>
              <a:spLocks/>
            </p:cNvSpPr>
            <p:nvPr/>
          </p:nvSpPr>
          <p:spPr bwMode="auto">
            <a:xfrm>
              <a:off x="3063" y="3658"/>
              <a:ext cx="32" cy="9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0"/>
                </a:cxn>
                <a:cxn ang="0">
                  <a:pos x="16" y="96"/>
                </a:cxn>
                <a:cxn ang="0">
                  <a:pos x="32" y="96"/>
                </a:cxn>
                <a:cxn ang="0">
                  <a:pos x="16" y="0"/>
                </a:cxn>
              </a:cxnLst>
              <a:rect l="0" t="0" r="r" b="b"/>
              <a:pathLst>
                <a:path w="32" h="96">
                  <a:moveTo>
                    <a:pt x="16" y="0"/>
                  </a:moveTo>
                  <a:lnTo>
                    <a:pt x="0" y="0"/>
                  </a:lnTo>
                  <a:lnTo>
                    <a:pt x="16" y="96"/>
                  </a:lnTo>
                  <a:lnTo>
                    <a:pt x="32" y="9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8" name="Rectangle 68"/>
            <p:cNvSpPr>
              <a:spLocks noChangeArrowheads="1"/>
            </p:cNvSpPr>
            <p:nvPr/>
          </p:nvSpPr>
          <p:spPr bwMode="auto">
            <a:xfrm>
              <a:off x="3583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9" name="Freeform 69"/>
            <p:cNvSpPr>
              <a:spLocks/>
            </p:cNvSpPr>
            <p:nvPr/>
          </p:nvSpPr>
          <p:spPr bwMode="auto">
            <a:xfrm>
              <a:off x="3583" y="3515"/>
              <a:ext cx="64" cy="12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4" y="71"/>
                </a:cxn>
                <a:cxn ang="0">
                  <a:pos x="24" y="71"/>
                </a:cxn>
                <a:cxn ang="0">
                  <a:pos x="24" y="71"/>
                </a:cxn>
                <a:cxn ang="0">
                  <a:pos x="40" y="95"/>
                </a:cxn>
                <a:cxn ang="0">
                  <a:pos x="40" y="95"/>
                </a:cxn>
                <a:cxn ang="0">
                  <a:pos x="40" y="95"/>
                </a:cxn>
                <a:cxn ang="0">
                  <a:pos x="64" y="119"/>
                </a:cxn>
                <a:cxn ang="0">
                  <a:pos x="64" y="111"/>
                </a:cxn>
                <a:cxn ang="0">
                  <a:pos x="56" y="127"/>
                </a:cxn>
                <a:cxn ang="0">
                  <a:pos x="56" y="127"/>
                </a:cxn>
                <a:cxn ang="0">
                  <a:pos x="32" y="103"/>
                </a:cxn>
                <a:cxn ang="0">
                  <a:pos x="32" y="103"/>
                </a:cxn>
                <a:cxn ang="0">
                  <a:pos x="24" y="103"/>
                </a:cxn>
                <a:cxn ang="0">
                  <a:pos x="8" y="79"/>
                </a:cxn>
                <a:cxn ang="0">
                  <a:pos x="8" y="79"/>
                </a:cxn>
                <a:cxn ang="0">
                  <a:pos x="8" y="71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64" h="127">
                  <a:moveTo>
                    <a:pt x="16" y="0"/>
                  </a:move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40" y="95"/>
                  </a:lnTo>
                  <a:lnTo>
                    <a:pt x="40" y="95"/>
                  </a:lnTo>
                  <a:lnTo>
                    <a:pt x="40" y="95"/>
                  </a:lnTo>
                  <a:lnTo>
                    <a:pt x="64" y="119"/>
                  </a:lnTo>
                  <a:lnTo>
                    <a:pt x="64" y="111"/>
                  </a:lnTo>
                  <a:lnTo>
                    <a:pt x="56" y="127"/>
                  </a:lnTo>
                  <a:lnTo>
                    <a:pt x="56" y="127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24" y="103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8" y="71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90" name="Freeform 70"/>
            <p:cNvSpPr>
              <a:spLocks/>
            </p:cNvSpPr>
            <p:nvPr/>
          </p:nvSpPr>
          <p:spPr bwMode="auto">
            <a:xfrm>
              <a:off x="3639" y="3626"/>
              <a:ext cx="64" cy="4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64" y="24"/>
                </a:cxn>
                <a:cxn ang="0">
                  <a:pos x="64" y="32"/>
                </a:cxn>
                <a:cxn ang="0">
                  <a:pos x="48" y="32"/>
                </a:cxn>
                <a:cxn ang="0">
                  <a:pos x="56" y="40"/>
                </a:cxn>
                <a:cxn ang="0">
                  <a:pos x="0" y="16"/>
                </a:cxn>
                <a:cxn ang="0">
                  <a:pos x="8" y="0"/>
                </a:cxn>
              </a:cxnLst>
              <a:rect l="0" t="0" r="r" b="b"/>
              <a:pathLst>
                <a:path w="64" h="40">
                  <a:moveTo>
                    <a:pt x="8" y="0"/>
                  </a:moveTo>
                  <a:lnTo>
                    <a:pt x="64" y="24"/>
                  </a:lnTo>
                  <a:lnTo>
                    <a:pt x="64" y="32"/>
                  </a:lnTo>
                  <a:lnTo>
                    <a:pt x="48" y="32"/>
                  </a:lnTo>
                  <a:lnTo>
                    <a:pt x="56" y="40"/>
                  </a:lnTo>
                  <a:lnTo>
                    <a:pt x="0" y="1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91" name="Rectangle 71"/>
            <p:cNvSpPr>
              <a:spLocks noChangeArrowheads="1"/>
            </p:cNvSpPr>
            <p:nvPr/>
          </p:nvSpPr>
          <p:spPr bwMode="auto">
            <a:xfrm>
              <a:off x="3703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92" name="Freeform 72"/>
            <p:cNvSpPr>
              <a:spLocks/>
            </p:cNvSpPr>
            <p:nvPr/>
          </p:nvSpPr>
          <p:spPr bwMode="auto">
            <a:xfrm>
              <a:off x="3687" y="3658"/>
              <a:ext cx="32" cy="9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0"/>
                </a:cxn>
                <a:cxn ang="0">
                  <a:pos x="16" y="96"/>
                </a:cxn>
                <a:cxn ang="0">
                  <a:pos x="32" y="96"/>
                </a:cxn>
                <a:cxn ang="0">
                  <a:pos x="16" y="0"/>
                </a:cxn>
              </a:cxnLst>
              <a:rect l="0" t="0" r="r" b="b"/>
              <a:pathLst>
                <a:path w="32" h="96">
                  <a:moveTo>
                    <a:pt x="16" y="0"/>
                  </a:moveTo>
                  <a:lnTo>
                    <a:pt x="0" y="0"/>
                  </a:lnTo>
                  <a:lnTo>
                    <a:pt x="16" y="96"/>
                  </a:lnTo>
                  <a:lnTo>
                    <a:pt x="32" y="9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93" name="Rectangle 73"/>
            <p:cNvSpPr>
              <a:spLocks noChangeArrowheads="1"/>
            </p:cNvSpPr>
            <p:nvPr/>
          </p:nvSpPr>
          <p:spPr bwMode="auto">
            <a:xfrm>
              <a:off x="3239" y="3435"/>
              <a:ext cx="19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latin typeface="Times New Roman" pitchFamily="18" charset="0"/>
                </a:rPr>
                <a:t>…</a:t>
              </a:r>
            </a:p>
          </p:txBody>
        </p:sp>
      </p:grpSp>
      <p:sp>
        <p:nvSpPr>
          <p:cNvPr id="56394" name="Text Box 74"/>
          <p:cNvSpPr txBox="1">
            <a:spLocks noChangeArrowheads="1"/>
          </p:cNvSpPr>
          <p:nvPr/>
        </p:nvSpPr>
        <p:spPr bwMode="auto">
          <a:xfrm>
            <a:off x="4343400" y="2143125"/>
            <a:ext cx="4419600" cy="22923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28600"/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Algorithm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b="1" i="1" dirty="0">
                <a:solidFill>
                  <a:schemeClr val="tx2"/>
                </a:solidFill>
                <a:latin typeface="Times New Roman" pitchFamily="18" charset="0"/>
              </a:rPr>
              <a:t>push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en-US" b="1" i="1" dirty="0">
                <a:solidFill>
                  <a:schemeClr val="tx2"/>
                </a:solidFill>
                <a:latin typeface="Times New Roman" pitchFamily="18" charset="0"/>
              </a:rPr>
              <a:t>o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)</a:t>
            </a:r>
          </a:p>
          <a:p>
            <a:pPr defTabSz="228600"/>
            <a:r>
              <a:rPr lang="en-US" dirty="0">
                <a:latin typeface="Times New Roman" pitchFamily="18" charset="0"/>
                <a:sym typeface="Symbol" pitchFamily="18" charset="2"/>
              </a:rPr>
              <a:t>	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if</a:t>
            </a:r>
            <a:r>
              <a:rPr lang="en-US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</a:rPr>
              <a:t>t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=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 dirty="0" err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S.length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 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1</a:t>
            </a:r>
            <a:r>
              <a:rPr lang="en-US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then</a:t>
            </a:r>
          </a:p>
          <a:p>
            <a:pPr defTabSz="228600"/>
            <a:r>
              <a:rPr lang="en-US" b="1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		throw </a:t>
            </a:r>
            <a:r>
              <a:rPr lang="en-US" b="1" i="1" dirty="0" err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FullStackException</a:t>
            </a:r>
            <a:endParaRPr lang="en-US" b="1" dirty="0">
              <a:solidFill>
                <a:srgbClr val="000000"/>
              </a:solidFill>
              <a:latin typeface="Times New Roman" pitchFamily="18" charset="0"/>
              <a:sym typeface="Symbol" pitchFamily="18" charset="2"/>
            </a:endParaRPr>
          </a:p>
          <a:p>
            <a:pPr defTabSz="228600"/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	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else </a:t>
            </a:r>
            <a:r>
              <a:rPr lang="en-US" dirty="0">
                <a:latin typeface="Times New Roman" pitchFamily="18" charset="0"/>
                <a:sym typeface="Symbol" pitchFamily="18" charset="2"/>
              </a:rPr>
              <a:t> </a:t>
            </a:r>
            <a:endParaRPr lang="en-US" dirty="0">
              <a:latin typeface="Times New Roman" pitchFamily="18" charset="0"/>
            </a:endParaRPr>
          </a:p>
          <a:p>
            <a:pPr defTabSz="228600"/>
            <a:r>
              <a:rPr lang="en-US" dirty="0">
                <a:solidFill>
                  <a:schemeClr val="accent2"/>
                </a:solidFill>
                <a:latin typeface="Times New Roman" pitchFamily="18" charset="0"/>
              </a:rPr>
              <a:t>		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</a:rPr>
              <a:t>t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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 +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1</a:t>
            </a:r>
          </a:p>
          <a:p>
            <a:pPr defTabSz="228600"/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		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S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[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]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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o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1143000"/>
          </a:xfrm>
        </p:spPr>
        <p:txBody>
          <a:bodyPr/>
          <a:lstStyle/>
          <a:p>
            <a:r>
              <a:rPr lang="en-US"/>
              <a:t>Performance and Limitations</a:t>
            </a:r>
          </a:p>
        </p:txBody>
      </p:sp>
      <p:sp>
        <p:nvSpPr>
          <p:cNvPr id="7174" name="Rectangle 6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752600"/>
            <a:ext cx="7696200" cy="4267200"/>
          </a:xfrm>
          <a:noFill/>
          <a:ln/>
        </p:spPr>
        <p:txBody>
          <a:bodyPr/>
          <a:lstStyle/>
          <a:p>
            <a:r>
              <a:rPr lang="en-US" sz="2800"/>
              <a:t>Performance</a:t>
            </a:r>
          </a:p>
          <a:p>
            <a:pPr lvl="1"/>
            <a:r>
              <a:rPr lang="en-US" sz="2400"/>
              <a:t>Let </a:t>
            </a:r>
            <a:r>
              <a:rPr lang="en-US" sz="2400" b="1" i="1">
                <a:latin typeface="Times New Roman" pitchFamily="18" charset="0"/>
                <a:sym typeface="Symbol" pitchFamily="18" charset="2"/>
              </a:rPr>
              <a:t>n</a:t>
            </a:r>
            <a:r>
              <a:rPr lang="en-US" sz="2400"/>
              <a:t> be the number of elements in the stack</a:t>
            </a:r>
          </a:p>
          <a:p>
            <a:pPr lvl="1"/>
            <a:r>
              <a:rPr lang="en-US" sz="2400"/>
              <a:t>The space used is </a:t>
            </a:r>
            <a:r>
              <a:rPr lang="en-US" sz="2400" b="1" i="1">
                <a:latin typeface="Times New Roman" pitchFamily="18" charset="0"/>
                <a:sym typeface="Symbol" pitchFamily="18" charset="2"/>
              </a:rPr>
              <a:t>O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(</a:t>
            </a:r>
            <a:r>
              <a:rPr lang="en-US" sz="2400" b="1" i="1">
                <a:latin typeface="Times New Roman" pitchFamily="18" charset="0"/>
                <a:sym typeface="Symbol" pitchFamily="18" charset="2"/>
              </a:rPr>
              <a:t>n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)</a:t>
            </a:r>
            <a:endParaRPr lang="en-US" sz="2400"/>
          </a:p>
          <a:p>
            <a:pPr lvl="1"/>
            <a:r>
              <a:rPr lang="en-US" sz="2400"/>
              <a:t>Each operation runs in time </a:t>
            </a:r>
            <a:r>
              <a:rPr lang="en-US" sz="2400" b="1" i="1">
                <a:latin typeface="Times New Roman" pitchFamily="18" charset="0"/>
                <a:sym typeface="Symbol" pitchFamily="18" charset="2"/>
              </a:rPr>
              <a:t>O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(1)</a:t>
            </a:r>
          </a:p>
          <a:p>
            <a:r>
              <a:rPr lang="en-US" sz="2800"/>
              <a:t>Limitations</a:t>
            </a:r>
          </a:p>
          <a:p>
            <a:pPr lvl="1"/>
            <a:r>
              <a:rPr lang="en-US" sz="2400"/>
              <a:t>The maximum size of the stack must be defined a priori and cannot be changed</a:t>
            </a:r>
          </a:p>
          <a:p>
            <a:pPr lvl="1"/>
            <a:r>
              <a:rPr lang="en-US" sz="2400"/>
              <a:t>Trying to push a new element into a full stack causes an implementation-specific exception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2738</TotalTime>
  <Words>945</Words>
  <Application>Microsoft Office PowerPoint</Application>
  <PresentationFormat>On-screen Show (4:3)</PresentationFormat>
  <Paragraphs>242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Photo Editor Photo</vt:lpstr>
      <vt:lpstr>Stacks</vt:lpstr>
      <vt:lpstr>Slide 2</vt:lpstr>
      <vt:lpstr>Applications of Stacks</vt:lpstr>
      <vt:lpstr>The Stack ADT (§4.2)</vt:lpstr>
      <vt:lpstr>Stack Interface in Java</vt:lpstr>
      <vt:lpstr>Method Stack in the JVM</vt:lpstr>
      <vt:lpstr>Array-based Stack</vt:lpstr>
      <vt:lpstr>Array-based Stack (cont.)</vt:lpstr>
      <vt:lpstr>Performance and Limitations</vt:lpstr>
      <vt:lpstr>Array-based Stack in Java</vt:lpstr>
      <vt:lpstr>Stack</vt:lpstr>
      <vt:lpstr>Parentheses Matching</vt:lpstr>
      <vt:lpstr>Parentheses Matching Algorithm</vt:lpstr>
      <vt:lpstr>HTML Tag Matching</vt:lpstr>
      <vt:lpstr>Tag Matching Algorithm</vt:lpstr>
      <vt:lpstr>Tag Matching Algorithm, cont.</vt:lpstr>
    </vt:vector>
  </TitlesOfParts>
  <Company>Brown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Algorithms</dc:title>
  <dc:creator>Roberto Tamassia</dc:creator>
  <cp:lastModifiedBy>Nouf</cp:lastModifiedBy>
  <cp:revision>238</cp:revision>
  <dcterms:created xsi:type="dcterms:W3CDTF">2002-01-21T02:22:10Z</dcterms:created>
  <dcterms:modified xsi:type="dcterms:W3CDTF">2015-10-27T17:20:26Z</dcterms:modified>
</cp:coreProperties>
</file>