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5" r:id="rId3"/>
    <p:sldId id="274" r:id="rId4"/>
    <p:sldId id="273" r:id="rId5"/>
    <p:sldId id="272" r:id="rId6"/>
    <p:sldId id="271" r:id="rId7"/>
    <p:sldId id="270" r:id="rId8"/>
    <p:sldId id="269" r:id="rId9"/>
    <p:sldId id="268" r:id="rId10"/>
    <p:sldId id="267" r:id="rId11"/>
    <p:sldId id="266" r:id="rId12"/>
    <p:sldId id="265" r:id="rId13"/>
    <p:sldId id="264" r:id="rId14"/>
    <p:sldId id="263" r:id="rId15"/>
    <p:sldId id="262" r:id="rId16"/>
    <p:sldId id="261" r:id="rId17"/>
    <p:sldId id="260" r:id="rId18"/>
    <p:sldId id="259" r:id="rId19"/>
    <p:sldId id="258"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471C3273-26A2-49C7-8169-A4330D9F13F0}" type="datetimeFigureOut">
              <a:rPr lang="ar-SA" smtClean="0"/>
              <a:pPr/>
              <a:t>17/01/34</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A40F82AA-1FC3-49A2-AA51-D2299E239F4A}"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71C3273-26A2-49C7-8169-A4330D9F13F0}" type="datetimeFigureOut">
              <a:rPr lang="ar-SA" smtClean="0"/>
              <a:pPr/>
              <a:t>17/01/34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0F82AA-1FC3-49A2-AA51-D2299E239F4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71C3273-26A2-49C7-8169-A4330D9F13F0}" type="datetimeFigureOut">
              <a:rPr lang="ar-SA" smtClean="0"/>
              <a:pPr/>
              <a:t>17/01/34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0F82AA-1FC3-49A2-AA51-D2299E239F4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471C3273-26A2-49C7-8169-A4330D9F13F0}" type="datetimeFigureOut">
              <a:rPr lang="ar-SA" smtClean="0"/>
              <a:pPr/>
              <a:t>17/01/34</a:t>
            </a:fld>
            <a:endParaRPr lang="ar-SA"/>
          </a:p>
        </p:txBody>
      </p:sp>
      <p:sp>
        <p:nvSpPr>
          <p:cNvPr id="9" name="عنصر نائب لرقم الشريحة 8"/>
          <p:cNvSpPr>
            <a:spLocks noGrp="1"/>
          </p:cNvSpPr>
          <p:nvPr>
            <p:ph type="sldNum" sz="quarter" idx="15"/>
          </p:nvPr>
        </p:nvSpPr>
        <p:spPr/>
        <p:txBody>
          <a:bodyPr rtlCol="0"/>
          <a:lstStyle/>
          <a:p>
            <a:fld id="{A40F82AA-1FC3-49A2-AA51-D2299E239F4A}"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471C3273-26A2-49C7-8169-A4330D9F13F0}" type="datetimeFigureOut">
              <a:rPr lang="ar-SA" smtClean="0"/>
              <a:pPr/>
              <a:t>17/01/34</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A40F82AA-1FC3-49A2-AA51-D2299E239F4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471C3273-26A2-49C7-8169-A4330D9F13F0}" type="datetimeFigureOut">
              <a:rPr lang="ar-SA" smtClean="0"/>
              <a:pPr/>
              <a:t>17/01/34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40F82AA-1FC3-49A2-AA51-D2299E239F4A}"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471C3273-26A2-49C7-8169-A4330D9F13F0}" type="datetimeFigureOut">
              <a:rPr lang="ar-SA" smtClean="0"/>
              <a:pPr/>
              <a:t>17/01/34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40F82AA-1FC3-49A2-AA51-D2299E239F4A}"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471C3273-26A2-49C7-8169-A4330D9F13F0}" type="datetimeFigureOut">
              <a:rPr lang="ar-SA" smtClean="0"/>
              <a:pPr/>
              <a:t>17/01/34</a:t>
            </a:fld>
            <a:endParaRPr lang="ar-SA"/>
          </a:p>
        </p:txBody>
      </p:sp>
      <p:sp>
        <p:nvSpPr>
          <p:cNvPr id="7" name="عنصر نائب لرقم الشريحة 6"/>
          <p:cNvSpPr>
            <a:spLocks noGrp="1"/>
          </p:cNvSpPr>
          <p:nvPr>
            <p:ph type="sldNum" sz="quarter" idx="11"/>
          </p:nvPr>
        </p:nvSpPr>
        <p:spPr/>
        <p:txBody>
          <a:bodyPr rtlCol="0"/>
          <a:lstStyle/>
          <a:p>
            <a:fld id="{A40F82AA-1FC3-49A2-AA51-D2299E239F4A}"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71C3273-26A2-49C7-8169-A4330D9F13F0}" type="datetimeFigureOut">
              <a:rPr lang="ar-SA" smtClean="0"/>
              <a:pPr/>
              <a:t>17/01/34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40F82AA-1FC3-49A2-AA51-D2299E239F4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471C3273-26A2-49C7-8169-A4330D9F13F0}" type="datetimeFigureOut">
              <a:rPr lang="ar-SA" smtClean="0"/>
              <a:pPr/>
              <a:t>17/01/34</a:t>
            </a:fld>
            <a:endParaRPr lang="ar-SA"/>
          </a:p>
        </p:txBody>
      </p:sp>
      <p:sp>
        <p:nvSpPr>
          <p:cNvPr id="22" name="عنصر نائب لرقم الشريحة 21"/>
          <p:cNvSpPr>
            <a:spLocks noGrp="1"/>
          </p:cNvSpPr>
          <p:nvPr>
            <p:ph type="sldNum" sz="quarter" idx="15"/>
          </p:nvPr>
        </p:nvSpPr>
        <p:spPr/>
        <p:txBody>
          <a:bodyPr rtlCol="0"/>
          <a:lstStyle/>
          <a:p>
            <a:fld id="{A40F82AA-1FC3-49A2-AA51-D2299E239F4A}"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471C3273-26A2-49C7-8169-A4330D9F13F0}" type="datetimeFigureOut">
              <a:rPr lang="ar-SA" smtClean="0"/>
              <a:pPr/>
              <a:t>17/01/34</a:t>
            </a:fld>
            <a:endParaRPr lang="ar-SA"/>
          </a:p>
        </p:txBody>
      </p:sp>
      <p:sp>
        <p:nvSpPr>
          <p:cNvPr id="18" name="عنصر نائب لرقم الشريحة 17"/>
          <p:cNvSpPr>
            <a:spLocks noGrp="1"/>
          </p:cNvSpPr>
          <p:nvPr>
            <p:ph type="sldNum" sz="quarter" idx="11"/>
          </p:nvPr>
        </p:nvSpPr>
        <p:spPr/>
        <p:txBody>
          <a:bodyPr rtlCol="0"/>
          <a:lstStyle/>
          <a:p>
            <a:fld id="{A40F82AA-1FC3-49A2-AA51-D2299E239F4A}"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71C3273-26A2-49C7-8169-A4330D9F13F0}" type="datetimeFigureOut">
              <a:rPr lang="ar-SA" smtClean="0"/>
              <a:pPr/>
              <a:t>17/01/34</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0F82AA-1FC3-49A2-AA51-D2299E239F4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622339" y="1700808"/>
            <a:ext cx="5873724" cy="2308324"/>
          </a:xfrm>
          <a:prstGeom prst="rect">
            <a:avLst/>
          </a:prstGeom>
          <a:noFill/>
        </p:spPr>
        <p:txBody>
          <a:bodyPr wrap="none" lIns="91440" tIns="45720" rIns="91440" bIns="45720">
            <a:spAutoFit/>
          </a:bodyPr>
          <a:lstStyle/>
          <a:p>
            <a:pPr algn="ctr"/>
            <a:r>
              <a:rPr lang="ar-SA" sz="7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التنشئة الاجتماعية </a:t>
            </a:r>
          </a:p>
          <a:p>
            <a:pPr algn="ctr"/>
            <a:r>
              <a:rPr lang="ar-SA" sz="7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ونمو الذات</a:t>
            </a:r>
            <a:endParaRPr lang="ar-SA"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339752" y="476672"/>
            <a:ext cx="6408712"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u="sng" dirty="0" smtClean="0"/>
              <a:t>تطور مفهوم الذات والعوامل المؤثرة </a:t>
            </a:r>
            <a:r>
              <a:rPr lang="ar-SA" sz="2400" b="1" u="sng" dirty="0" err="1" smtClean="0"/>
              <a:t>فيه:</a:t>
            </a:r>
            <a:endParaRPr lang="ar-SA" sz="2400" b="1" u="sng" dirty="0" smtClean="0"/>
          </a:p>
          <a:p>
            <a:r>
              <a:rPr lang="ar-SA" sz="2400" dirty="0" smtClean="0"/>
              <a:t>مفهوم الذات يتطور ويتغير تبعا لتغير خبرات الفرد ومواقفه في فترات زمنية مختلفة وبذلك قد يختلف مفهوم الفرد لذاته في مرحلة زمنية معينة عن مفهومه لها في مرحلة زمنية اخرى وذلك لاختلاف الخبرات والمواقف التي يمر </a:t>
            </a:r>
            <a:r>
              <a:rPr lang="ar-SA" sz="2400" dirty="0" err="1" smtClean="0"/>
              <a:t>بها</a:t>
            </a:r>
            <a:r>
              <a:rPr lang="ar-SA" sz="2400" dirty="0" smtClean="0"/>
              <a:t> الفرد.</a:t>
            </a:r>
            <a:endParaRPr lang="ar-SA" sz="2400" dirty="0"/>
          </a:p>
        </p:txBody>
      </p:sp>
      <p:sp>
        <p:nvSpPr>
          <p:cNvPr id="3" name="مربع نص 2"/>
          <p:cNvSpPr txBox="1"/>
          <p:nvPr/>
        </p:nvSpPr>
        <p:spPr>
          <a:xfrm>
            <a:off x="2339752" y="3573016"/>
            <a:ext cx="6336704" cy="2677656"/>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u="sng" dirty="0" smtClean="0"/>
              <a:t>مفهوم الذات يتطور من عدد من العوامل المترابطة </a:t>
            </a:r>
            <a:r>
              <a:rPr lang="ar-SA" sz="2400" b="1" u="sng" dirty="0" err="1" smtClean="0"/>
              <a:t>وهي:</a:t>
            </a:r>
            <a:endParaRPr lang="ar-SA" sz="2400" b="1" u="sng" dirty="0" smtClean="0"/>
          </a:p>
          <a:p>
            <a:pPr indent="-342900">
              <a:buFont typeface="+mj-lt"/>
              <a:buAutoNum type="arabicPeriod"/>
            </a:pPr>
            <a:r>
              <a:rPr lang="ar-SA" sz="2400" dirty="0" smtClean="0"/>
              <a:t>الوعي بالجسم وتشكيل صورة عنه, وتتكون هذه الصورة في البدء من الادراك الحسي وتكتمل في مرحلة تكوين الهوية.</a:t>
            </a:r>
          </a:p>
          <a:p>
            <a:pPr indent="-342900">
              <a:buFont typeface="+mj-lt"/>
              <a:buAutoNum type="arabicPeriod"/>
            </a:pPr>
            <a:r>
              <a:rPr lang="ar-SA" sz="2400" dirty="0" smtClean="0"/>
              <a:t>اللغة اذ يساعد تطور اللغة لدى الفرد في تطور مفهوم الذات لديه فاستعمال بعض الضمائر كياء الملكية وضمائر </a:t>
            </a:r>
            <a:r>
              <a:rPr lang="ar-SA" sz="2400" dirty="0" err="1" smtClean="0"/>
              <a:t>الغايب</a:t>
            </a:r>
            <a:r>
              <a:rPr lang="ar-SA" sz="2400" dirty="0" smtClean="0"/>
              <a:t> تدل على تميز الطفل لذاته عن الاخرين.</a:t>
            </a:r>
          </a:p>
          <a:p>
            <a:pPr indent="-342900">
              <a:buFont typeface="+mj-lt"/>
              <a:buAutoNum type="arabicPeriod"/>
            </a:pPr>
            <a:r>
              <a:rPr lang="ar-SA" sz="2400" dirty="0" smtClean="0"/>
              <a:t>الاخرون الهامون في حياة الفرد كالوالدين وجماعة الرفاق.</a:t>
            </a:r>
            <a:endParaRPr lang="ar-SA"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95736" y="620688"/>
            <a:ext cx="6336704" cy="4801314"/>
          </a:xfrm>
          <a:prstGeom prst="rect">
            <a:avLst/>
          </a:prstGeom>
          <a:noFill/>
        </p:spPr>
        <p:txBody>
          <a:bodyPr wrap="square" rtlCol="1">
            <a:spAutoFit/>
          </a:bodyPr>
          <a:lstStyle/>
          <a:p>
            <a:r>
              <a:rPr lang="ar-SA" sz="2400" b="1" u="sng" dirty="0" smtClean="0">
                <a:solidFill>
                  <a:schemeClr val="accent1">
                    <a:lumMod val="75000"/>
                  </a:schemeClr>
                </a:solidFill>
                <a:effectLst>
                  <a:outerShdw blurRad="38100" dist="38100" dir="2700000" algn="tl">
                    <a:srgbClr val="000000">
                      <a:alpha val="43137"/>
                    </a:srgbClr>
                  </a:outerShdw>
                </a:effectLst>
              </a:rPr>
              <a:t>مراحل إدراك </a:t>
            </a:r>
            <a:r>
              <a:rPr lang="ar-SA" sz="2400" b="1" u="sng" dirty="0" err="1" smtClean="0">
                <a:solidFill>
                  <a:schemeClr val="accent1">
                    <a:lumMod val="75000"/>
                  </a:schemeClr>
                </a:solidFill>
                <a:effectLst>
                  <a:outerShdw blurRad="38100" dist="38100" dir="2700000" algn="tl">
                    <a:srgbClr val="000000">
                      <a:alpha val="43137"/>
                    </a:srgbClr>
                  </a:outerShdw>
                </a:effectLst>
              </a:rPr>
              <a:t>الذات:</a:t>
            </a:r>
            <a:endParaRPr lang="ar-SA" sz="2400" b="1" u="sng" dirty="0" smtClean="0">
              <a:solidFill>
                <a:schemeClr val="accent1">
                  <a:lumMod val="75000"/>
                </a:schemeClr>
              </a:solidFill>
              <a:effectLst>
                <a:outerShdw blurRad="38100" dist="38100" dir="2700000" algn="tl">
                  <a:srgbClr val="000000">
                    <a:alpha val="43137"/>
                  </a:srgbClr>
                </a:outerShdw>
              </a:effectLst>
            </a:endParaRPr>
          </a:p>
          <a:p>
            <a:r>
              <a:rPr lang="ar-SA" sz="2400" b="1" u="sng" dirty="0" smtClean="0"/>
              <a:t>أولا: مرحلة الرضاعة</a:t>
            </a:r>
          </a:p>
          <a:p>
            <a:pPr>
              <a:buFont typeface="Arial" pitchFamily="34" charset="0"/>
              <a:buChar char="•"/>
            </a:pPr>
            <a:r>
              <a:rPr lang="ar-SA" sz="2400" dirty="0" smtClean="0"/>
              <a:t>في الفترة مابين الميلاد والشهر 3 من عمره يبدأ يميز بين ذاته والآخرين.</a:t>
            </a:r>
          </a:p>
          <a:p>
            <a:pPr>
              <a:buFont typeface="Arial" pitchFamily="34" charset="0"/>
              <a:buChar char="•"/>
            </a:pPr>
            <a:r>
              <a:rPr lang="ar-SA" sz="2400" dirty="0" smtClean="0"/>
              <a:t>في الفترة مابين الشهر 3 والشهر 8 يتمكن الطفل الرضيع من أن يميز ذاته عن الآخرين بشكل واضح بعد أن يدرك خاصية التجاور.</a:t>
            </a:r>
          </a:p>
          <a:p>
            <a:pPr>
              <a:buFont typeface="Arial" pitchFamily="34" charset="0"/>
              <a:buChar char="•"/>
            </a:pPr>
            <a:r>
              <a:rPr lang="ar-SA" sz="2400" dirty="0" smtClean="0"/>
              <a:t>في الفترة بين الشهر 8 والشهر 12 تظهر لدى الرضيع الذات المستمرة بمعنى أنه يدرك انه هو هو سواء كان بجانب أمه او في أي مكان آخر.</a:t>
            </a:r>
          </a:p>
          <a:p>
            <a:pPr>
              <a:buFont typeface="Arial" pitchFamily="34" charset="0"/>
              <a:buChar char="•"/>
            </a:pPr>
            <a:r>
              <a:rPr lang="ar-SA" sz="2400" dirty="0" smtClean="0"/>
              <a:t>في القترة بين 12 شهر </a:t>
            </a:r>
            <a:r>
              <a:rPr lang="ar-SA" sz="2400" dirty="0" err="1" smtClean="0"/>
              <a:t>و24</a:t>
            </a:r>
            <a:r>
              <a:rPr lang="ar-SA" sz="2400" dirty="0" smtClean="0"/>
              <a:t> شهر يتوقع أن يدرك الطفل فئات الذات مثل العمر </a:t>
            </a:r>
            <a:r>
              <a:rPr lang="ar-SA" sz="2400" dirty="0" smtClean="0"/>
              <a:t>والجنس.</a:t>
            </a:r>
            <a:endParaRPr lang="ar-SA" sz="2400" dirty="0" smtClean="0"/>
          </a:p>
          <a:p>
            <a:endParaRPr lang="ar-SA"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79712" y="476672"/>
            <a:ext cx="6696744" cy="4154984"/>
          </a:xfrm>
          <a:prstGeom prst="rect">
            <a:avLst/>
          </a:prstGeom>
          <a:noFill/>
        </p:spPr>
        <p:txBody>
          <a:bodyPr wrap="square" rtlCol="1">
            <a:spAutoFit/>
          </a:bodyPr>
          <a:lstStyle/>
          <a:p>
            <a:r>
              <a:rPr lang="ar-SA" sz="2400" b="1" u="sng" dirty="0" smtClean="0"/>
              <a:t>ثانيا: مرحلة ما قبل المدرسة</a:t>
            </a:r>
          </a:p>
          <a:p>
            <a:r>
              <a:rPr lang="ar-SA" sz="2400" dirty="0" smtClean="0"/>
              <a:t>يقصد بالذات لدى طفل هذه المرحلة مجموعة الأحاسيس النفسية التي يكونها عبر تجاربه مع من يحيطون </a:t>
            </a:r>
            <a:r>
              <a:rPr lang="ar-SA" sz="2400" dirty="0" err="1" smtClean="0"/>
              <a:t>به</a:t>
            </a:r>
            <a:r>
              <a:rPr lang="ar-SA" sz="2400" dirty="0" smtClean="0"/>
              <a:t> مثل استكشاف الطفل في بداية المرحلة أن الوالدين لا يعرفان دائما ما يريد.</a:t>
            </a:r>
          </a:p>
          <a:p>
            <a:endParaRPr lang="ar-SA" sz="2400" dirty="0" smtClean="0"/>
          </a:p>
          <a:p>
            <a:r>
              <a:rPr lang="ar-SA" sz="2400" dirty="0" smtClean="0"/>
              <a:t>ومن خلال ما يحدث بين الطفل والوالدين من مواجهة, يبدأ طفل هذه المرحلة يشعر بضرورة ضبط ذاته والتصرف بطريقة مهذبة وتأجيل اشباع حاجاته فيصبح اكثر ميل نحو الواقعية ولكن الضبط لا يكون صارم في هذه المرحلة لأن الضبط الداخلي لم يتكون بعد لدى طفل هذه المرحلة وغالبا ما ينضبط </a:t>
            </a:r>
            <a:r>
              <a:rPr lang="ar-SA" sz="2400" dirty="0" err="1" smtClean="0"/>
              <a:t>للاخرين</a:t>
            </a:r>
            <a:r>
              <a:rPr lang="ar-SA" sz="2400" dirty="0" smtClean="0"/>
              <a:t> رغبة في ثواب او تجنب عقاب.</a:t>
            </a:r>
            <a:endParaRPr lang="ar-SA"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267744" y="692696"/>
            <a:ext cx="6048672" cy="5170646"/>
          </a:xfrm>
          <a:prstGeom prst="rect">
            <a:avLst/>
          </a:prstGeom>
          <a:noFill/>
        </p:spPr>
        <p:txBody>
          <a:bodyPr wrap="square" rtlCol="1">
            <a:spAutoFit/>
          </a:bodyPr>
          <a:lstStyle/>
          <a:p>
            <a:r>
              <a:rPr lang="ar-SA" sz="2400" b="1" u="sng" dirty="0" smtClean="0"/>
              <a:t>ثالثا: مرحلة المدرسة الابتدائية</a:t>
            </a:r>
          </a:p>
          <a:p>
            <a:r>
              <a:rPr lang="ar-SA" sz="2400" dirty="0" smtClean="0"/>
              <a:t>في مرحلة ما قبل المدرسة يبدي الطفل فاعليته في ضبطه لذاته وهذه الفاعلية تبرز أكثر وتتكامل في مرحلة المدرسة الابتدائية.</a:t>
            </a:r>
          </a:p>
          <a:p>
            <a:r>
              <a:rPr lang="ar-SA" sz="2400" u="sng" dirty="0" smtClean="0"/>
              <a:t>ومن المؤشرات التي تدل على فاعلية الطفل في ضبطه </a:t>
            </a:r>
            <a:r>
              <a:rPr lang="ar-SA" sz="2400" u="sng" dirty="0" err="1" smtClean="0"/>
              <a:t>لذاته:</a:t>
            </a:r>
            <a:endParaRPr lang="ar-SA" sz="2400" u="sng" dirty="0" smtClean="0"/>
          </a:p>
          <a:p>
            <a:pPr>
              <a:buFont typeface="Courier New" pitchFamily="49" charset="0"/>
              <a:buChar char="o"/>
            </a:pPr>
            <a:r>
              <a:rPr lang="ar-SA" sz="2400" dirty="0" smtClean="0"/>
              <a:t>القدرة على تقدير النتائج المستقبلية التي تترتب على العمل الذي ينوي القيام </a:t>
            </a:r>
            <a:r>
              <a:rPr lang="ar-SA" sz="2400" dirty="0" err="1" smtClean="0"/>
              <a:t>به.</a:t>
            </a:r>
            <a:endParaRPr lang="ar-SA" sz="2400" dirty="0" smtClean="0"/>
          </a:p>
          <a:p>
            <a:pPr>
              <a:buFont typeface="Courier New" pitchFamily="49" charset="0"/>
              <a:buChar char="o"/>
            </a:pPr>
            <a:r>
              <a:rPr lang="ar-SA" sz="2400" dirty="0" smtClean="0"/>
              <a:t>عندما تواجهه عقبة تحول دون وصوله الى هدفه يمكنه أن يتوقف ليفكر في الطرق الممكنه للتغلب على هذه العقبة.</a:t>
            </a:r>
          </a:p>
          <a:p>
            <a:pPr>
              <a:buFont typeface="Courier New" pitchFamily="49" charset="0"/>
              <a:buChar char="o"/>
            </a:pPr>
            <a:r>
              <a:rPr lang="ar-SA" sz="2400" dirty="0" smtClean="0"/>
              <a:t>يستطيع أن يتحكم في انفعالاته اذا اعيق عن تحقيق هدفه.</a:t>
            </a:r>
          </a:p>
          <a:p>
            <a:pPr>
              <a:buFont typeface="Courier New" pitchFamily="49" charset="0"/>
              <a:buChar char="o"/>
            </a:pPr>
            <a:r>
              <a:rPr lang="ar-SA" sz="2400" dirty="0" smtClean="0"/>
              <a:t>يستطيع أن يقوم بأكثر من عمل واحد في الوقت الواحد عندما تكون هذه الأعمال بسيطة.</a:t>
            </a:r>
          </a:p>
          <a:p>
            <a:pPr>
              <a:buFont typeface="Courier New" pitchFamily="49" charset="0"/>
              <a:buChar char="o"/>
            </a:pPr>
            <a:r>
              <a:rPr lang="ar-SA" sz="2400" dirty="0" smtClean="0"/>
              <a:t>قدرته على التركيز على ما يلزم لتحقيق هدفه فقط.</a:t>
            </a:r>
          </a:p>
          <a:p>
            <a:endParaRPr lang="ar-SA" dirty="0"/>
          </a:p>
        </p:txBody>
      </p:sp>
      <p:sp>
        <p:nvSpPr>
          <p:cNvPr id="3" name="مربع نص 2"/>
          <p:cNvSpPr txBox="1"/>
          <p:nvPr/>
        </p:nvSpPr>
        <p:spPr>
          <a:xfrm>
            <a:off x="2411760" y="5877272"/>
            <a:ext cx="6336704"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000" b="1" dirty="0" smtClean="0"/>
              <a:t>تعتبر هذه المؤشرات دليل على تحكم الطفل في ذاته </a:t>
            </a:r>
            <a:r>
              <a:rPr lang="ar-SA" sz="2000" b="1" dirty="0" err="1" smtClean="0"/>
              <a:t>وأدارة</a:t>
            </a:r>
            <a:r>
              <a:rPr lang="ar-SA" sz="2000" b="1" dirty="0" smtClean="0"/>
              <a:t> شؤون هذه الذات</a:t>
            </a:r>
            <a:endParaRPr lang="ar-SA" sz="2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23728" y="620688"/>
            <a:ext cx="6480720" cy="2215991"/>
          </a:xfrm>
          <a:prstGeom prst="rect">
            <a:avLst/>
          </a:prstGeom>
          <a:noFill/>
        </p:spPr>
        <p:txBody>
          <a:bodyPr wrap="square" rtlCol="1">
            <a:spAutoFit/>
          </a:bodyPr>
          <a:lstStyle/>
          <a:p>
            <a:r>
              <a:rPr lang="ar-SA" sz="2400" b="1" u="sng" dirty="0" smtClean="0"/>
              <a:t>رابعا: مرحلة المراهقة</a:t>
            </a:r>
          </a:p>
          <a:p>
            <a:r>
              <a:rPr lang="ar-SA" sz="2400" dirty="0" smtClean="0"/>
              <a:t>كان ستانلي من أوائل الذين أشاروا الى أن فترة المراهقة هي فترة عاصفة تتخللها توترات شديدة مؤثرة في السلوك وتقود بالتالي الى حدوث تغيرات جسمية وغددية وتوترات سلوكية تفرضها الطبيعة ويتميز </a:t>
            </a:r>
            <a:r>
              <a:rPr lang="ar-SA" sz="2400" dirty="0" err="1" smtClean="0"/>
              <a:t>بها</a:t>
            </a:r>
            <a:r>
              <a:rPr lang="ar-SA" sz="2400" dirty="0" smtClean="0"/>
              <a:t> جميع الأفراد في حياتهم.</a:t>
            </a: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691680" y="548680"/>
            <a:ext cx="6840760" cy="5539978"/>
          </a:xfrm>
          <a:prstGeom prst="rect">
            <a:avLst/>
          </a:prstGeom>
          <a:noFill/>
        </p:spPr>
        <p:txBody>
          <a:bodyPr wrap="square" rtlCol="1">
            <a:spAutoFit/>
          </a:bodyPr>
          <a:lstStyle/>
          <a:p>
            <a:r>
              <a:rPr lang="ar-SA" sz="2400" b="1" u="sng" dirty="0" smtClean="0">
                <a:solidFill>
                  <a:schemeClr val="accent1">
                    <a:lumMod val="75000"/>
                  </a:schemeClr>
                </a:solidFill>
              </a:rPr>
              <a:t>أبعاد الذات في سن </a:t>
            </a:r>
            <a:r>
              <a:rPr lang="ar-SA" sz="2400" b="1" u="sng" dirty="0" err="1" smtClean="0">
                <a:solidFill>
                  <a:schemeClr val="accent1">
                    <a:lumMod val="75000"/>
                  </a:schemeClr>
                </a:solidFill>
              </a:rPr>
              <a:t>المراهقة:</a:t>
            </a:r>
            <a:endParaRPr lang="ar-SA" sz="2400" b="1" u="sng" dirty="0" smtClean="0">
              <a:solidFill>
                <a:schemeClr val="accent1">
                  <a:lumMod val="75000"/>
                </a:schemeClr>
              </a:solidFill>
            </a:endParaRPr>
          </a:p>
          <a:p>
            <a:pPr>
              <a:buFont typeface="Wingdings" pitchFamily="2" charset="2"/>
              <a:buChar char="Ø"/>
            </a:pPr>
            <a:r>
              <a:rPr lang="ar-SA" sz="2400" dirty="0" smtClean="0"/>
              <a:t>أول هذه الأبعاد يتصل بإدراك الفرد </a:t>
            </a:r>
            <a:r>
              <a:rPr lang="ar-SA" sz="2400" dirty="0" err="1" smtClean="0"/>
              <a:t>الحقيقي</a:t>
            </a:r>
            <a:r>
              <a:rPr lang="ar-SA" sz="2400" dirty="0" smtClean="0"/>
              <a:t> </a:t>
            </a:r>
            <a:r>
              <a:rPr lang="ar-SA" sz="2400" dirty="0" err="1" smtClean="0"/>
              <a:t>لقابلياته</a:t>
            </a:r>
            <a:r>
              <a:rPr lang="ar-SA" sz="2400" dirty="0" smtClean="0"/>
              <a:t> </a:t>
            </a:r>
            <a:r>
              <a:rPr lang="ar-SA" sz="2400" dirty="0" err="1" smtClean="0"/>
              <a:t>وامكانياته</a:t>
            </a:r>
            <a:r>
              <a:rPr lang="ar-SA" sz="2400" dirty="0" smtClean="0"/>
              <a:t> وهذا الأمر يتصل بالصورة التي يقدمها الفرد عن نفسه للعالم الخارجي</a:t>
            </a:r>
            <a:r>
              <a:rPr lang="ar-SA" sz="2400" dirty="0" smtClean="0"/>
              <a:t>.</a:t>
            </a:r>
          </a:p>
          <a:p>
            <a:endParaRPr lang="ar-SA" sz="2400" dirty="0" smtClean="0"/>
          </a:p>
          <a:p>
            <a:pPr>
              <a:buFont typeface="Wingdings" pitchFamily="2" charset="2"/>
              <a:buChar char="Ø"/>
            </a:pPr>
            <a:r>
              <a:rPr lang="ar-SA" sz="2400" dirty="0" smtClean="0"/>
              <a:t>البعد الثاني المتصل بذات المراهق فهو ما يدعى بمرحلة الإدراك الانتقالي او العابر لذاته</a:t>
            </a:r>
            <a:r>
              <a:rPr lang="ar-SA" sz="2400" dirty="0" smtClean="0"/>
              <a:t>.</a:t>
            </a:r>
          </a:p>
          <a:p>
            <a:endParaRPr lang="ar-SA" sz="2400" dirty="0" smtClean="0"/>
          </a:p>
          <a:p>
            <a:pPr>
              <a:buFont typeface="Wingdings" pitchFamily="2" charset="2"/>
              <a:buChar char="Ø"/>
            </a:pPr>
            <a:r>
              <a:rPr lang="ar-SA" sz="2400" dirty="0" smtClean="0"/>
              <a:t>البعد الثالث هو الخاص بالذات الاجتماعية للفرد من حيث كيفية نشوئها وتطورها, أن المراهق في حالات التفاؤل يرى أن الناس الآخرين ينظرون اليه بطريقة حسنة, وعندما يكون مكتئبا فانه يتصور ان الناس لا يعيرونه اهتمام</a:t>
            </a:r>
            <a:r>
              <a:rPr lang="ar-SA" sz="2400" dirty="0" smtClean="0"/>
              <a:t>.</a:t>
            </a:r>
          </a:p>
          <a:p>
            <a:endParaRPr lang="ar-SA" sz="2400" dirty="0" smtClean="0"/>
          </a:p>
          <a:p>
            <a:pPr>
              <a:buFont typeface="Wingdings" pitchFamily="2" charset="2"/>
              <a:buChar char="Ø"/>
            </a:pPr>
            <a:r>
              <a:rPr lang="ar-SA" sz="2400" dirty="0" smtClean="0"/>
              <a:t>البعد الرابع في شخصية المراهق فهو يتصل بالذات المثالية وهي الذات التي يطمح بالوصول اليها.</a:t>
            </a: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23728" y="404664"/>
            <a:ext cx="6696744" cy="1846659"/>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u="sng" dirty="0" smtClean="0">
                <a:solidFill>
                  <a:schemeClr val="tx1"/>
                </a:solidFill>
              </a:rPr>
              <a:t>خامسا: مفهوم الذات عند الراشدين</a:t>
            </a:r>
          </a:p>
          <a:p>
            <a:r>
              <a:rPr lang="ar-SA" sz="2400" dirty="0" smtClean="0"/>
              <a:t>مفهوم الذات عند أي من الراشدين هو بمثابة حصيلة محاولاته الأولى من الخطأ والصواب أو النجاح والفشل, بالتالي أصبح معتاد على ذاته أنه يعرف مواطن ضعفه وقوته.</a:t>
            </a:r>
          </a:p>
          <a:p>
            <a:endParaRPr lang="ar-SA" dirty="0" smtClean="0"/>
          </a:p>
        </p:txBody>
      </p:sp>
      <p:sp>
        <p:nvSpPr>
          <p:cNvPr id="3" name="مربع نص 2"/>
          <p:cNvSpPr txBox="1"/>
          <p:nvPr/>
        </p:nvSpPr>
        <p:spPr>
          <a:xfrm>
            <a:off x="2123728" y="2708920"/>
            <a:ext cx="6624736"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u="sng" dirty="0" smtClean="0">
                <a:solidFill>
                  <a:schemeClr val="tx1"/>
                </a:solidFill>
              </a:rPr>
              <a:t>سادسا: مفهوم الذات عند كبار السن</a:t>
            </a:r>
          </a:p>
          <a:p>
            <a:r>
              <a:rPr lang="ar-SA" sz="2400" dirty="0" smtClean="0"/>
              <a:t>في سن الشيخوخة فان مفهوم الفرد لذاته يتأثر الى درجة كبيرة بطبيعة التاريخ التكويني لعاداته من جهة وبنظرة المجتمع المحيط </a:t>
            </a:r>
            <a:r>
              <a:rPr lang="ar-SA" sz="2400" dirty="0" err="1" smtClean="0"/>
              <a:t>به</a:t>
            </a:r>
            <a:r>
              <a:rPr lang="ar-SA" sz="2400" dirty="0" smtClean="0"/>
              <a:t> الى الشيخوخة.</a:t>
            </a:r>
            <a:endParaRPr lang="ar-SA"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03848" y="1196752"/>
            <a:ext cx="5328592"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dirty="0" smtClean="0"/>
              <a:t>خلاصة القول أن ادراك الذات عملية معقدة ومستمرة وان فهم الذات يمكن التوصل اليه عن طريق الخبرة والنضج والنتيجة هي الوعي التدريجي للتركيب المعقد للذات.</a:t>
            </a:r>
            <a:endParaRPr lang="ar-SA"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23728" y="980728"/>
            <a:ext cx="6264696"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u="sng" dirty="0" smtClean="0">
                <a:solidFill>
                  <a:schemeClr val="accent1">
                    <a:lumMod val="75000"/>
                  </a:schemeClr>
                </a:solidFill>
              </a:rPr>
              <a:t>تقدير </a:t>
            </a:r>
            <a:r>
              <a:rPr lang="ar-SA" sz="2400" b="1" u="sng" dirty="0" err="1" smtClean="0">
                <a:solidFill>
                  <a:schemeClr val="accent1">
                    <a:lumMod val="75000"/>
                  </a:schemeClr>
                </a:solidFill>
              </a:rPr>
              <a:t>الذات:</a:t>
            </a:r>
            <a:endParaRPr lang="ar-SA" sz="2400" b="1" u="sng" dirty="0" smtClean="0">
              <a:solidFill>
                <a:schemeClr val="accent1">
                  <a:lumMod val="75000"/>
                </a:schemeClr>
              </a:solidFill>
            </a:endParaRPr>
          </a:p>
          <a:p>
            <a:r>
              <a:rPr lang="ar-SA" sz="2400" dirty="0" err="1" smtClean="0"/>
              <a:t>ديمو</a:t>
            </a:r>
            <a:r>
              <a:rPr lang="ar-SA" sz="2400" dirty="0" smtClean="0"/>
              <a:t> يرى أن تقدير الذات يشير الى وجود مشاعر ايجابية نحو الذات والى الشعور بالنجاح والقدرة والى قبول الذات والى أن الذات مقبولة من الآخرين.</a:t>
            </a:r>
            <a:endParaRPr lang="ar-SA"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707904" y="2492896"/>
            <a:ext cx="3449983" cy="1200329"/>
          </a:xfrm>
          <a:prstGeom prst="rect">
            <a:avLst/>
          </a:prstGeom>
          <a:noFill/>
        </p:spPr>
        <p:txBody>
          <a:bodyPr wrap="none" lIns="91440" tIns="45720" rIns="91440" bIns="45720">
            <a:spAutoFit/>
          </a:bodyPr>
          <a:lstStyle/>
          <a:p>
            <a:pPr algn="ctr"/>
            <a:r>
              <a:rPr lang="ar-SA" sz="72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تم بحمد الله</a:t>
            </a:r>
            <a:endParaRPr lang="ar-SA" sz="72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43808" y="764704"/>
            <a:ext cx="5616624" cy="4893647"/>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u="sng" dirty="0" smtClean="0">
                <a:solidFill>
                  <a:schemeClr val="accent1">
                    <a:lumMod val="75000"/>
                  </a:schemeClr>
                </a:solidFill>
                <a:effectLst>
                  <a:outerShdw blurRad="38100" dist="38100" dir="2700000" algn="tl">
                    <a:srgbClr val="000000">
                      <a:alpha val="43137"/>
                    </a:srgbClr>
                  </a:outerShdw>
                </a:effectLst>
              </a:rPr>
              <a:t>محاور </a:t>
            </a:r>
            <a:r>
              <a:rPr lang="ar-SA" sz="2400" b="1" u="sng" dirty="0" err="1" smtClean="0">
                <a:solidFill>
                  <a:schemeClr val="accent1">
                    <a:lumMod val="75000"/>
                  </a:schemeClr>
                </a:solidFill>
                <a:effectLst>
                  <a:outerShdw blurRad="38100" dist="38100" dir="2700000" algn="tl">
                    <a:srgbClr val="000000">
                      <a:alpha val="43137"/>
                    </a:srgbClr>
                  </a:outerShdw>
                </a:effectLst>
              </a:rPr>
              <a:t>المحاضرة:</a:t>
            </a:r>
            <a:endParaRPr lang="ar-SA" sz="2400" b="1" u="sng" dirty="0" smtClean="0">
              <a:solidFill>
                <a:schemeClr val="accent1">
                  <a:lumMod val="75000"/>
                </a:schemeClr>
              </a:solidFill>
              <a:effectLst>
                <a:outerShdw blurRad="38100" dist="38100" dir="2700000" algn="tl">
                  <a:srgbClr val="000000">
                    <a:alpha val="43137"/>
                  </a:srgbClr>
                </a:outerShdw>
              </a:effectLst>
            </a:endParaRPr>
          </a:p>
          <a:p>
            <a:pPr>
              <a:buFont typeface="Wingdings" pitchFamily="2" charset="2"/>
              <a:buChar char="q"/>
            </a:pPr>
            <a:r>
              <a:rPr lang="ar-SA" sz="2400" dirty="0" smtClean="0"/>
              <a:t>تعريف مفهوم الذات.</a:t>
            </a:r>
          </a:p>
          <a:p>
            <a:pPr>
              <a:buFont typeface="Wingdings" pitchFamily="2" charset="2"/>
              <a:buChar char="q"/>
            </a:pPr>
            <a:r>
              <a:rPr lang="ar-SA" sz="2400" dirty="0" smtClean="0"/>
              <a:t>أشكال مفهوم الذات.</a:t>
            </a:r>
          </a:p>
          <a:p>
            <a:pPr>
              <a:buFont typeface="Wingdings" pitchFamily="2" charset="2"/>
              <a:buChar char="q"/>
            </a:pPr>
            <a:r>
              <a:rPr lang="ar-SA" sz="2400" dirty="0" smtClean="0"/>
              <a:t>خصائص مفهوم الذات.</a:t>
            </a:r>
          </a:p>
          <a:p>
            <a:pPr>
              <a:buFont typeface="Wingdings" pitchFamily="2" charset="2"/>
              <a:buChar char="q"/>
            </a:pPr>
            <a:r>
              <a:rPr lang="ar-SA" sz="2400" dirty="0" smtClean="0"/>
              <a:t>سمات تحقيق الذات.</a:t>
            </a:r>
          </a:p>
          <a:p>
            <a:pPr>
              <a:buFont typeface="Wingdings" pitchFamily="2" charset="2"/>
              <a:buChar char="q"/>
            </a:pPr>
            <a:r>
              <a:rPr lang="ar-SA" sz="2400" dirty="0" smtClean="0"/>
              <a:t>تطور مفهوم الذات والعوامل المؤثرة فيه.</a:t>
            </a:r>
          </a:p>
          <a:p>
            <a:pPr>
              <a:buFont typeface="Wingdings" pitchFamily="2" charset="2"/>
              <a:buChar char="q"/>
            </a:pPr>
            <a:r>
              <a:rPr lang="ar-SA" sz="2400" dirty="0" smtClean="0"/>
              <a:t>مراحل ادراك الذات.</a:t>
            </a:r>
          </a:p>
          <a:p>
            <a:pPr>
              <a:buFont typeface="Wingdings" pitchFamily="2" charset="2"/>
              <a:buChar char="q"/>
            </a:pPr>
            <a:r>
              <a:rPr lang="ar-SA" sz="2400" dirty="0" smtClean="0"/>
              <a:t>تقدير الذات.</a:t>
            </a:r>
          </a:p>
          <a:p>
            <a:endParaRPr lang="ar-SA" sz="2400" dirty="0"/>
          </a:p>
          <a:p>
            <a:endParaRPr lang="ar-SA" sz="2400" dirty="0" smtClean="0"/>
          </a:p>
          <a:p>
            <a:r>
              <a:rPr lang="ar-SA" sz="2400" b="1" u="sng" dirty="0" err="1" smtClean="0">
                <a:solidFill>
                  <a:schemeClr val="accent1">
                    <a:lumMod val="75000"/>
                  </a:schemeClr>
                </a:solidFill>
                <a:effectLst>
                  <a:outerShdw blurRad="38100" dist="38100" dir="2700000" algn="tl">
                    <a:srgbClr val="000000">
                      <a:alpha val="43137"/>
                    </a:srgbClr>
                  </a:outerShdw>
                </a:effectLst>
              </a:rPr>
              <a:t>المرجع:</a:t>
            </a:r>
            <a:endParaRPr lang="ar-SA" sz="2400" b="1" u="sng" dirty="0" smtClean="0">
              <a:solidFill>
                <a:schemeClr val="accent1">
                  <a:lumMod val="75000"/>
                </a:schemeClr>
              </a:solidFill>
              <a:effectLst>
                <a:outerShdw blurRad="38100" dist="38100" dir="2700000" algn="tl">
                  <a:srgbClr val="000000">
                    <a:alpha val="43137"/>
                  </a:srgbClr>
                </a:outerShdw>
              </a:effectLst>
            </a:endParaRPr>
          </a:p>
          <a:p>
            <a:r>
              <a:rPr lang="ar-SA" sz="2400" dirty="0" smtClean="0"/>
              <a:t>أبو </a:t>
            </a:r>
            <a:r>
              <a:rPr lang="ar-SA" sz="2400" dirty="0" err="1" smtClean="0"/>
              <a:t>جادو</a:t>
            </a:r>
            <a:r>
              <a:rPr lang="ar-SA" sz="2400" dirty="0" smtClean="0"/>
              <a:t>, صالح </a:t>
            </a:r>
            <a:r>
              <a:rPr lang="ar-SA" sz="2400" dirty="0" err="1" smtClean="0"/>
              <a:t>محمد.</a:t>
            </a:r>
            <a:r>
              <a:rPr lang="ar-SA" sz="2400" dirty="0" smtClean="0"/>
              <a:t> (2010</a:t>
            </a:r>
            <a:r>
              <a:rPr lang="ar-SA" sz="2400" dirty="0" err="1" smtClean="0"/>
              <a:t>).</a:t>
            </a:r>
            <a:r>
              <a:rPr lang="ar-SA" sz="2400" dirty="0" smtClean="0"/>
              <a:t> ”سيكولوجية التنشئة </a:t>
            </a:r>
            <a:r>
              <a:rPr lang="ar-SA" sz="2400" dirty="0" err="1" smtClean="0"/>
              <a:t>الاجتماعية“.</a:t>
            </a:r>
            <a:r>
              <a:rPr lang="ar-SA" sz="2400" dirty="0" smtClean="0"/>
              <a:t> ص ص 135-153</a:t>
            </a:r>
            <a:endParaRPr lang="ar-SA"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339752" y="1844824"/>
            <a:ext cx="6048672" cy="2062103"/>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r>
              <a:rPr lang="ar-SA" sz="2400" b="1" u="sng" dirty="0" err="1" smtClean="0">
                <a:solidFill>
                  <a:schemeClr val="accent1">
                    <a:lumMod val="75000"/>
                  </a:schemeClr>
                </a:solidFill>
                <a:effectLst>
                  <a:outerShdw blurRad="38100" dist="38100" dir="2700000" algn="tl">
                    <a:srgbClr val="000000">
                      <a:alpha val="43137"/>
                    </a:srgbClr>
                  </a:outerShdw>
                </a:effectLst>
              </a:rPr>
              <a:t>نشاط:</a:t>
            </a:r>
            <a:endParaRPr lang="ar-SA" sz="2400" b="1" u="sng" dirty="0" smtClean="0">
              <a:solidFill>
                <a:schemeClr val="accent1">
                  <a:lumMod val="75000"/>
                </a:schemeClr>
              </a:solidFill>
              <a:effectLst>
                <a:outerShdw blurRad="38100" dist="38100" dir="2700000" algn="tl">
                  <a:srgbClr val="000000">
                    <a:alpha val="43137"/>
                  </a:srgbClr>
                </a:outerShdw>
              </a:effectLst>
            </a:endParaRPr>
          </a:p>
          <a:p>
            <a:endParaRPr lang="ar-SA" sz="2400" b="1" u="sng" dirty="0" smtClean="0">
              <a:solidFill>
                <a:schemeClr val="accent1">
                  <a:lumMod val="75000"/>
                </a:schemeClr>
              </a:solidFill>
              <a:effectLst>
                <a:outerShdw blurRad="38100" dist="38100" dir="2700000" algn="tl">
                  <a:srgbClr val="000000">
                    <a:alpha val="43137"/>
                  </a:srgbClr>
                </a:outerShdw>
              </a:effectLst>
            </a:endParaRPr>
          </a:p>
          <a:p>
            <a:pPr algn="ctr"/>
            <a:r>
              <a:rPr lang="ar-SA" sz="3200" b="1" dirty="0" smtClean="0">
                <a:solidFill>
                  <a:schemeClr val="accent1">
                    <a:lumMod val="75000"/>
                  </a:schemeClr>
                </a:solidFill>
                <a:effectLst>
                  <a:outerShdw blurRad="38100" dist="38100" dir="2700000" algn="tl">
                    <a:srgbClr val="000000">
                      <a:alpha val="43137"/>
                    </a:srgbClr>
                  </a:outerShdw>
                </a:effectLst>
              </a:rPr>
              <a:t>عبري عن نفسك من خلال الرسم</a:t>
            </a:r>
          </a:p>
          <a:p>
            <a:endParaRPr lang="ar-SA" sz="2400" b="1" u="sng" dirty="0" smtClean="0">
              <a:solidFill>
                <a:schemeClr val="accent1">
                  <a:lumMod val="75000"/>
                </a:schemeClr>
              </a:solidFill>
              <a:effectLst>
                <a:outerShdw blurRad="38100" dist="38100" dir="2700000" algn="tl">
                  <a:srgbClr val="000000">
                    <a:alpha val="43137"/>
                  </a:srgbClr>
                </a:outerShdw>
              </a:effectLst>
            </a:endParaRPr>
          </a:p>
          <a:p>
            <a:endParaRPr lang="ar-SA" sz="2400" b="1" u="sng" dirty="0" smtClean="0">
              <a:solidFill>
                <a:schemeClr val="accent1">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43808" y="404664"/>
            <a:ext cx="5760640" cy="5632311"/>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u="sng" dirty="0" smtClean="0">
                <a:solidFill>
                  <a:schemeClr val="accent1">
                    <a:lumMod val="75000"/>
                  </a:schemeClr>
                </a:solidFill>
                <a:effectLst>
                  <a:outerShdw blurRad="38100" dist="38100" dir="2700000" algn="tl">
                    <a:srgbClr val="000000">
                      <a:alpha val="43137"/>
                    </a:srgbClr>
                  </a:outerShdw>
                </a:effectLst>
              </a:rPr>
              <a:t>تعريف مفهوم </a:t>
            </a:r>
            <a:r>
              <a:rPr lang="ar-SA" sz="2400" b="1" u="sng" dirty="0" err="1" smtClean="0">
                <a:solidFill>
                  <a:schemeClr val="accent1">
                    <a:lumMod val="75000"/>
                  </a:schemeClr>
                </a:solidFill>
                <a:effectLst>
                  <a:outerShdw blurRad="38100" dist="38100" dir="2700000" algn="tl">
                    <a:srgbClr val="000000">
                      <a:alpha val="43137"/>
                    </a:srgbClr>
                  </a:outerShdw>
                </a:effectLst>
              </a:rPr>
              <a:t>الذات:</a:t>
            </a:r>
            <a:endParaRPr lang="ar-SA" sz="2400" b="1" u="sng" dirty="0" smtClean="0">
              <a:solidFill>
                <a:schemeClr val="accent1">
                  <a:lumMod val="75000"/>
                </a:schemeClr>
              </a:solidFill>
              <a:effectLst>
                <a:outerShdw blurRad="38100" dist="38100" dir="2700000" algn="tl">
                  <a:srgbClr val="000000">
                    <a:alpha val="43137"/>
                  </a:srgbClr>
                </a:outerShdw>
              </a:effectLst>
            </a:endParaRPr>
          </a:p>
          <a:p>
            <a:r>
              <a:rPr lang="ar-SA" sz="2400" dirty="0" smtClean="0">
                <a:solidFill>
                  <a:schemeClr val="dk1"/>
                </a:solidFill>
              </a:rPr>
              <a:t>يشير مفهوم الذات الى ادراك الفرد لذاته في أبعادها الجسدية والانفعالية والعقلية والاجتماعية ويتضمن فكرتنا عن أنفسنا وعن جوانب خبرتنا المتعددة كما يتضمن تقديرنا لجوانب القوة والقصور في شخصيتنا.</a:t>
            </a:r>
          </a:p>
          <a:p>
            <a:endParaRPr lang="ar-SA" sz="2400" dirty="0" smtClean="0">
              <a:solidFill>
                <a:schemeClr val="dk1"/>
              </a:solidFill>
            </a:endParaRPr>
          </a:p>
          <a:p>
            <a:r>
              <a:rPr lang="ar-SA" sz="2400" dirty="0" smtClean="0">
                <a:solidFill>
                  <a:schemeClr val="dk1"/>
                </a:solidFill>
              </a:rPr>
              <a:t>ويعرف اتواتر مفهوم الذات بأنه الصورة الكلية والوعي الذي لدينا عن أنفسنا ويتضمن اعتقاداتنا حول أنفسنا ومشاعرنا نحوها والقيم المتصلة </a:t>
            </a:r>
            <a:r>
              <a:rPr lang="ar-SA" sz="2400" dirty="0" err="1" smtClean="0">
                <a:solidFill>
                  <a:schemeClr val="dk1"/>
                </a:solidFill>
              </a:rPr>
              <a:t>بها.</a:t>
            </a:r>
            <a:endParaRPr lang="ar-SA" sz="2400" dirty="0" smtClean="0">
              <a:solidFill>
                <a:schemeClr val="dk1"/>
              </a:solidFill>
            </a:endParaRPr>
          </a:p>
          <a:p>
            <a:endParaRPr lang="ar-SA" sz="2400" dirty="0">
              <a:solidFill>
                <a:schemeClr val="dk1"/>
              </a:solidFill>
            </a:endParaRPr>
          </a:p>
          <a:p>
            <a:r>
              <a:rPr lang="ar-SA" sz="2400" b="1" u="sng" dirty="0" smtClean="0">
                <a:solidFill>
                  <a:schemeClr val="dk1"/>
                </a:solidFill>
              </a:rPr>
              <a:t>مفهوم الذات </a:t>
            </a:r>
            <a:r>
              <a:rPr lang="ar-SA" sz="2400" dirty="0" smtClean="0">
                <a:solidFill>
                  <a:schemeClr val="dk1"/>
                </a:solidFill>
              </a:rPr>
              <a:t>هو المجموع الكلي </a:t>
            </a:r>
            <a:r>
              <a:rPr lang="ar-SA" sz="2400" dirty="0" err="1" smtClean="0">
                <a:solidFill>
                  <a:schemeClr val="dk1"/>
                </a:solidFill>
              </a:rPr>
              <a:t>لإدراكات</a:t>
            </a:r>
            <a:r>
              <a:rPr lang="ar-SA" sz="2400" dirty="0" smtClean="0">
                <a:solidFill>
                  <a:schemeClr val="dk1"/>
                </a:solidFill>
              </a:rPr>
              <a:t> الفرد وهو صورة مركبة ومؤلفة من تفكير الفرد عن نفسه وعن تحصيله وعن خصائصه وصفاته الجسمية والعقلية والشخصية واتجاهاته نحو نفسه وتفكيره بما يفكر الاخرون عنه وبما يفضل أن يكون عليه.</a:t>
            </a:r>
            <a:endParaRPr lang="ar-SA" sz="2400" dirty="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267744" y="620688"/>
            <a:ext cx="6192688" cy="2677656"/>
          </a:xfrm>
          <a:prstGeom prst="rect">
            <a:avLst/>
          </a:prstGeom>
          <a:noFill/>
        </p:spPr>
        <p:txBody>
          <a:bodyPr wrap="square" rtlCol="1">
            <a:spAutoFit/>
          </a:bodyPr>
          <a:lstStyle/>
          <a:p>
            <a:r>
              <a:rPr lang="ar-SA" sz="2400" b="1" u="sng" dirty="0" smtClean="0">
                <a:solidFill>
                  <a:schemeClr val="accent1">
                    <a:lumMod val="75000"/>
                  </a:schemeClr>
                </a:solidFill>
                <a:effectLst>
                  <a:outerShdw blurRad="38100" dist="38100" dir="2700000" algn="tl">
                    <a:srgbClr val="000000">
                      <a:alpha val="43137"/>
                    </a:srgbClr>
                  </a:outerShdw>
                </a:effectLst>
              </a:rPr>
              <a:t>أشكال مفهوم </a:t>
            </a:r>
            <a:r>
              <a:rPr lang="ar-SA" sz="2400" b="1" u="sng" dirty="0" err="1" smtClean="0">
                <a:solidFill>
                  <a:schemeClr val="accent1">
                    <a:lumMod val="75000"/>
                  </a:schemeClr>
                </a:solidFill>
                <a:effectLst>
                  <a:outerShdw blurRad="38100" dist="38100" dir="2700000" algn="tl">
                    <a:srgbClr val="000000">
                      <a:alpha val="43137"/>
                    </a:srgbClr>
                  </a:outerShdw>
                </a:effectLst>
              </a:rPr>
              <a:t>الذات:</a:t>
            </a:r>
            <a:endParaRPr lang="ar-SA" sz="2400" b="1" u="sng" dirty="0" smtClean="0">
              <a:solidFill>
                <a:schemeClr val="accent1">
                  <a:lumMod val="75000"/>
                </a:schemeClr>
              </a:solidFill>
              <a:effectLst>
                <a:outerShdw blurRad="38100" dist="38100" dir="2700000" algn="tl">
                  <a:srgbClr val="000000">
                    <a:alpha val="43137"/>
                  </a:srgbClr>
                </a:outerShdw>
              </a:effectLst>
            </a:endParaRPr>
          </a:p>
          <a:p>
            <a:pPr marL="342900" indent="-342900">
              <a:buAutoNum type="arabicPeriod"/>
            </a:pPr>
            <a:r>
              <a:rPr lang="ar-SA" sz="2400" dirty="0" smtClean="0">
                <a:solidFill>
                  <a:schemeClr val="dk1"/>
                </a:solidFill>
              </a:rPr>
              <a:t>الذات الجسدية: وتتضمن الجسد وفعاليته البيولوجية.</a:t>
            </a:r>
          </a:p>
          <a:p>
            <a:pPr marL="342900" indent="-342900">
              <a:buAutoNum type="arabicPeriod"/>
            </a:pPr>
            <a:r>
              <a:rPr lang="ar-SA" sz="2400" dirty="0" smtClean="0">
                <a:solidFill>
                  <a:schemeClr val="dk1"/>
                </a:solidFill>
              </a:rPr>
              <a:t>الذات كعملية: وتتضمن الأفكار والمشاعر والسلوك.</a:t>
            </a:r>
          </a:p>
          <a:p>
            <a:pPr marL="342900" indent="-342900">
              <a:buAutoNum type="arabicPeriod"/>
            </a:pPr>
            <a:r>
              <a:rPr lang="ar-SA" sz="2400" dirty="0" smtClean="0">
                <a:solidFill>
                  <a:schemeClr val="dk1"/>
                </a:solidFill>
              </a:rPr>
              <a:t>الذات الاجتماعية: وتتألف من الأفكار التي يعتنقها الفرد والسلوك الذي يقوم </a:t>
            </a:r>
            <a:r>
              <a:rPr lang="ar-SA" sz="2400" dirty="0" err="1" smtClean="0">
                <a:solidFill>
                  <a:schemeClr val="dk1"/>
                </a:solidFill>
              </a:rPr>
              <a:t>به</a:t>
            </a:r>
            <a:r>
              <a:rPr lang="ar-SA" sz="2400" dirty="0" smtClean="0">
                <a:solidFill>
                  <a:schemeClr val="dk1"/>
                </a:solidFill>
              </a:rPr>
              <a:t> وذلك استجابة للآخرين في المجتمع.</a:t>
            </a:r>
          </a:p>
          <a:p>
            <a:pPr marL="342900" indent="-342900">
              <a:buAutoNum type="arabicPeriod"/>
            </a:pPr>
            <a:r>
              <a:rPr lang="ar-SA" sz="2400" dirty="0" smtClean="0">
                <a:solidFill>
                  <a:schemeClr val="dk1"/>
                </a:solidFill>
              </a:rPr>
              <a:t>مفهوم الذات: يشير الى الصورة التي لدى المرء عن ذاته.</a:t>
            </a:r>
          </a:p>
          <a:p>
            <a:pPr marL="342900" indent="-342900">
              <a:buAutoNum type="arabicPeriod"/>
            </a:pPr>
            <a:r>
              <a:rPr lang="ar-SA" sz="2400" dirty="0" smtClean="0">
                <a:solidFill>
                  <a:schemeClr val="dk1"/>
                </a:solidFill>
              </a:rPr>
              <a:t>الذات المثالية: وهي ما يطمح أن تكون عليه الذات.</a:t>
            </a:r>
            <a:endParaRPr lang="ar-SA" sz="2400" dirty="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267744" y="548680"/>
            <a:ext cx="6192688" cy="4431983"/>
          </a:xfrm>
          <a:prstGeom prst="rect">
            <a:avLst/>
          </a:prstGeom>
          <a:noFill/>
        </p:spPr>
        <p:txBody>
          <a:bodyPr wrap="square" rtlCol="1">
            <a:spAutoFit/>
          </a:bodyPr>
          <a:lstStyle/>
          <a:p>
            <a:r>
              <a:rPr lang="ar-SA" sz="2400" b="1" u="sng" dirty="0" smtClean="0">
                <a:solidFill>
                  <a:schemeClr val="accent1">
                    <a:lumMod val="75000"/>
                  </a:schemeClr>
                </a:solidFill>
                <a:effectLst>
                  <a:outerShdw blurRad="38100" dist="38100" dir="2700000" algn="tl">
                    <a:srgbClr val="000000">
                      <a:alpha val="43137"/>
                    </a:srgbClr>
                  </a:outerShdw>
                </a:effectLst>
              </a:rPr>
              <a:t>خصائص مفهوم </a:t>
            </a:r>
            <a:r>
              <a:rPr lang="ar-SA" sz="2400" b="1" u="sng" dirty="0" err="1" smtClean="0">
                <a:solidFill>
                  <a:schemeClr val="accent1">
                    <a:lumMod val="75000"/>
                  </a:schemeClr>
                </a:solidFill>
                <a:effectLst>
                  <a:outerShdw blurRad="38100" dist="38100" dir="2700000" algn="tl">
                    <a:srgbClr val="000000">
                      <a:alpha val="43137"/>
                    </a:srgbClr>
                  </a:outerShdw>
                </a:effectLst>
              </a:rPr>
              <a:t>الذات:</a:t>
            </a:r>
            <a:endParaRPr lang="ar-SA" sz="2400" b="1" u="sng" dirty="0" smtClean="0">
              <a:solidFill>
                <a:schemeClr val="accent1">
                  <a:lumMod val="75000"/>
                </a:schemeClr>
              </a:solidFill>
              <a:effectLst>
                <a:outerShdw blurRad="38100" dist="38100" dir="2700000" algn="tl">
                  <a:srgbClr val="000000">
                    <a:alpha val="43137"/>
                  </a:srgbClr>
                </a:outerShdw>
              </a:effectLst>
            </a:endParaRPr>
          </a:p>
          <a:p>
            <a:pPr marL="342900" indent="-342900">
              <a:buAutoNum type="arabicPeriod"/>
            </a:pPr>
            <a:r>
              <a:rPr lang="ar-SA" sz="2400" b="1" dirty="0" smtClean="0">
                <a:solidFill>
                  <a:schemeClr val="dk1"/>
                </a:solidFill>
              </a:rPr>
              <a:t>مفهوم الذات </a:t>
            </a:r>
            <a:r>
              <a:rPr lang="ar-SA" sz="2400" b="1" dirty="0" err="1" smtClean="0">
                <a:solidFill>
                  <a:schemeClr val="dk1"/>
                </a:solidFill>
              </a:rPr>
              <a:t>منظم:</a:t>
            </a:r>
            <a:endParaRPr lang="ar-SA" sz="2400" b="1" dirty="0" smtClean="0">
              <a:solidFill>
                <a:schemeClr val="dk1"/>
              </a:solidFill>
            </a:endParaRPr>
          </a:p>
          <a:p>
            <a:pPr marL="342900" indent="-342900"/>
            <a:r>
              <a:rPr lang="ar-SA" sz="2400" dirty="0" smtClean="0">
                <a:solidFill>
                  <a:schemeClr val="dk1"/>
                </a:solidFill>
              </a:rPr>
              <a:t>أن خبرات الفرد المتنوعة تزوده بالمعلومات التي يرتكز عليها في ادراكه لذاته ويقوم الفرد بإعادة صياغتها وتخزينها بشكل أبسط وقد سماها </a:t>
            </a:r>
            <a:r>
              <a:rPr lang="ar-SA" sz="2400" dirty="0" err="1" smtClean="0">
                <a:solidFill>
                  <a:schemeClr val="dk1"/>
                </a:solidFill>
              </a:rPr>
              <a:t>برونر</a:t>
            </a:r>
            <a:r>
              <a:rPr lang="ar-SA" sz="2400" dirty="0" smtClean="0">
                <a:solidFill>
                  <a:schemeClr val="dk1"/>
                </a:solidFill>
              </a:rPr>
              <a:t> التصنيفات.</a:t>
            </a:r>
          </a:p>
          <a:p>
            <a:pPr marL="342900" indent="-342900"/>
            <a:endParaRPr lang="ar-SA" sz="2400" dirty="0">
              <a:solidFill>
                <a:schemeClr val="dk1"/>
              </a:solidFill>
            </a:endParaRPr>
          </a:p>
          <a:p>
            <a:pPr marL="342900" indent="-342900"/>
            <a:r>
              <a:rPr lang="ar-SA" sz="2400" b="1" dirty="0" err="1" smtClean="0">
                <a:solidFill>
                  <a:schemeClr val="dk1"/>
                </a:solidFill>
              </a:rPr>
              <a:t>2.</a:t>
            </a:r>
            <a:r>
              <a:rPr lang="ar-SA" sz="2400" b="1" dirty="0" smtClean="0">
                <a:solidFill>
                  <a:schemeClr val="dk1"/>
                </a:solidFill>
              </a:rPr>
              <a:t> مفهوم الذات متعدد </a:t>
            </a:r>
            <a:r>
              <a:rPr lang="ar-SA" sz="2400" b="1" dirty="0" err="1" smtClean="0">
                <a:solidFill>
                  <a:schemeClr val="dk1"/>
                </a:solidFill>
              </a:rPr>
              <a:t>الجوانب:</a:t>
            </a:r>
            <a:endParaRPr lang="ar-SA" sz="2400" b="1" dirty="0" smtClean="0">
              <a:solidFill>
                <a:schemeClr val="dk1"/>
              </a:solidFill>
            </a:endParaRPr>
          </a:p>
          <a:p>
            <a:pPr marL="342900" indent="-342900"/>
            <a:r>
              <a:rPr lang="ar-SA" sz="2400" dirty="0" smtClean="0">
                <a:solidFill>
                  <a:schemeClr val="dk1"/>
                </a:solidFill>
              </a:rPr>
              <a:t>السمة الثانية لمفهوم الذات أنه متعدد الجوانب, والجوانب الخاصة هذه تعكس نظام التصنيف الذي يتبناه الفرد وأشارت بعض الدراسات الى أن نظام التصنيف هذا قد يشكل مجالات كالمدرسة والتقبل الاجتماعي والجاذبية.</a:t>
            </a:r>
          </a:p>
          <a:p>
            <a:pPr marL="342900" indent="-342900"/>
            <a:endParaRPr lang="ar-SA"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95736" y="476672"/>
            <a:ext cx="6336704" cy="4893647"/>
          </a:xfrm>
          <a:prstGeom prst="rect">
            <a:avLst/>
          </a:prstGeom>
          <a:noFill/>
        </p:spPr>
        <p:txBody>
          <a:bodyPr wrap="square" rtlCol="1">
            <a:spAutoFit/>
          </a:bodyPr>
          <a:lstStyle/>
          <a:p>
            <a:r>
              <a:rPr lang="ar-SA" sz="2400" b="1" dirty="0" err="1" smtClean="0"/>
              <a:t>3.</a:t>
            </a:r>
            <a:r>
              <a:rPr lang="ar-SA" sz="2400" b="1" dirty="0" smtClean="0"/>
              <a:t> مفهوم الذات </a:t>
            </a:r>
            <a:r>
              <a:rPr lang="ar-SA" sz="2400" b="1" dirty="0" err="1" smtClean="0"/>
              <a:t>الهرمي:</a:t>
            </a:r>
            <a:endParaRPr lang="ar-SA" sz="2400" b="1" dirty="0" smtClean="0"/>
          </a:p>
          <a:p>
            <a:r>
              <a:rPr lang="ar-SA" sz="2400" dirty="0" smtClean="0"/>
              <a:t>اذ يمكن ان تشكل مفهوم الذات هرما قاعدته خبرات الفرد في مواقف خاصة وقمته مفهوم الذات العام وتقسم قمة الهرم الى مكونين </a:t>
            </a:r>
            <a:r>
              <a:rPr lang="ar-SA" sz="2400" dirty="0" err="1" smtClean="0"/>
              <a:t>هما:</a:t>
            </a:r>
            <a:endParaRPr lang="ar-SA" sz="2400" dirty="0" smtClean="0"/>
          </a:p>
          <a:p>
            <a:pPr marL="342900" indent="-342900">
              <a:buFont typeface="+mj-cs"/>
              <a:buAutoNum type="arabic1Minus"/>
            </a:pPr>
            <a:r>
              <a:rPr lang="ar-SA" sz="2400" dirty="0" smtClean="0"/>
              <a:t>مفهوم الذات الأكاديمي: وينقسم الى مجالات وفق المواد التعليمية المختلفة.</a:t>
            </a:r>
          </a:p>
          <a:p>
            <a:pPr marL="342900" indent="-342900">
              <a:buFont typeface="+mj-cs"/>
              <a:buAutoNum type="arabic1Minus"/>
            </a:pPr>
            <a:r>
              <a:rPr lang="ar-SA" sz="2400" dirty="0" smtClean="0"/>
              <a:t>مفهوم الذات غير الاكاديمي: ينقسم الى مفاهيم اجتماعية وجسمية للذات.</a:t>
            </a:r>
          </a:p>
          <a:p>
            <a:pPr marL="342900" indent="-342900"/>
            <a:endParaRPr lang="ar-SA" sz="2400" dirty="0"/>
          </a:p>
          <a:p>
            <a:pPr marL="342900" indent="-342900"/>
            <a:endParaRPr lang="ar-SA" sz="2400" dirty="0" smtClean="0"/>
          </a:p>
          <a:p>
            <a:pPr marL="342900" indent="-342900"/>
            <a:r>
              <a:rPr lang="ar-SA" sz="2400" b="1" dirty="0" err="1" smtClean="0"/>
              <a:t>4.</a:t>
            </a:r>
            <a:r>
              <a:rPr lang="ar-SA" sz="2400" b="1" dirty="0" smtClean="0"/>
              <a:t> مفهوم الذات </a:t>
            </a:r>
            <a:r>
              <a:rPr lang="ar-SA" sz="2400" b="1" dirty="0" err="1" smtClean="0"/>
              <a:t>ثابت:</a:t>
            </a:r>
            <a:endParaRPr lang="ar-SA" sz="2400" b="1" dirty="0" smtClean="0"/>
          </a:p>
          <a:p>
            <a:pPr marL="342900" indent="-342900"/>
            <a:r>
              <a:rPr lang="ar-SA" sz="2400" dirty="0" smtClean="0"/>
              <a:t>أي ان مفهوم الذات العام يتسم </a:t>
            </a:r>
            <a:r>
              <a:rPr lang="ar-SA" sz="2400" dirty="0" smtClean="0"/>
              <a:t>بالثبات, </a:t>
            </a:r>
            <a:r>
              <a:rPr lang="ar-SA" sz="2400" dirty="0" err="1" smtClean="0"/>
              <a:t>الا</a:t>
            </a:r>
            <a:r>
              <a:rPr lang="ar-SA" sz="2400" dirty="0" smtClean="0"/>
              <a:t> ان هذا المفهوم يتغير من مرحلة عمرية الى أخرى وذلك تبعا للمواقف </a:t>
            </a:r>
            <a:r>
              <a:rPr lang="ar-SA" sz="2400" dirty="0" err="1" smtClean="0"/>
              <a:t>والاحداث.</a:t>
            </a:r>
            <a:endParaRPr lang="ar-SA"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55776" y="476672"/>
            <a:ext cx="6120680" cy="5170646"/>
          </a:xfrm>
          <a:prstGeom prst="rect">
            <a:avLst/>
          </a:prstGeom>
          <a:noFill/>
        </p:spPr>
        <p:txBody>
          <a:bodyPr wrap="square" rtlCol="1">
            <a:spAutoFit/>
          </a:bodyPr>
          <a:lstStyle/>
          <a:p>
            <a:r>
              <a:rPr lang="ar-SA" sz="2400" b="1" dirty="0" err="1" smtClean="0"/>
              <a:t>4.</a:t>
            </a:r>
            <a:r>
              <a:rPr lang="ar-SA" sz="2400" b="1" dirty="0" smtClean="0"/>
              <a:t> مفهوم الذات </a:t>
            </a:r>
            <a:r>
              <a:rPr lang="ar-SA" sz="2400" b="1" dirty="0" err="1" smtClean="0"/>
              <a:t>نمائي:</a:t>
            </a:r>
            <a:endParaRPr lang="ar-SA" sz="2400" b="1" dirty="0" smtClean="0"/>
          </a:p>
          <a:p>
            <a:r>
              <a:rPr lang="ar-SA" sz="2400" dirty="0" smtClean="0"/>
              <a:t>كلما نما الطفل تزداد خبراته ومفاهيمه ويصبح قادر على ايجاد التكامل.</a:t>
            </a:r>
          </a:p>
          <a:p>
            <a:endParaRPr lang="ar-SA" sz="2400" dirty="0"/>
          </a:p>
          <a:p>
            <a:r>
              <a:rPr lang="ar-SA" sz="2400" b="1" dirty="0" err="1" smtClean="0"/>
              <a:t>5.</a:t>
            </a:r>
            <a:r>
              <a:rPr lang="ar-SA" sz="2400" b="1" dirty="0" smtClean="0"/>
              <a:t> مفهوم الذات </a:t>
            </a:r>
            <a:r>
              <a:rPr lang="ar-SA" sz="2400" b="1" dirty="0" err="1" smtClean="0"/>
              <a:t>تقييمي:</a:t>
            </a:r>
            <a:endParaRPr lang="ar-SA" sz="2400" b="1" dirty="0" smtClean="0"/>
          </a:p>
          <a:p>
            <a:r>
              <a:rPr lang="ar-SA" sz="2400" dirty="0" smtClean="0"/>
              <a:t>مفهوم الذات ذو طبيعية </a:t>
            </a:r>
            <a:r>
              <a:rPr lang="ar-SA" sz="2400" dirty="0" err="1" smtClean="0"/>
              <a:t>تقييمة</a:t>
            </a:r>
            <a:r>
              <a:rPr lang="ar-SA" sz="2400" dirty="0" smtClean="0"/>
              <a:t> ويمكن أن تصدر تلك التقييمات بالإشارة الى معايير مطلقة كالمقارنة مع المثالية أو يمكنه أن يعدد تقييماته </a:t>
            </a:r>
            <a:r>
              <a:rPr lang="ar-SA" sz="2400" dirty="0" err="1" smtClean="0"/>
              <a:t>بالاشارة</a:t>
            </a:r>
            <a:r>
              <a:rPr lang="ar-SA" sz="2400" dirty="0" smtClean="0"/>
              <a:t> الى معايير نسبية كالمقارنة مع الزملاء.</a:t>
            </a:r>
          </a:p>
          <a:p>
            <a:endParaRPr lang="ar-SA" sz="2400" dirty="0"/>
          </a:p>
          <a:p>
            <a:r>
              <a:rPr lang="ar-SA" sz="2400" b="1" dirty="0" err="1" smtClean="0"/>
              <a:t>6.</a:t>
            </a:r>
            <a:r>
              <a:rPr lang="ar-SA" sz="2400" b="1" dirty="0" smtClean="0"/>
              <a:t> مفهوم الذات </a:t>
            </a:r>
            <a:r>
              <a:rPr lang="ar-SA" sz="2400" b="1" dirty="0" err="1" smtClean="0"/>
              <a:t>فارقي:</a:t>
            </a:r>
            <a:endParaRPr lang="ar-SA" sz="2400" b="1" dirty="0" smtClean="0"/>
          </a:p>
          <a:p>
            <a:r>
              <a:rPr lang="ar-SA" sz="2400" dirty="0" smtClean="0"/>
              <a:t>وهو الذي يتمايز عن المفاهيم الأخرى التي تربطه </a:t>
            </a:r>
            <a:r>
              <a:rPr lang="ar-SA" sz="2400" dirty="0" err="1" smtClean="0"/>
              <a:t>به</a:t>
            </a:r>
            <a:r>
              <a:rPr lang="ar-SA" sz="2400" dirty="0" smtClean="0"/>
              <a:t> علاقة نظرية فمفهوم الذات للقدرة العقلية يفترض ان يرتبط بالتحصيل الاكاديمي أكثر من ارتباطه بالمواقف الاجتماعية.</a:t>
            </a: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051720" y="620688"/>
            <a:ext cx="6408712" cy="3785652"/>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u="sng" dirty="0" smtClean="0">
                <a:solidFill>
                  <a:schemeClr val="accent1">
                    <a:lumMod val="75000"/>
                  </a:schemeClr>
                </a:solidFill>
                <a:effectLst>
                  <a:outerShdw blurRad="38100" dist="38100" dir="2700000" algn="tl">
                    <a:srgbClr val="000000">
                      <a:alpha val="43137"/>
                    </a:srgbClr>
                  </a:outerShdw>
                </a:effectLst>
              </a:rPr>
              <a:t>سمات تحقيق </a:t>
            </a:r>
            <a:r>
              <a:rPr lang="ar-SA" sz="2400" b="1" u="sng" dirty="0" err="1" smtClean="0">
                <a:solidFill>
                  <a:schemeClr val="accent1">
                    <a:lumMod val="75000"/>
                  </a:schemeClr>
                </a:solidFill>
                <a:effectLst>
                  <a:outerShdw blurRad="38100" dist="38100" dir="2700000" algn="tl">
                    <a:srgbClr val="000000">
                      <a:alpha val="43137"/>
                    </a:srgbClr>
                  </a:outerShdw>
                </a:effectLst>
              </a:rPr>
              <a:t>الذات:</a:t>
            </a:r>
            <a:endParaRPr lang="ar-SA" sz="2400" b="1" u="sng" dirty="0" smtClean="0">
              <a:solidFill>
                <a:schemeClr val="accent1">
                  <a:lumMod val="75000"/>
                </a:schemeClr>
              </a:solidFill>
              <a:effectLst>
                <a:outerShdw blurRad="38100" dist="38100" dir="2700000" algn="tl">
                  <a:srgbClr val="000000">
                    <a:alpha val="43137"/>
                  </a:srgbClr>
                </a:outerShdw>
              </a:effectLst>
            </a:endParaRPr>
          </a:p>
          <a:p>
            <a:r>
              <a:rPr lang="ar-SA" sz="2400" dirty="0" smtClean="0"/>
              <a:t>تتغير الذات نتيجة للنضج والتعلم.</a:t>
            </a:r>
          </a:p>
          <a:p>
            <a:r>
              <a:rPr lang="ar-SA" sz="2400" u="sng" dirty="0" smtClean="0"/>
              <a:t>ومن سمات تحقيق الذات</a:t>
            </a:r>
          </a:p>
          <a:p>
            <a:pPr>
              <a:buFont typeface="Wingdings" pitchFamily="2" charset="2"/>
              <a:buChar char="ü"/>
            </a:pPr>
            <a:r>
              <a:rPr lang="ar-SA" sz="2400" dirty="0" smtClean="0"/>
              <a:t>الشخص الذي يحقق ذاته له ادراك مناسب للذات ويتعامل مع </a:t>
            </a:r>
            <a:r>
              <a:rPr lang="ar-SA" sz="2400" dirty="0" err="1" smtClean="0"/>
              <a:t>الحقيقه</a:t>
            </a:r>
            <a:r>
              <a:rPr lang="ar-SA" sz="2400" dirty="0" smtClean="0"/>
              <a:t> بسهوله ويتقبلها.</a:t>
            </a:r>
          </a:p>
          <a:p>
            <a:pPr>
              <a:buFont typeface="Wingdings" pitchFamily="2" charset="2"/>
              <a:buChar char="ü"/>
            </a:pPr>
            <a:r>
              <a:rPr lang="ar-SA" sz="2400" dirty="0" smtClean="0"/>
              <a:t>لهذا الشخص رغبة في ان يكون جزء من عملية التغيير.</a:t>
            </a:r>
          </a:p>
          <a:p>
            <a:pPr>
              <a:buFont typeface="Wingdings" pitchFamily="2" charset="2"/>
              <a:buChar char="ü"/>
            </a:pPr>
            <a:r>
              <a:rPr lang="ar-SA" sz="2400" dirty="0" smtClean="0"/>
              <a:t>لهذا الشخص وجهة نظر ايجابية نحو نفسه وثقة متزايدة بقدراته وله طموحات واقعية.</a:t>
            </a:r>
          </a:p>
          <a:p>
            <a:pPr>
              <a:buFont typeface="Wingdings" pitchFamily="2" charset="2"/>
              <a:buChar char="ü"/>
            </a:pPr>
            <a:r>
              <a:rPr lang="ar-SA" sz="2400" dirty="0" smtClean="0"/>
              <a:t>لدى هذا الشخص شعور قوي بالتعاطف مع الآخرين </a:t>
            </a:r>
            <a:r>
              <a:rPr lang="ar-SA" sz="2400" dirty="0" err="1" smtClean="0"/>
              <a:t>لانه</a:t>
            </a:r>
            <a:r>
              <a:rPr lang="ar-SA" sz="2400" dirty="0" smtClean="0"/>
              <a:t> قادر على الانطلاق من ذاته.</a:t>
            </a:r>
            <a:endParaRPr lang="ar-SA"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130</TotalTime>
  <Words>1209</Words>
  <Application>Microsoft Office PowerPoint</Application>
  <PresentationFormat>عرض على الشاشة (3:4)‏</PresentationFormat>
  <Paragraphs>101</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مشربية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user1</dc:creator>
  <cp:lastModifiedBy>user1</cp:lastModifiedBy>
  <cp:revision>15</cp:revision>
  <dcterms:created xsi:type="dcterms:W3CDTF">2012-10-18T11:15:38Z</dcterms:created>
  <dcterms:modified xsi:type="dcterms:W3CDTF">2012-11-30T20:31:22Z</dcterms:modified>
</cp:coreProperties>
</file>