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89" r:id="rId3"/>
    <p:sldId id="346" r:id="rId4"/>
    <p:sldId id="347" r:id="rId5"/>
    <p:sldId id="348" r:id="rId6"/>
    <p:sldId id="349" r:id="rId7"/>
    <p:sldId id="350" r:id="rId8"/>
    <p:sldId id="351" r:id="rId9"/>
    <p:sldId id="352" r:id="rId10"/>
    <p:sldId id="390" r:id="rId11"/>
    <p:sldId id="353" r:id="rId12"/>
    <p:sldId id="354" r:id="rId13"/>
    <p:sldId id="355" r:id="rId14"/>
    <p:sldId id="356" r:id="rId15"/>
    <p:sldId id="357" r:id="rId16"/>
    <p:sldId id="358" r:id="rId17"/>
    <p:sldId id="359" r:id="rId18"/>
    <p:sldId id="391" r:id="rId19"/>
    <p:sldId id="360" r:id="rId20"/>
    <p:sldId id="361" r:id="rId21"/>
    <p:sldId id="362" r:id="rId22"/>
    <p:sldId id="363" r:id="rId23"/>
    <p:sldId id="364" r:id="rId24"/>
    <p:sldId id="365" r:id="rId25"/>
    <p:sldId id="366" r:id="rId26"/>
    <p:sldId id="392" r:id="rId27"/>
    <p:sldId id="367" r:id="rId28"/>
    <p:sldId id="368" r:id="rId29"/>
    <p:sldId id="369" r:id="rId30"/>
    <p:sldId id="37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ssan Salti" initials="H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E0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445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694C7-6B93-4199-8AD2-188EF1322E51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2E6A2-DD5A-4AA1-BA38-49C81212A8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358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29479-A8B7-409B-83B6-5B0916149E38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91931-7FC2-4604-8A66-D63DB67CD0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725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6858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2286000"/>
            <a:ext cx="8315827" cy="20574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>
            <a:lvl1pPr>
              <a:defRPr b="1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>
            <a:lvl1pPr algn="ctr">
              <a:defRPr/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9763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28173" y="0"/>
            <a:ext cx="8315827" cy="7620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637094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173" y="228600"/>
            <a:ext cx="8313821" cy="457200"/>
          </a:xfrm>
          <a:ln>
            <a:noFill/>
          </a:ln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828173" y="0"/>
            <a:ext cx="2981827" cy="304800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Font typeface="Wingdings" pitchFamily="2" charset="2"/>
              <a:buNone/>
              <a:defRPr sz="16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Footer Placeholder 4"/>
          <p:cNvSpPr txBox="1">
            <a:spLocks/>
          </p:cNvSpPr>
          <p:nvPr userDrawn="1"/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273208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C8B52-4A4E-4491-9676-A81BFC0F3B4B}" type="datetimeFigureOut">
              <a:rPr lang="en-US" smtClean="0"/>
              <a:pPr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886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952500"/>
            <a:ext cx="8315827" cy="495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MARIE</a:t>
            </a:r>
            <a:r>
              <a:rPr lang="en-US" sz="3600" dirty="0" smtClean="0"/>
              <a:t>:</a:t>
            </a:r>
            <a:br>
              <a:rPr lang="en-US" sz="3600" dirty="0" smtClean="0"/>
            </a:br>
            <a:r>
              <a:rPr lang="en-US" sz="3600" dirty="0" smtClean="0"/>
              <a:t>An Introduction to a Simple Computer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382342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MARIE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The Architecture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Registers and Buses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The Instruction Set Architecture</a:t>
            </a:r>
          </a:p>
          <a:p>
            <a:pPr lvl="1"/>
            <a:r>
              <a:rPr lang="en-US" dirty="0" smtClean="0"/>
              <a:t>Register Transfer Notation</a:t>
            </a:r>
            <a:endParaRPr lang="en-US" dirty="0"/>
          </a:p>
          <a:p>
            <a:r>
              <a:rPr lang="en-US" dirty="0" smtClean="0"/>
              <a:t>Instruction processing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0319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Instruction Set </a:t>
            </a:r>
            <a:r>
              <a:rPr lang="en-US" dirty="0" smtClean="0"/>
              <a:t>Architecture (1/7)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MARIE has a very simple, yet powerful, instruction </a:t>
            </a:r>
            <a:r>
              <a:rPr lang="en-US" dirty="0" smtClean="0"/>
              <a:t>set.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Instruction </a:t>
            </a:r>
            <a:r>
              <a:rPr lang="en-US" b="1" dirty="0"/>
              <a:t>Set Architecture </a:t>
            </a:r>
            <a:r>
              <a:rPr lang="en-US" dirty="0"/>
              <a:t>(</a:t>
            </a:r>
            <a:r>
              <a:rPr lang="en-US" b="1" dirty="0"/>
              <a:t>ISA</a:t>
            </a:r>
            <a:r>
              <a:rPr lang="en-US" dirty="0"/>
              <a:t>) specifies the format of its instructions and the primitive operations that the machine can perform.</a:t>
            </a:r>
          </a:p>
          <a:p>
            <a:r>
              <a:rPr lang="en-US" dirty="0"/>
              <a:t>The </a:t>
            </a:r>
            <a:r>
              <a:rPr lang="en-US" b="1" dirty="0"/>
              <a:t>ISA</a:t>
            </a:r>
            <a:r>
              <a:rPr lang="en-US" dirty="0"/>
              <a:t> is an interface between a computer’s hardware and its software.</a:t>
            </a:r>
          </a:p>
          <a:p>
            <a:r>
              <a:rPr lang="en-US" dirty="0"/>
              <a:t>Some </a:t>
            </a:r>
            <a:r>
              <a:rPr lang="en-US" b="1" dirty="0"/>
              <a:t>ISA</a:t>
            </a:r>
            <a:r>
              <a:rPr lang="en-US" dirty="0"/>
              <a:t>s include hundreds of different instructions for processing data and controlling program execution.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180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Instruction Set Architecture </a:t>
            </a:r>
            <a:r>
              <a:rPr lang="en-US" dirty="0" smtClean="0"/>
              <a:t>(2/7)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MARIE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219200"/>
            <a:ext cx="8153400" cy="4525963"/>
          </a:xfrm>
        </p:spPr>
        <p:txBody>
          <a:bodyPr/>
          <a:lstStyle/>
          <a:p>
            <a:r>
              <a:rPr lang="en-US" dirty="0" smtClean="0"/>
              <a:t>For MARIE, </a:t>
            </a:r>
            <a:r>
              <a:rPr lang="en-US" dirty="0"/>
              <a:t>each instruction </a:t>
            </a:r>
            <a:r>
              <a:rPr lang="en-US" dirty="0" smtClean="0"/>
              <a:t>consists </a:t>
            </a:r>
            <a:r>
              <a:rPr lang="en-US" dirty="0"/>
              <a:t>of </a:t>
            </a:r>
            <a:r>
              <a:rPr lang="en-US" dirty="0" smtClean="0"/>
              <a:t>16 bits</a:t>
            </a:r>
          </a:p>
          <a:p>
            <a:r>
              <a:rPr lang="en-US" dirty="0" smtClean="0"/>
              <a:t>These bits are organized as follows:</a:t>
            </a:r>
          </a:p>
          <a:p>
            <a:pPr lvl="1"/>
            <a:r>
              <a:rPr lang="en-US" b="1" dirty="0" err="1" smtClean="0"/>
              <a:t>Opcode</a:t>
            </a:r>
            <a:r>
              <a:rPr lang="en-US" dirty="0"/>
              <a:t>: </a:t>
            </a:r>
            <a:r>
              <a:rPr lang="en-US" u="sng" dirty="0" smtClean="0"/>
              <a:t>4 bits </a:t>
            </a:r>
            <a:r>
              <a:rPr lang="en-US" dirty="0" smtClean="0"/>
              <a:t>(bits 12 to 15), specifies the instruction </a:t>
            </a:r>
            <a:r>
              <a:rPr lang="en-US" dirty="0"/>
              <a:t>to be executed (which allows for a total of </a:t>
            </a:r>
            <a:r>
              <a:rPr lang="en-US" dirty="0" smtClean="0"/>
              <a:t>2</a:t>
            </a:r>
            <a:r>
              <a:rPr lang="en-US" baseline="30000" dirty="0"/>
              <a:t>4</a:t>
            </a:r>
            <a:r>
              <a:rPr lang="en-US" dirty="0" smtClean="0"/>
              <a:t>=16 instructions, </a:t>
            </a:r>
            <a:r>
              <a:rPr lang="en-US" u="sng" dirty="0" smtClean="0"/>
              <a:t>but only 13 are used</a:t>
            </a:r>
            <a:r>
              <a:rPr lang="en-US" dirty="0" smtClean="0"/>
              <a:t>)</a:t>
            </a:r>
          </a:p>
          <a:p>
            <a:pPr lvl="1"/>
            <a:r>
              <a:rPr lang="en-US" b="1" dirty="0" smtClean="0"/>
              <a:t>Address:</a:t>
            </a:r>
            <a:r>
              <a:rPr lang="en-US" dirty="0" smtClean="0"/>
              <a:t> </a:t>
            </a:r>
            <a:r>
              <a:rPr lang="en-US" u="sng" dirty="0" smtClean="0"/>
              <a:t>12-bits</a:t>
            </a:r>
            <a:r>
              <a:rPr lang="en-US" dirty="0" smtClean="0"/>
              <a:t> (bits 0 to 11), forms </a:t>
            </a:r>
            <a:r>
              <a:rPr lang="en-US" dirty="0"/>
              <a:t>an </a:t>
            </a:r>
            <a:r>
              <a:rPr lang="en-US" dirty="0" smtClean="0"/>
              <a:t>address.</a:t>
            </a:r>
            <a:endParaRPr lang="en-US" dirty="0"/>
          </a:p>
        </p:txBody>
      </p:sp>
      <p:pic>
        <p:nvPicPr>
          <p:cNvPr id="5" name="Picture 6" descr="Ins_fmtY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266" b="12152"/>
          <a:stretch>
            <a:fillRect/>
          </a:stretch>
        </p:blipFill>
        <p:spPr bwMode="auto">
          <a:xfrm>
            <a:off x="2568573" y="4495800"/>
            <a:ext cx="4899025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43200" y="57150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An instruction word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278126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Instruction Set Architecture </a:t>
            </a:r>
            <a:r>
              <a:rPr lang="en-US" dirty="0" smtClean="0"/>
              <a:t>(3/7)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371600"/>
            <a:ext cx="8153400" cy="4525963"/>
          </a:xfrm>
        </p:spPr>
        <p:txBody>
          <a:bodyPr/>
          <a:lstStyle/>
          <a:p>
            <a:r>
              <a:rPr lang="en-US" dirty="0"/>
              <a:t>The fundamental </a:t>
            </a:r>
            <a:r>
              <a:rPr lang="en-US" dirty="0" smtClean="0"/>
              <a:t>MARIE instructions are: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5" descr="T4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0" t="2374" r="1945" b="5045"/>
          <a:stretch>
            <a:fillRect/>
          </a:stretch>
        </p:blipFill>
        <p:spPr bwMode="auto">
          <a:xfrm>
            <a:off x="990600" y="2438400"/>
            <a:ext cx="8077200" cy="3365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8873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Instruction Set Architecture </a:t>
            </a:r>
            <a:r>
              <a:rPr lang="en-US" dirty="0" smtClean="0"/>
              <a:t>(4/7)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066800"/>
            <a:ext cx="8153400" cy="4038601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Example: </a:t>
            </a:r>
            <a:r>
              <a:rPr lang="en-US" dirty="0" smtClean="0"/>
              <a:t>Consider the following binary instruction: 0001000000000011. What is the job of this instruction?</a:t>
            </a:r>
          </a:p>
          <a:p>
            <a:r>
              <a:rPr lang="en-US" b="1" dirty="0" smtClean="0"/>
              <a:t>Solution:</a:t>
            </a:r>
          </a:p>
          <a:p>
            <a:pPr lvl="1"/>
            <a:r>
              <a:rPr lang="en-US" dirty="0" smtClean="0"/>
              <a:t>The first four MSB </a:t>
            </a:r>
            <a:r>
              <a:rPr lang="en-US" dirty="0"/>
              <a:t> </a:t>
            </a:r>
            <a:r>
              <a:rPr lang="en-US" dirty="0" smtClean="0"/>
              <a:t>forms the </a:t>
            </a:r>
            <a:r>
              <a:rPr lang="en-US" dirty="0" err="1" smtClean="0"/>
              <a:t>opcode</a:t>
            </a:r>
            <a:r>
              <a:rPr lang="en-US" dirty="0" smtClean="0"/>
              <a:t> “0001”. It corresponds to a LOAD instruction.</a:t>
            </a:r>
          </a:p>
          <a:p>
            <a:pPr lvl="1"/>
            <a:r>
              <a:rPr lang="en-US" dirty="0"/>
              <a:t>The remaining 12 </a:t>
            </a:r>
            <a:r>
              <a:rPr lang="en-US" dirty="0" smtClean="0"/>
              <a:t>bits indicate </a:t>
            </a:r>
            <a:r>
              <a:rPr lang="en-US" dirty="0"/>
              <a:t>the address of the value we are loading, which is address 3 in main memory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This instruction causes the data value found in main memory, address 3, to </a:t>
            </a:r>
            <a:r>
              <a:rPr lang="en-US" dirty="0" smtClean="0"/>
              <a:t>be copied </a:t>
            </a:r>
            <a:r>
              <a:rPr lang="en-US" dirty="0"/>
              <a:t>into the AC</a:t>
            </a:r>
          </a:p>
        </p:txBody>
      </p:sp>
      <p:pic>
        <p:nvPicPr>
          <p:cNvPr id="5" name="Picture 4" descr="Lo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029200"/>
            <a:ext cx="4648200" cy="140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7242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Instruction Set Architecture </a:t>
            </a:r>
            <a:r>
              <a:rPr lang="en-US" dirty="0" smtClean="0"/>
              <a:t>(5/7)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MARIE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One important instruction is “SKIPCOND”</a:t>
            </a:r>
          </a:p>
          <a:p>
            <a:pPr lvl="1"/>
            <a:r>
              <a:rPr lang="en-US" dirty="0"/>
              <a:t>When the </a:t>
            </a:r>
            <a:r>
              <a:rPr lang="en-US" dirty="0" err="1"/>
              <a:t>Skipcond</a:t>
            </a:r>
            <a:r>
              <a:rPr lang="en-US" dirty="0"/>
              <a:t> instruction is executed, </a:t>
            </a:r>
            <a:r>
              <a:rPr lang="en-US" dirty="0" smtClean="0"/>
              <a:t>the value </a:t>
            </a:r>
            <a:r>
              <a:rPr lang="en-US" dirty="0"/>
              <a:t>stored in the AC must be </a:t>
            </a:r>
            <a:r>
              <a:rPr lang="en-US" dirty="0" smtClean="0"/>
              <a:t>inspected.</a:t>
            </a:r>
          </a:p>
          <a:p>
            <a:pPr lvl="1"/>
            <a:r>
              <a:rPr lang="en-US" dirty="0" smtClean="0"/>
              <a:t>The next instruction is skipped (resp. not skipped), if the condition tested is True (resp. False).</a:t>
            </a:r>
          </a:p>
          <a:p>
            <a:pPr lvl="1"/>
            <a:r>
              <a:rPr lang="en-US" dirty="0" smtClean="0"/>
              <a:t>Bits 11 and 10 (say b</a:t>
            </a:r>
            <a:r>
              <a:rPr lang="en-US" baseline="-25000" dirty="0" smtClean="0"/>
              <a:t>11</a:t>
            </a:r>
            <a:r>
              <a:rPr lang="en-US" dirty="0" smtClean="0"/>
              <a:t>b</a:t>
            </a:r>
            <a:r>
              <a:rPr lang="en-US" baseline="-25000" dirty="0" smtClean="0"/>
              <a:t>10</a:t>
            </a:r>
            <a:r>
              <a:rPr lang="en-US" dirty="0" smtClean="0"/>
              <a:t>) in the AC specify </a:t>
            </a:r>
            <a:r>
              <a:rPr lang="en-US" dirty="0"/>
              <a:t>the condition to be </a:t>
            </a:r>
            <a:r>
              <a:rPr lang="en-US" dirty="0" smtClean="0"/>
              <a:t>tested, if:</a:t>
            </a:r>
          </a:p>
          <a:p>
            <a:pPr lvl="2"/>
            <a:r>
              <a:rPr lang="en-US" dirty="0" smtClean="0"/>
              <a:t>b</a:t>
            </a:r>
            <a:r>
              <a:rPr lang="en-US" baseline="-25000" dirty="0" smtClean="0"/>
              <a:t>11</a:t>
            </a:r>
            <a:r>
              <a:rPr lang="en-US" dirty="0" smtClean="0"/>
              <a:t>b</a:t>
            </a:r>
            <a:r>
              <a:rPr lang="en-US" baseline="-25000" dirty="0" smtClean="0"/>
              <a:t>10</a:t>
            </a:r>
            <a:r>
              <a:rPr lang="en-US" dirty="0" smtClean="0"/>
              <a:t> = 00: The CPU </a:t>
            </a:r>
            <a:r>
              <a:rPr lang="en-US" kern="0" dirty="0" smtClean="0">
                <a:latin typeface="Arial" charset="0"/>
              </a:rPr>
              <a:t>tests if AC &lt; 0</a:t>
            </a:r>
          </a:p>
          <a:p>
            <a:pPr lvl="2"/>
            <a:r>
              <a:rPr lang="en-US" dirty="0"/>
              <a:t>b</a:t>
            </a:r>
            <a:r>
              <a:rPr lang="en-US" baseline="-25000" dirty="0"/>
              <a:t>11</a:t>
            </a:r>
            <a:r>
              <a:rPr lang="en-US" dirty="0"/>
              <a:t>b</a:t>
            </a:r>
            <a:r>
              <a:rPr lang="en-US" baseline="-25000" dirty="0"/>
              <a:t>10</a:t>
            </a:r>
            <a:r>
              <a:rPr lang="en-US" dirty="0"/>
              <a:t> = </a:t>
            </a:r>
            <a:r>
              <a:rPr lang="en-US" dirty="0" smtClean="0"/>
              <a:t>01: </a:t>
            </a:r>
            <a:r>
              <a:rPr lang="en-US" dirty="0"/>
              <a:t>The CPU </a:t>
            </a:r>
            <a:r>
              <a:rPr lang="en-US" kern="0" dirty="0">
                <a:latin typeface="Arial" charset="0"/>
              </a:rPr>
              <a:t>tests if AC </a:t>
            </a:r>
            <a:r>
              <a:rPr lang="en-US" kern="0" dirty="0" smtClean="0">
                <a:latin typeface="Arial" charset="0"/>
              </a:rPr>
              <a:t>= 0</a:t>
            </a:r>
            <a:endParaRPr lang="en-US" kern="0" dirty="0">
              <a:latin typeface="Arial" charset="0"/>
            </a:endParaRPr>
          </a:p>
          <a:p>
            <a:pPr lvl="2"/>
            <a:r>
              <a:rPr lang="en-US" dirty="0"/>
              <a:t>b</a:t>
            </a:r>
            <a:r>
              <a:rPr lang="en-US" baseline="-25000" dirty="0"/>
              <a:t>11</a:t>
            </a:r>
            <a:r>
              <a:rPr lang="en-US" dirty="0"/>
              <a:t>b</a:t>
            </a:r>
            <a:r>
              <a:rPr lang="en-US" baseline="-25000" dirty="0"/>
              <a:t>10</a:t>
            </a:r>
            <a:r>
              <a:rPr lang="en-US" dirty="0"/>
              <a:t> = </a:t>
            </a:r>
            <a:r>
              <a:rPr lang="en-US" dirty="0" smtClean="0"/>
              <a:t>10</a:t>
            </a:r>
            <a:r>
              <a:rPr lang="en-US" dirty="0"/>
              <a:t>: The CPU </a:t>
            </a:r>
            <a:r>
              <a:rPr lang="en-US" kern="0" dirty="0">
                <a:latin typeface="Arial" charset="0"/>
              </a:rPr>
              <a:t>tests if AC </a:t>
            </a:r>
            <a:r>
              <a:rPr lang="en-US" kern="0" dirty="0" smtClean="0">
                <a:latin typeface="Arial" charset="0"/>
              </a:rPr>
              <a:t>&gt; 0</a:t>
            </a:r>
            <a:endParaRPr lang="en-US" kern="0" dirty="0">
              <a:latin typeface="Arial" charset="0"/>
            </a:endParaRP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22343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Instruction Set Architecture </a:t>
            </a:r>
            <a:r>
              <a:rPr lang="en-US" dirty="0" smtClean="0"/>
              <a:t>(6/7)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MARIE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143000"/>
            <a:ext cx="8153400" cy="4525963"/>
          </a:xfrm>
        </p:spPr>
        <p:txBody>
          <a:bodyPr/>
          <a:lstStyle/>
          <a:p>
            <a:r>
              <a:rPr lang="en-US" b="1" dirty="0" smtClean="0"/>
              <a:t>Example: </a:t>
            </a:r>
            <a:r>
              <a:rPr lang="en-US" dirty="0"/>
              <a:t>Consider the following binary instruction: </a:t>
            </a:r>
            <a:r>
              <a:rPr lang="en-US" dirty="0" smtClean="0"/>
              <a:t>1000100000000000.</a:t>
            </a:r>
            <a:r>
              <a:rPr lang="en-US" dirty="0"/>
              <a:t> What is the job of this instruction</a:t>
            </a:r>
            <a:r>
              <a:rPr lang="en-US" dirty="0" smtClean="0"/>
              <a:t>?</a:t>
            </a:r>
          </a:p>
          <a:p>
            <a:r>
              <a:rPr lang="en-US" b="1" dirty="0"/>
              <a:t>Solution: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opcode</a:t>
            </a:r>
            <a:r>
              <a:rPr lang="en-US" dirty="0" smtClean="0"/>
              <a:t> “1000” corresponds to a “</a:t>
            </a:r>
            <a:r>
              <a:rPr lang="en-US" dirty="0" err="1" smtClean="0"/>
              <a:t>skipcond</a:t>
            </a:r>
            <a:r>
              <a:rPr lang="en-US" dirty="0" smtClean="0"/>
              <a:t>”</a:t>
            </a:r>
          </a:p>
          <a:p>
            <a:pPr lvl="1"/>
            <a:r>
              <a:rPr lang="en-US" dirty="0"/>
              <a:t>b</a:t>
            </a:r>
            <a:r>
              <a:rPr lang="en-US" baseline="-25000" dirty="0"/>
              <a:t>11</a:t>
            </a:r>
            <a:r>
              <a:rPr lang="en-US" dirty="0"/>
              <a:t>b</a:t>
            </a:r>
            <a:r>
              <a:rPr lang="en-US" baseline="-25000" dirty="0"/>
              <a:t>10</a:t>
            </a:r>
            <a:r>
              <a:rPr lang="en-US" dirty="0"/>
              <a:t> = </a:t>
            </a:r>
            <a:r>
              <a:rPr lang="en-US" dirty="0" smtClean="0"/>
              <a:t>10, so the instructions’ job is to skip the next instruction if AC &gt; 0.</a:t>
            </a:r>
            <a:endParaRPr lang="en-US" dirty="0"/>
          </a:p>
        </p:txBody>
      </p:sp>
      <p:pic>
        <p:nvPicPr>
          <p:cNvPr id="5" name="Picture 5" descr="Sco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876800"/>
            <a:ext cx="382905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114800" y="5334000"/>
            <a:ext cx="4572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556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Instruction Set Architecture </a:t>
            </a:r>
            <a:r>
              <a:rPr lang="en-US" dirty="0" smtClean="0"/>
              <a:t>(7/7)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MARIE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general we use:</a:t>
            </a:r>
          </a:p>
          <a:p>
            <a:pPr lvl="1"/>
            <a:r>
              <a:rPr lang="en-US" b="1" dirty="0"/>
              <a:t>SKIPCOND 000 </a:t>
            </a:r>
            <a:r>
              <a:rPr lang="en-US" dirty="0"/>
              <a:t>which means skip the next instruction if the AC &lt;0.</a:t>
            </a:r>
          </a:p>
          <a:p>
            <a:pPr lvl="1"/>
            <a:r>
              <a:rPr lang="en-US" b="1" dirty="0"/>
              <a:t>SKIPCOND 400 </a:t>
            </a:r>
            <a:r>
              <a:rPr lang="en-US" dirty="0"/>
              <a:t>which means skip the next instruction if the AC =0.</a:t>
            </a:r>
          </a:p>
          <a:p>
            <a:pPr lvl="1"/>
            <a:r>
              <a:rPr lang="en-US" b="1" dirty="0"/>
              <a:t>SKIPCOND 800 </a:t>
            </a:r>
            <a:r>
              <a:rPr lang="en-US" dirty="0"/>
              <a:t>which means skip the next instruction if the AC &gt;0.</a:t>
            </a:r>
          </a:p>
          <a:p>
            <a:r>
              <a:rPr lang="en-US" dirty="0" smtClean="0"/>
              <a:t>Note that 000, 400 and 800 are in base 16, They are equivalent to 12bits (Address part)!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335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MARIE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The Architecture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Registers and Buses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The Instruction Set Architecture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Register Transfer Notation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Instruction processing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768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 Transfer </a:t>
            </a:r>
            <a:r>
              <a:rPr lang="en-US" dirty="0" smtClean="0"/>
              <a:t>Notation (1/7)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MARIE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MARIE instruction </a:t>
            </a:r>
            <a:r>
              <a:rPr lang="en-US" dirty="0"/>
              <a:t>appears to be very </a:t>
            </a:r>
            <a:r>
              <a:rPr lang="en-US" dirty="0" smtClean="0"/>
              <a:t>simplistic</a:t>
            </a:r>
          </a:p>
          <a:p>
            <a:r>
              <a:rPr lang="en-US" dirty="0" smtClean="0"/>
              <a:t>Actually, at </a:t>
            </a:r>
            <a:r>
              <a:rPr lang="en-US" dirty="0"/>
              <a:t>the component </a:t>
            </a:r>
            <a:r>
              <a:rPr lang="en-US" dirty="0" smtClean="0"/>
              <a:t>level, each </a:t>
            </a:r>
            <a:r>
              <a:rPr lang="en-US" dirty="0"/>
              <a:t>instruction involves multiple </a:t>
            </a:r>
            <a:r>
              <a:rPr lang="en-US" dirty="0" smtClean="0"/>
              <a:t>operations called “</a:t>
            </a:r>
            <a:r>
              <a:rPr lang="en-US" b="1" i="1" dirty="0" err="1" smtClean="0"/>
              <a:t>microoperations</a:t>
            </a:r>
            <a:r>
              <a:rPr lang="en-US" i="1" dirty="0" smtClean="0"/>
              <a:t>”</a:t>
            </a:r>
          </a:p>
          <a:p>
            <a:r>
              <a:rPr lang="en-US" b="1" dirty="0"/>
              <a:t>Register Transfer Language (RTL</a:t>
            </a:r>
            <a:r>
              <a:rPr lang="en-US" b="1" dirty="0" smtClean="0"/>
              <a:t>)</a:t>
            </a:r>
            <a:r>
              <a:rPr lang="en-US" dirty="0" smtClean="0"/>
              <a:t>,</a:t>
            </a:r>
            <a:r>
              <a:rPr lang="en-US" b="1" dirty="0" smtClean="0"/>
              <a:t> </a:t>
            </a:r>
            <a:r>
              <a:rPr lang="en-US" dirty="0"/>
              <a:t>or</a:t>
            </a:r>
            <a:r>
              <a:rPr lang="en-US" b="1" dirty="0"/>
              <a:t> Register Transfer </a:t>
            </a:r>
            <a:r>
              <a:rPr lang="en-US" b="1" dirty="0" smtClean="0"/>
              <a:t>Notation (RTN) </a:t>
            </a:r>
            <a:r>
              <a:rPr lang="en-US" dirty="0" smtClean="0"/>
              <a:t>specifies the </a:t>
            </a:r>
            <a:r>
              <a:rPr lang="en-US" dirty="0"/>
              <a:t>exact sequence of </a:t>
            </a:r>
            <a:r>
              <a:rPr lang="en-US" dirty="0" err="1"/>
              <a:t>microoperations</a:t>
            </a:r>
            <a:r>
              <a:rPr lang="en-US" dirty="0"/>
              <a:t> that are carried out by an </a:t>
            </a:r>
            <a:r>
              <a:rPr lang="en-US" dirty="0" smtClean="0"/>
              <a:t>instruction.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0728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MARIE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Introduction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The Architecture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Registers and Buses</a:t>
            </a:r>
          </a:p>
          <a:p>
            <a:pPr lvl="1"/>
            <a:r>
              <a:rPr lang="en-US" dirty="0" smtClean="0"/>
              <a:t>The Instruction Set Architecture</a:t>
            </a:r>
          </a:p>
          <a:p>
            <a:pPr lvl="1"/>
            <a:r>
              <a:rPr lang="en-US" dirty="0" smtClean="0"/>
              <a:t>Register Transfer Notation</a:t>
            </a:r>
            <a:endParaRPr lang="en-US" dirty="0"/>
          </a:p>
          <a:p>
            <a:r>
              <a:rPr lang="en-US" dirty="0"/>
              <a:t>Instruction </a:t>
            </a:r>
            <a:r>
              <a:rPr lang="en-US" dirty="0" smtClean="0"/>
              <a:t>processing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507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 Transfer Notation </a:t>
            </a:r>
            <a:r>
              <a:rPr lang="en-US" dirty="0" smtClean="0"/>
              <a:t>(2/7)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MARIE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the MARIE RTL we will use the following :</a:t>
            </a:r>
          </a:p>
          <a:p>
            <a:pPr lvl="1"/>
            <a:r>
              <a:rPr lang="en-US" b="1" dirty="0"/>
              <a:t>M[X]:</a:t>
            </a:r>
            <a:r>
              <a:rPr lang="en-US" dirty="0"/>
              <a:t> to indicate the actual data value stored in memory location X</a:t>
            </a:r>
          </a:p>
          <a:p>
            <a:pPr lvl="1"/>
            <a:r>
              <a:rPr lang="en-US" b="1" dirty="0"/>
              <a:t>←:</a:t>
            </a:r>
            <a:r>
              <a:rPr lang="en-US" dirty="0"/>
              <a:t> to indicate the transfer of bytes to a register or memory </a:t>
            </a:r>
            <a:r>
              <a:rPr lang="en-US" dirty="0" smtClean="0"/>
              <a:t>location</a:t>
            </a:r>
          </a:p>
          <a:p>
            <a:r>
              <a:rPr lang="en-US" dirty="0" smtClean="0"/>
              <a:t>In the following few slides we will present </a:t>
            </a:r>
            <a:r>
              <a:rPr lang="en-US" dirty="0"/>
              <a:t>the </a:t>
            </a:r>
            <a:r>
              <a:rPr lang="en-US" dirty="0" smtClean="0"/>
              <a:t>RTL for </a:t>
            </a:r>
            <a:r>
              <a:rPr lang="en-US" dirty="0"/>
              <a:t>each of the instructions </a:t>
            </a:r>
            <a:r>
              <a:rPr lang="en-US" dirty="0" smtClean="0"/>
              <a:t>in the </a:t>
            </a:r>
            <a:r>
              <a:rPr lang="en-US" dirty="0"/>
              <a:t>ISA for MARIE</a:t>
            </a:r>
          </a:p>
        </p:txBody>
      </p:sp>
    </p:spTree>
    <p:extLst>
      <p:ext uri="{BB962C8B-B14F-4D97-AF65-F5344CB8AC3E}">
        <p14:creationId xmlns:p14="http://schemas.microsoft.com/office/powerpoint/2010/main" xmlns="" val="305419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 Transfer Notation </a:t>
            </a:r>
            <a:r>
              <a:rPr lang="en-US" dirty="0" smtClean="0"/>
              <a:t>(3/7)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MARIE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Load </a:t>
            </a:r>
            <a:r>
              <a:rPr lang="en-US" b="1" i="1" dirty="0" smtClean="0"/>
              <a:t>X 	</a:t>
            </a:r>
            <a:r>
              <a:rPr lang="en-US" sz="2000" i="1" dirty="0" smtClean="0"/>
              <a:t>(</a:t>
            </a:r>
            <a:r>
              <a:rPr lang="en-US" sz="2000" i="1" dirty="0"/>
              <a:t>loads the contents of memory location X into the </a:t>
            </a:r>
            <a:r>
              <a:rPr lang="en-US" sz="2000" i="1" dirty="0" smtClean="0"/>
              <a:t>AC)</a:t>
            </a:r>
            <a:r>
              <a:rPr lang="en-US" sz="2000" b="1" i="1" dirty="0" smtClean="0"/>
              <a:t> </a:t>
            </a:r>
          </a:p>
          <a:p>
            <a:pPr marL="457200" lvl="1" indent="0">
              <a:buNone/>
            </a:pPr>
            <a:r>
              <a:rPr lang="pt-BR" dirty="0"/>
              <a:t>MAR← </a:t>
            </a:r>
            <a:r>
              <a:rPr lang="pt-BR" dirty="0" smtClean="0"/>
              <a:t>X 	 		</a:t>
            </a:r>
            <a:r>
              <a:rPr lang="en-US" sz="2000" dirty="0" smtClean="0"/>
              <a:t>Place the </a:t>
            </a:r>
            <a:r>
              <a:rPr lang="en-US" sz="2000" dirty="0"/>
              <a:t>address </a:t>
            </a:r>
            <a:r>
              <a:rPr lang="en-US" sz="2000" dirty="0" smtClean="0"/>
              <a:t>X in MAR;</a:t>
            </a:r>
            <a:endParaRPr lang="pt-BR" dirty="0"/>
          </a:p>
          <a:p>
            <a:pPr marL="457200" lvl="1" indent="0">
              <a:spcBef>
                <a:spcPts val="1800"/>
              </a:spcBef>
              <a:buNone/>
            </a:pPr>
            <a:r>
              <a:rPr lang="pt-BR" dirty="0" smtClean="0"/>
              <a:t>MBR</a:t>
            </a:r>
            <a:r>
              <a:rPr lang="pt-BR" dirty="0"/>
              <a:t>← </a:t>
            </a:r>
            <a:r>
              <a:rPr lang="pt-BR" dirty="0" smtClean="0"/>
              <a:t>M[MAR] 		</a:t>
            </a:r>
            <a:r>
              <a:rPr lang="en-US" sz="2000" dirty="0" smtClean="0"/>
              <a:t>The </a:t>
            </a:r>
            <a:r>
              <a:rPr lang="en-US" sz="2000" dirty="0"/>
              <a:t>data M[MAR</a:t>
            </a:r>
            <a:r>
              <a:rPr lang="en-US" sz="2000" dirty="0" smtClean="0"/>
              <a:t>] at location address MAR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2000" dirty="0"/>
              <a:t>	</a:t>
            </a:r>
            <a:r>
              <a:rPr lang="en-US" sz="2000" dirty="0" smtClean="0"/>
              <a:t>			is moved into </a:t>
            </a:r>
            <a:r>
              <a:rPr lang="en-US" sz="2000" dirty="0"/>
              <a:t>the </a:t>
            </a:r>
            <a:r>
              <a:rPr lang="en-US" sz="2000" dirty="0" smtClean="0"/>
              <a:t>MBR;</a:t>
            </a:r>
            <a:endParaRPr lang="pt-BR" sz="2000" dirty="0" smtClean="0"/>
          </a:p>
          <a:p>
            <a:pPr marL="457200" lvl="1" indent="0">
              <a:buNone/>
            </a:pPr>
            <a:r>
              <a:rPr lang="pt-BR" dirty="0" smtClean="0"/>
              <a:t>AC← MBR		</a:t>
            </a:r>
            <a:r>
              <a:rPr lang="en-US" sz="2000" dirty="0" smtClean="0"/>
              <a:t>The content of MBR </a:t>
            </a:r>
            <a:r>
              <a:rPr lang="en-US" sz="2000" dirty="0"/>
              <a:t>is </a:t>
            </a:r>
            <a:r>
              <a:rPr lang="en-US" sz="2000" dirty="0" smtClean="0"/>
              <a:t>placed in </a:t>
            </a:r>
            <a:r>
              <a:rPr lang="en-US" sz="2000" dirty="0"/>
              <a:t>the </a:t>
            </a:r>
            <a:r>
              <a:rPr lang="en-US" sz="2000" dirty="0" smtClean="0"/>
              <a:t>AC.</a:t>
            </a:r>
            <a:endParaRPr lang="en-US" dirty="0" smtClean="0"/>
          </a:p>
          <a:p>
            <a:pPr marL="400050"/>
            <a:r>
              <a:rPr lang="en-US" b="1" dirty="0"/>
              <a:t>Store X </a:t>
            </a:r>
            <a:r>
              <a:rPr lang="en-US" sz="2000" i="1" dirty="0" smtClean="0"/>
              <a:t>(stores </a:t>
            </a:r>
            <a:r>
              <a:rPr lang="en-US" sz="2000" i="1" dirty="0"/>
              <a:t>the contents of </a:t>
            </a:r>
            <a:r>
              <a:rPr lang="en-US" sz="2000" i="1" dirty="0" smtClean="0"/>
              <a:t>AC into the memory </a:t>
            </a:r>
            <a:r>
              <a:rPr lang="en-US" sz="2000" i="1" dirty="0"/>
              <a:t>location </a:t>
            </a:r>
            <a:r>
              <a:rPr lang="en-US" sz="2000" i="1" dirty="0" smtClean="0"/>
              <a:t>X) </a:t>
            </a:r>
            <a:endParaRPr lang="en-US" sz="2000" i="1" dirty="0"/>
          </a:p>
          <a:p>
            <a:pPr marL="514350" lvl="1" indent="0">
              <a:buNone/>
            </a:pPr>
            <a:r>
              <a:rPr lang="en-US" dirty="0"/>
              <a:t>MAR← </a:t>
            </a:r>
            <a:r>
              <a:rPr lang="en-US" dirty="0" smtClean="0"/>
              <a:t>X			</a:t>
            </a:r>
            <a:r>
              <a:rPr lang="en-US" sz="2100" dirty="0" smtClean="0"/>
              <a:t>Place </a:t>
            </a:r>
            <a:r>
              <a:rPr lang="en-US" sz="2100" dirty="0"/>
              <a:t>the address X in MAR;</a:t>
            </a:r>
          </a:p>
          <a:p>
            <a:pPr marL="514350" lvl="1" indent="0">
              <a:buNone/>
            </a:pPr>
            <a:r>
              <a:rPr lang="en-US" dirty="0" smtClean="0"/>
              <a:t>MBR</a:t>
            </a:r>
            <a:r>
              <a:rPr lang="en-US" dirty="0"/>
              <a:t>← </a:t>
            </a:r>
            <a:r>
              <a:rPr lang="en-US" dirty="0" smtClean="0"/>
              <a:t>AC		</a:t>
            </a:r>
            <a:r>
              <a:rPr lang="en-US" sz="2100" dirty="0"/>
              <a:t>Place the content of AC </a:t>
            </a:r>
            <a:r>
              <a:rPr lang="en-US" sz="2100" dirty="0" smtClean="0"/>
              <a:t>in </a:t>
            </a:r>
            <a:r>
              <a:rPr lang="en-US" sz="2100" dirty="0"/>
              <a:t>MBR</a:t>
            </a:r>
          </a:p>
          <a:p>
            <a:pPr marL="514350" lvl="1" indent="0">
              <a:buNone/>
            </a:pPr>
            <a:r>
              <a:rPr lang="en-US" dirty="0"/>
              <a:t>M[MAR]← </a:t>
            </a:r>
            <a:r>
              <a:rPr lang="en-US" dirty="0" smtClean="0"/>
              <a:t>MBR		</a:t>
            </a:r>
            <a:r>
              <a:rPr lang="en-US" sz="2100" dirty="0" smtClean="0"/>
              <a:t>Place </a:t>
            </a:r>
            <a:r>
              <a:rPr lang="en-US" sz="2100" dirty="0"/>
              <a:t>the content of MBR </a:t>
            </a:r>
            <a:r>
              <a:rPr lang="en-US" sz="2100" dirty="0" smtClean="0"/>
              <a:t>in the memory</a:t>
            </a:r>
          </a:p>
          <a:p>
            <a:pPr marL="514350" lvl="1" indent="0">
              <a:buNone/>
            </a:pPr>
            <a:r>
              <a:rPr lang="en-US" sz="2100" dirty="0"/>
              <a:t>	</a:t>
            </a:r>
            <a:r>
              <a:rPr lang="en-US" sz="2100" dirty="0" smtClean="0"/>
              <a:t>			location MAR (M[MAR] is replaced by MBR)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xmlns="" val="92503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 Transfer Notation </a:t>
            </a:r>
            <a:r>
              <a:rPr lang="en-US" dirty="0" smtClean="0"/>
              <a:t>(4/7)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MARIE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Add </a:t>
            </a:r>
            <a:r>
              <a:rPr lang="en-US" b="1" dirty="0" smtClean="0"/>
              <a:t>X 	</a:t>
            </a:r>
            <a:r>
              <a:rPr lang="en-US" sz="2000" i="1" dirty="0" smtClean="0"/>
              <a:t>(The </a:t>
            </a:r>
            <a:r>
              <a:rPr lang="en-US" sz="2000" i="1" dirty="0"/>
              <a:t>data value stored at address X is added to the </a:t>
            </a:r>
            <a:r>
              <a:rPr lang="en-US" sz="2000" i="1" dirty="0" smtClean="0"/>
              <a:t>AC).</a:t>
            </a:r>
            <a:endParaRPr lang="en-US" i="1" dirty="0"/>
          </a:p>
          <a:p>
            <a:pPr marL="457200" lvl="1" indent="0">
              <a:buNone/>
            </a:pPr>
            <a:r>
              <a:rPr lang="en-US" dirty="0" smtClean="0"/>
              <a:t>MAR</a:t>
            </a:r>
            <a:r>
              <a:rPr lang="en-US" dirty="0"/>
              <a:t>← </a:t>
            </a:r>
            <a:r>
              <a:rPr lang="en-US" dirty="0" smtClean="0"/>
              <a:t>X		 	</a:t>
            </a:r>
            <a:r>
              <a:rPr lang="en-US" sz="1900" dirty="0" smtClean="0"/>
              <a:t>Place </a:t>
            </a:r>
            <a:r>
              <a:rPr lang="en-US" sz="1900" dirty="0"/>
              <a:t>the address X in MAR;</a:t>
            </a:r>
          </a:p>
          <a:p>
            <a:pPr marL="457200" lvl="1" indent="0">
              <a:buNone/>
            </a:pPr>
            <a:r>
              <a:rPr lang="en-US" dirty="0"/>
              <a:t>MBR← </a:t>
            </a:r>
            <a:r>
              <a:rPr lang="en-US" dirty="0" smtClean="0"/>
              <a:t>M[MAR]	</a:t>
            </a:r>
            <a:r>
              <a:rPr lang="en-US" sz="1900" dirty="0" smtClean="0"/>
              <a:t>Place </a:t>
            </a:r>
            <a:r>
              <a:rPr lang="en-US" sz="1900" dirty="0"/>
              <a:t>the data M[MAR] at </a:t>
            </a:r>
            <a:r>
              <a:rPr lang="en-US" sz="1900" dirty="0" smtClean="0"/>
              <a:t>location address</a:t>
            </a:r>
          </a:p>
          <a:p>
            <a:pPr marL="457200" lvl="1" indent="0">
              <a:buNone/>
            </a:pPr>
            <a:r>
              <a:rPr lang="en-US" sz="1900" dirty="0"/>
              <a:t>	</a:t>
            </a:r>
            <a:r>
              <a:rPr lang="en-US" sz="1900" dirty="0" smtClean="0"/>
              <a:t>			MAR </a:t>
            </a:r>
            <a:r>
              <a:rPr lang="en-US" sz="1900" dirty="0"/>
              <a:t>in </a:t>
            </a:r>
            <a:r>
              <a:rPr lang="en-US" sz="1900" dirty="0" smtClean="0"/>
              <a:t>MBR;</a:t>
            </a:r>
            <a:endParaRPr lang="en-US" sz="1900" dirty="0"/>
          </a:p>
          <a:p>
            <a:pPr marL="457200" lvl="1" indent="0">
              <a:buNone/>
            </a:pPr>
            <a:r>
              <a:rPr lang="en-US" dirty="0"/>
              <a:t>AC← AC + </a:t>
            </a:r>
            <a:r>
              <a:rPr lang="en-US" dirty="0" smtClean="0"/>
              <a:t>MBR		</a:t>
            </a:r>
            <a:r>
              <a:rPr lang="en-US" sz="1900" dirty="0"/>
              <a:t>Place the sum AC + MBR in </a:t>
            </a:r>
            <a:r>
              <a:rPr lang="en-US" sz="1900" dirty="0" smtClean="0"/>
              <a:t>AC</a:t>
            </a:r>
          </a:p>
          <a:p>
            <a:pPr marL="400050"/>
            <a:r>
              <a:rPr lang="en-US" b="1" dirty="0" err="1" smtClean="0"/>
              <a:t>Subt</a:t>
            </a:r>
            <a:r>
              <a:rPr lang="en-US" b="1" dirty="0" smtClean="0"/>
              <a:t> </a:t>
            </a:r>
            <a:r>
              <a:rPr lang="en-US" b="1" i="1" dirty="0" smtClean="0"/>
              <a:t>X 	</a:t>
            </a:r>
            <a:r>
              <a:rPr lang="en-US" sz="2000" i="1" dirty="0" smtClean="0">
                <a:solidFill>
                  <a:prstClr val="black"/>
                </a:solidFill>
              </a:rPr>
              <a:t>(</a:t>
            </a:r>
            <a:r>
              <a:rPr lang="en-US" sz="2000" i="1" dirty="0">
                <a:solidFill>
                  <a:prstClr val="black"/>
                </a:solidFill>
              </a:rPr>
              <a:t>The data value stored at address X is </a:t>
            </a:r>
            <a:r>
              <a:rPr lang="en-US" sz="2000" i="1" dirty="0" smtClean="0">
                <a:solidFill>
                  <a:prstClr val="black"/>
                </a:solidFill>
              </a:rPr>
              <a:t>subtracted from AC).</a:t>
            </a:r>
          </a:p>
          <a:p>
            <a:pPr marL="457200" lvl="1" indent="0">
              <a:buNone/>
            </a:pPr>
            <a:r>
              <a:rPr lang="en-US" dirty="0">
                <a:solidFill>
                  <a:prstClr val="black"/>
                </a:solidFill>
              </a:rPr>
              <a:t>MAR← X		 	</a:t>
            </a:r>
            <a:r>
              <a:rPr lang="en-US" sz="1900" dirty="0">
                <a:solidFill>
                  <a:prstClr val="black"/>
                </a:solidFill>
              </a:rPr>
              <a:t>Place the address X in MAR;</a:t>
            </a:r>
          </a:p>
          <a:p>
            <a:pPr marL="457200" lvl="1" indent="0">
              <a:buNone/>
            </a:pPr>
            <a:r>
              <a:rPr lang="en-US" dirty="0">
                <a:solidFill>
                  <a:prstClr val="black"/>
                </a:solidFill>
              </a:rPr>
              <a:t>MBR← M[MAR]	</a:t>
            </a:r>
            <a:r>
              <a:rPr lang="en-US" sz="1900" dirty="0">
                <a:solidFill>
                  <a:prstClr val="black"/>
                </a:solidFill>
              </a:rPr>
              <a:t>Place the data M[MAR] at location address</a:t>
            </a:r>
          </a:p>
          <a:p>
            <a:pPr marL="457200" lvl="1" indent="0">
              <a:buNone/>
            </a:pPr>
            <a:r>
              <a:rPr lang="en-US" sz="1900" dirty="0">
                <a:solidFill>
                  <a:prstClr val="black"/>
                </a:solidFill>
              </a:rPr>
              <a:t>				MAR in MBR;</a:t>
            </a:r>
          </a:p>
          <a:p>
            <a:pPr marL="457200" lvl="1" indent="0">
              <a:buNone/>
            </a:pPr>
            <a:r>
              <a:rPr lang="en-US" dirty="0">
                <a:solidFill>
                  <a:prstClr val="black"/>
                </a:solidFill>
              </a:rPr>
              <a:t>AC← AC </a:t>
            </a:r>
            <a:r>
              <a:rPr lang="en-US" dirty="0" smtClean="0">
                <a:solidFill>
                  <a:prstClr val="black"/>
                </a:solidFill>
              </a:rPr>
              <a:t>- </a:t>
            </a:r>
            <a:r>
              <a:rPr lang="en-US" dirty="0">
                <a:solidFill>
                  <a:prstClr val="black"/>
                </a:solidFill>
              </a:rPr>
              <a:t>MBR		</a:t>
            </a:r>
            <a:r>
              <a:rPr lang="en-US" sz="1900" dirty="0">
                <a:solidFill>
                  <a:prstClr val="black"/>
                </a:solidFill>
              </a:rPr>
              <a:t>Place </a:t>
            </a:r>
            <a:r>
              <a:rPr lang="en-US" sz="1900" dirty="0" smtClean="0">
                <a:solidFill>
                  <a:prstClr val="black"/>
                </a:solidFill>
              </a:rPr>
              <a:t>AC - </a:t>
            </a:r>
            <a:r>
              <a:rPr lang="en-US" sz="1900" dirty="0">
                <a:solidFill>
                  <a:prstClr val="black"/>
                </a:solidFill>
              </a:rPr>
              <a:t>MBR in </a:t>
            </a:r>
            <a:r>
              <a:rPr lang="en-US" sz="1900" dirty="0" smtClean="0">
                <a:solidFill>
                  <a:prstClr val="black"/>
                </a:solidFill>
              </a:rPr>
              <a:t>AC</a:t>
            </a:r>
            <a:endParaRPr lang="en-US" sz="19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311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 Transfer Notation </a:t>
            </a:r>
            <a:r>
              <a:rPr lang="en-US" dirty="0" smtClean="0"/>
              <a:t>(5/7)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MARIE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Input 	</a:t>
            </a:r>
            <a:r>
              <a:rPr lang="en-US" sz="2200" i="1" dirty="0" smtClean="0"/>
              <a:t>(</a:t>
            </a:r>
            <a:r>
              <a:rPr lang="en-US" sz="2200" i="1" dirty="0"/>
              <a:t>Inputs a value from the keyboard into AC)</a:t>
            </a:r>
          </a:p>
          <a:p>
            <a:pPr marL="457200" lvl="1" indent="0">
              <a:buNone/>
            </a:pPr>
            <a:r>
              <a:rPr lang="en-US" dirty="0" smtClean="0"/>
              <a:t>AC← </a:t>
            </a:r>
            <a:r>
              <a:rPr lang="en-US" dirty="0" err="1" smtClean="0"/>
              <a:t>InREG</a:t>
            </a:r>
            <a:r>
              <a:rPr lang="en-US" dirty="0"/>
              <a:t> </a:t>
            </a:r>
            <a:r>
              <a:rPr lang="en-US" dirty="0" smtClean="0"/>
              <a:t>  	</a:t>
            </a:r>
            <a:r>
              <a:rPr lang="en-US" sz="1900" dirty="0" smtClean="0"/>
              <a:t>Place the content of </a:t>
            </a:r>
            <a:r>
              <a:rPr lang="en-US" sz="1900" dirty="0" err="1" smtClean="0"/>
              <a:t>InREG</a:t>
            </a:r>
            <a:r>
              <a:rPr lang="en-US" sz="1900" dirty="0" smtClean="0"/>
              <a:t> (contains the input) in the</a:t>
            </a:r>
          </a:p>
          <a:p>
            <a:pPr marL="457200" lvl="1" indent="0">
              <a:buNone/>
            </a:pPr>
            <a:r>
              <a:rPr lang="en-US" sz="1900" dirty="0"/>
              <a:t>	</a:t>
            </a:r>
            <a:r>
              <a:rPr lang="en-US" sz="1900" dirty="0" smtClean="0"/>
              <a:t>		AC.</a:t>
            </a:r>
          </a:p>
          <a:p>
            <a:r>
              <a:rPr lang="en-US" b="1" dirty="0" smtClean="0"/>
              <a:t>Output 	</a:t>
            </a:r>
            <a:r>
              <a:rPr lang="en-US" sz="2200" i="1" dirty="0" smtClean="0"/>
              <a:t>(</a:t>
            </a:r>
            <a:r>
              <a:rPr lang="en-US" sz="2200" i="1" dirty="0"/>
              <a:t>Output the value in AC to the display)</a:t>
            </a:r>
          </a:p>
          <a:p>
            <a:pPr marL="400050" lvl="1" indent="0">
              <a:buNone/>
            </a:pPr>
            <a:r>
              <a:rPr lang="en-US" dirty="0" err="1" smtClean="0"/>
              <a:t>OutREG</a:t>
            </a:r>
            <a:r>
              <a:rPr lang="en-US" dirty="0"/>
              <a:t>← </a:t>
            </a:r>
            <a:r>
              <a:rPr lang="en-US" dirty="0" smtClean="0"/>
              <a:t>AC 	</a:t>
            </a:r>
            <a:r>
              <a:rPr lang="en-US" sz="1900" dirty="0" smtClean="0"/>
              <a:t>Place </a:t>
            </a:r>
            <a:r>
              <a:rPr lang="en-US" sz="1900" dirty="0"/>
              <a:t>the content of </a:t>
            </a:r>
            <a:r>
              <a:rPr lang="en-US" sz="1900" dirty="0" smtClean="0"/>
              <a:t>AC </a:t>
            </a:r>
            <a:r>
              <a:rPr lang="en-US" sz="1900" dirty="0"/>
              <a:t>(contains the </a:t>
            </a:r>
            <a:r>
              <a:rPr lang="en-US" sz="1900" dirty="0" smtClean="0"/>
              <a:t>output</a:t>
            </a:r>
            <a:r>
              <a:rPr lang="en-US" sz="1900" dirty="0"/>
              <a:t>) </a:t>
            </a:r>
            <a:r>
              <a:rPr lang="en-US" sz="1900" dirty="0" smtClean="0"/>
              <a:t>in the</a:t>
            </a:r>
          </a:p>
          <a:p>
            <a:pPr marL="400050" lvl="1" indent="0">
              <a:buNone/>
            </a:pPr>
            <a:r>
              <a:rPr lang="en-US" sz="1900" dirty="0"/>
              <a:t>	</a:t>
            </a:r>
            <a:r>
              <a:rPr lang="en-US" sz="1900" dirty="0" smtClean="0"/>
              <a:t>		</a:t>
            </a:r>
            <a:r>
              <a:rPr lang="en-US" sz="1900" dirty="0" err="1" smtClean="0"/>
              <a:t>OutREG</a:t>
            </a:r>
            <a:r>
              <a:rPr lang="en-US" sz="1900" dirty="0" smtClean="0"/>
              <a:t> (to sent data to the display)</a:t>
            </a:r>
          </a:p>
          <a:p>
            <a:r>
              <a:rPr lang="en-US" b="1" dirty="0" smtClean="0"/>
              <a:t>Halt	</a:t>
            </a:r>
            <a:r>
              <a:rPr lang="en-US" sz="2200" i="1" dirty="0"/>
              <a:t>(Terminate the </a:t>
            </a:r>
            <a:r>
              <a:rPr lang="en-US" sz="2200" i="1" dirty="0" smtClean="0"/>
              <a:t>program)</a:t>
            </a:r>
          </a:p>
          <a:p>
            <a:pPr marL="457200" lvl="1" indent="0">
              <a:buNone/>
            </a:pPr>
            <a:r>
              <a:rPr lang="en-US" dirty="0" smtClean="0"/>
              <a:t>no need for any RTL!</a:t>
            </a:r>
          </a:p>
          <a:p>
            <a:r>
              <a:rPr lang="en-US" b="1" dirty="0" smtClean="0"/>
              <a:t>Jump X	</a:t>
            </a:r>
            <a:r>
              <a:rPr lang="en-US" sz="2000" i="1" dirty="0" smtClean="0">
                <a:solidFill>
                  <a:prstClr val="black"/>
                </a:solidFill>
              </a:rPr>
              <a:t>(unconditional </a:t>
            </a:r>
            <a:r>
              <a:rPr lang="en-US" sz="2000" i="1" dirty="0">
                <a:solidFill>
                  <a:prstClr val="black"/>
                </a:solidFill>
              </a:rPr>
              <a:t>branch to the given address, X)</a:t>
            </a:r>
          </a:p>
          <a:p>
            <a:pPr marL="457200" lvl="1" indent="0">
              <a:buNone/>
            </a:pPr>
            <a:r>
              <a:rPr lang="en-US" dirty="0"/>
              <a:t>PC← </a:t>
            </a:r>
            <a:r>
              <a:rPr lang="en-US" i="1" dirty="0" smtClean="0"/>
              <a:t>X		</a:t>
            </a:r>
            <a:r>
              <a:rPr lang="en-US" sz="1900" dirty="0" smtClean="0">
                <a:solidFill>
                  <a:prstClr val="black"/>
                </a:solidFill>
              </a:rPr>
              <a:t>Load </a:t>
            </a:r>
            <a:r>
              <a:rPr lang="en-US" sz="1900" dirty="0">
                <a:solidFill>
                  <a:prstClr val="black"/>
                </a:solidFill>
              </a:rPr>
              <a:t>X into the PC</a:t>
            </a:r>
          </a:p>
        </p:txBody>
      </p:sp>
    </p:spTree>
    <p:extLst>
      <p:ext uri="{BB962C8B-B14F-4D97-AF65-F5344CB8AC3E}">
        <p14:creationId xmlns:p14="http://schemas.microsoft.com/office/powerpoint/2010/main" xmlns="" val="257394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 Transfer Notation </a:t>
            </a:r>
            <a:r>
              <a:rPr lang="en-US" dirty="0" smtClean="0"/>
              <a:t>(6/7)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MARIE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Skipcond</a:t>
            </a:r>
            <a:endParaRPr lang="en-US" b="1" dirty="0" smtClean="0"/>
          </a:p>
          <a:p>
            <a:pPr marL="400050" lvl="1" indent="0">
              <a:buNone/>
            </a:pPr>
            <a:r>
              <a:rPr lang="en-US" dirty="0"/>
              <a:t>if IR[11–10] = 00 then </a:t>
            </a:r>
            <a:r>
              <a:rPr lang="en-US" dirty="0" smtClean="0"/>
              <a:t>		</a:t>
            </a:r>
            <a:r>
              <a:rPr lang="en-US" sz="1800" i="1" dirty="0" smtClean="0"/>
              <a:t>{</a:t>
            </a:r>
            <a:r>
              <a:rPr lang="en-US" sz="1800" i="1" dirty="0"/>
              <a:t>if </a:t>
            </a:r>
            <a:r>
              <a:rPr lang="en-US" sz="1800" i="1" dirty="0" smtClean="0"/>
              <a:t>bits 10 and 11 </a:t>
            </a:r>
            <a:r>
              <a:rPr lang="en-US" sz="1800" i="1" dirty="0"/>
              <a:t>in the IR are both 0}</a:t>
            </a:r>
            <a:endParaRPr lang="en-US" i="1" dirty="0"/>
          </a:p>
          <a:p>
            <a:pPr marL="400050" lvl="1" indent="0">
              <a:buNone/>
            </a:pPr>
            <a:r>
              <a:rPr lang="en-US" dirty="0"/>
              <a:t> </a:t>
            </a:r>
            <a:r>
              <a:rPr lang="en-US" dirty="0" smtClean="0"/>
              <a:t> if </a:t>
            </a:r>
            <a:r>
              <a:rPr lang="en-US" dirty="0"/>
              <a:t>AC &lt; 0 then PC ← PC+1</a:t>
            </a:r>
          </a:p>
          <a:p>
            <a:pPr marL="400050" lvl="1" indent="0">
              <a:buNone/>
            </a:pPr>
            <a:r>
              <a:rPr lang="en-US" dirty="0"/>
              <a:t> </a:t>
            </a:r>
            <a:r>
              <a:rPr lang="en-US" dirty="0" smtClean="0"/>
              <a:t>   else if </a:t>
            </a:r>
            <a:r>
              <a:rPr lang="en-US" dirty="0"/>
              <a:t>IR[11–10] = 01 then </a:t>
            </a:r>
            <a:r>
              <a:rPr lang="en-US" dirty="0" smtClean="0"/>
              <a:t>	</a:t>
            </a:r>
            <a:r>
              <a:rPr lang="en-US" sz="1800" dirty="0" smtClean="0"/>
              <a:t>{</a:t>
            </a:r>
            <a:r>
              <a:rPr lang="en-US" sz="1800" dirty="0"/>
              <a:t>if bit 11 = 0 and bit 10 = 1}</a:t>
            </a: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      if </a:t>
            </a:r>
            <a:r>
              <a:rPr lang="en-US" dirty="0"/>
              <a:t>AC = 0 then PC ← PC + 1</a:t>
            </a:r>
          </a:p>
          <a:p>
            <a:pPr marL="400050" lvl="1" indent="0">
              <a:buNone/>
            </a:pPr>
            <a:r>
              <a:rPr lang="en-US" dirty="0" smtClean="0"/>
              <a:t>        else if </a:t>
            </a:r>
            <a:r>
              <a:rPr lang="en-US" dirty="0"/>
              <a:t>IR[11–10] = 10 then </a:t>
            </a:r>
            <a:r>
              <a:rPr lang="en-US" dirty="0" smtClean="0"/>
              <a:t>	</a:t>
            </a:r>
            <a:r>
              <a:rPr lang="en-US" sz="1800" dirty="0" smtClean="0"/>
              <a:t>{</a:t>
            </a:r>
            <a:r>
              <a:rPr lang="en-US" sz="1800" dirty="0"/>
              <a:t>if bit 11 = 1 and bit 10 = 0}</a:t>
            </a:r>
            <a:endParaRPr lang="en-US" sz="2400" dirty="0"/>
          </a:p>
          <a:p>
            <a:pPr marL="400050" lvl="1" indent="0">
              <a:buNone/>
            </a:pPr>
            <a:r>
              <a:rPr lang="en-US" dirty="0" smtClean="0"/>
              <a:t>          if </a:t>
            </a:r>
            <a:r>
              <a:rPr lang="en-US" dirty="0"/>
              <a:t>AC &gt; 0 then PC ← PC + </a:t>
            </a:r>
            <a:r>
              <a:rPr lang="en-US" dirty="0" smtClean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xmlns="" val="312305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 Transfer Notation </a:t>
            </a:r>
            <a:r>
              <a:rPr lang="en-US" dirty="0" smtClean="0"/>
              <a:t>(7/7)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MARIE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Important </a:t>
            </a:r>
            <a:r>
              <a:rPr lang="en-US" b="1" dirty="0" smtClean="0"/>
              <a:t>Notes</a:t>
            </a:r>
          </a:p>
          <a:p>
            <a:pPr lvl="1"/>
            <a:r>
              <a:rPr lang="en-US" dirty="0" smtClean="0"/>
              <a:t>Any instruction is firstly placed into the instruction register IR where:</a:t>
            </a:r>
          </a:p>
          <a:p>
            <a:pPr lvl="2"/>
            <a:r>
              <a:rPr lang="en-US" dirty="0" smtClean="0"/>
              <a:t>IR[15-12] contains the </a:t>
            </a:r>
            <a:r>
              <a:rPr lang="en-US" dirty="0" err="1" smtClean="0"/>
              <a:t>opcode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IR[11-0] contains the operand (address)</a:t>
            </a:r>
            <a:endParaRPr lang="en-US" dirty="0"/>
          </a:p>
          <a:p>
            <a:pPr lvl="1"/>
            <a:r>
              <a:rPr lang="en-US" dirty="0" smtClean="0"/>
              <a:t>In all the previous RTL, X can be replaced by IR[11-0]!</a:t>
            </a:r>
          </a:p>
          <a:p>
            <a:pPr lvl="1"/>
            <a:r>
              <a:rPr lang="en-US" b="1" dirty="0" smtClean="0"/>
              <a:t>Example:</a:t>
            </a:r>
          </a:p>
          <a:p>
            <a:pPr lvl="2"/>
            <a:r>
              <a:rPr lang="en-US" dirty="0" smtClean="0"/>
              <a:t>The RTL for Jump X can be written as follows: </a:t>
            </a:r>
          </a:p>
          <a:p>
            <a:pPr marL="914400" lvl="2" indent="0" algn="ctr">
              <a:buNone/>
            </a:pPr>
            <a:r>
              <a:rPr lang="en-US" dirty="0" smtClean="0"/>
              <a:t>PC</a:t>
            </a:r>
            <a:r>
              <a:rPr lang="en-US" dirty="0"/>
              <a:t>← </a:t>
            </a:r>
            <a:r>
              <a:rPr lang="en-US" dirty="0" smtClean="0"/>
              <a:t>IR[11-0]</a:t>
            </a:r>
            <a:endParaRPr lang="en-US" sz="7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905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MARIE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Instruction processing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The Fetch-Decode-Execute </a:t>
            </a:r>
            <a:r>
              <a:rPr lang="en-US" dirty="0" smtClean="0">
                <a:solidFill>
                  <a:srgbClr val="FF0000"/>
                </a:solidFill>
              </a:rPr>
              <a:t>cycle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Interrupts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108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2400" y="990600"/>
            <a:ext cx="3485470" cy="54058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Fetch-Decode-Execute cycle (1/1)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Instruction processing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14400"/>
            <a:ext cx="3886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MARIE, like any other computer architecture, </a:t>
            </a:r>
            <a:r>
              <a:rPr lang="en-US" dirty="0"/>
              <a:t>follow </a:t>
            </a:r>
            <a:r>
              <a:rPr lang="en-US" dirty="0" smtClean="0"/>
              <a:t>the basic machine cycle:</a:t>
            </a:r>
          </a:p>
          <a:p>
            <a:pPr lvl="1"/>
            <a:r>
              <a:rPr lang="en-US" b="1" dirty="0" smtClean="0"/>
              <a:t>the </a:t>
            </a:r>
            <a:r>
              <a:rPr lang="en-US" b="1" dirty="0"/>
              <a:t>fetch, decode, and execute </a:t>
            </a:r>
            <a:r>
              <a:rPr lang="en-US" b="1" dirty="0" smtClean="0"/>
              <a:t>cycle</a:t>
            </a:r>
          </a:p>
        </p:txBody>
      </p:sp>
      <p:sp>
        <p:nvSpPr>
          <p:cNvPr id="6" name="Left Brace 5"/>
          <p:cNvSpPr/>
          <p:nvPr/>
        </p:nvSpPr>
        <p:spPr>
          <a:xfrm flipH="1">
            <a:off x="7391400" y="1676400"/>
            <a:ext cx="228600" cy="14478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772400" y="2161677"/>
            <a:ext cx="1066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Fetch</a:t>
            </a:r>
            <a:endParaRPr lang="en-US" sz="3000" b="1" dirty="0">
              <a:solidFill>
                <a:srgbClr val="FF0000"/>
              </a:solidFill>
            </a:endParaRPr>
          </a:p>
        </p:txBody>
      </p:sp>
      <p:sp>
        <p:nvSpPr>
          <p:cNvPr id="9" name="Left Brace 8"/>
          <p:cNvSpPr/>
          <p:nvPr/>
        </p:nvSpPr>
        <p:spPr>
          <a:xfrm flipH="1">
            <a:off x="7391400" y="3332202"/>
            <a:ext cx="304800" cy="230659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00" y="4191000"/>
            <a:ext cx="1524000" cy="553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FF0000"/>
                </a:solidFill>
              </a:rPr>
              <a:t>Decode</a:t>
            </a:r>
            <a:endParaRPr lang="en-US" sz="3000" b="1" dirty="0">
              <a:solidFill>
                <a:srgbClr val="FF0000"/>
              </a:solidFill>
            </a:endParaRPr>
          </a:p>
        </p:txBody>
      </p:sp>
      <p:sp>
        <p:nvSpPr>
          <p:cNvPr id="11" name="Left Brace 10"/>
          <p:cNvSpPr/>
          <p:nvPr/>
        </p:nvSpPr>
        <p:spPr>
          <a:xfrm flipH="1">
            <a:off x="7413234" y="5743077"/>
            <a:ext cx="206766" cy="653386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13075" y="5784642"/>
            <a:ext cx="1502166" cy="553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FF0000"/>
                </a:solidFill>
              </a:rPr>
              <a:t>Execute</a:t>
            </a:r>
            <a:endParaRPr lang="en-US" sz="3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616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Interrupts (1/3)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processing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 important issue (</a:t>
            </a:r>
            <a:r>
              <a:rPr lang="en-US" b="1" dirty="0" smtClean="0"/>
              <a:t>that is not covered here for MARIE) </a:t>
            </a:r>
            <a:r>
              <a:rPr lang="en-US" dirty="0" smtClean="0"/>
              <a:t>is interrupt handling</a:t>
            </a:r>
            <a:r>
              <a:rPr lang="en-US" b="1" dirty="0" smtClean="0"/>
              <a:t> </a:t>
            </a:r>
          </a:p>
          <a:p>
            <a:r>
              <a:rPr lang="en-US" dirty="0" smtClean="0"/>
              <a:t>Most </a:t>
            </a:r>
            <a:r>
              <a:rPr lang="en-US" dirty="0"/>
              <a:t>computers </a:t>
            </a:r>
            <a:r>
              <a:rPr lang="en-US" dirty="0" smtClean="0"/>
              <a:t>provide </a:t>
            </a:r>
            <a:r>
              <a:rPr lang="en-US" dirty="0"/>
              <a:t>a way of interrupting a running program</a:t>
            </a:r>
          </a:p>
          <a:p>
            <a:r>
              <a:rPr lang="en-US" b="1" dirty="0" smtClean="0"/>
              <a:t>Examples of interrupts:</a:t>
            </a:r>
          </a:p>
          <a:p>
            <a:pPr lvl="1"/>
            <a:r>
              <a:rPr lang="en-US" dirty="0"/>
              <a:t>A user </a:t>
            </a:r>
            <a:r>
              <a:rPr lang="en-US" dirty="0" smtClean="0"/>
              <a:t>break is </a:t>
            </a:r>
            <a:r>
              <a:rPr lang="en-US" dirty="0"/>
              <a:t>issued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smtClean="0"/>
              <a:t>e.g</a:t>
            </a:r>
            <a:r>
              <a:rPr lang="en-US" dirty="0"/>
              <a:t>., </a:t>
            </a:r>
            <a:r>
              <a:rPr lang="en-US" dirty="0" err="1" smtClean="0"/>
              <a:t>Ctrl+C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I/O is requested by the user or a program</a:t>
            </a:r>
          </a:p>
          <a:p>
            <a:pPr lvl="1"/>
            <a:r>
              <a:rPr lang="en-US" dirty="0"/>
              <a:t>A critical error occurs</a:t>
            </a:r>
          </a:p>
          <a:p>
            <a:r>
              <a:rPr lang="en-US" dirty="0" smtClean="0"/>
              <a:t>Practically, when an interrupt occurs a special bit in the “status register” or “flag register” of the CPU is set.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997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Interrupts (2/3)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processing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90601"/>
            <a:ext cx="8153400" cy="32765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CPU checks this bit at the beginning of every machine cycle</a:t>
            </a:r>
          </a:p>
          <a:p>
            <a:pPr lvl="1"/>
            <a:r>
              <a:rPr lang="en-US" dirty="0" smtClean="0"/>
              <a:t>If the bit is set, the CPU processes an interrupt as follows: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Pause the execution of the current program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Run the interrupt’s appropriate routine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Continue the execution of the previously paused program (after finishing the interrupt’s routine)</a:t>
            </a:r>
          </a:p>
        </p:txBody>
      </p:sp>
      <p:pic>
        <p:nvPicPr>
          <p:cNvPr id="5" name="Picture 1031" descr="4-12_ECOA2E_pp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E6"/>
              </a:clrFrom>
              <a:clrTo>
                <a:srgbClr val="FFFF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191000"/>
            <a:ext cx="34290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38200" y="42672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lvl="1" indent="-457200">
              <a:buFont typeface="Arial" pitchFamily="34" charset="0"/>
              <a:buChar char="•"/>
            </a:pPr>
            <a:r>
              <a:rPr lang="en-US" sz="2400" dirty="0"/>
              <a:t>If the bit is not set, the CPU performs a normal new fetch, decode, execute cycle of the program currently being executed.</a:t>
            </a:r>
          </a:p>
        </p:txBody>
      </p:sp>
    </p:spTree>
    <p:extLst>
      <p:ext uri="{BB962C8B-B14F-4D97-AF65-F5344CB8AC3E}">
        <p14:creationId xmlns:p14="http://schemas.microsoft.com/office/powerpoint/2010/main" xmlns="" val="228598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MARIE – Introduction (1/1)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371600"/>
            <a:ext cx="8153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We are now familiar with computer components but how these are connected together? How these work together?</a:t>
            </a:r>
          </a:p>
          <a:p>
            <a:r>
              <a:rPr lang="en-US" dirty="0" smtClean="0"/>
              <a:t>Leonardo Da Vinci once said:</a:t>
            </a:r>
          </a:p>
          <a:p>
            <a:pPr marL="0" indent="0" algn="ctr">
              <a:buNone/>
            </a:pPr>
            <a:r>
              <a:rPr lang="en-US" sz="2800" dirty="0"/>
              <a:t>“</a:t>
            </a:r>
            <a:r>
              <a:rPr lang="en-US" sz="2800" i="1" dirty="0"/>
              <a:t>When you wish to produce a result by means of an </a:t>
            </a:r>
            <a:r>
              <a:rPr lang="en-US" sz="2800" i="1" dirty="0" smtClean="0"/>
              <a:t>instrument</a:t>
            </a:r>
            <a:r>
              <a:rPr lang="en-US" sz="2800" i="1" dirty="0"/>
              <a:t>, do </a:t>
            </a:r>
            <a:r>
              <a:rPr lang="en-US" sz="2800" i="1" dirty="0" smtClean="0"/>
              <a:t>not allow </a:t>
            </a:r>
            <a:r>
              <a:rPr lang="en-US" sz="2800" i="1" dirty="0"/>
              <a:t>yourself to complicate </a:t>
            </a:r>
            <a:r>
              <a:rPr lang="en-US" sz="2800" i="1" dirty="0" smtClean="0"/>
              <a:t>it</a:t>
            </a:r>
            <a:r>
              <a:rPr lang="en-US" sz="2800" dirty="0" smtClean="0"/>
              <a:t>”</a:t>
            </a:r>
          </a:p>
          <a:p>
            <a:r>
              <a:rPr lang="en-US" dirty="0" smtClean="0"/>
              <a:t>In this part we will use a MARIE, A </a:t>
            </a:r>
            <a:r>
              <a:rPr lang="en-US" b="1" dirty="0" smtClean="0"/>
              <a:t>M</a:t>
            </a:r>
            <a:r>
              <a:rPr lang="en-US" dirty="0" smtClean="0"/>
              <a:t>achine </a:t>
            </a:r>
            <a:r>
              <a:rPr lang="en-US" b="1" dirty="0" smtClean="0"/>
              <a:t>A</a:t>
            </a:r>
            <a:r>
              <a:rPr lang="en-US" dirty="0" smtClean="0"/>
              <a:t>rchitecture </a:t>
            </a:r>
            <a:r>
              <a:rPr lang="en-US" dirty="0"/>
              <a:t>that is </a:t>
            </a:r>
            <a:r>
              <a:rPr lang="en-US" b="1" dirty="0"/>
              <a:t>R</a:t>
            </a:r>
            <a:r>
              <a:rPr lang="en-US" dirty="0"/>
              <a:t>eally </a:t>
            </a:r>
            <a:r>
              <a:rPr lang="en-US" b="1" dirty="0"/>
              <a:t>I</a:t>
            </a:r>
            <a:r>
              <a:rPr lang="en-US" dirty="0"/>
              <a:t>ntuitive and </a:t>
            </a:r>
            <a:r>
              <a:rPr lang="en-US" b="1" dirty="0" smtClean="0"/>
              <a:t>E</a:t>
            </a:r>
            <a:r>
              <a:rPr lang="en-US" dirty="0" smtClean="0"/>
              <a:t>asy.</a:t>
            </a:r>
          </a:p>
          <a:p>
            <a:r>
              <a:rPr lang="en-US" b="1" dirty="0" smtClean="0"/>
              <a:t>MARIE </a:t>
            </a:r>
            <a:r>
              <a:rPr lang="en-US" dirty="0" smtClean="0"/>
              <a:t>will help us to understand how computer functions (even the more complex computers)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91047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Interrupts (3/3)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processing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the CPU finishes the interrupt’s routine, it must </a:t>
            </a:r>
            <a:r>
              <a:rPr lang="en-US" dirty="0"/>
              <a:t>return to the </a:t>
            </a:r>
            <a:r>
              <a:rPr lang="en-US" dirty="0" smtClean="0"/>
              <a:t>exact point </a:t>
            </a:r>
            <a:r>
              <a:rPr lang="en-US" dirty="0"/>
              <a:t>at which it was running in the original </a:t>
            </a:r>
            <a:r>
              <a:rPr lang="en-US" dirty="0" smtClean="0"/>
              <a:t>program.</a:t>
            </a:r>
          </a:p>
          <a:p>
            <a:r>
              <a:rPr lang="en-US" dirty="0" smtClean="0"/>
              <a:t>Before the CPU switches </a:t>
            </a:r>
            <a:r>
              <a:rPr lang="en-US" dirty="0"/>
              <a:t>to the interrupt service routine, it must </a:t>
            </a:r>
            <a:r>
              <a:rPr lang="en-US" dirty="0" smtClean="0"/>
              <a:t>save: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contents of the </a:t>
            </a:r>
            <a:r>
              <a:rPr lang="en-US" dirty="0" smtClean="0"/>
              <a:t>PC</a:t>
            </a:r>
          </a:p>
          <a:p>
            <a:pPr lvl="1"/>
            <a:r>
              <a:rPr lang="en-US" dirty="0" smtClean="0"/>
              <a:t>The contents </a:t>
            </a:r>
            <a:r>
              <a:rPr lang="en-US" dirty="0"/>
              <a:t>of all other registers in the </a:t>
            </a:r>
            <a:r>
              <a:rPr lang="en-US" dirty="0" smtClean="0"/>
              <a:t>CPU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ny </a:t>
            </a:r>
            <a:r>
              <a:rPr lang="en-US" dirty="0"/>
              <a:t>status conditions that exist for </a:t>
            </a:r>
            <a:r>
              <a:rPr lang="en-US" dirty="0" smtClean="0"/>
              <a:t>the original </a:t>
            </a:r>
            <a:r>
              <a:rPr lang="en-US" dirty="0"/>
              <a:t>program.</a:t>
            </a:r>
          </a:p>
        </p:txBody>
      </p:sp>
    </p:spTree>
    <p:extLst>
      <p:ext uri="{BB962C8B-B14F-4D97-AF65-F5344CB8AC3E}">
        <p14:creationId xmlns:p14="http://schemas.microsoft.com/office/powerpoint/2010/main" xmlns="" val="287104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Architecture (1/1)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</a:t>
            </a:r>
            <a:r>
              <a:rPr lang="en-US" b="1" dirty="0"/>
              <a:t>MARIE</a:t>
            </a:r>
            <a:r>
              <a:rPr lang="en-US" dirty="0"/>
              <a:t> architecture has the following characteristics:</a:t>
            </a:r>
          </a:p>
          <a:p>
            <a:pPr lvl="1"/>
            <a:r>
              <a:rPr lang="en-US" dirty="0"/>
              <a:t>Binary, </a:t>
            </a:r>
            <a:r>
              <a:rPr lang="en-US" b="1" dirty="0"/>
              <a:t>two's complement </a:t>
            </a:r>
            <a:r>
              <a:rPr lang="en-US" dirty="0"/>
              <a:t>data representation.</a:t>
            </a:r>
          </a:p>
          <a:p>
            <a:pPr lvl="1"/>
            <a:r>
              <a:rPr lang="en-US" dirty="0"/>
              <a:t>Stored program, fixed word length data and instructions.</a:t>
            </a:r>
          </a:p>
          <a:p>
            <a:pPr lvl="1"/>
            <a:r>
              <a:rPr lang="en-US" b="1" dirty="0" smtClean="0"/>
              <a:t>4K x 16 word-addressable </a:t>
            </a:r>
            <a:r>
              <a:rPr lang="en-US" dirty="0"/>
              <a:t>main memory.</a:t>
            </a:r>
          </a:p>
          <a:p>
            <a:pPr lvl="1"/>
            <a:r>
              <a:rPr lang="en-US" dirty="0" smtClean="0"/>
              <a:t>16-bit </a:t>
            </a:r>
            <a:r>
              <a:rPr lang="en-US" dirty="0"/>
              <a:t>instructions: </a:t>
            </a:r>
            <a:r>
              <a:rPr lang="en-US" dirty="0" smtClean="0"/>
              <a:t>4 bits </a:t>
            </a:r>
            <a:r>
              <a:rPr lang="en-US" dirty="0"/>
              <a:t>for the </a:t>
            </a:r>
            <a:r>
              <a:rPr lang="en-US" dirty="0" err="1"/>
              <a:t>opcode</a:t>
            </a:r>
            <a:r>
              <a:rPr lang="en-US" dirty="0" smtClean="0"/>
              <a:t>, 12 bits </a:t>
            </a:r>
            <a:r>
              <a:rPr lang="en-US" dirty="0"/>
              <a:t>for the address.</a:t>
            </a:r>
          </a:p>
          <a:p>
            <a:pPr lvl="1"/>
            <a:r>
              <a:rPr lang="en-US" dirty="0"/>
              <a:t>A 16-bit arithmetic logic unit (ALU).</a:t>
            </a:r>
          </a:p>
          <a:p>
            <a:pPr lvl="1"/>
            <a:r>
              <a:rPr lang="en-US" b="1" dirty="0"/>
              <a:t>Seven registers </a:t>
            </a:r>
            <a:r>
              <a:rPr lang="en-US" dirty="0"/>
              <a:t>for control and data movement.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3851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Registers and Buses (1/5)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MARIE’s seven registers are:</a:t>
            </a:r>
          </a:p>
          <a:p>
            <a:pPr lvl="1"/>
            <a:r>
              <a:rPr lang="en-US" sz="2600" b="1" dirty="0" smtClean="0"/>
              <a:t>AC: </a:t>
            </a:r>
            <a:r>
              <a:rPr lang="en-US" sz="2600" dirty="0" smtClean="0"/>
              <a:t>Accumulator, </a:t>
            </a:r>
            <a:r>
              <a:rPr lang="en-US" sz="2600" u="sng" dirty="0"/>
              <a:t>a 16-bit register </a:t>
            </a:r>
            <a:r>
              <a:rPr lang="en-US" sz="2600" dirty="0"/>
              <a:t>that holds a conditional operator (e.g., "less than") or one operand of a two-operand instruction.</a:t>
            </a:r>
          </a:p>
          <a:p>
            <a:pPr lvl="1"/>
            <a:r>
              <a:rPr lang="en-US" sz="2600" b="1" dirty="0" smtClean="0"/>
              <a:t>MAR: </a:t>
            </a:r>
            <a:r>
              <a:rPr lang="en-US" sz="2600" dirty="0" smtClean="0"/>
              <a:t>Memory </a:t>
            </a:r>
            <a:r>
              <a:rPr lang="en-US" sz="2600" dirty="0"/>
              <a:t>address </a:t>
            </a:r>
            <a:r>
              <a:rPr lang="en-US" sz="2600" dirty="0" smtClean="0"/>
              <a:t>register, </a:t>
            </a:r>
            <a:r>
              <a:rPr lang="en-US" sz="2600" u="sng" dirty="0"/>
              <a:t>a 12-bit register </a:t>
            </a:r>
            <a:r>
              <a:rPr lang="en-US" sz="2600" dirty="0"/>
              <a:t>that holds the memory address </a:t>
            </a:r>
            <a:r>
              <a:rPr lang="en-US" sz="2600" dirty="0" smtClean="0"/>
              <a:t>of an </a:t>
            </a:r>
            <a:r>
              <a:rPr lang="en-US" sz="2600" dirty="0"/>
              <a:t>instruction or </a:t>
            </a:r>
            <a:r>
              <a:rPr lang="en-US" sz="2600" dirty="0" smtClean="0"/>
              <a:t>an </a:t>
            </a:r>
            <a:r>
              <a:rPr lang="en-US" sz="2600" dirty="0"/>
              <a:t>operand of an instruction.  </a:t>
            </a:r>
          </a:p>
          <a:p>
            <a:pPr lvl="1"/>
            <a:r>
              <a:rPr lang="en-US" sz="2600" b="1" dirty="0" smtClean="0"/>
              <a:t>MBR:</a:t>
            </a:r>
            <a:r>
              <a:rPr lang="en-US" sz="2600" dirty="0" smtClean="0"/>
              <a:t> Memory </a:t>
            </a:r>
            <a:r>
              <a:rPr lang="en-US" sz="2600" dirty="0"/>
              <a:t>buffer register</a:t>
            </a:r>
            <a:r>
              <a:rPr lang="en-US" sz="2600" dirty="0" smtClean="0"/>
              <a:t>, </a:t>
            </a:r>
            <a:r>
              <a:rPr lang="en-US" sz="2600" u="sng" dirty="0"/>
              <a:t>a 16-bit register </a:t>
            </a:r>
            <a:r>
              <a:rPr lang="en-US" sz="2600" dirty="0"/>
              <a:t>that holds the data after its retrieval from, or before its placement in memory.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9210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Registers and Buses </a:t>
            </a:r>
            <a:r>
              <a:rPr lang="en-US" dirty="0" smtClean="0"/>
              <a:t>(2/5)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MARIE’s seven registers are:</a:t>
            </a:r>
          </a:p>
          <a:p>
            <a:pPr lvl="1"/>
            <a:r>
              <a:rPr lang="en-US" b="1" dirty="0" smtClean="0"/>
              <a:t>PC: </a:t>
            </a:r>
            <a:r>
              <a:rPr lang="en-US" dirty="0" smtClean="0"/>
              <a:t>Program counter, </a:t>
            </a:r>
            <a:r>
              <a:rPr lang="en-US" u="sng" dirty="0"/>
              <a:t>a 12-bit register </a:t>
            </a:r>
            <a:r>
              <a:rPr lang="en-US" dirty="0"/>
              <a:t>that holds the address of the next program instruction to be executed.</a:t>
            </a:r>
          </a:p>
          <a:p>
            <a:pPr lvl="1"/>
            <a:r>
              <a:rPr lang="en-US" b="1" dirty="0" smtClean="0"/>
              <a:t>IR:</a:t>
            </a:r>
            <a:r>
              <a:rPr lang="en-US" dirty="0" smtClean="0"/>
              <a:t> Instruction </a:t>
            </a:r>
            <a:r>
              <a:rPr lang="en-US" dirty="0"/>
              <a:t>register</a:t>
            </a:r>
            <a:r>
              <a:rPr lang="en-US" dirty="0" smtClean="0"/>
              <a:t>, </a:t>
            </a:r>
            <a:r>
              <a:rPr lang="en-US" u="sng" dirty="0" smtClean="0"/>
              <a:t>a 16-bit register </a:t>
            </a:r>
            <a:r>
              <a:rPr lang="en-US" dirty="0" smtClean="0"/>
              <a:t>that </a:t>
            </a:r>
            <a:r>
              <a:rPr lang="en-US" dirty="0"/>
              <a:t>holds an instruction immediately preceding its execution.</a:t>
            </a:r>
          </a:p>
          <a:p>
            <a:pPr lvl="1"/>
            <a:r>
              <a:rPr lang="en-US" b="1" dirty="0" err="1" smtClean="0"/>
              <a:t>InREG</a:t>
            </a:r>
            <a:r>
              <a:rPr lang="en-US" b="1" dirty="0" smtClean="0"/>
              <a:t>:</a:t>
            </a:r>
            <a:r>
              <a:rPr lang="en-US" dirty="0" smtClean="0"/>
              <a:t> Input </a:t>
            </a:r>
            <a:r>
              <a:rPr lang="en-US" dirty="0"/>
              <a:t>register</a:t>
            </a:r>
            <a:r>
              <a:rPr lang="en-US" dirty="0" smtClean="0"/>
              <a:t>, </a:t>
            </a:r>
            <a:r>
              <a:rPr lang="en-US" u="sng" dirty="0"/>
              <a:t>an 8-bit register </a:t>
            </a:r>
            <a:r>
              <a:rPr lang="en-US" dirty="0"/>
              <a:t>that holds data read from an input device.</a:t>
            </a:r>
          </a:p>
          <a:p>
            <a:pPr lvl="1"/>
            <a:r>
              <a:rPr lang="en-US" b="1" dirty="0" err="1" smtClean="0"/>
              <a:t>OutREG</a:t>
            </a:r>
            <a:r>
              <a:rPr lang="en-US" b="1" dirty="0" smtClean="0"/>
              <a:t>:</a:t>
            </a:r>
            <a:r>
              <a:rPr lang="en-US" dirty="0" smtClean="0"/>
              <a:t> Output register, </a:t>
            </a:r>
            <a:r>
              <a:rPr lang="en-US" u="sng" dirty="0"/>
              <a:t>an 8-bit </a:t>
            </a:r>
            <a:r>
              <a:rPr lang="en-US" u="sng" dirty="0" smtClean="0"/>
              <a:t>register</a:t>
            </a:r>
            <a:r>
              <a:rPr lang="en-US" dirty="0" smtClean="0"/>
              <a:t> </a:t>
            </a:r>
            <a:r>
              <a:rPr lang="en-US" dirty="0"/>
              <a:t>that holds data that is ready for the output device.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222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Registers and Buses </a:t>
            </a:r>
            <a:r>
              <a:rPr lang="en-US" dirty="0" smtClean="0"/>
              <a:t>(3/5)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189037"/>
            <a:ext cx="8153400" cy="4525963"/>
          </a:xfrm>
        </p:spPr>
        <p:txBody>
          <a:bodyPr/>
          <a:lstStyle/>
          <a:p>
            <a:r>
              <a:rPr lang="en-US" dirty="0" smtClean="0"/>
              <a:t>The MARIE architecture is shown in the figure below:</a:t>
            </a:r>
            <a:endParaRPr lang="en-US" dirty="0"/>
          </a:p>
        </p:txBody>
      </p:sp>
      <p:pic>
        <p:nvPicPr>
          <p:cNvPr id="6" name="Picture 4" descr="MarchYL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E6"/>
              </a:clrFrom>
              <a:clrTo>
                <a:srgbClr val="FFFF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362200"/>
            <a:ext cx="718185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5503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Registers and Buses </a:t>
            </a:r>
            <a:r>
              <a:rPr lang="en-US" dirty="0" smtClean="0"/>
              <a:t>(4/5)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MARIE cannot transfer data or instructions into or out of registers without </a:t>
            </a:r>
            <a:r>
              <a:rPr lang="en-US" dirty="0" smtClean="0"/>
              <a:t>a bus.</a:t>
            </a:r>
          </a:p>
          <a:p>
            <a:r>
              <a:rPr lang="en-US" dirty="0" smtClean="0"/>
              <a:t>In </a:t>
            </a:r>
            <a:r>
              <a:rPr lang="en-US" dirty="0"/>
              <a:t>MARIE, we assume a </a:t>
            </a:r>
            <a:r>
              <a:rPr lang="en-US" b="1" dirty="0"/>
              <a:t>common bus </a:t>
            </a:r>
            <a:r>
              <a:rPr lang="en-US" b="1" dirty="0" smtClean="0"/>
              <a:t>scheme</a:t>
            </a:r>
          </a:p>
          <a:p>
            <a:pPr lvl="1"/>
            <a:r>
              <a:rPr lang="en-US" dirty="0"/>
              <a:t>Each device on the bus is identified by a unique </a:t>
            </a:r>
            <a:r>
              <a:rPr lang="en-US" dirty="0" smtClean="0"/>
              <a:t>number.</a:t>
            </a:r>
          </a:p>
          <a:p>
            <a:pPr lvl="1"/>
            <a:r>
              <a:rPr lang="en-US" dirty="0" smtClean="0"/>
              <a:t>If the device </a:t>
            </a:r>
            <a:r>
              <a:rPr lang="en-US" dirty="0"/>
              <a:t>is required to </a:t>
            </a:r>
            <a:r>
              <a:rPr lang="en-US" dirty="0" smtClean="0"/>
              <a:t>use the common bus, Its number is set on the </a:t>
            </a:r>
            <a:r>
              <a:rPr lang="en-US" dirty="0"/>
              <a:t>control </a:t>
            </a:r>
            <a:r>
              <a:rPr lang="en-US" dirty="0" smtClean="0"/>
              <a:t>lines.</a:t>
            </a:r>
          </a:p>
          <a:p>
            <a:r>
              <a:rPr lang="en-US" dirty="0" smtClean="0"/>
              <a:t>Some direct pathways (without using the common bus) are also available to </a:t>
            </a:r>
            <a:r>
              <a:rPr lang="en-US" dirty="0"/>
              <a:t>speed up </a:t>
            </a:r>
            <a:r>
              <a:rPr lang="en-US" dirty="0" smtClean="0"/>
              <a:t>execution</a:t>
            </a:r>
          </a:p>
          <a:p>
            <a:pPr lvl="1"/>
            <a:r>
              <a:rPr lang="en-US" b="1" dirty="0" smtClean="0"/>
              <a:t>MAR – Memory ; AC – ALU ; AC – MBR ; MBR – ALU.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74962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Registers and Buses </a:t>
            </a:r>
            <a:r>
              <a:rPr lang="en-US" dirty="0" smtClean="0"/>
              <a:t>(5/5)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524000"/>
            <a:ext cx="4637087" cy="4525963"/>
          </a:xfrm>
        </p:spPr>
        <p:txBody>
          <a:bodyPr/>
          <a:lstStyle/>
          <a:p>
            <a:r>
              <a:rPr lang="en-US" dirty="0" smtClean="0"/>
              <a:t>The Data path in MARIE is shown in this figure </a:t>
            </a:r>
          </a:p>
          <a:p>
            <a:pPr lvl="1"/>
            <a:r>
              <a:rPr lang="en-US" dirty="0" smtClean="0"/>
              <a:t>Note that a data word (that is an instruction) in the main memory travels a relatively long path before achieving the IR!</a:t>
            </a:r>
            <a:endParaRPr lang="en-US" dirty="0"/>
          </a:p>
        </p:txBody>
      </p:sp>
      <p:pic>
        <p:nvPicPr>
          <p:cNvPr id="5" name="Picture 5" descr="DatapathY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34" b="2422"/>
          <a:stretch>
            <a:fillRect/>
          </a:stretch>
        </p:blipFill>
        <p:spPr bwMode="auto">
          <a:xfrm>
            <a:off x="5551487" y="990600"/>
            <a:ext cx="3592513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0410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10084</TotalTime>
  <Words>1537</Words>
  <Application>Microsoft Office PowerPoint</Application>
  <PresentationFormat>On-screen Show (4:3)</PresentationFormat>
  <Paragraphs>219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MARIE: An Introduction to a Simple Computer  </vt:lpstr>
      <vt:lpstr>Lecture Overview</vt:lpstr>
      <vt:lpstr>MARIE – Introduction (1/1)</vt:lpstr>
      <vt:lpstr>The Architecture (1/1)</vt:lpstr>
      <vt:lpstr>Registers and Buses (1/5)</vt:lpstr>
      <vt:lpstr>Registers and Buses (2/5)</vt:lpstr>
      <vt:lpstr>Registers and Buses (3/5)</vt:lpstr>
      <vt:lpstr>Registers and Buses (4/5)</vt:lpstr>
      <vt:lpstr>Registers and Buses (5/5)</vt:lpstr>
      <vt:lpstr>Lecture Overview</vt:lpstr>
      <vt:lpstr>The Instruction Set Architecture (1/7)</vt:lpstr>
      <vt:lpstr>The Instruction Set Architecture (2/7)</vt:lpstr>
      <vt:lpstr>The Instruction Set Architecture (3/7)</vt:lpstr>
      <vt:lpstr>The Instruction Set Architecture (4/7)</vt:lpstr>
      <vt:lpstr>The Instruction Set Architecture (5/7)</vt:lpstr>
      <vt:lpstr>The Instruction Set Architecture (6/7)</vt:lpstr>
      <vt:lpstr>The Instruction Set Architecture (7/7)</vt:lpstr>
      <vt:lpstr>Lecture Overview</vt:lpstr>
      <vt:lpstr>Register Transfer Notation (1/7)</vt:lpstr>
      <vt:lpstr>Register Transfer Notation (2/7)</vt:lpstr>
      <vt:lpstr>Register Transfer Notation (3/7)</vt:lpstr>
      <vt:lpstr>Register Transfer Notation (4/7)</vt:lpstr>
      <vt:lpstr>Register Transfer Notation (5/7)</vt:lpstr>
      <vt:lpstr>Register Transfer Notation (6/7)</vt:lpstr>
      <vt:lpstr>Register Transfer Notation (7/7)</vt:lpstr>
      <vt:lpstr>Lecture Overview</vt:lpstr>
      <vt:lpstr>The Fetch-Decode-Execute cycle (1/1)</vt:lpstr>
      <vt:lpstr>Interrupts (1/3)</vt:lpstr>
      <vt:lpstr>Interrupts (2/3)</vt:lpstr>
      <vt:lpstr>Interrupts (3/3)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Organization &amp; Architecture</dc:title>
  <dc:creator>Hassan Salti</dc:creator>
  <cp:lastModifiedBy>admin</cp:lastModifiedBy>
  <cp:revision>1394</cp:revision>
  <dcterms:created xsi:type="dcterms:W3CDTF">2012-07-12T11:57:11Z</dcterms:created>
  <dcterms:modified xsi:type="dcterms:W3CDTF">2016-02-14T05:29:03Z</dcterms:modified>
</cp:coreProperties>
</file>