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09363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2001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706109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48170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73388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650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188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30111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37865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23355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15536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7283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759129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7696200" y="152400"/>
            <a:ext cx="1447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smtClean="0"/>
              <a:t>8</a:t>
            </a:r>
            <a:endParaRPr lang="en-US" sz="11500" dirty="0"/>
          </a:p>
        </p:txBody>
      </p:sp>
      <p:sp>
        <p:nvSpPr>
          <p:cNvPr id="3" name="Rectangle 2"/>
          <p:cNvSpPr/>
          <p:nvPr/>
        </p:nvSpPr>
        <p:spPr>
          <a:xfrm>
            <a:off x="76200" y="5791200"/>
            <a:ext cx="723900" cy="931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smtClean="0"/>
              <a:t>8</a:t>
            </a:r>
            <a:endParaRPr lang="en-US" sz="11500" dirty="0"/>
          </a:p>
        </p:txBody>
      </p:sp>
    </p:spTree>
    <p:extLst>
      <p:ext uri="{BB962C8B-B14F-4D97-AF65-F5344CB8AC3E}">
        <p14:creationId xmlns:p14="http://schemas.microsoft.com/office/powerpoint/2010/main" val="941642218"/>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3874" name="Rectangle 2"/>
          <p:cNvSpPr>
            <a:spLocks noChangeArrowheads="1"/>
          </p:cNvSpPr>
          <p:nvPr/>
        </p:nvSpPr>
        <p:spPr bwMode="auto">
          <a:xfrm>
            <a:off x="107950" y="152867"/>
            <a:ext cx="8353425" cy="686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b="1" u="sng" dirty="0">
                <a:solidFill>
                  <a:srgbClr val="333399"/>
                </a:solidFill>
              </a:rPr>
              <a:t>2) Individual and Collective Incentives</a:t>
            </a:r>
          </a:p>
          <a:p>
            <a:pPr indent="457200" fontAlgn="base">
              <a:spcBef>
                <a:spcPct val="0"/>
              </a:spcBef>
              <a:spcAft>
                <a:spcPct val="0"/>
              </a:spcAft>
            </a:pPr>
            <a:r>
              <a:rPr lang="en-US" b="1" u="sng" dirty="0">
                <a:solidFill>
                  <a:srgbClr val="000066"/>
                </a:solidFill>
              </a:rPr>
              <a:t>Individual incentives</a:t>
            </a:r>
            <a:endParaRPr lang="en-US" b="1" dirty="0">
              <a:solidFill>
                <a:srgbClr val="000066"/>
              </a:solidFill>
            </a:endParaRPr>
          </a:p>
          <a:p>
            <a:pPr indent="457200" fontAlgn="base">
              <a:spcBef>
                <a:spcPct val="0"/>
              </a:spcBef>
              <a:spcAft>
                <a:spcPct val="0"/>
              </a:spcAft>
            </a:pPr>
            <a:r>
              <a:rPr lang="en-US" sz="2100" b="1" dirty="0">
                <a:solidFill>
                  <a:srgbClr val="000000"/>
                </a:solidFill>
              </a:rPr>
              <a:t>Individual incentives mean the incentives which are offered to any individual.  These incentives are offered to those employees who contribute their special efforts and who cause extra benefit by their efforts to the enterprise.  These incentives may be monetary as well as non-monetary.</a:t>
            </a:r>
            <a:endParaRPr lang="en-US" sz="2100" b="1" u="sng" dirty="0">
              <a:solidFill>
                <a:srgbClr val="000000"/>
              </a:solidFill>
            </a:endParaRPr>
          </a:p>
          <a:p>
            <a:pPr indent="457200" fontAlgn="base">
              <a:spcBef>
                <a:spcPct val="0"/>
              </a:spcBef>
              <a:spcAft>
                <a:spcPct val="0"/>
              </a:spcAft>
            </a:pPr>
            <a:r>
              <a:rPr lang="en-US" b="1" u="sng" dirty="0">
                <a:solidFill>
                  <a:srgbClr val="CC3300"/>
                </a:solidFill>
              </a:rPr>
              <a:t>Collective incentives</a:t>
            </a:r>
            <a:endParaRPr lang="en-US" b="1" dirty="0">
              <a:solidFill>
                <a:srgbClr val="CC3300"/>
              </a:solidFill>
            </a:endParaRPr>
          </a:p>
          <a:p>
            <a:pPr indent="457200" fontAlgn="base">
              <a:spcBef>
                <a:spcPct val="0"/>
              </a:spcBef>
              <a:spcAft>
                <a:spcPct val="0"/>
              </a:spcAft>
            </a:pPr>
            <a:r>
              <a:rPr lang="en-US" sz="2100" b="1" dirty="0">
                <a:solidFill>
                  <a:srgbClr val="000000"/>
                </a:solidFill>
              </a:rPr>
              <a:t>Collective incentives are the incentives which are offered collectively to a group of workers.  The aim of these incentives is to motivate the whole group.  These incentives may be monetary incentives and non-monetary incentives.</a:t>
            </a:r>
            <a:endParaRPr lang="en-US" sz="2100" b="1" u="sng" dirty="0">
              <a:solidFill>
                <a:srgbClr val="000000"/>
              </a:solidFill>
            </a:endParaRPr>
          </a:p>
          <a:p>
            <a:pPr indent="457200" fontAlgn="base">
              <a:spcBef>
                <a:spcPct val="0"/>
              </a:spcBef>
              <a:spcAft>
                <a:spcPct val="0"/>
              </a:spcAft>
            </a:pPr>
            <a:r>
              <a:rPr lang="en-US" b="1" u="sng" dirty="0">
                <a:solidFill>
                  <a:srgbClr val="333399"/>
                </a:solidFill>
              </a:rPr>
              <a:t>3) Monetary or Financial Incentives:</a:t>
            </a:r>
            <a:endParaRPr lang="en-US" b="1" dirty="0">
              <a:solidFill>
                <a:srgbClr val="333399"/>
              </a:solidFill>
            </a:endParaRPr>
          </a:p>
          <a:p>
            <a:pPr indent="457200" fontAlgn="base">
              <a:spcBef>
                <a:spcPct val="0"/>
              </a:spcBef>
              <a:spcAft>
                <a:spcPct val="0"/>
              </a:spcAft>
            </a:pPr>
            <a:r>
              <a:rPr lang="en-US" sz="2100" b="1" dirty="0">
                <a:solidFill>
                  <a:srgbClr val="000000"/>
                </a:solidFill>
              </a:rPr>
              <a:t>Monetary incentives are associated with the monetary financial benefits to the employees.  These benefits can be expressed in terms of money.  Financial incentives are commonly used in modern organizations to motivate the employees to increase their productivity.  These include wages and salaries, bonus, insurance, medical allowances, housing, facilities and retirement benefits.  They are paid in terms of money.</a:t>
            </a:r>
          </a:p>
        </p:txBody>
      </p:sp>
    </p:spTree>
    <p:extLst>
      <p:ext uri="{BB962C8B-B14F-4D97-AF65-F5344CB8AC3E}">
        <p14:creationId xmlns:p14="http://schemas.microsoft.com/office/powerpoint/2010/main" val="172878218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4898" name="Rectangle 2"/>
          <p:cNvSpPr>
            <a:spLocks noChangeArrowheads="1"/>
          </p:cNvSpPr>
          <p:nvPr/>
        </p:nvSpPr>
        <p:spPr bwMode="auto">
          <a:xfrm>
            <a:off x="107950" y="854075"/>
            <a:ext cx="8353425"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Role of Monetary Incentives</a:t>
            </a:r>
            <a:endParaRPr lang="en-US" sz="2200" b="1">
              <a:solidFill>
                <a:srgbClr val="CC3300"/>
              </a:solidFill>
            </a:endParaRPr>
          </a:p>
          <a:p>
            <a:pPr indent="457200" fontAlgn="base">
              <a:spcBef>
                <a:spcPct val="0"/>
              </a:spcBef>
              <a:spcAft>
                <a:spcPct val="0"/>
              </a:spcAft>
            </a:pPr>
            <a:r>
              <a:rPr lang="en-US" sz="2200" b="1">
                <a:solidFill>
                  <a:srgbClr val="000000"/>
                </a:solidFill>
              </a:rPr>
              <a:t>Money is a real motivating factor when the psychological (food, clothing and shelter) needs of the workers have not been satisfied.  Money helps in satisfying the social needs of the workers to some extent because money is often recognized as a basis of status, respect and power.</a:t>
            </a:r>
            <a:endParaRPr lang="en-US" sz="2200" b="1" u="sng">
              <a:solidFill>
                <a:srgbClr val="000000"/>
              </a:solidFill>
            </a:endParaRPr>
          </a:p>
          <a:p>
            <a:pPr indent="457200" fontAlgn="base">
              <a:spcBef>
                <a:spcPct val="0"/>
              </a:spcBef>
              <a:spcAft>
                <a:spcPct val="0"/>
              </a:spcAft>
            </a:pPr>
            <a:r>
              <a:rPr lang="en-US" sz="2200" b="1">
                <a:solidFill>
                  <a:srgbClr val="000000"/>
                </a:solidFill>
              </a:rPr>
              <a:t>People in higher positions are not motivated by monetary incentives.  They may be motivated by money only if the increase is large enough to increase their standard of living and status in the society.  But in case of employees at the operative levels, money certainly plays a significant role in motivating them because their basic needs have not been fulfilled.</a:t>
            </a:r>
          </a:p>
        </p:txBody>
      </p:sp>
    </p:spTree>
    <p:extLst>
      <p:ext uri="{BB962C8B-B14F-4D97-AF65-F5344CB8AC3E}">
        <p14:creationId xmlns:p14="http://schemas.microsoft.com/office/powerpoint/2010/main" val="1917974327"/>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5922" name="Rectangle 2"/>
          <p:cNvSpPr>
            <a:spLocks noChangeArrowheads="1"/>
          </p:cNvSpPr>
          <p:nvPr/>
        </p:nvSpPr>
        <p:spPr bwMode="auto">
          <a:xfrm>
            <a:off x="107950" y="404813"/>
            <a:ext cx="8353425"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a:solidFill>
                  <a:srgbClr val="CC3300"/>
                </a:solidFill>
              </a:rPr>
              <a:t>1- Non-monetary Incentives</a:t>
            </a:r>
            <a:endParaRPr lang="en-US" sz="2200" b="1" dirty="0">
              <a:solidFill>
                <a:srgbClr val="CC3300"/>
              </a:solidFill>
            </a:endParaRPr>
          </a:p>
          <a:p>
            <a:pPr indent="457200" fontAlgn="base">
              <a:spcBef>
                <a:spcPct val="0"/>
              </a:spcBef>
              <a:spcAft>
                <a:spcPct val="0"/>
              </a:spcAft>
            </a:pPr>
            <a:r>
              <a:rPr lang="en-US" sz="2200" b="1" dirty="0">
                <a:solidFill>
                  <a:srgbClr val="000000"/>
                </a:solidFill>
              </a:rPr>
              <a:t>Financial incentives do not work for ever to motivate the people at work.  The employees do not always run after money as it cannot satisfy all their needs.  They want status and recognition in the society.  They want to satisfy their egoistic needs and achieve something in their lives.  Non-monetary incentives cannot be expressed in terms of money.  They include the following incentives:</a:t>
            </a:r>
            <a:endParaRPr lang="en-US" sz="2200" b="1" u="sng" dirty="0">
              <a:solidFill>
                <a:srgbClr val="000000"/>
              </a:solidFill>
            </a:endParaRPr>
          </a:p>
          <a:p>
            <a:pPr indent="457200" fontAlgn="base">
              <a:spcBef>
                <a:spcPct val="0"/>
              </a:spcBef>
              <a:spcAft>
                <a:spcPct val="0"/>
              </a:spcAft>
            </a:pPr>
            <a:r>
              <a:rPr lang="en-US" sz="2200" b="1" u="sng" dirty="0">
                <a:solidFill>
                  <a:srgbClr val="333399"/>
                </a:solidFill>
              </a:rPr>
              <a:t>a. Competition</a:t>
            </a:r>
            <a:endParaRPr lang="en-US" sz="2200" b="1" dirty="0">
              <a:solidFill>
                <a:srgbClr val="333399"/>
              </a:solidFill>
            </a:endParaRPr>
          </a:p>
          <a:p>
            <a:pPr indent="457200" fontAlgn="base">
              <a:spcBef>
                <a:spcPct val="0"/>
              </a:spcBef>
              <a:spcAft>
                <a:spcPct val="0"/>
              </a:spcAft>
            </a:pPr>
            <a:r>
              <a:rPr lang="en-US" sz="2200" b="1" dirty="0">
                <a:solidFill>
                  <a:srgbClr val="000000"/>
                </a:solidFill>
              </a:rPr>
              <a:t>Competition is a kind of non-financial incentives.   If there is a healthy competition among the individual employees, it will lead them to achieve their personal goals in a better way.</a:t>
            </a:r>
            <a:endParaRPr lang="en-US" sz="2200" b="1" u="sng" dirty="0">
              <a:solidFill>
                <a:srgbClr val="000000"/>
              </a:solidFill>
            </a:endParaRPr>
          </a:p>
          <a:p>
            <a:pPr indent="457200" fontAlgn="base">
              <a:spcBef>
                <a:spcPct val="0"/>
              </a:spcBef>
              <a:spcAft>
                <a:spcPct val="0"/>
              </a:spcAft>
            </a:pPr>
            <a:r>
              <a:rPr lang="en-US" sz="2200" b="1" u="sng" dirty="0">
                <a:solidFill>
                  <a:srgbClr val="333399"/>
                </a:solidFill>
              </a:rPr>
              <a:t>b. Job Security</a:t>
            </a:r>
            <a:endParaRPr lang="en-US" sz="2200" b="1" dirty="0">
              <a:solidFill>
                <a:srgbClr val="333399"/>
              </a:solidFill>
            </a:endParaRPr>
          </a:p>
          <a:p>
            <a:pPr indent="457200" fontAlgn="base">
              <a:spcBef>
                <a:spcPct val="0"/>
              </a:spcBef>
              <a:spcAft>
                <a:spcPct val="0"/>
              </a:spcAft>
            </a:pPr>
            <a:r>
              <a:rPr lang="en-US" sz="2200" b="1" dirty="0">
                <a:solidFill>
                  <a:srgbClr val="000000"/>
                </a:solidFill>
              </a:rPr>
              <a:t>Generally, workers prefer security of job.  They may not prefer job with higher wages or salaries which do not carry security.  Job security is an important non-financial incentive for most of the workers.</a:t>
            </a:r>
          </a:p>
        </p:txBody>
      </p:sp>
    </p:spTree>
    <p:extLst>
      <p:ext uri="{BB962C8B-B14F-4D97-AF65-F5344CB8AC3E}">
        <p14:creationId xmlns:p14="http://schemas.microsoft.com/office/powerpoint/2010/main" val="49735418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6946" name="Rectangle 2"/>
          <p:cNvSpPr>
            <a:spLocks noChangeArrowheads="1"/>
          </p:cNvSpPr>
          <p:nvPr/>
        </p:nvSpPr>
        <p:spPr bwMode="auto">
          <a:xfrm>
            <a:off x="107950" y="331788"/>
            <a:ext cx="8353425" cy="650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100" b="1" u="sng">
                <a:solidFill>
                  <a:srgbClr val="333399"/>
                </a:solidFill>
              </a:rPr>
              <a:t>c. Praise</a:t>
            </a:r>
            <a:endParaRPr lang="en-US" sz="2100" b="1">
              <a:solidFill>
                <a:srgbClr val="333399"/>
              </a:solidFill>
            </a:endParaRPr>
          </a:p>
          <a:p>
            <a:pPr indent="457200" fontAlgn="base">
              <a:spcBef>
                <a:spcPct val="0"/>
              </a:spcBef>
              <a:spcAft>
                <a:spcPct val="0"/>
              </a:spcAft>
            </a:pPr>
            <a:r>
              <a:rPr lang="en-US" sz="2100" b="1">
                <a:solidFill>
                  <a:srgbClr val="000000"/>
                </a:solidFill>
              </a:rPr>
              <a:t>Praise satisfies one’s ago needs.  Some times, praise is more effective than any financial incentive.</a:t>
            </a:r>
            <a:endParaRPr lang="en-US" sz="2100" b="1" u="sng">
              <a:solidFill>
                <a:srgbClr val="000000"/>
              </a:solidFill>
            </a:endParaRPr>
          </a:p>
          <a:p>
            <a:pPr indent="457200" fontAlgn="base">
              <a:spcBef>
                <a:spcPct val="0"/>
              </a:spcBef>
              <a:spcAft>
                <a:spcPct val="0"/>
              </a:spcAft>
            </a:pPr>
            <a:r>
              <a:rPr lang="en-US" sz="2100" b="1" u="sng">
                <a:solidFill>
                  <a:srgbClr val="333399"/>
                </a:solidFill>
              </a:rPr>
              <a:t>d. Opportunity for Growth</a:t>
            </a:r>
            <a:endParaRPr lang="en-US" sz="2100" b="1">
              <a:solidFill>
                <a:srgbClr val="333399"/>
              </a:solidFill>
            </a:endParaRPr>
          </a:p>
          <a:p>
            <a:pPr indent="457200" fontAlgn="base">
              <a:spcBef>
                <a:spcPct val="0"/>
              </a:spcBef>
              <a:spcAft>
                <a:spcPct val="0"/>
              </a:spcAft>
            </a:pPr>
            <a:r>
              <a:rPr lang="en-US" sz="2100" b="1">
                <a:solidFill>
                  <a:srgbClr val="000000"/>
                </a:solidFill>
              </a:rPr>
              <a:t>If the employees are provided the opportunity for their advancement and growth and to develop their personality, they feel very much satisfied and become more committed to the organization goals.</a:t>
            </a:r>
            <a:endParaRPr lang="en-US" sz="2100" b="1" u="sng">
              <a:solidFill>
                <a:srgbClr val="000000"/>
              </a:solidFill>
            </a:endParaRPr>
          </a:p>
          <a:p>
            <a:pPr indent="457200" fontAlgn="base">
              <a:spcBef>
                <a:spcPct val="0"/>
              </a:spcBef>
              <a:spcAft>
                <a:spcPct val="0"/>
              </a:spcAft>
            </a:pPr>
            <a:r>
              <a:rPr lang="en-US" sz="2100" b="1" u="sng">
                <a:solidFill>
                  <a:srgbClr val="333399"/>
                </a:solidFill>
              </a:rPr>
              <a:t>e. Group Recognition</a:t>
            </a:r>
            <a:endParaRPr lang="en-US" sz="2100" b="1">
              <a:solidFill>
                <a:srgbClr val="333399"/>
              </a:solidFill>
            </a:endParaRPr>
          </a:p>
          <a:p>
            <a:pPr indent="457200" fontAlgn="base">
              <a:spcBef>
                <a:spcPct val="0"/>
              </a:spcBef>
              <a:spcAft>
                <a:spcPct val="0"/>
              </a:spcAft>
            </a:pPr>
            <a:r>
              <a:rPr lang="en-US" sz="2100" b="1">
                <a:solidFill>
                  <a:srgbClr val="000000"/>
                </a:solidFill>
              </a:rPr>
              <a:t>Group incentives are more powerful to motivate the employees than the individual incentives.  When the reputation of the group is at a stake, group members work with a team spirit.  They have high morale and their productivity increased.</a:t>
            </a:r>
            <a:endParaRPr lang="en-US" sz="2100" b="1" u="sng">
              <a:solidFill>
                <a:srgbClr val="000000"/>
              </a:solidFill>
            </a:endParaRPr>
          </a:p>
          <a:p>
            <a:pPr indent="457200" fontAlgn="base">
              <a:spcBef>
                <a:spcPct val="0"/>
              </a:spcBef>
              <a:spcAft>
                <a:spcPct val="0"/>
              </a:spcAft>
            </a:pPr>
            <a:r>
              <a:rPr lang="en-US" sz="2100" b="1" u="sng">
                <a:solidFill>
                  <a:srgbClr val="333399"/>
                </a:solidFill>
              </a:rPr>
              <a:t>f. Suggestion System</a:t>
            </a:r>
            <a:endParaRPr lang="en-US" sz="2100" b="1">
              <a:solidFill>
                <a:srgbClr val="333399"/>
              </a:solidFill>
            </a:endParaRPr>
          </a:p>
          <a:p>
            <a:pPr indent="457200" fontAlgn="base">
              <a:spcBef>
                <a:spcPct val="0"/>
              </a:spcBef>
              <a:spcAft>
                <a:spcPct val="0"/>
              </a:spcAft>
            </a:pPr>
            <a:r>
              <a:rPr lang="en-US" sz="2100" b="1">
                <a:solidFill>
                  <a:srgbClr val="000000"/>
                </a:solidFill>
              </a:rPr>
              <a:t>Suggestion system satisfied many needs of the employees.  Many organizations which use suggestion system make use of cash awards for useful suggestions.  They sometimes publish the worker’s name with his photograph in the company’s magazine. This motivates the employees to be in search for something which may be of great use to the organization.</a:t>
            </a:r>
            <a:r>
              <a:rPr lang="en-US" sz="2100">
                <a:solidFill>
                  <a:srgbClr val="000000"/>
                </a:solidFill>
              </a:rPr>
              <a:t> </a:t>
            </a:r>
          </a:p>
        </p:txBody>
      </p:sp>
    </p:spTree>
    <p:extLst>
      <p:ext uri="{BB962C8B-B14F-4D97-AF65-F5344CB8AC3E}">
        <p14:creationId xmlns:p14="http://schemas.microsoft.com/office/powerpoint/2010/main" val="286869842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4658" name="Rectangle 2"/>
          <p:cNvSpPr>
            <a:spLocks noChangeArrowheads="1"/>
          </p:cNvSpPr>
          <p:nvPr/>
        </p:nvSpPr>
        <p:spPr bwMode="auto">
          <a:xfrm>
            <a:off x="107950" y="981075"/>
            <a:ext cx="8353425"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gn="ctr" fontAlgn="base">
              <a:spcBef>
                <a:spcPct val="0"/>
              </a:spcBef>
              <a:spcAft>
                <a:spcPct val="0"/>
              </a:spcAft>
            </a:pPr>
            <a:r>
              <a:rPr lang="en-US" sz="2200" b="1" u="sng" dirty="0">
                <a:solidFill>
                  <a:srgbClr val="CC3300"/>
                </a:solidFill>
              </a:rPr>
              <a:t>INTRODUCTION</a:t>
            </a:r>
            <a:endParaRPr lang="en-US" sz="2200" b="1" dirty="0">
              <a:solidFill>
                <a:srgbClr val="CC3300"/>
              </a:solidFill>
            </a:endParaRPr>
          </a:p>
          <a:p>
            <a:pPr indent="457200" algn="ctr" fontAlgn="base">
              <a:spcBef>
                <a:spcPct val="0"/>
              </a:spcBef>
              <a:spcAft>
                <a:spcPct val="0"/>
              </a:spcAft>
            </a:pPr>
            <a:r>
              <a:rPr lang="en-US" sz="2200" b="1" dirty="0" smtClean="0">
                <a:solidFill>
                  <a:srgbClr val="000000"/>
                </a:solidFill>
              </a:rPr>
              <a:t>Motivation is </a:t>
            </a:r>
            <a:r>
              <a:rPr lang="en-US" sz="2200" b="1" dirty="0">
                <a:solidFill>
                  <a:srgbClr val="000000"/>
                </a:solidFill>
              </a:rPr>
              <a:t>an important function of every manager.  It deals with actuating the people to work for the accomplishment of objectives of the organization.  Issuance of well conceived instructions and orders does not mean that they will be followed.  A manager has to make appropriate use of motivation to enthuse the employees to follow them.  Effective motivation succeeds in having an order accepted and also in gaining a determination to see that it is executed efficiently and effectively.  In order to motivate the employees, the management has to understand their needs and satisfy them by providing financial and non-financial incentives.</a:t>
            </a:r>
          </a:p>
        </p:txBody>
      </p:sp>
    </p:spTree>
    <p:extLst>
      <p:ext uri="{BB962C8B-B14F-4D97-AF65-F5344CB8AC3E}">
        <p14:creationId xmlns:p14="http://schemas.microsoft.com/office/powerpoint/2010/main" val="363005278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5682" name="Rectangle 2"/>
          <p:cNvSpPr>
            <a:spLocks noChangeArrowheads="1"/>
          </p:cNvSpPr>
          <p:nvPr/>
        </p:nvSpPr>
        <p:spPr bwMode="auto">
          <a:xfrm>
            <a:off x="107950" y="595313"/>
            <a:ext cx="8353425"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DEFINITON OF MOTIVATION</a:t>
            </a:r>
            <a:endParaRPr lang="en-US" sz="2200" b="1">
              <a:solidFill>
                <a:srgbClr val="CC3300"/>
              </a:solidFill>
            </a:endParaRPr>
          </a:p>
          <a:p>
            <a:pPr indent="457200" fontAlgn="base">
              <a:spcBef>
                <a:spcPct val="0"/>
              </a:spcBef>
              <a:spcAft>
                <a:spcPct val="0"/>
              </a:spcAft>
            </a:pPr>
            <a:r>
              <a:rPr lang="en-US" sz="2200" b="1">
                <a:solidFill>
                  <a:srgbClr val="000000"/>
                </a:solidFill>
              </a:rPr>
              <a:t>A few definitions by some of the prominent writers on the subject are given below:</a:t>
            </a:r>
            <a:endParaRPr lang="en-US" sz="2200" b="1" i="1">
              <a:solidFill>
                <a:srgbClr val="000000"/>
              </a:solidFill>
            </a:endParaRPr>
          </a:p>
          <a:p>
            <a:pPr indent="457200" fontAlgn="base">
              <a:spcBef>
                <a:spcPct val="0"/>
              </a:spcBef>
              <a:spcAft>
                <a:spcPct val="0"/>
              </a:spcAft>
            </a:pPr>
            <a:r>
              <a:rPr lang="en-US" sz="2200" b="1" i="1">
                <a:solidFill>
                  <a:srgbClr val="000066"/>
                </a:solidFill>
              </a:rPr>
              <a:t>(1) “Motivation means a process of stimulating people to action to accomplish desired goals”.</a:t>
            </a:r>
          </a:p>
          <a:p>
            <a:pPr indent="457200" algn="r" fontAlgn="base">
              <a:spcBef>
                <a:spcPct val="0"/>
              </a:spcBef>
              <a:spcAft>
                <a:spcPct val="0"/>
              </a:spcAft>
            </a:pPr>
            <a:r>
              <a:rPr lang="en-US" sz="2200" b="1">
                <a:solidFill>
                  <a:srgbClr val="000000"/>
                </a:solidFill>
              </a:rPr>
              <a:t>W.G. Scott</a:t>
            </a:r>
          </a:p>
          <a:p>
            <a:pPr indent="457200" fontAlgn="base">
              <a:spcBef>
                <a:spcPct val="0"/>
              </a:spcBef>
              <a:spcAft>
                <a:spcPct val="0"/>
              </a:spcAft>
            </a:pPr>
            <a:r>
              <a:rPr lang="en-US" sz="2200" b="1" i="1">
                <a:solidFill>
                  <a:srgbClr val="000066"/>
                </a:solidFill>
              </a:rPr>
              <a:t>(2) “Motivation can be defined as a willingness to expend energy to achieve a goal or a reward”.</a:t>
            </a:r>
          </a:p>
          <a:p>
            <a:pPr indent="457200" algn="r" fontAlgn="base">
              <a:spcBef>
                <a:spcPct val="0"/>
              </a:spcBef>
              <a:spcAft>
                <a:spcPct val="0"/>
              </a:spcAft>
            </a:pPr>
            <a:r>
              <a:rPr lang="en-US" sz="2200" b="1">
                <a:solidFill>
                  <a:srgbClr val="000000"/>
                </a:solidFill>
              </a:rPr>
              <a:t>Dale S. Beach</a:t>
            </a:r>
          </a:p>
          <a:p>
            <a:pPr indent="457200" fontAlgn="base">
              <a:spcBef>
                <a:spcPct val="0"/>
              </a:spcBef>
              <a:spcAft>
                <a:spcPct val="0"/>
              </a:spcAft>
            </a:pPr>
            <a:r>
              <a:rPr lang="en-US" sz="2200" b="1" i="1">
                <a:solidFill>
                  <a:srgbClr val="000066"/>
                </a:solidFill>
              </a:rPr>
              <a:t>(3) “Motivation is the process of attempting to influence others to do their work through the possibility of getting a reward”.</a:t>
            </a:r>
          </a:p>
          <a:p>
            <a:pPr indent="457200" algn="r" fontAlgn="base">
              <a:spcBef>
                <a:spcPct val="0"/>
              </a:spcBef>
              <a:spcAft>
                <a:spcPct val="0"/>
              </a:spcAft>
            </a:pPr>
            <a:r>
              <a:rPr lang="en-US" sz="2200" b="1" i="1">
                <a:solidFill>
                  <a:srgbClr val="000000"/>
                </a:solidFill>
              </a:rPr>
              <a:t>Edwin, B. Flippo</a:t>
            </a:r>
            <a:endParaRPr lang="en-US" sz="2200" b="1" u="sng">
              <a:solidFill>
                <a:srgbClr val="000000"/>
              </a:solidFill>
            </a:endParaRPr>
          </a:p>
          <a:p>
            <a:pPr indent="457200" fontAlgn="base">
              <a:spcBef>
                <a:spcPct val="0"/>
              </a:spcBef>
              <a:spcAft>
                <a:spcPct val="0"/>
              </a:spcAft>
            </a:pPr>
            <a:r>
              <a:rPr lang="en-US" sz="2200" b="1">
                <a:solidFill>
                  <a:srgbClr val="000000"/>
                </a:solidFill>
              </a:rPr>
              <a:t>Thus motivation is a process which inspires the human efforts of an organization to perform their duties in the best possible manner so that the pre-determined objectives of the enterprise may be achieved.</a:t>
            </a:r>
          </a:p>
        </p:txBody>
      </p:sp>
    </p:spTree>
    <p:extLst>
      <p:ext uri="{BB962C8B-B14F-4D97-AF65-F5344CB8AC3E}">
        <p14:creationId xmlns:p14="http://schemas.microsoft.com/office/powerpoint/2010/main" val="154864223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6706" name="Rectangle 2"/>
          <p:cNvSpPr>
            <a:spLocks noChangeArrowheads="1"/>
          </p:cNvSpPr>
          <p:nvPr/>
        </p:nvSpPr>
        <p:spPr bwMode="auto">
          <a:xfrm>
            <a:off x="107950" y="620713"/>
            <a:ext cx="8135938"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NATURE OF MOTIVATION </a:t>
            </a:r>
            <a:endParaRPr lang="en-US" sz="2200" b="1">
              <a:solidFill>
                <a:srgbClr val="CC3300"/>
              </a:solidFill>
            </a:endParaRPr>
          </a:p>
          <a:p>
            <a:pPr indent="457200" fontAlgn="base">
              <a:spcBef>
                <a:spcPct val="0"/>
              </a:spcBef>
              <a:spcAft>
                <a:spcPct val="0"/>
              </a:spcAft>
            </a:pPr>
            <a:r>
              <a:rPr lang="en-US" sz="2200" b="1">
                <a:solidFill>
                  <a:srgbClr val="000000"/>
                </a:solidFill>
              </a:rPr>
              <a:t>The characteristics of motivation may be described as under:</a:t>
            </a:r>
            <a:endParaRPr lang="en-US" sz="2200" b="1" u="sng">
              <a:solidFill>
                <a:srgbClr val="000000"/>
              </a:solidFill>
            </a:endParaRPr>
          </a:p>
          <a:p>
            <a:pPr indent="457200" fontAlgn="base">
              <a:spcBef>
                <a:spcPct val="0"/>
              </a:spcBef>
              <a:spcAft>
                <a:spcPct val="0"/>
              </a:spcAft>
            </a:pPr>
            <a:r>
              <a:rPr lang="en-US" sz="2200" b="1" u="sng">
                <a:solidFill>
                  <a:srgbClr val="006866"/>
                </a:solidFill>
              </a:rPr>
              <a:t>1. Incentive</a:t>
            </a:r>
            <a:endParaRPr lang="en-US" sz="2200" b="1">
              <a:solidFill>
                <a:srgbClr val="006866"/>
              </a:solidFill>
            </a:endParaRPr>
          </a:p>
          <a:p>
            <a:pPr indent="457200" fontAlgn="base">
              <a:spcBef>
                <a:spcPct val="0"/>
              </a:spcBef>
              <a:spcAft>
                <a:spcPct val="0"/>
              </a:spcAft>
            </a:pPr>
            <a:r>
              <a:rPr lang="en-US" sz="2200" b="1">
                <a:solidFill>
                  <a:srgbClr val="000000"/>
                </a:solidFill>
              </a:rPr>
              <a:t>Motivation is the incentive of employees.  It is a personal and natural feeling of the mind of the employees.  In fact an individual is inspired to make his efforts to satisfy the needs of his life.</a:t>
            </a:r>
            <a:endParaRPr lang="en-US" sz="2200" b="1" u="sng">
              <a:solidFill>
                <a:srgbClr val="000000"/>
              </a:solidFill>
            </a:endParaRPr>
          </a:p>
          <a:p>
            <a:pPr indent="457200" fontAlgn="base">
              <a:spcBef>
                <a:spcPct val="0"/>
              </a:spcBef>
              <a:spcAft>
                <a:spcPct val="0"/>
              </a:spcAft>
            </a:pPr>
            <a:r>
              <a:rPr lang="en-US" sz="2200" b="1" u="sng">
                <a:solidFill>
                  <a:srgbClr val="006866"/>
                </a:solidFill>
              </a:rPr>
              <a:t>2. Unending Process</a:t>
            </a:r>
            <a:endParaRPr lang="en-US" sz="2200" b="1">
              <a:solidFill>
                <a:srgbClr val="006866"/>
              </a:solidFill>
            </a:endParaRPr>
          </a:p>
          <a:p>
            <a:pPr indent="457200" fontAlgn="base">
              <a:spcBef>
                <a:spcPct val="0"/>
              </a:spcBef>
              <a:spcAft>
                <a:spcPct val="0"/>
              </a:spcAft>
            </a:pPr>
            <a:r>
              <a:rPr lang="en-US" sz="2200" b="1">
                <a:solidFill>
                  <a:srgbClr val="000000"/>
                </a:solidFill>
              </a:rPr>
              <a:t>Motivation is an unending process.  Satisfaction of one need leads to the feeling of another one and this process never ends.</a:t>
            </a:r>
            <a:endParaRPr lang="en-US" sz="2200" b="1" u="sng">
              <a:solidFill>
                <a:srgbClr val="000000"/>
              </a:solidFill>
            </a:endParaRPr>
          </a:p>
          <a:p>
            <a:pPr indent="457200" fontAlgn="base">
              <a:spcBef>
                <a:spcPct val="0"/>
              </a:spcBef>
              <a:spcAft>
                <a:spcPct val="0"/>
              </a:spcAft>
            </a:pPr>
            <a:r>
              <a:rPr lang="en-US" sz="2200" b="1" u="sng">
                <a:solidFill>
                  <a:srgbClr val="006866"/>
                </a:solidFill>
              </a:rPr>
              <a:t>3. Psychological Concept</a:t>
            </a:r>
            <a:endParaRPr lang="en-US" sz="2200" b="1">
              <a:solidFill>
                <a:srgbClr val="006866"/>
              </a:solidFill>
            </a:endParaRPr>
          </a:p>
          <a:p>
            <a:pPr indent="457200" fontAlgn="base">
              <a:spcBef>
                <a:spcPct val="0"/>
              </a:spcBef>
              <a:spcAft>
                <a:spcPct val="0"/>
              </a:spcAft>
            </a:pPr>
            <a:r>
              <a:rPr lang="en-US" sz="2200" b="1">
                <a:solidFill>
                  <a:srgbClr val="000000"/>
                </a:solidFill>
              </a:rPr>
              <a:t>Motivation is a psychological concept.  It develops the mental power of an individual and motivate him to do more and better.</a:t>
            </a:r>
          </a:p>
        </p:txBody>
      </p:sp>
    </p:spTree>
    <p:extLst>
      <p:ext uri="{BB962C8B-B14F-4D97-AF65-F5344CB8AC3E}">
        <p14:creationId xmlns:p14="http://schemas.microsoft.com/office/powerpoint/2010/main" val="261483652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7730" name="Rectangle 2"/>
          <p:cNvSpPr>
            <a:spLocks noChangeArrowheads="1"/>
          </p:cNvSpPr>
          <p:nvPr/>
        </p:nvSpPr>
        <p:spPr bwMode="auto">
          <a:xfrm>
            <a:off x="107950" y="612775"/>
            <a:ext cx="8353425"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6866"/>
                </a:solidFill>
              </a:rPr>
              <a:t>4. Power to Act</a:t>
            </a:r>
            <a:endParaRPr lang="en-US" sz="2200" b="1">
              <a:solidFill>
                <a:srgbClr val="006866"/>
              </a:solidFill>
            </a:endParaRPr>
          </a:p>
          <a:p>
            <a:pPr indent="457200" fontAlgn="base">
              <a:spcBef>
                <a:spcPct val="0"/>
              </a:spcBef>
              <a:spcAft>
                <a:spcPct val="0"/>
              </a:spcAft>
            </a:pPr>
            <a:r>
              <a:rPr lang="en-US" sz="2200" b="1">
                <a:solidFill>
                  <a:srgbClr val="000000"/>
                </a:solidFill>
              </a:rPr>
              <a:t>Motivation is a power to act.  It inspires an individual to work.  Feeling of a needy creates tension and a person wants to work to satisfy his need.</a:t>
            </a:r>
            <a:endParaRPr lang="en-US" sz="2200" b="1" u="sng">
              <a:solidFill>
                <a:srgbClr val="000000"/>
              </a:solidFill>
            </a:endParaRPr>
          </a:p>
          <a:p>
            <a:pPr indent="457200" fontAlgn="base">
              <a:spcBef>
                <a:spcPct val="0"/>
              </a:spcBef>
              <a:spcAft>
                <a:spcPct val="0"/>
              </a:spcAft>
            </a:pPr>
            <a:r>
              <a:rPr lang="en-US" sz="2200" b="1" u="sng">
                <a:solidFill>
                  <a:srgbClr val="006866"/>
                </a:solidFill>
              </a:rPr>
              <a:t>5. Increase in Efficiency</a:t>
            </a:r>
            <a:endParaRPr lang="en-US" sz="2200" b="1">
              <a:solidFill>
                <a:srgbClr val="006866"/>
              </a:solidFill>
            </a:endParaRPr>
          </a:p>
          <a:p>
            <a:pPr indent="457200" fontAlgn="base">
              <a:spcBef>
                <a:spcPct val="0"/>
              </a:spcBef>
              <a:spcAft>
                <a:spcPct val="0"/>
              </a:spcAft>
            </a:pPr>
            <a:r>
              <a:rPr lang="en-US" sz="2200" b="1">
                <a:solidFill>
                  <a:srgbClr val="000000"/>
                </a:solidFill>
              </a:rPr>
              <a:t>Motivation increases the quantity and the quality of production.</a:t>
            </a:r>
            <a:endParaRPr lang="en-US" sz="2200" b="1" u="sng">
              <a:solidFill>
                <a:srgbClr val="000000"/>
              </a:solidFill>
            </a:endParaRPr>
          </a:p>
          <a:p>
            <a:pPr indent="457200" fontAlgn="base">
              <a:spcBef>
                <a:spcPct val="0"/>
              </a:spcBef>
              <a:spcAft>
                <a:spcPct val="0"/>
              </a:spcAft>
            </a:pPr>
            <a:r>
              <a:rPr lang="en-US" sz="2200" b="1" u="sng">
                <a:solidFill>
                  <a:srgbClr val="006866"/>
                </a:solidFill>
              </a:rPr>
              <a:t>6. Increase in Morale</a:t>
            </a:r>
            <a:endParaRPr lang="en-US" sz="2200" b="1">
              <a:solidFill>
                <a:srgbClr val="006866"/>
              </a:solidFill>
            </a:endParaRPr>
          </a:p>
          <a:p>
            <a:pPr indent="457200" fontAlgn="base">
              <a:spcBef>
                <a:spcPct val="0"/>
              </a:spcBef>
              <a:spcAft>
                <a:spcPct val="0"/>
              </a:spcAft>
            </a:pPr>
            <a:r>
              <a:rPr lang="en-US" sz="2200" b="1">
                <a:solidFill>
                  <a:srgbClr val="000000"/>
                </a:solidFill>
              </a:rPr>
              <a:t>Morale is a group feeling.  Motivation motivates the employees to work with the cooperation of others.  Thus the motivation is helpful in increasing the morale of the employees.</a:t>
            </a:r>
          </a:p>
        </p:txBody>
      </p:sp>
    </p:spTree>
    <p:extLst>
      <p:ext uri="{BB962C8B-B14F-4D97-AF65-F5344CB8AC3E}">
        <p14:creationId xmlns:p14="http://schemas.microsoft.com/office/powerpoint/2010/main" val="244002228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9778" name="Rectangle 2"/>
          <p:cNvSpPr>
            <a:spLocks noChangeArrowheads="1"/>
          </p:cNvSpPr>
          <p:nvPr/>
        </p:nvSpPr>
        <p:spPr bwMode="auto">
          <a:xfrm>
            <a:off x="107950" y="220316"/>
            <a:ext cx="8353425" cy="630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smtClean="0">
                <a:solidFill>
                  <a:srgbClr val="CC3300"/>
                </a:solidFill>
              </a:rPr>
              <a:t>OBJECTIVES </a:t>
            </a:r>
            <a:r>
              <a:rPr lang="en-US" sz="2200" b="1" u="sng" dirty="0">
                <a:solidFill>
                  <a:srgbClr val="CC3300"/>
                </a:solidFill>
              </a:rPr>
              <a:t>OF MOTIVATION</a:t>
            </a:r>
            <a:endParaRPr lang="en-US" sz="2200" b="1" dirty="0">
              <a:solidFill>
                <a:srgbClr val="CC3300"/>
              </a:solidFill>
            </a:endParaRPr>
          </a:p>
          <a:p>
            <a:pPr indent="457200" fontAlgn="base">
              <a:spcBef>
                <a:spcPct val="0"/>
              </a:spcBef>
              <a:spcAft>
                <a:spcPct val="0"/>
              </a:spcAft>
            </a:pPr>
            <a:r>
              <a:rPr lang="en-US" sz="2200" b="1">
                <a:solidFill>
                  <a:srgbClr val="000000"/>
                </a:solidFill>
              </a:rPr>
              <a:t>The </a:t>
            </a:r>
            <a:r>
              <a:rPr lang="en-US" sz="2200" b="1" smtClean="0">
                <a:solidFill>
                  <a:srgbClr val="000000"/>
                </a:solidFill>
              </a:rPr>
              <a:t>objectives </a:t>
            </a:r>
            <a:r>
              <a:rPr lang="en-US" sz="2200" b="1" dirty="0">
                <a:solidFill>
                  <a:srgbClr val="000000"/>
                </a:solidFill>
              </a:rPr>
              <a:t>of motivation may be described as under:</a:t>
            </a:r>
          </a:p>
          <a:p>
            <a:pPr indent="457200" fontAlgn="base">
              <a:spcBef>
                <a:spcPct val="0"/>
              </a:spcBef>
              <a:spcAft>
                <a:spcPct val="0"/>
              </a:spcAft>
              <a:buFontTx/>
              <a:buAutoNum type="arabicPeriod"/>
            </a:pPr>
            <a:r>
              <a:rPr lang="en-US" sz="2200" b="1" dirty="0">
                <a:solidFill>
                  <a:srgbClr val="000000"/>
                </a:solidFill>
              </a:rPr>
              <a:t>To motivate the employees to do more work.</a:t>
            </a:r>
          </a:p>
          <a:p>
            <a:pPr indent="457200" fontAlgn="base">
              <a:spcBef>
                <a:spcPct val="0"/>
              </a:spcBef>
              <a:spcAft>
                <a:spcPct val="0"/>
              </a:spcAft>
              <a:buFontTx/>
              <a:buAutoNum type="arabicPeriod"/>
            </a:pPr>
            <a:r>
              <a:rPr lang="en-US" sz="2200" b="1" dirty="0">
                <a:solidFill>
                  <a:srgbClr val="000000"/>
                </a:solidFill>
              </a:rPr>
              <a:t>To satisfy the economic, social and psychological needs of the employees.</a:t>
            </a:r>
          </a:p>
          <a:p>
            <a:pPr indent="457200" fontAlgn="base">
              <a:spcBef>
                <a:spcPct val="0"/>
              </a:spcBef>
              <a:spcAft>
                <a:spcPct val="0"/>
              </a:spcAft>
              <a:buFontTx/>
              <a:buAutoNum type="arabicPeriod"/>
            </a:pPr>
            <a:r>
              <a:rPr lang="en-US" sz="2200" b="1" dirty="0">
                <a:solidFill>
                  <a:srgbClr val="000000"/>
                </a:solidFill>
              </a:rPr>
              <a:t>To develop human relations in the enterprise.</a:t>
            </a:r>
          </a:p>
          <a:p>
            <a:pPr indent="457200" fontAlgn="base">
              <a:spcBef>
                <a:spcPct val="0"/>
              </a:spcBef>
              <a:spcAft>
                <a:spcPct val="0"/>
              </a:spcAft>
              <a:buFontTx/>
              <a:buAutoNum type="arabicPeriod"/>
            </a:pPr>
            <a:r>
              <a:rPr lang="en-US" sz="2200" b="1" dirty="0">
                <a:solidFill>
                  <a:srgbClr val="000000"/>
                </a:solidFill>
              </a:rPr>
              <a:t>To increase the morale of employees.</a:t>
            </a:r>
          </a:p>
          <a:p>
            <a:pPr indent="457200" fontAlgn="base">
              <a:spcBef>
                <a:spcPct val="0"/>
              </a:spcBef>
              <a:spcAft>
                <a:spcPct val="0"/>
              </a:spcAft>
              <a:buFontTx/>
              <a:buAutoNum type="arabicPeriod"/>
            </a:pPr>
            <a:r>
              <a:rPr lang="en-US" sz="2200" b="1" dirty="0">
                <a:solidFill>
                  <a:srgbClr val="000000"/>
                </a:solidFill>
              </a:rPr>
              <a:t>To increase the efficiency of employees.</a:t>
            </a:r>
          </a:p>
          <a:p>
            <a:pPr indent="457200" fontAlgn="base">
              <a:spcBef>
                <a:spcPct val="0"/>
              </a:spcBef>
              <a:spcAft>
                <a:spcPct val="0"/>
              </a:spcAft>
              <a:buFontTx/>
              <a:buAutoNum type="arabicPeriod"/>
            </a:pPr>
            <a:r>
              <a:rPr lang="en-US" sz="2200" b="1" dirty="0">
                <a:solidFill>
                  <a:srgbClr val="000000"/>
                </a:solidFill>
              </a:rPr>
              <a:t>To get the cooperation of the employee.</a:t>
            </a:r>
          </a:p>
          <a:p>
            <a:pPr indent="457200" fontAlgn="base">
              <a:spcBef>
                <a:spcPct val="0"/>
              </a:spcBef>
              <a:spcAft>
                <a:spcPct val="0"/>
              </a:spcAft>
              <a:buFontTx/>
              <a:buAutoNum type="arabicPeriod"/>
            </a:pPr>
            <a:r>
              <a:rPr lang="en-US" sz="2200" b="1" dirty="0">
                <a:solidFill>
                  <a:srgbClr val="000000"/>
                </a:solidFill>
              </a:rPr>
              <a:t>To establish sweet relations between </a:t>
            </a:r>
            <a:r>
              <a:rPr lang="en-US" sz="2200" b="1" dirty="0" err="1">
                <a:solidFill>
                  <a:srgbClr val="000000"/>
                </a:solidFill>
              </a:rPr>
              <a:t>labour</a:t>
            </a:r>
            <a:r>
              <a:rPr lang="en-US" sz="2200" b="1" dirty="0">
                <a:solidFill>
                  <a:srgbClr val="000000"/>
                </a:solidFill>
              </a:rPr>
              <a:t> and capital.</a:t>
            </a:r>
          </a:p>
          <a:p>
            <a:pPr indent="457200" fontAlgn="base">
              <a:spcBef>
                <a:spcPct val="0"/>
              </a:spcBef>
              <a:spcAft>
                <a:spcPct val="0"/>
              </a:spcAft>
              <a:buFontTx/>
              <a:buAutoNum type="arabicPeriod"/>
            </a:pPr>
            <a:r>
              <a:rPr lang="en-US" sz="2200" b="1" dirty="0">
                <a:solidFill>
                  <a:srgbClr val="000000"/>
                </a:solidFill>
              </a:rPr>
              <a:t>To get the maximum exploitation of human resources.</a:t>
            </a:r>
          </a:p>
          <a:p>
            <a:pPr indent="457200" fontAlgn="base">
              <a:spcBef>
                <a:spcPct val="0"/>
              </a:spcBef>
              <a:spcAft>
                <a:spcPct val="0"/>
              </a:spcAft>
              <a:buFontTx/>
              <a:buAutoNum type="arabicPeriod"/>
            </a:pPr>
            <a:r>
              <a:rPr lang="en-US" sz="2200" b="1" dirty="0">
                <a:solidFill>
                  <a:srgbClr val="000000"/>
                </a:solidFill>
              </a:rPr>
              <a:t>To achieve the objects of enterprise</a:t>
            </a:r>
            <a:r>
              <a:rPr lang="en-US" sz="2200" b="1" dirty="0" smtClean="0">
                <a:solidFill>
                  <a:srgbClr val="000000"/>
                </a:solidFill>
              </a:rPr>
              <a:t>.</a:t>
            </a:r>
          </a:p>
          <a:p>
            <a:pPr indent="457200" fontAlgn="base">
              <a:spcBef>
                <a:spcPct val="0"/>
              </a:spcBef>
              <a:spcAft>
                <a:spcPct val="0"/>
              </a:spcAft>
            </a:pPr>
            <a:r>
              <a:rPr lang="en-US" sz="2000" b="1" u="sng" dirty="0" smtClean="0">
                <a:solidFill>
                  <a:srgbClr val="CC3300"/>
                </a:solidFill>
              </a:rPr>
              <a:t>HUMAN NEEDS </a:t>
            </a:r>
            <a:endParaRPr lang="en-US" sz="2000" b="1" dirty="0" smtClean="0">
              <a:solidFill>
                <a:srgbClr val="CC3300"/>
              </a:solidFill>
            </a:endParaRPr>
          </a:p>
          <a:p>
            <a:pPr indent="457200" fontAlgn="base">
              <a:spcBef>
                <a:spcPct val="0"/>
              </a:spcBef>
              <a:spcAft>
                <a:spcPct val="0"/>
              </a:spcAft>
            </a:pPr>
            <a:r>
              <a:rPr lang="en-US" sz="2000" b="1" dirty="0" smtClean="0">
                <a:solidFill>
                  <a:srgbClr val="0066CC"/>
                </a:solidFill>
              </a:rPr>
              <a:t>Needs are staring point in motivation.  If the needs of the workers are identified and satisfied, they will feel happy and show higher productivity.  However, the needs of people are large in number and some of the needs are more complex than others.  So it is not easy to satisfy all the needs of the workers at the same time.</a:t>
            </a:r>
            <a:endParaRPr lang="en-US" sz="2000" b="1" dirty="0">
              <a:solidFill>
                <a:srgbClr val="0066CC"/>
              </a:solidFill>
            </a:endParaRPr>
          </a:p>
        </p:txBody>
      </p:sp>
    </p:spTree>
    <p:extLst>
      <p:ext uri="{BB962C8B-B14F-4D97-AF65-F5344CB8AC3E}">
        <p14:creationId xmlns:p14="http://schemas.microsoft.com/office/powerpoint/2010/main" val="1385441138"/>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0802" name="Rectangle 2"/>
          <p:cNvSpPr>
            <a:spLocks noChangeArrowheads="1"/>
          </p:cNvSpPr>
          <p:nvPr/>
        </p:nvSpPr>
        <p:spPr bwMode="auto">
          <a:xfrm>
            <a:off x="107950" y="641350"/>
            <a:ext cx="8353425"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dirty="0">
                <a:solidFill>
                  <a:srgbClr val="CC3300"/>
                </a:solidFill>
              </a:rPr>
              <a:t>Types of Needs (Maslow’s Need </a:t>
            </a:r>
            <a:r>
              <a:rPr lang="en-US" sz="2200" b="1" u="sng" dirty="0" err="1">
                <a:solidFill>
                  <a:srgbClr val="CC3300"/>
                </a:solidFill>
              </a:rPr>
              <a:t>Hierachy</a:t>
            </a:r>
            <a:r>
              <a:rPr lang="en-US" sz="2200" b="1" u="sng" dirty="0">
                <a:solidFill>
                  <a:srgbClr val="CC3300"/>
                </a:solidFill>
              </a:rPr>
              <a:t> Theory)</a:t>
            </a:r>
            <a:endParaRPr lang="en-US" sz="2200" b="1" dirty="0">
              <a:solidFill>
                <a:srgbClr val="CC3300"/>
              </a:solidFill>
            </a:endParaRPr>
          </a:p>
          <a:p>
            <a:pPr indent="457200" fontAlgn="base">
              <a:spcBef>
                <a:spcPct val="0"/>
              </a:spcBef>
              <a:spcAft>
                <a:spcPct val="0"/>
              </a:spcAft>
            </a:pPr>
            <a:r>
              <a:rPr lang="en-US" sz="2200" b="1" dirty="0">
                <a:solidFill>
                  <a:srgbClr val="000000"/>
                </a:solidFill>
              </a:rPr>
              <a:t>Abraham Maslow, an eminent US psychologist, offered a general theory of motivation, called “Need hierarchy theory”.  These are briefly discussed below:</a:t>
            </a:r>
            <a:endParaRPr lang="en-US" sz="2200" b="1" u="sng" dirty="0">
              <a:solidFill>
                <a:srgbClr val="000000"/>
              </a:solidFill>
            </a:endParaRPr>
          </a:p>
          <a:p>
            <a:pPr indent="457200" fontAlgn="base">
              <a:spcBef>
                <a:spcPct val="0"/>
              </a:spcBef>
              <a:spcAft>
                <a:spcPct val="0"/>
              </a:spcAft>
            </a:pPr>
            <a:r>
              <a:rPr lang="en-US" sz="2200" b="1" u="sng" dirty="0">
                <a:solidFill>
                  <a:srgbClr val="0066CC"/>
                </a:solidFill>
              </a:rPr>
              <a:t>1. Physical Needs</a:t>
            </a:r>
            <a:endParaRPr lang="en-US" sz="2200" b="1" dirty="0">
              <a:solidFill>
                <a:srgbClr val="0066CC"/>
              </a:solidFill>
            </a:endParaRPr>
          </a:p>
          <a:p>
            <a:pPr indent="457200" fontAlgn="base">
              <a:spcBef>
                <a:spcPct val="0"/>
              </a:spcBef>
              <a:spcAft>
                <a:spcPct val="0"/>
              </a:spcAft>
            </a:pPr>
            <a:r>
              <a:rPr lang="en-US" sz="2200" b="1" dirty="0">
                <a:solidFill>
                  <a:srgbClr val="000000"/>
                </a:solidFill>
              </a:rPr>
              <a:t>These needs relate to the survival and maintenance of human life.  They include such things as food, clothing, shelter, air water and other necessaries of life.</a:t>
            </a:r>
            <a:endParaRPr lang="en-US" sz="2200" b="1" u="sng" dirty="0">
              <a:solidFill>
                <a:srgbClr val="000000"/>
              </a:solidFill>
            </a:endParaRPr>
          </a:p>
          <a:p>
            <a:pPr indent="457200" fontAlgn="base">
              <a:spcBef>
                <a:spcPct val="0"/>
              </a:spcBef>
              <a:spcAft>
                <a:spcPct val="0"/>
              </a:spcAft>
            </a:pPr>
            <a:r>
              <a:rPr lang="en-US" sz="2200" b="1" u="sng" dirty="0">
                <a:solidFill>
                  <a:srgbClr val="0066CC"/>
                </a:solidFill>
              </a:rPr>
              <a:t>2. Safety Needs</a:t>
            </a:r>
            <a:endParaRPr lang="en-US" sz="2200" b="1" dirty="0">
              <a:solidFill>
                <a:srgbClr val="0066CC"/>
              </a:solidFill>
            </a:endParaRPr>
          </a:p>
          <a:p>
            <a:pPr indent="457200" fontAlgn="base">
              <a:spcBef>
                <a:spcPct val="0"/>
              </a:spcBef>
              <a:spcAft>
                <a:spcPct val="0"/>
              </a:spcAft>
            </a:pPr>
            <a:r>
              <a:rPr lang="en-US" sz="2200" b="1" dirty="0">
                <a:solidFill>
                  <a:srgbClr val="000000"/>
                </a:solidFill>
              </a:rPr>
              <a:t>These needs are also important for the most of the people.  Every body wants job security, protection against danger, safety of property etc.</a:t>
            </a:r>
            <a:endParaRPr lang="en-US" sz="2200" b="1" u="sng" dirty="0">
              <a:solidFill>
                <a:srgbClr val="000000"/>
              </a:solidFill>
            </a:endParaRPr>
          </a:p>
          <a:p>
            <a:pPr indent="457200" fontAlgn="base">
              <a:spcBef>
                <a:spcPct val="0"/>
              </a:spcBef>
              <a:spcAft>
                <a:spcPct val="0"/>
              </a:spcAft>
            </a:pPr>
            <a:r>
              <a:rPr lang="en-US" sz="2200" b="1" u="sng" dirty="0">
                <a:solidFill>
                  <a:srgbClr val="0066CC"/>
                </a:solidFill>
              </a:rPr>
              <a:t>3. Social Needs</a:t>
            </a:r>
            <a:endParaRPr lang="en-US" sz="2200" b="1" dirty="0">
              <a:solidFill>
                <a:srgbClr val="0066CC"/>
              </a:solidFill>
            </a:endParaRPr>
          </a:p>
          <a:p>
            <a:pPr indent="457200" fontAlgn="base">
              <a:spcBef>
                <a:spcPct val="0"/>
              </a:spcBef>
              <a:spcAft>
                <a:spcPct val="0"/>
              </a:spcAft>
            </a:pPr>
            <a:r>
              <a:rPr lang="en-US" sz="2200" b="1" dirty="0">
                <a:solidFill>
                  <a:srgbClr val="000000"/>
                </a:solidFill>
              </a:rPr>
              <a:t>Man is a social being.  He is therefore, interested in conversation, sociability, exchange of feelings, companionship, recognition etc.</a:t>
            </a:r>
            <a:endParaRPr lang="en-US" sz="2200" b="1" u="sng" dirty="0">
              <a:solidFill>
                <a:srgbClr val="000000"/>
              </a:solidFill>
            </a:endParaRPr>
          </a:p>
        </p:txBody>
      </p:sp>
    </p:spTree>
    <p:extLst>
      <p:ext uri="{BB962C8B-B14F-4D97-AF65-F5344CB8AC3E}">
        <p14:creationId xmlns:p14="http://schemas.microsoft.com/office/powerpoint/2010/main" val="47077802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1826" name="Rectangle 2"/>
          <p:cNvSpPr>
            <a:spLocks noChangeArrowheads="1"/>
          </p:cNvSpPr>
          <p:nvPr/>
        </p:nvSpPr>
        <p:spPr bwMode="auto">
          <a:xfrm>
            <a:off x="107950" y="404813"/>
            <a:ext cx="8353425"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0066CC"/>
                </a:solidFill>
              </a:rPr>
              <a:t>4. Esteem and Status Needs</a:t>
            </a:r>
            <a:endParaRPr lang="en-US" sz="2200" b="1">
              <a:solidFill>
                <a:srgbClr val="0066CC"/>
              </a:solidFill>
            </a:endParaRPr>
          </a:p>
          <a:p>
            <a:pPr indent="457200" fontAlgn="base">
              <a:spcBef>
                <a:spcPct val="0"/>
              </a:spcBef>
              <a:spcAft>
                <a:spcPct val="0"/>
              </a:spcAft>
            </a:pPr>
            <a:r>
              <a:rPr lang="en-US" sz="2200" b="1">
                <a:solidFill>
                  <a:srgbClr val="000000"/>
                </a:solidFill>
              </a:rPr>
              <a:t>These needs embrace such things of self confidence, independence, achievement, competence, knowledge, initiative and success.  These needs are concerned with prestige and respect of the individual.</a:t>
            </a:r>
          </a:p>
          <a:p>
            <a:pPr indent="457200" fontAlgn="base">
              <a:spcBef>
                <a:spcPct val="0"/>
              </a:spcBef>
              <a:spcAft>
                <a:spcPct val="0"/>
              </a:spcAft>
            </a:pPr>
            <a:r>
              <a:rPr lang="en-US" sz="2200" b="1" u="sng">
                <a:solidFill>
                  <a:srgbClr val="0066CC"/>
                </a:solidFill>
              </a:rPr>
              <a:t>5. Self-Fulfillment Needs</a:t>
            </a:r>
            <a:endParaRPr lang="en-US" sz="2200" b="1">
              <a:solidFill>
                <a:srgbClr val="0066CC"/>
              </a:solidFill>
            </a:endParaRPr>
          </a:p>
          <a:p>
            <a:pPr indent="457200" fontAlgn="base">
              <a:spcBef>
                <a:spcPct val="0"/>
              </a:spcBef>
              <a:spcAft>
                <a:spcPct val="0"/>
              </a:spcAft>
            </a:pPr>
            <a:r>
              <a:rPr lang="en-US" sz="2200" b="1">
                <a:solidFill>
                  <a:srgbClr val="000000"/>
                </a:solidFill>
              </a:rPr>
              <a:t>These are the needs of the highest order.  They are generally found in persons whose first four needs have already been fulfilled.  They are concerned with achieving what a person consider to be his mission in life.</a:t>
            </a:r>
          </a:p>
        </p:txBody>
      </p:sp>
      <p:sp>
        <p:nvSpPr>
          <p:cNvPr id="461838" name="Rectangle 14"/>
          <p:cNvSpPr>
            <a:spLocks noChangeArrowheads="1"/>
          </p:cNvSpPr>
          <p:nvPr/>
        </p:nvSpPr>
        <p:spPr bwMode="auto">
          <a:xfrm>
            <a:off x="250825" y="3944938"/>
            <a:ext cx="8353425" cy="243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200" b="1" u="sng">
                <a:solidFill>
                  <a:srgbClr val="CC3300"/>
                </a:solidFill>
              </a:rPr>
              <a:t>INCENTIVE</a:t>
            </a:r>
          </a:p>
          <a:p>
            <a:pPr indent="457200" fontAlgn="base">
              <a:spcBef>
                <a:spcPct val="0"/>
              </a:spcBef>
              <a:spcAft>
                <a:spcPct val="0"/>
              </a:spcAft>
            </a:pPr>
            <a:r>
              <a:rPr lang="en-US" sz="2200" b="1" u="sng">
                <a:solidFill>
                  <a:srgbClr val="CC3300"/>
                </a:solidFill>
              </a:rPr>
              <a:t>MEANING OF INCENTIVE</a:t>
            </a:r>
            <a:endParaRPr lang="en-US" sz="2200" b="1">
              <a:solidFill>
                <a:srgbClr val="CC3300"/>
              </a:solidFill>
            </a:endParaRPr>
          </a:p>
          <a:p>
            <a:pPr indent="457200" fontAlgn="base">
              <a:spcBef>
                <a:spcPct val="0"/>
              </a:spcBef>
              <a:spcAft>
                <a:spcPct val="0"/>
              </a:spcAft>
            </a:pPr>
            <a:r>
              <a:rPr lang="en-US" sz="2200" b="1">
                <a:solidFill>
                  <a:srgbClr val="000000"/>
                </a:solidFill>
              </a:rPr>
              <a:t>The term incentive may be defined as follows: </a:t>
            </a:r>
            <a:endParaRPr lang="en-US" sz="2200" b="1" i="1">
              <a:solidFill>
                <a:srgbClr val="000000"/>
              </a:solidFill>
            </a:endParaRPr>
          </a:p>
          <a:p>
            <a:pPr indent="457200" fontAlgn="base">
              <a:spcBef>
                <a:spcPct val="0"/>
              </a:spcBef>
              <a:spcAft>
                <a:spcPct val="0"/>
              </a:spcAft>
              <a:buFontTx/>
              <a:buAutoNum type="alphaLcParenR"/>
            </a:pPr>
            <a:r>
              <a:rPr lang="en-US" sz="2200" b="1" i="1">
                <a:solidFill>
                  <a:srgbClr val="000066"/>
                </a:solidFill>
              </a:rPr>
              <a:t>An incentive is something which stimulates a person towards some goal.</a:t>
            </a:r>
          </a:p>
          <a:p>
            <a:pPr indent="457200" fontAlgn="base">
              <a:spcBef>
                <a:spcPct val="0"/>
              </a:spcBef>
              <a:spcAft>
                <a:spcPct val="0"/>
              </a:spcAft>
              <a:buFontTx/>
              <a:buAutoNum type="alphaLcParenR"/>
            </a:pPr>
            <a:r>
              <a:rPr lang="en-US" sz="2200" b="1" i="1">
                <a:solidFill>
                  <a:srgbClr val="000066"/>
                </a:solidFill>
              </a:rPr>
              <a:t>An incentive is something which induces an individual to response in a desired manner.</a:t>
            </a:r>
          </a:p>
        </p:txBody>
      </p:sp>
    </p:spTree>
    <p:extLst>
      <p:ext uri="{BB962C8B-B14F-4D97-AF65-F5344CB8AC3E}">
        <p14:creationId xmlns:p14="http://schemas.microsoft.com/office/powerpoint/2010/main" val="421323190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2850" name="Rectangle 2"/>
          <p:cNvSpPr>
            <a:spLocks noChangeArrowheads="1"/>
          </p:cNvSpPr>
          <p:nvPr/>
        </p:nvSpPr>
        <p:spPr bwMode="auto">
          <a:xfrm>
            <a:off x="107950" y="333375"/>
            <a:ext cx="8353425" cy="618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fontAlgn="base">
              <a:spcBef>
                <a:spcPct val="0"/>
              </a:spcBef>
              <a:spcAft>
                <a:spcPct val="0"/>
              </a:spcAft>
            </a:pPr>
            <a:r>
              <a:rPr lang="en-US" sz="2100" b="1" u="sng">
                <a:solidFill>
                  <a:srgbClr val="A50021"/>
                </a:solidFill>
              </a:rPr>
              <a:t>Need of Incentives</a:t>
            </a:r>
            <a:endParaRPr lang="en-US" sz="2100" b="1">
              <a:solidFill>
                <a:srgbClr val="A50021"/>
              </a:solidFill>
            </a:endParaRPr>
          </a:p>
          <a:p>
            <a:pPr indent="457200" fontAlgn="base">
              <a:spcBef>
                <a:spcPct val="0"/>
              </a:spcBef>
              <a:spcAft>
                <a:spcPct val="0"/>
              </a:spcAft>
            </a:pPr>
            <a:r>
              <a:rPr lang="en-US" sz="2100" b="1">
                <a:solidFill>
                  <a:srgbClr val="000000"/>
                </a:solidFill>
              </a:rPr>
              <a:t>Man is a wanting animal. He continues to want something or other.  He is never fully satisfied.  If one need is satisfied, the other need arises.  In order to motivate the employees, the management should try to satisfy their needs.  For this purpose, various kinds of incentives may be provided to employees.</a:t>
            </a:r>
            <a:endParaRPr lang="en-US" sz="2100" b="1" u="sng">
              <a:solidFill>
                <a:srgbClr val="000000"/>
              </a:solidFill>
            </a:endParaRPr>
          </a:p>
          <a:p>
            <a:pPr indent="457200" fontAlgn="base">
              <a:spcBef>
                <a:spcPct val="0"/>
              </a:spcBef>
              <a:spcAft>
                <a:spcPct val="0"/>
              </a:spcAft>
            </a:pPr>
            <a:r>
              <a:rPr lang="en-US" sz="2100" b="1" u="sng">
                <a:solidFill>
                  <a:srgbClr val="CC3300"/>
                </a:solidFill>
              </a:rPr>
              <a:t>METHODS OF MOTIVATION</a:t>
            </a:r>
            <a:endParaRPr lang="en-US" sz="2100" b="1">
              <a:solidFill>
                <a:srgbClr val="CC3300"/>
              </a:solidFill>
            </a:endParaRPr>
          </a:p>
          <a:p>
            <a:pPr indent="457200" fontAlgn="base">
              <a:spcBef>
                <a:spcPct val="0"/>
              </a:spcBef>
              <a:spcAft>
                <a:spcPct val="0"/>
              </a:spcAft>
            </a:pPr>
            <a:r>
              <a:rPr lang="en-US" sz="2100" b="1">
                <a:solidFill>
                  <a:srgbClr val="000000"/>
                </a:solidFill>
              </a:rPr>
              <a:t>These are discussed below:</a:t>
            </a:r>
            <a:endParaRPr lang="en-US" sz="2100" b="1" u="sng">
              <a:solidFill>
                <a:srgbClr val="000000"/>
              </a:solidFill>
            </a:endParaRPr>
          </a:p>
          <a:p>
            <a:pPr indent="457200" fontAlgn="base">
              <a:spcBef>
                <a:spcPct val="0"/>
              </a:spcBef>
              <a:spcAft>
                <a:spcPct val="0"/>
              </a:spcAft>
            </a:pPr>
            <a:r>
              <a:rPr lang="en-US" sz="2100" b="1" u="sng">
                <a:solidFill>
                  <a:srgbClr val="333399"/>
                </a:solidFill>
              </a:rPr>
              <a:t>1) Positive and Negative Incentives</a:t>
            </a:r>
          </a:p>
          <a:p>
            <a:pPr indent="457200" fontAlgn="base">
              <a:spcBef>
                <a:spcPct val="0"/>
              </a:spcBef>
              <a:spcAft>
                <a:spcPct val="0"/>
              </a:spcAft>
            </a:pPr>
            <a:r>
              <a:rPr lang="en-US" sz="2100" b="1" u="sng">
                <a:solidFill>
                  <a:srgbClr val="000066"/>
                </a:solidFill>
              </a:rPr>
              <a:t>Positive incentives</a:t>
            </a:r>
            <a:endParaRPr lang="en-US" sz="2100" b="1">
              <a:solidFill>
                <a:srgbClr val="000066"/>
              </a:solidFill>
            </a:endParaRPr>
          </a:p>
          <a:p>
            <a:pPr indent="457200" fontAlgn="base">
              <a:spcBef>
                <a:spcPct val="0"/>
              </a:spcBef>
              <a:spcAft>
                <a:spcPct val="0"/>
              </a:spcAft>
            </a:pPr>
            <a:r>
              <a:rPr lang="en-US" sz="2100" b="1">
                <a:solidFill>
                  <a:srgbClr val="000000"/>
                </a:solidFill>
              </a:rPr>
              <a:t>Positive incentives are the incentives which motivate the employees to do their best and to produces more and better quality by providing them more wages and salaries and bonus etc.</a:t>
            </a:r>
            <a:endParaRPr lang="en-US" sz="2100" b="1" u="sng">
              <a:solidFill>
                <a:srgbClr val="000000"/>
              </a:solidFill>
            </a:endParaRPr>
          </a:p>
          <a:p>
            <a:pPr indent="457200" fontAlgn="base">
              <a:spcBef>
                <a:spcPct val="0"/>
              </a:spcBef>
              <a:spcAft>
                <a:spcPct val="0"/>
              </a:spcAft>
            </a:pPr>
            <a:r>
              <a:rPr lang="en-US" sz="2100" b="1" u="sng">
                <a:solidFill>
                  <a:srgbClr val="CC3300"/>
                </a:solidFill>
              </a:rPr>
              <a:t>Negative incentives</a:t>
            </a:r>
            <a:endParaRPr lang="en-US" sz="2100" b="1">
              <a:solidFill>
                <a:srgbClr val="CC3300"/>
              </a:solidFill>
            </a:endParaRPr>
          </a:p>
          <a:p>
            <a:pPr indent="457200" fontAlgn="base">
              <a:spcBef>
                <a:spcPct val="0"/>
              </a:spcBef>
              <a:spcAft>
                <a:spcPct val="0"/>
              </a:spcAft>
            </a:pPr>
            <a:r>
              <a:rPr lang="en-US" sz="2100" b="1">
                <a:solidFill>
                  <a:srgbClr val="000000"/>
                </a:solidFill>
              </a:rPr>
              <a:t>Negative incentives are the incentives which compel the employees of the enterprise to do more work, because of the fear of punishment or penalty.  These incentives include termination from services, suspension punishment, penalty etc.</a:t>
            </a:r>
          </a:p>
        </p:txBody>
      </p:sp>
    </p:spTree>
    <p:extLst>
      <p:ext uri="{BB962C8B-B14F-4D97-AF65-F5344CB8AC3E}">
        <p14:creationId xmlns:p14="http://schemas.microsoft.com/office/powerpoint/2010/main" val="318670885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TotalTime>
  <Words>1604</Words>
  <Application>Microsoft Office PowerPoint</Application>
  <PresentationFormat>On-screen Show (4:3)</PresentationFormat>
  <Paragraphs>90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8</cp:revision>
  <dcterms:created xsi:type="dcterms:W3CDTF">2015-02-02T08:42:14Z</dcterms:created>
  <dcterms:modified xsi:type="dcterms:W3CDTF">2015-04-22T09:20:06Z</dcterms:modified>
</cp:coreProperties>
</file>