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01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48" d="100"/>
          <a:sy n="48" d="100"/>
        </p:scale>
        <p:origin x="-1784" y="-404"/>
      </p:cViewPr>
      <p:guideLst>
        <p:guide orient="horz" pos="12"/>
        <p:guide pos="1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1365D20-6E3B-514F-AC09-2592ED873D10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8C40FBB-7773-284F-A072-15A5D0A322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2" r:id="rId1"/>
    <p:sldLayoutId id="2147484603" r:id="rId2"/>
    <p:sldLayoutId id="2147484604" r:id="rId3"/>
    <p:sldLayoutId id="2147484605" r:id="rId4"/>
    <p:sldLayoutId id="2147484606" r:id="rId5"/>
    <p:sldLayoutId id="2147484607" r:id="rId6"/>
    <p:sldLayoutId id="2147484608" r:id="rId7"/>
    <p:sldLayoutId id="2147484609" r:id="rId8"/>
    <p:sldLayoutId id="2147484610" r:id="rId9"/>
    <p:sldLayoutId id="2147484611" r:id="rId10"/>
    <p:sldLayoutId id="214748461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3299136"/>
            <a:ext cx="8147304" cy="1344168"/>
          </a:xfrm>
        </p:spPr>
        <p:txBody>
          <a:bodyPr>
            <a:noAutofit/>
          </a:bodyPr>
          <a:lstStyle/>
          <a:p>
            <a:pPr lvl="0"/>
            <a:r>
              <a:rPr lang="en-PH" sz="5400" b="1" dirty="0"/>
              <a:t>Spectral Characterization</a:t>
            </a:r>
            <a:r>
              <a:rPr lang="en-US" sz="5400" b="1" dirty="0"/>
              <a:t> of </a:t>
            </a:r>
            <a:r>
              <a:rPr lang="en-US" sz="5400" b="1" dirty="0" smtClean="0"/>
              <a:t>DNA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7588497" y="6577973"/>
            <a:ext cx="1544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Sarah AlDosari</a:t>
            </a:r>
            <a:endParaRPr lang="en-US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1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61" y="152718"/>
            <a:ext cx="5791200" cy="1371600"/>
          </a:xfrm>
        </p:spPr>
        <p:txBody>
          <a:bodyPr/>
          <a:lstStyle/>
          <a:p>
            <a:r>
              <a:rPr lang="en-US" u="sng" dirty="0" err="1"/>
              <a:t>Hyperchromicity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397" y="1524318"/>
            <a:ext cx="4085701" cy="2654016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b="0" dirty="0"/>
              <a:t>T</a:t>
            </a:r>
            <a:r>
              <a:rPr lang="en-US" sz="2400" b="0" dirty="0" smtClean="0"/>
              <a:t>he </a:t>
            </a:r>
            <a:r>
              <a:rPr lang="en-US" sz="2400" dirty="0">
                <a:solidFill>
                  <a:schemeClr val="accent3"/>
                </a:solidFill>
              </a:rPr>
              <a:t>increase of absorbance</a:t>
            </a:r>
            <a:r>
              <a:rPr lang="en-US" sz="2400" b="0" dirty="0"/>
              <a:t> </a:t>
            </a:r>
            <a:r>
              <a:rPr lang="en-US" sz="2400" b="0" dirty="0" smtClean="0"/>
              <a:t>(</a:t>
            </a:r>
            <a:r>
              <a:rPr lang="en-US" sz="2400" b="0" i="1" dirty="0"/>
              <a:t>optical density</a:t>
            </a:r>
            <a:r>
              <a:rPr lang="en-US" sz="2400" b="0" dirty="0"/>
              <a:t>) of a material. </a:t>
            </a:r>
            <a:endParaRPr lang="en-US" sz="2400" b="0" dirty="0" smtClean="0"/>
          </a:p>
          <a:p>
            <a:pPr marL="342900" indent="-342900">
              <a:buFont typeface="Arial"/>
              <a:buChar char="•"/>
            </a:pPr>
            <a:r>
              <a:rPr lang="en-US" sz="2400" b="0" dirty="0" smtClean="0"/>
              <a:t>The </a:t>
            </a:r>
            <a:r>
              <a:rPr lang="en-US" sz="2400" b="0" dirty="0"/>
              <a:t>most famous example is the </a:t>
            </a:r>
            <a:r>
              <a:rPr lang="en-US" sz="2400" dirty="0" err="1">
                <a:solidFill>
                  <a:schemeClr val="accent5"/>
                </a:solidFill>
              </a:rPr>
              <a:t>hyperchromicity</a:t>
            </a:r>
            <a:r>
              <a:rPr lang="en-US" sz="2400" dirty="0">
                <a:solidFill>
                  <a:schemeClr val="accent5"/>
                </a:solidFill>
              </a:rPr>
              <a:t> of DNA </a:t>
            </a:r>
            <a:r>
              <a:rPr lang="en-US" sz="2400" b="0" dirty="0"/>
              <a:t>that occurs when the </a:t>
            </a:r>
            <a:r>
              <a:rPr lang="en-US" sz="2400" b="0" u="sng" dirty="0"/>
              <a:t>DNA duplex is </a:t>
            </a:r>
            <a:r>
              <a:rPr lang="en-US" sz="2400" b="0" u="sng" dirty="0" smtClean="0"/>
              <a:t>denatured</a:t>
            </a:r>
            <a:r>
              <a:rPr lang="en-US" sz="2400" b="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400" b="0" dirty="0" smtClean="0"/>
              <a:t>The </a:t>
            </a:r>
            <a:r>
              <a:rPr lang="en-US" sz="2400" b="0" dirty="0"/>
              <a:t>opposite, a decrease of absorbance is </a:t>
            </a:r>
            <a:r>
              <a:rPr lang="en-US" sz="2400" b="0" dirty="0" smtClean="0"/>
              <a:t>called </a:t>
            </a:r>
            <a:r>
              <a:rPr lang="en-US" sz="2400" dirty="0" err="1" smtClean="0">
                <a:solidFill>
                  <a:schemeClr val="accent2"/>
                </a:solidFill>
              </a:rPr>
              <a:t>hypochromicity</a:t>
            </a:r>
            <a:r>
              <a:rPr lang="en-US" sz="2400" dirty="0" smtClean="0">
                <a:solidFill>
                  <a:schemeClr val="accent2"/>
                </a:solidFill>
              </a:rPr>
              <a:t>.</a:t>
            </a:r>
            <a:endParaRPr lang="x-none" sz="24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DNA-absorption-spectrum2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7" t="2651" r="2172" b="5386"/>
          <a:stretch/>
        </p:blipFill>
        <p:spPr>
          <a:xfrm>
            <a:off x="4744496" y="1997497"/>
            <a:ext cx="3723153" cy="38670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50943" y="5896894"/>
            <a:ext cx="1617391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Wave length (nm)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937802" y="3672491"/>
            <a:ext cx="1393727" cy="3077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Absorbance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5507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6407043" cy="1371600"/>
          </a:xfrm>
        </p:spPr>
        <p:txBody>
          <a:bodyPr/>
          <a:lstStyle/>
          <a:p>
            <a:r>
              <a:rPr lang="en-US" u="sng" dirty="0" smtClean="0"/>
              <a:t>Denaturation of DNA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35" y="1752600"/>
            <a:ext cx="5079865" cy="4910986"/>
          </a:xfrm>
        </p:spPr>
        <p:txBody>
          <a:bodyPr>
            <a:normAutofit/>
          </a:bodyPr>
          <a:lstStyle/>
          <a:p>
            <a:pPr marL="342900" indent="-342900"/>
            <a:endParaRPr lang="en-US" sz="2400" b="0" dirty="0"/>
          </a:p>
          <a:p>
            <a:endParaRPr lang="en-US" dirty="0"/>
          </a:p>
        </p:txBody>
      </p:sp>
      <p:pic>
        <p:nvPicPr>
          <p:cNvPr id="5" name="Picture 4" descr="F05-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85" y="2199236"/>
            <a:ext cx="3720402" cy="36938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199" y="2039741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Many different substances or environmental conditions can denature DNA, such as: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b="1" dirty="0" smtClean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strong acids, organic solvent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b="1" dirty="0" smtClean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heating</a:t>
            </a:r>
            <a:endParaRPr lang="en-US" sz="2800" b="1" dirty="0" smtClean="0">
              <a:solidFill>
                <a:srgbClr val="00B050"/>
              </a:solidFill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4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>Experiment of 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spectral characterization of yeast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318"/>
            <a:ext cx="8148078" cy="5196344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chemeClr val="accent3"/>
                </a:solidFill>
              </a:rPr>
              <a:t>Objective:</a:t>
            </a:r>
          </a:p>
          <a:p>
            <a:pPr marL="342900" indent="-342900">
              <a:buFont typeface="Arial"/>
              <a:buChar char="•"/>
            </a:pPr>
            <a:r>
              <a:rPr lang="en-US" sz="2600" b="0" dirty="0" smtClean="0"/>
              <a:t>To </a:t>
            </a:r>
            <a:r>
              <a:rPr lang="en-US" sz="2600" b="0" dirty="0"/>
              <a:t>establish the wave length that represent the maximum absorbance for </a:t>
            </a:r>
            <a:r>
              <a:rPr lang="en-US" sz="2600" b="0" dirty="0" smtClean="0"/>
              <a:t>DNA.</a:t>
            </a:r>
            <a:endParaRPr lang="en-US" sz="2600" b="0" dirty="0"/>
          </a:p>
          <a:p>
            <a:pPr marL="342900" indent="-342900">
              <a:buFont typeface="Arial"/>
              <a:buChar char="•"/>
            </a:pPr>
            <a:r>
              <a:rPr lang="en-US" sz="2600" b="0" dirty="0" smtClean="0"/>
              <a:t>To </a:t>
            </a:r>
            <a:r>
              <a:rPr lang="en-US" sz="2600" b="0" dirty="0"/>
              <a:t>establish the </a:t>
            </a:r>
            <a:r>
              <a:rPr lang="en-US" sz="2600" b="0" dirty="0" err="1"/>
              <a:t>hyperchromic</a:t>
            </a:r>
            <a:r>
              <a:rPr lang="en-US" sz="2600" b="0" dirty="0"/>
              <a:t> effect on </a:t>
            </a:r>
            <a:r>
              <a:rPr lang="en-US" sz="2600" b="0" dirty="0" smtClean="0"/>
              <a:t>DNA.</a:t>
            </a:r>
            <a:endParaRPr lang="en-US" sz="2600" b="0" dirty="0"/>
          </a:p>
          <a:p>
            <a:r>
              <a:rPr lang="en-US" sz="2800" u="sng" dirty="0" smtClean="0">
                <a:solidFill>
                  <a:srgbClr val="526DB0"/>
                </a:solidFill>
              </a:rPr>
              <a:t>Principle: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b="0" dirty="0" smtClean="0"/>
              <a:t>The double helix of </a:t>
            </a:r>
            <a:r>
              <a:rPr lang="en-US" sz="2400" b="0" dirty="0"/>
              <a:t>DNA are bound together mainly by </a:t>
            </a:r>
            <a:r>
              <a:rPr lang="en-US" sz="2400" b="0" dirty="0" smtClean="0"/>
              <a:t>hydrogen </a:t>
            </a:r>
            <a:r>
              <a:rPr lang="en-US" sz="2400" b="0" dirty="0"/>
              <a:t>bonds and hydrophobic</a:t>
            </a:r>
            <a:r>
              <a:rPr lang="en-US" sz="2400" b="0" u="sng" dirty="0"/>
              <a:t> </a:t>
            </a:r>
            <a:r>
              <a:rPr lang="en-US" sz="2400" b="0" dirty="0"/>
              <a:t>effect between the complementary bases. </a:t>
            </a:r>
            <a:r>
              <a:rPr lang="en-US" sz="2400" b="0" dirty="0" smtClean="0"/>
              <a:t>. </a:t>
            </a:r>
            <a:endParaRPr lang="en-US" sz="2400" b="0" dirty="0"/>
          </a:p>
          <a:p>
            <a:pPr marL="342900" indent="-342900">
              <a:buFont typeface="Wingdings" charset="2"/>
              <a:buChar char="Ø"/>
            </a:pPr>
            <a:r>
              <a:rPr lang="en-US" sz="2400" b="0" dirty="0" smtClean="0"/>
              <a:t>When </a:t>
            </a:r>
            <a:r>
              <a:rPr lang="en-US" sz="2400" b="0" dirty="0"/>
              <a:t>DNA in solution is heated above its </a:t>
            </a:r>
            <a:r>
              <a:rPr lang="en-US" sz="2400" b="0" dirty="0">
                <a:solidFill>
                  <a:schemeClr val="tx2">
                    <a:lumMod val="75000"/>
                  </a:schemeClr>
                </a:solidFill>
              </a:rPr>
              <a:t>melting temperature </a:t>
            </a:r>
            <a:r>
              <a:rPr lang="en-US" sz="2400" b="0" dirty="0"/>
              <a:t>(usually more than 80 °C)</a:t>
            </a:r>
            <a:r>
              <a:rPr lang="en-US" sz="2400" b="0" dirty="0" smtClean="0"/>
              <a:t>,  </a:t>
            </a:r>
            <a:r>
              <a:rPr lang="en-US" sz="2400" b="0" dirty="0"/>
              <a:t>the double-stranded DNA unwinds to form single-stranded DNA.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55096" y="-5136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8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12038"/>
            <a:ext cx="9004041" cy="4594590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rgbClr val="526DB0"/>
                </a:solidFill>
              </a:rPr>
              <a:t>Principle: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In single stranded DNA the </a:t>
            </a:r>
            <a:r>
              <a:rPr lang="en-US" sz="2400" dirty="0"/>
              <a:t>bases become </a:t>
            </a:r>
            <a:r>
              <a:rPr lang="en-US" sz="2400" dirty="0" err="1"/>
              <a:t>unstacked</a:t>
            </a:r>
            <a:r>
              <a:rPr lang="en-US" sz="2400" dirty="0"/>
              <a:t> and can thus absorb more light. </a:t>
            </a:r>
            <a:endParaRPr lang="en-US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In </a:t>
            </a:r>
            <a:r>
              <a:rPr lang="en-US" sz="2400" dirty="0"/>
              <a:t>their native state, the bases of DNA absorb light in the 260-nm wavelength region. </a:t>
            </a:r>
            <a:endParaRPr lang="en-US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When </a:t>
            </a:r>
            <a:r>
              <a:rPr lang="en-US" sz="2400" dirty="0"/>
              <a:t>the bases become </a:t>
            </a:r>
            <a:r>
              <a:rPr lang="en-US" sz="2400" dirty="0" err="1"/>
              <a:t>unstacked</a:t>
            </a:r>
            <a:r>
              <a:rPr lang="en-US" sz="2400" dirty="0"/>
              <a:t>, the wavelength of maximum absorbance does not change, but the amount absorbed increases by 30-40%. </a:t>
            </a:r>
            <a:endParaRPr lang="en-US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a </a:t>
            </a:r>
            <a:r>
              <a:rPr lang="en-US" sz="2400" dirty="0"/>
              <a:t>double strand DNA dissociating to single strands produces a sharp cooperative transition</a:t>
            </a:r>
            <a:r>
              <a:rPr lang="en-US" sz="2400" dirty="0" smtClean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>Experiment of 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spectral characterization of yeast 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3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208"/>
            <a:ext cx="8019641" cy="3398477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rgbClr val="526DB0"/>
                </a:solidFill>
              </a:rPr>
              <a:t>Materials: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DNA concentrated sample( extracted from yeast</a:t>
            </a:r>
            <a:r>
              <a:rPr lang="en-US" sz="2400" dirty="0" smtClean="0"/>
              <a:t>).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1X saline solution ( </a:t>
            </a:r>
            <a:r>
              <a:rPr lang="en-US" sz="2400" dirty="0" err="1"/>
              <a:t>NaCl</a:t>
            </a:r>
            <a:r>
              <a:rPr lang="en-US" sz="2400" dirty="0"/>
              <a:t> with Tri Sodium Citrate</a:t>
            </a:r>
            <a:r>
              <a:rPr lang="en-US" sz="2400" dirty="0" smtClean="0"/>
              <a:t>).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Quartz </a:t>
            </a:r>
            <a:r>
              <a:rPr lang="en-US" sz="2400" dirty="0" err="1" smtClean="0"/>
              <a:t>Cuvtte</a:t>
            </a:r>
            <a:r>
              <a:rPr lang="en-US" sz="2400" dirty="0" smtClean="0"/>
              <a:t>.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Spectrophotometer.</a:t>
            </a:r>
            <a:endParaRPr lang="x-none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>Experiment of 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spectral characterization of yeast 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3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52599"/>
            <a:ext cx="8048183" cy="4982331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rgbClr val="526DB0"/>
                </a:solidFill>
              </a:rPr>
              <a:t>Method: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Set </a:t>
            </a:r>
            <a:r>
              <a:rPr lang="en-US" sz="2400" dirty="0"/>
              <a:t>and </a:t>
            </a:r>
            <a:r>
              <a:rPr lang="en-US" sz="2400" dirty="0" err="1"/>
              <a:t>lable</a:t>
            </a:r>
            <a:r>
              <a:rPr lang="en-US" sz="2400" dirty="0"/>
              <a:t> 6 test tube : D1, D2, D3,D4,D5,D6</a:t>
            </a:r>
          </a:p>
          <a:p>
            <a:pPr lvl="1">
              <a:buFont typeface="Wingdings" charset="2"/>
              <a:buChar char="ü"/>
            </a:pPr>
            <a:r>
              <a:rPr lang="en-US" sz="2400" dirty="0" smtClean="0"/>
              <a:t>1. In </a:t>
            </a:r>
            <a:r>
              <a:rPr lang="en-US" sz="2400" dirty="0"/>
              <a:t>D1 pipette 0.5 ml of isolated DNA (extracted </a:t>
            </a:r>
            <a:r>
              <a:rPr lang="x-none" sz="2400" dirty="0"/>
              <a:t>  </a:t>
            </a:r>
            <a:r>
              <a:rPr lang="en-US" sz="2400" dirty="0"/>
              <a:t>from Yeast) and add to it 4.5ml of 1X saline-citrate. Mix it very will.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Measure the absorbance of D1 at 260nm if it is &gt; 3 : </a:t>
            </a:r>
          </a:p>
          <a:p>
            <a:pPr lvl="1">
              <a:buFont typeface="Wingdings" charset="2"/>
              <a:buChar char="ü"/>
            </a:pPr>
            <a:r>
              <a:rPr lang="en-US" sz="2400" dirty="0" smtClean="0"/>
              <a:t>2. In </a:t>
            </a:r>
            <a:r>
              <a:rPr lang="en-US" sz="2400" dirty="0"/>
              <a:t>D2 pipette </a:t>
            </a:r>
            <a:r>
              <a:rPr lang="en-US" sz="2400" dirty="0">
                <a:solidFill>
                  <a:srgbClr val="FF0000"/>
                </a:solidFill>
              </a:rPr>
              <a:t>0.5 ml of D1 </a:t>
            </a:r>
            <a:r>
              <a:rPr lang="en-US" sz="2400" dirty="0"/>
              <a:t>,add to it 4.5ml of 1X saline-citrate. Mix it very will.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Measure the absorbance of </a:t>
            </a:r>
            <a:r>
              <a:rPr lang="en-US" sz="2400" dirty="0" smtClean="0"/>
              <a:t>D2 (</a:t>
            </a:r>
            <a:r>
              <a:rPr lang="en-US" sz="2400" dirty="0"/>
              <a:t>if the absorbance is greater than 1,dilute the solution until you obtain A260 of  1 or slightly less</a:t>
            </a:r>
            <a:r>
              <a:rPr lang="en-US" sz="2400" dirty="0" smtClean="0"/>
              <a:t>)</a:t>
            </a:r>
            <a:r>
              <a:rPr lang="en-US" sz="2400" dirty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>Experiment of 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spectral characterization of yeast 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1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48078" cy="5105400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chemeClr val="accent3"/>
                </a:solidFill>
              </a:rPr>
              <a:t>Method:</a:t>
            </a:r>
          </a:p>
          <a:p>
            <a:pPr marL="342900" indent="-342900">
              <a:buFont typeface="Arial"/>
              <a:buChar char="•"/>
            </a:pPr>
            <a:r>
              <a:rPr lang="en-US" sz="2400" b="0" dirty="0" smtClean="0">
                <a:solidFill>
                  <a:srgbClr val="000000"/>
                </a:solidFill>
              </a:rPr>
              <a:t>When </a:t>
            </a:r>
            <a:r>
              <a:rPr lang="en-US" sz="2400" b="0" dirty="0">
                <a:solidFill>
                  <a:srgbClr val="000000"/>
                </a:solidFill>
              </a:rPr>
              <a:t>the absorbance of solution (A260≈1.0) is obtained read the absorbance of the solution at </a:t>
            </a:r>
            <a:r>
              <a:rPr lang="en-US" sz="2400" b="0" dirty="0" smtClean="0">
                <a:solidFill>
                  <a:srgbClr val="000000"/>
                </a:solidFill>
              </a:rPr>
              <a:t>the </a:t>
            </a:r>
            <a:r>
              <a:rPr lang="en-US" sz="2400" b="0" dirty="0">
                <a:solidFill>
                  <a:srgbClr val="000000"/>
                </a:solidFill>
              </a:rPr>
              <a:t>following wave lengths: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(240,245,250,255,260,265,270,275,280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using </a:t>
            </a:r>
            <a:r>
              <a:rPr lang="en-US" sz="2400" dirty="0">
                <a:solidFill>
                  <a:schemeClr val="accent5"/>
                </a:solidFill>
              </a:rPr>
              <a:t>1X saline as a blank.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>Experiment of 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spectral characterization of yeast 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5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u="sng" dirty="0" smtClean="0">
                <a:solidFill>
                  <a:schemeClr val="accent3"/>
                </a:solidFill>
              </a:rPr>
              <a:t>Method:</a:t>
            </a:r>
          </a:p>
          <a:p>
            <a:pPr marL="342900" indent="-342900">
              <a:buFont typeface="Arial"/>
              <a:buChar char="•"/>
            </a:pPr>
            <a:r>
              <a:rPr lang="en-US" sz="2400" b="0" dirty="0" smtClean="0"/>
              <a:t>Now </a:t>
            </a:r>
            <a:r>
              <a:rPr lang="en-US" sz="2400" b="0" dirty="0"/>
              <a:t>take the dilution tube which give an absorbance=1 ,cover the tube and put it in boiling water bath for 15 min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Immediately </a:t>
            </a:r>
            <a:r>
              <a:rPr lang="en-US" sz="2400" dirty="0"/>
              <a:t>measure the absorbance at </a:t>
            </a:r>
            <a:r>
              <a:rPr lang="en-US" sz="2400" dirty="0" smtClean="0"/>
              <a:t>the </a:t>
            </a:r>
            <a:r>
              <a:rPr lang="en-US" sz="2400" dirty="0"/>
              <a:t>following wave lengths:</a:t>
            </a:r>
          </a:p>
          <a:p>
            <a:pPr algn="ctr"/>
            <a:r>
              <a:rPr lang="en-US" sz="2400" dirty="0"/>
              <a:t>(240,245,250,255,260,265,270,275,280</a:t>
            </a:r>
            <a:r>
              <a:rPr lang="en-US" sz="2400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400" b="0" dirty="0" smtClean="0">
                <a:solidFill>
                  <a:schemeClr val="accent5"/>
                </a:solidFill>
              </a:rPr>
              <a:t>using </a:t>
            </a:r>
            <a:r>
              <a:rPr lang="en-US" sz="2400" b="0" dirty="0">
                <a:solidFill>
                  <a:schemeClr val="accent5"/>
                </a:solidFill>
              </a:rPr>
              <a:t>1X saline as a blank.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>Experiment of 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spectral characterization of yeast 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1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4337781" cy="2656495"/>
          </a:xfrm>
        </p:spPr>
        <p:txBody>
          <a:bodyPr>
            <a:normAutofit fontScale="92500"/>
          </a:bodyPr>
          <a:lstStyle/>
          <a:p>
            <a:r>
              <a:rPr lang="en-US" sz="2800" u="sng" dirty="0" smtClean="0">
                <a:solidFill>
                  <a:schemeClr val="accent3"/>
                </a:solidFill>
              </a:rPr>
              <a:t>Results:</a:t>
            </a:r>
          </a:p>
          <a:p>
            <a:pPr marL="342900" indent="-342900">
              <a:buFont typeface="Wingdings" charset="2"/>
              <a:buChar char="ü"/>
            </a:pPr>
            <a:r>
              <a:rPr lang="en-US" dirty="0"/>
              <a:t>Plot The absorption spectra of the native DNA solution and the denatured DNA against wave </a:t>
            </a:r>
            <a:r>
              <a:rPr lang="en-US" dirty="0" smtClean="0"/>
              <a:t>lengths.</a:t>
            </a:r>
            <a:endParaRPr lang="x-none" dirty="0"/>
          </a:p>
          <a:p>
            <a:pPr marL="342900" indent="-342900">
              <a:buFont typeface="Wingdings" charset="2"/>
              <a:buChar char="ü"/>
            </a:pPr>
            <a:r>
              <a:rPr lang="en-US" dirty="0"/>
              <a:t>Record Your result and write your comment in the </a:t>
            </a:r>
            <a:r>
              <a:rPr lang="en-US" dirty="0" smtClean="0"/>
              <a:t>discussion.</a:t>
            </a:r>
            <a:endParaRPr lang="en-US" dirty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>Experiment of 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spectral characterization of yeast DNA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27353"/>
              </p:ext>
            </p:extLst>
          </p:nvPr>
        </p:nvGraphicFramePr>
        <p:xfrm>
          <a:off x="4794982" y="1907180"/>
          <a:ext cx="4018438" cy="4855068"/>
        </p:xfrm>
        <a:graphic>
          <a:graphicData uri="http://schemas.openxmlformats.org/drawingml/2006/table">
            <a:tbl>
              <a:tblPr rtl="1" firstRow="1">
                <a:tableStyleId>{69C7853C-536D-4A76-A0AE-DD22124D55A5}</a:tableStyleId>
              </a:tblPr>
              <a:tblGrid>
                <a:gridCol w="1339148"/>
                <a:gridCol w="1339645"/>
                <a:gridCol w="1339645"/>
              </a:tblGrid>
              <a:tr h="69090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Absorbance of heated DNA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Absorbance of isolated DNA</a:t>
                      </a:r>
                      <a:endParaRPr lang="en-US" sz="1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Wave </a:t>
                      </a:r>
                      <a:r>
                        <a:rPr lang="en-US" sz="1400" dirty="0" smtClean="0"/>
                        <a:t>length (nm)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240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245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250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255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260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265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270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275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  <a:tr h="4576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280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312" marR="66312" marT="0" marB="0"/>
                </a:tc>
              </a:tr>
            </a:tbl>
          </a:graphicData>
        </a:graphic>
      </p:graphicFrame>
      <p:pic>
        <p:nvPicPr>
          <p:cNvPr id="6" name="Content Placeholder 4" descr="Untitled.png"/>
          <p:cNvPicPr>
            <a:picLocks noChangeAspect="1"/>
          </p:cNvPicPr>
          <p:nvPr/>
        </p:nvPicPr>
        <p:blipFill rotWithShape="1">
          <a:blip r:embed="rId2" cstate="print"/>
          <a:srcRect l="12459" t="12275" r="35393" b="15595"/>
          <a:stretch/>
        </p:blipFill>
        <p:spPr>
          <a:xfrm>
            <a:off x="1021547" y="4220404"/>
            <a:ext cx="3188333" cy="248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4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parajita" pitchFamily="34" charset="0"/>
                <a:cs typeface="Aparajita" pitchFamily="34" charset="0"/>
              </a:rPr>
              <a:t>DNA </a:t>
            </a:r>
            <a:br>
              <a:rPr lang="en-US" b="1" dirty="0">
                <a:latin typeface="Aparajita" pitchFamily="34" charset="0"/>
                <a:cs typeface="Aparajita" pitchFamily="34" charset="0"/>
              </a:rPr>
            </a:br>
            <a:r>
              <a:rPr lang="en-US" sz="2700" b="1" u="sng" dirty="0" smtClean="0">
                <a:latin typeface="Aparajita" pitchFamily="34" charset="0"/>
                <a:cs typeface="Aparajita" pitchFamily="34" charset="0"/>
              </a:rPr>
              <a:t>‘</a:t>
            </a:r>
            <a:r>
              <a:rPr lang="en-US" sz="2700" b="1" u="sng" dirty="0" err="1" smtClean="0">
                <a:latin typeface="Aparajita" pitchFamily="34" charset="0"/>
                <a:cs typeface="Aparajita" pitchFamily="34" charset="0"/>
              </a:rPr>
              <a:t>Deoxy</a:t>
            </a:r>
            <a:r>
              <a:rPr lang="en-US" sz="2700" b="1" u="sng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700" b="1" u="sng" dirty="0">
                <a:latin typeface="Aparajita" pitchFamily="34" charset="0"/>
                <a:cs typeface="Aparajita" pitchFamily="34" charset="0"/>
              </a:rPr>
              <a:t>Ribonucleic </a:t>
            </a:r>
            <a:r>
              <a:rPr lang="en-US" sz="2700" b="1" u="sng" dirty="0" smtClean="0">
                <a:latin typeface="Aparajita" pitchFamily="34" charset="0"/>
                <a:cs typeface="Aparajita" pitchFamily="34" charset="0"/>
              </a:rPr>
              <a:t>Acid’</a:t>
            </a:r>
            <a:endParaRPr lang="en-US" sz="2700" b="1" u="sng" dirty="0"/>
          </a:p>
        </p:txBody>
      </p:sp>
      <p:pic>
        <p:nvPicPr>
          <p:cNvPr id="6" name="Picture 5" descr="Cell-chromosomes-and-DN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"/>
          <a:stretch/>
        </p:blipFill>
        <p:spPr>
          <a:xfrm>
            <a:off x="970412" y="1767327"/>
            <a:ext cx="7320916" cy="5037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144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0024"/>
            <a:ext cx="8229600" cy="935006"/>
          </a:xfrm>
        </p:spPr>
        <p:txBody>
          <a:bodyPr/>
          <a:lstStyle/>
          <a:p>
            <a:r>
              <a:rPr lang="en-US" sz="2800" b="1" u="sng" dirty="0" err="1" smtClean="0">
                <a:latin typeface="Aparajita" pitchFamily="34" charset="0"/>
                <a:cs typeface="Aparajita" pitchFamily="34" charset="0"/>
              </a:rPr>
              <a:t>Deoxy</a:t>
            </a:r>
            <a:r>
              <a:rPr lang="en-US" sz="2800" b="1" u="sng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800" b="1" u="sng" dirty="0">
                <a:latin typeface="Aparajita" pitchFamily="34" charset="0"/>
                <a:cs typeface="Aparajita" pitchFamily="34" charset="0"/>
              </a:rPr>
              <a:t>Ribonucleic </a:t>
            </a:r>
            <a:r>
              <a:rPr lang="en-US" sz="2800" b="1" u="sng" dirty="0" smtClean="0">
                <a:latin typeface="Aparajita" pitchFamily="34" charset="0"/>
                <a:cs typeface="Aparajita" pitchFamily="34" charset="0"/>
              </a:rPr>
              <a:t>Acid (DNA)</a:t>
            </a:r>
            <a:endParaRPr lang="en-US" sz="2800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978" y="1492898"/>
            <a:ext cx="4642556" cy="517960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latin typeface="Aparajita" pitchFamily="34" charset="0"/>
                <a:cs typeface="Aparajita" pitchFamily="34" charset="0"/>
              </a:rPr>
              <a:t>DNA 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is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made </a:t>
            </a:r>
            <a:r>
              <a:rPr lang="en-US" sz="2400" dirty="0">
                <a:solidFill>
                  <a:schemeClr val="accent5"/>
                </a:solidFill>
                <a:latin typeface="Aparajita" pitchFamily="34" charset="0"/>
                <a:cs typeface="Aparajita" pitchFamily="34" charset="0"/>
              </a:rPr>
              <a:t>of 2</a:t>
            </a:r>
            <a:r>
              <a:rPr lang="en-US" sz="2400" dirty="0" smtClean="0">
                <a:solidFill>
                  <a:schemeClr val="accent5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>
                <a:solidFill>
                  <a:schemeClr val="accent5"/>
                </a:solidFill>
                <a:latin typeface="Aparajita" pitchFamily="34" charset="0"/>
                <a:cs typeface="Aparajita" pitchFamily="34" charset="0"/>
              </a:rPr>
              <a:t>polynucleotide </a:t>
            </a:r>
            <a:r>
              <a:rPr lang="en-US" sz="2400" dirty="0" smtClean="0">
                <a:solidFill>
                  <a:schemeClr val="accent5"/>
                </a:solidFill>
                <a:latin typeface="Aparajita" pitchFamily="34" charset="0"/>
                <a:cs typeface="Aparajita" pitchFamily="34" charset="0"/>
              </a:rPr>
              <a:t>chains 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which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run in </a:t>
            </a:r>
            <a:r>
              <a:rPr lang="en-US" sz="2400" b="1" u="sng" dirty="0">
                <a:latin typeface="Aparajita" pitchFamily="34" charset="0"/>
                <a:cs typeface="Aparajita" pitchFamily="34" charset="0"/>
              </a:rPr>
              <a:t>opposite </a:t>
            </a:r>
            <a:r>
              <a:rPr lang="en-US" sz="2400" b="1" u="sng" dirty="0" err="1">
                <a:latin typeface="Aparajita" pitchFamily="34" charset="0"/>
                <a:cs typeface="Aparajita" pitchFamily="34" charset="0"/>
              </a:rPr>
              <a:t>direction</a:t>
            </a:r>
            <a:r>
              <a:rPr lang="en-US" sz="2400" b="1" u="sng" dirty="0" err="1" smtClean="0">
                <a:latin typeface="Aparajita" pitchFamily="34" charset="0"/>
                <a:cs typeface="Aparajita" pitchFamily="34" charset="0"/>
              </a:rPr>
              <a:t>.”antiparallel</a:t>
            </a:r>
            <a:r>
              <a:rPr lang="en-US" sz="2400" b="1" u="sng" dirty="0" smtClean="0">
                <a:latin typeface="Aparajita" pitchFamily="34" charset="0"/>
                <a:cs typeface="Aparajita" pitchFamily="34" charset="0"/>
              </a:rPr>
              <a:t>  ” </a:t>
            </a:r>
            <a:endParaRPr lang="en-US" sz="2400" b="1" u="sng" dirty="0">
              <a:latin typeface="Aparajita" pitchFamily="34" charset="0"/>
              <a:cs typeface="Aparajita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DNA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has a </a:t>
            </a:r>
            <a:r>
              <a:rPr lang="en-US" sz="2400" b="1" dirty="0">
                <a:solidFill>
                  <a:schemeClr val="accent1"/>
                </a:solidFill>
                <a:latin typeface="Aparajita" pitchFamily="34" charset="0"/>
                <a:cs typeface="Aparajita" pitchFamily="34" charset="0"/>
              </a:rPr>
              <a:t>double helical structure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latin typeface="Aparajita" pitchFamily="34" charset="0"/>
                <a:cs typeface="Aparajita" pitchFamily="34" charset="0"/>
              </a:rPr>
              <a:t>Each polynucleotide chain of DNA consists of </a:t>
            </a:r>
            <a:r>
              <a:rPr lang="en-US" sz="2400" b="1" u="sng" dirty="0">
                <a:latin typeface="Aparajita" pitchFamily="34" charset="0"/>
                <a:cs typeface="Aparajita" pitchFamily="34" charset="0"/>
              </a:rPr>
              <a:t>monomer units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.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latin typeface="Aparajita" pitchFamily="34" charset="0"/>
                <a:cs typeface="Aparajita" pitchFamily="34" charset="0"/>
              </a:rPr>
              <a:t>A monomer unit consists of 3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main components that 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are: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A sugar</a:t>
            </a:r>
            <a:r>
              <a:rPr lang="en-US" sz="2400" b="1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, </a:t>
            </a:r>
            <a:endParaRPr lang="en-US" sz="2400" b="1" dirty="0" smtClean="0">
              <a:solidFill>
                <a:srgbClr val="00B050"/>
              </a:solidFill>
              <a:latin typeface="Aparajita" pitchFamily="34" charset="0"/>
              <a:cs typeface="Aparajita" pitchFamily="34" charset="0"/>
            </a:endParaRPr>
          </a:p>
          <a:p>
            <a:pPr marL="759143" lvl="1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a </a:t>
            </a:r>
            <a:r>
              <a:rPr lang="en-US" sz="2400" b="1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phosphate</a:t>
            </a:r>
            <a:r>
              <a:rPr lang="en-US" sz="2400" b="1" dirty="0" smtClean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, 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a </a:t>
            </a:r>
            <a:r>
              <a:rPr lang="en-US" sz="2400" b="1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nitrogenous base</a:t>
            </a:r>
            <a:r>
              <a:rPr lang="en-US" sz="2400" b="1" dirty="0">
                <a:solidFill>
                  <a:srgbClr val="00B050"/>
                </a:solidFill>
              </a:rPr>
              <a:t>.</a:t>
            </a:r>
          </a:p>
          <a:p>
            <a:endParaRPr lang="en-US" dirty="0"/>
          </a:p>
        </p:txBody>
      </p:sp>
      <p:pic>
        <p:nvPicPr>
          <p:cNvPr id="4" name="Content Placeholder 4" descr="400px-DNA_chemical_structur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6515" y="1634323"/>
            <a:ext cx="4187485" cy="48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7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Nucleotide</a:t>
            </a:r>
            <a:endParaRPr lang="en-US" u="sng" dirty="0"/>
          </a:p>
        </p:txBody>
      </p:sp>
      <p:pic>
        <p:nvPicPr>
          <p:cNvPr id="4" name="Picture 3" descr="image00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3" t="3347" r="19340"/>
          <a:stretch/>
        </p:blipFill>
        <p:spPr>
          <a:xfrm>
            <a:off x="871271" y="2582673"/>
            <a:ext cx="3143830" cy="3697986"/>
          </a:xfrm>
          <a:prstGeom prst="rect">
            <a:avLst/>
          </a:prstGeom>
        </p:spPr>
      </p:pic>
      <p:pic>
        <p:nvPicPr>
          <p:cNvPr id="5" name="Picture 4" descr="91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9"/>
          <a:stretch/>
        </p:blipFill>
        <p:spPr>
          <a:xfrm>
            <a:off x="4980501" y="272954"/>
            <a:ext cx="3937858" cy="6413819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6093621" y="5031577"/>
            <a:ext cx="2426035" cy="1598120"/>
          </a:xfrm>
          <a:prstGeom prst="frame">
            <a:avLst>
              <a:gd name="adj1" fmla="val 8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4286250" y="5821720"/>
            <a:ext cx="1807371" cy="89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57000" y="6280659"/>
            <a:ext cx="3143830" cy="3490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Monomer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75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DNA Structure</a:t>
            </a:r>
            <a:endParaRPr lang="en-US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332" y="1797884"/>
            <a:ext cx="5087540" cy="4879971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solidFill>
                  <a:srgbClr val="526DB0"/>
                </a:solidFill>
              </a:rPr>
              <a:t>Deoxyribose</a:t>
            </a:r>
            <a:r>
              <a:rPr lang="en-US" sz="2400" b="1" dirty="0" smtClean="0">
                <a:solidFill>
                  <a:srgbClr val="526DB0"/>
                </a:solidFill>
              </a:rPr>
              <a:t> sugar: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I</a:t>
            </a:r>
            <a:r>
              <a:rPr lang="en-US" sz="2400" dirty="0" smtClean="0"/>
              <a:t>s </a:t>
            </a:r>
            <a:r>
              <a:rPr lang="en-US" sz="2400" dirty="0"/>
              <a:t>a </a:t>
            </a:r>
            <a:r>
              <a:rPr lang="en-US" sz="2400" dirty="0" smtClean="0"/>
              <a:t>monosaccharide 5-Carbon Sugar, </a:t>
            </a:r>
            <a:r>
              <a:rPr lang="en-US" sz="2400" dirty="0"/>
              <a:t>Its name indicates that it is a </a:t>
            </a:r>
            <a:r>
              <a:rPr lang="en-US" sz="2400" u="sng" dirty="0" err="1"/>
              <a:t>deoxy</a:t>
            </a:r>
            <a:r>
              <a:rPr lang="en-US" sz="2400" u="sng" dirty="0"/>
              <a:t> sugar</a:t>
            </a:r>
            <a:r>
              <a:rPr lang="en-US" sz="2400" dirty="0"/>
              <a:t>, meaning </a:t>
            </a:r>
            <a:r>
              <a:rPr lang="en-US" sz="2400" dirty="0" smtClean="0"/>
              <a:t>that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</a:p>
          <a:p>
            <a:pPr marL="0" indent="0" algn="ctr">
              <a:buNone/>
            </a:pPr>
            <a:r>
              <a:rPr lang="en-US" sz="2400" dirty="0" smtClean="0"/>
              <a:t>[</a:t>
            </a:r>
            <a:r>
              <a:rPr lang="en-US" sz="2400" dirty="0" smtClean="0">
                <a:solidFill>
                  <a:schemeClr val="accent5"/>
                </a:solidFill>
              </a:rPr>
              <a:t> it </a:t>
            </a:r>
            <a:r>
              <a:rPr lang="en-US" sz="2400" dirty="0">
                <a:solidFill>
                  <a:schemeClr val="accent5"/>
                </a:solidFill>
              </a:rPr>
              <a:t>is derived from the sugar ribose by loss of an oxygen </a:t>
            </a:r>
            <a:r>
              <a:rPr lang="en-US" sz="2400" dirty="0" smtClean="0">
                <a:solidFill>
                  <a:schemeClr val="accent5"/>
                </a:solidFill>
              </a:rPr>
              <a:t>atom </a:t>
            </a:r>
            <a:r>
              <a:rPr lang="en-US" sz="2400" dirty="0" smtClean="0">
                <a:solidFill>
                  <a:srgbClr val="073E87"/>
                </a:solidFill>
              </a:rPr>
              <a:t>].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526DB0"/>
                </a:solidFill>
              </a:rPr>
              <a:t>2.   Phosphate Group:</a:t>
            </a:r>
            <a:endParaRPr lang="en-US" sz="2400" b="1" dirty="0">
              <a:solidFill>
                <a:srgbClr val="526DB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The sugars are joined together by </a:t>
            </a:r>
            <a:r>
              <a:rPr lang="en-US" sz="2400" b="1" dirty="0">
                <a:solidFill>
                  <a:schemeClr val="accent5"/>
                </a:solidFill>
              </a:rPr>
              <a:t>phosphate groups </a:t>
            </a:r>
            <a:r>
              <a:rPr lang="en-US" sz="2400" dirty="0"/>
              <a:t>that </a:t>
            </a:r>
            <a:r>
              <a:rPr lang="en-US" sz="2400" dirty="0" smtClean="0"/>
              <a:t>form </a:t>
            </a:r>
            <a:r>
              <a:rPr lang="en-US" sz="2400" u="sng" dirty="0" err="1" smtClean="0">
                <a:solidFill>
                  <a:schemeClr val="tx1"/>
                </a:solidFill>
              </a:rPr>
              <a:t>phosphodiester</a:t>
            </a:r>
            <a:r>
              <a:rPr lang="en-US" sz="2400" u="sng" dirty="0" smtClean="0">
                <a:solidFill>
                  <a:schemeClr val="tx1"/>
                </a:solidFill>
              </a:rPr>
              <a:t> bonds </a:t>
            </a:r>
            <a:r>
              <a:rPr lang="en-US" sz="2400" dirty="0"/>
              <a:t>between the third and fifth carbon atoms of adjacent sugar </a:t>
            </a:r>
            <a:r>
              <a:rPr lang="en-US" sz="2400" dirty="0" smtClean="0"/>
              <a:t>rings.</a:t>
            </a:r>
            <a:endParaRPr lang="en-US" sz="2400" dirty="0"/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315872" y="3724188"/>
            <a:ext cx="3671980" cy="2953667"/>
            <a:chOff x="4830657" y="3724188"/>
            <a:chExt cx="3856143" cy="2953667"/>
          </a:xfrm>
        </p:grpSpPr>
        <p:pic>
          <p:nvPicPr>
            <p:cNvPr id="7" name="Picture 6" descr="910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20" t="39324" r="4191" b="25512"/>
            <a:stretch/>
          </p:blipFill>
          <p:spPr>
            <a:xfrm>
              <a:off x="4830657" y="3724188"/>
              <a:ext cx="3671980" cy="278244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792890" y="6221249"/>
              <a:ext cx="1893910" cy="4566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Fg10_09b_revised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1" r="56625" b="25089"/>
          <a:stretch/>
        </p:blipFill>
        <p:spPr>
          <a:xfrm>
            <a:off x="5805454" y="840027"/>
            <a:ext cx="2297604" cy="23607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895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DNA Structure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332" y="1683734"/>
            <a:ext cx="4497107" cy="4994122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 startAt="3"/>
            </a:pPr>
            <a:r>
              <a:rPr lang="en-US" sz="2400" b="1" dirty="0" smtClean="0">
                <a:solidFill>
                  <a:srgbClr val="526DB0"/>
                </a:solidFill>
                <a:cs typeface="Aparajita" pitchFamily="34" charset="0"/>
              </a:rPr>
              <a:t>Nitrogenous</a:t>
            </a:r>
            <a:r>
              <a:rPr lang="en-US" sz="2400" b="1" dirty="0" smtClean="0">
                <a:solidFill>
                  <a:srgbClr val="526DB0"/>
                </a:solidFill>
              </a:rPr>
              <a:t> bases: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is a nitrogen-containing organic molecule having the chemical properties of a base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They are classified </a:t>
            </a:r>
            <a:r>
              <a:rPr lang="en-US" sz="2400" dirty="0"/>
              <a:t>as the derivatives of two parent compounds</a:t>
            </a:r>
            <a:r>
              <a:rPr lang="en-US" sz="2400" dirty="0" smtClean="0"/>
              <a:t>,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u="sng" dirty="0" smtClean="0"/>
              <a:t>Purine</a:t>
            </a:r>
            <a:r>
              <a:rPr lang="en-US" sz="2400" dirty="0" smtClean="0"/>
              <a:t>. </a:t>
            </a:r>
          </a:p>
          <a:p>
            <a:pPr lvl="2"/>
            <a:r>
              <a:rPr lang="en-US" sz="2200" dirty="0" smtClean="0">
                <a:latin typeface="Aparajita" pitchFamily="34" charset="0"/>
                <a:cs typeface="Aparajita" pitchFamily="34" charset="0"/>
              </a:rPr>
              <a:t>[ </a:t>
            </a:r>
            <a:r>
              <a:rPr lang="en-US" sz="2200" b="1" dirty="0" smtClean="0">
                <a:solidFill>
                  <a:schemeClr val="accent6"/>
                </a:solidFill>
                <a:latin typeface="Aparajita" pitchFamily="34" charset="0"/>
                <a:cs typeface="Aparajita" pitchFamily="34" charset="0"/>
              </a:rPr>
              <a:t>Adenine</a:t>
            </a:r>
            <a:r>
              <a:rPr lang="en-US" sz="2200" dirty="0">
                <a:latin typeface="Aparajita" pitchFamily="34" charset="0"/>
                <a:cs typeface="Aparajita" pitchFamily="34" charset="0"/>
              </a:rPr>
              <a:t>,</a:t>
            </a:r>
            <a:r>
              <a:rPr lang="en-US" sz="2200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>
                <a:solidFill>
                  <a:schemeClr val="accent5"/>
                </a:solidFill>
                <a:latin typeface="Aparajita" pitchFamily="34" charset="0"/>
                <a:cs typeface="Aparajita" pitchFamily="34" charset="0"/>
              </a:rPr>
              <a:t>G</a:t>
            </a:r>
            <a:r>
              <a:rPr lang="en-US" sz="2200" b="1" dirty="0" smtClean="0">
                <a:solidFill>
                  <a:schemeClr val="accent5"/>
                </a:solidFill>
                <a:latin typeface="Aparajita" pitchFamily="34" charset="0"/>
                <a:cs typeface="Aparajita" pitchFamily="34" charset="0"/>
              </a:rPr>
              <a:t>uanine</a:t>
            </a:r>
            <a:r>
              <a:rPr lang="en-US" sz="2200" dirty="0" smtClean="0">
                <a:latin typeface="Aparajita" pitchFamily="34" charset="0"/>
                <a:cs typeface="Aparajita" pitchFamily="34" charset="0"/>
              </a:rPr>
              <a:t> ]</a:t>
            </a:r>
            <a:endParaRPr lang="en-US" sz="22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400" u="sng" dirty="0"/>
              <a:t>Pyrimidine</a:t>
            </a:r>
            <a:r>
              <a:rPr lang="en-US" sz="2400" dirty="0"/>
              <a:t>. </a:t>
            </a:r>
          </a:p>
          <a:p>
            <a:pPr marL="984250" lvl="2" indent="0"/>
            <a:r>
              <a:rPr lang="en-US" sz="2200" dirty="0" smtClean="0"/>
              <a:t> [ </a:t>
            </a:r>
            <a:r>
              <a:rPr lang="en-US" sz="2200" b="1" dirty="0" smtClean="0">
                <a:solidFill>
                  <a:schemeClr val="accent4"/>
                </a:solidFill>
                <a:latin typeface="Aparajita" pitchFamily="34" charset="0"/>
                <a:cs typeface="Aparajita" pitchFamily="34" charset="0"/>
              </a:rPr>
              <a:t>Cytosine</a:t>
            </a:r>
            <a:r>
              <a:rPr lang="en-US" sz="2200" dirty="0">
                <a:latin typeface="Aparajita" pitchFamily="34" charset="0"/>
                <a:cs typeface="Aparajita" pitchFamily="34" charset="0"/>
              </a:rPr>
              <a:t>,</a:t>
            </a:r>
            <a:r>
              <a:rPr lang="en-US" sz="2200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>
                <a:solidFill>
                  <a:schemeClr val="accent3"/>
                </a:solidFill>
                <a:latin typeface="Aparajita" pitchFamily="34" charset="0"/>
                <a:cs typeface="Aparajita" pitchFamily="34" charset="0"/>
              </a:rPr>
              <a:t>T</a:t>
            </a:r>
            <a:r>
              <a:rPr lang="en-US" sz="2200" b="1" dirty="0" smtClean="0">
                <a:solidFill>
                  <a:schemeClr val="accent3"/>
                </a:solidFill>
                <a:latin typeface="Aparajita" pitchFamily="34" charset="0"/>
                <a:cs typeface="Aparajita" pitchFamily="34" charset="0"/>
              </a:rPr>
              <a:t>hymine</a:t>
            </a:r>
            <a:r>
              <a:rPr lang="en-US" sz="2200" dirty="0" smtClean="0">
                <a:latin typeface="Aparajita" pitchFamily="34" charset="0"/>
                <a:cs typeface="Aparajita" pitchFamily="34" charset="0"/>
              </a:rPr>
              <a:t> ]</a:t>
            </a:r>
            <a:endParaRPr lang="en-US" sz="2200" dirty="0" smtClean="0"/>
          </a:p>
        </p:txBody>
      </p:sp>
      <p:pic>
        <p:nvPicPr>
          <p:cNvPr id="5" name="Picture 4" descr="11-06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r="2354"/>
          <a:stretch/>
        </p:blipFill>
        <p:spPr>
          <a:xfrm>
            <a:off x="5080003" y="573391"/>
            <a:ext cx="3651523" cy="259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17666"/>
          </a:xfrm>
        </p:spPr>
        <p:txBody>
          <a:bodyPr/>
          <a:lstStyle/>
          <a:p>
            <a:r>
              <a:rPr lang="en-US" u="sng" dirty="0"/>
              <a:t>DNA Structure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333" y="1712270"/>
            <a:ext cx="4138525" cy="487997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chemeClr val="accent3"/>
                </a:solidFill>
              </a:rPr>
              <a:t>4.   Hydrogen bond: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The </a:t>
            </a:r>
            <a:r>
              <a:rPr lang="en-US" sz="2400" u="sng" dirty="0"/>
              <a:t>H-bonds</a:t>
            </a:r>
            <a:r>
              <a:rPr lang="en-US" sz="2400" dirty="0"/>
              <a:t> form between base pairs of the antiparallel strands. 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base in the first strand forms an H-bond only with a </a:t>
            </a:r>
            <a:r>
              <a:rPr lang="en-US" sz="2400" i="1" dirty="0" smtClean="0">
                <a:solidFill>
                  <a:srgbClr val="FF0000"/>
                </a:solidFill>
              </a:rPr>
              <a:t>complementary</a:t>
            </a:r>
            <a:r>
              <a:rPr lang="en-US" sz="2400" i="1" dirty="0" smtClean="0"/>
              <a:t> base</a:t>
            </a:r>
            <a:r>
              <a:rPr lang="en-US" sz="2400" dirty="0" smtClean="0"/>
              <a:t> </a:t>
            </a:r>
            <a:r>
              <a:rPr lang="en-US" sz="2400" dirty="0"/>
              <a:t>in the second strand. 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Those </a:t>
            </a:r>
            <a:r>
              <a:rPr lang="en-US" sz="2400" dirty="0"/>
              <a:t>two bases form a </a:t>
            </a:r>
            <a:r>
              <a:rPr lang="en-US" sz="2400" i="1" dirty="0"/>
              <a:t>base-pair</a:t>
            </a:r>
            <a:r>
              <a:rPr lang="en-US" sz="2400" dirty="0"/>
              <a:t> (H-bond interaction that keeps strands together and form double helical structure). </a:t>
            </a:r>
          </a:p>
          <a:p>
            <a:endParaRPr lang="en-US" dirty="0" smtClean="0"/>
          </a:p>
        </p:txBody>
      </p:sp>
      <p:pic>
        <p:nvPicPr>
          <p:cNvPr id="6" name="Picture 5" descr="cem1s9_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5"/>
          <a:stretch/>
        </p:blipFill>
        <p:spPr>
          <a:xfrm>
            <a:off x="7492158" y="0"/>
            <a:ext cx="1509132" cy="4025900"/>
          </a:xfrm>
          <a:prstGeom prst="rect">
            <a:avLst/>
          </a:prstGeom>
        </p:spPr>
      </p:pic>
      <p:pic>
        <p:nvPicPr>
          <p:cNvPr id="7" name="Picture 6" descr="cem1s9_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5" b="29299"/>
          <a:stretch/>
        </p:blipFill>
        <p:spPr>
          <a:xfrm>
            <a:off x="7492158" y="4025900"/>
            <a:ext cx="1509132" cy="2846369"/>
          </a:xfrm>
          <a:prstGeom prst="rect">
            <a:avLst/>
          </a:prstGeom>
        </p:spPr>
      </p:pic>
      <p:pic>
        <p:nvPicPr>
          <p:cNvPr id="8" name="Picture 7" descr="cem1s9_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37"/>
          <a:stretch/>
        </p:blipFill>
        <p:spPr>
          <a:xfrm>
            <a:off x="4366858" y="1982990"/>
            <a:ext cx="3182383" cy="387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6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9837"/>
            <a:ext cx="5791200" cy="681134"/>
          </a:xfrm>
        </p:spPr>
        <p:txBody>
          <a:bodyPr/>
          <a:lstStyle/>
          <a:p>
            <a:r>
              <a:rPr lang="en-US" u="sng" dirty="0"/>
              <a:t>DNA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239" y="1595640"/>
            <a:ext cx="4475642" cy="5053676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b="0" dirty="0" smtClean="0"/>
              <a:t>The </a:t>
            </a:r>
            <a:r>
              <a:rPr lang="en-US" sz="2400" b="0" dirty="0"/>
              <a:t>hydrophobic bases are inside the double helix of DNA, </a:t>
            </a:r>
            <a:r>
              <a:rPr lang="en-US" sz="2400" b="0" dirty="0" smtClean="0"/>
              <a:t>give the </a:t>
            </a:r>
            <a:r>
              <a:rPr lang="en-US" sz="2400" dirty="0">
                <a:solidFill>
                  <a:schemeClr val="accent3"/>
                </a:solidFill>
              </a:rPr>
              <a:t>hydrophobic effect </a:t>
            </a:r>
            <a:r>
              <a:rPr lang="en-US" sz="2400" dirty="0" smtClean="0">
                <a:solidFill>
                  <a:schemeClr val="accent3"/>
                </a:solidFill>
              </a:rPr>
              <a:t>to stabilizes </a:t>
            </a:r>
            <a:r>
              <a:rPr lang="en-US" sz="2400" dirty="0">
                <a:solidFill>
                  <a:schemeClr val="accent3"/>
                </a:solidFill>
              </a:rPr>
              <a:t>the double helix</a:t>
            </a:r>
            <a:r>
              <a:rPr lang="en-US" sz="2400" b="0" dirty="0"/>
              <a:t>. </a:t>
            </a:r>
            <a:endParaRPr lang="en-US" sz="2400" b="0" dirty="0" smtClean="0"/>
          </a:p>
          <a:p>
            <a:pPr marL="342900" indent="-342900">
              <a:buFont typeface="Arial"/>
              <a:buChar char="•"/>
            </a:pPr>
            <a:r>
              <a:rPr lang="en-US" sz="2400" b="0" dirty="0" smtClean="0"/>
              <a:t>while </a:t>
            </a:r>
            <a:r>
              <a:rPr lang="en-US" sz="2400" dirty="0">
                <a:solidFill>
                  <a:schemeClr val="tx2"/>
                </a:solidFill>
              </a:rPr>
              <a:t>sugars and phosphates </a:t>
            </a:r>
            <a:r>
              <a:rPr lang="en-US" sz="2400" b="0" dirty="0"/>
              <a:t>are located </a:t>
            </a:r>
            <a:r>
              <a:rPr lang="en-US" sz="2400" dirty="0"/>
              <a:t>outside</a:t>
            </a:r>
            <a:r>
              <a:rPr lang="en-US" sz="2400" b="0" dirty="0"/>
              <a:t> of the double helical structure</a:t>
            </a:r>
            <a:r>
              <a:rPr lang="en-US" sz="2400" b="0" dirty="0" smtClean="0"/>
              <a:t>.</a:t>
            </a:r>
          </a:p>
        </p:txBody>
      </p:sp>
      <p:pic>
        <p:nvPicPr>
          <p:cNvPr id="4" name="Picture 3" descr="cem1s9_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5"/>
          <a:stretch/>
        </p:blipFill>
        <p:spPr>
          <a:xfrm>
            <a:off x="7492158" y="0"/>
            <a:ext cx="1509132" cy="4025900"/>
          </a:xfrm>
          <a:prstGeom prst="rect">
            <a:avLst/>
          </a:prstGeom>
        </p:spPr>
      </p:pic>
      <p:pic>
        <p:nvPicPr>
          <p:cNvPr id="5" name="Picture 4" descr="cem1s9_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5" b="29299"/>
          <a:stretch/>
        </p:blipFill>
        <p:spPr>
          <a:xfrm>
            <a:off x="7492158" y="4025900"/>
            <a:ext cx="1509132" cy="2846369"/>
          </a:xfrm>
          <a:prstGeom prst="rect">
            <a:avLst/>
          </a:prstGeom>
        </p:spPr>
      </p:pic>
      <p:pic>
        <p:nvPicPr>
          <p:cNvPr id="6" name="Picture 5" descr="cem1s9_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37"/>
          <a:stretch/>
        </p:blipFill>
        <p:spPr>
          <a:xfrm>
            <a:off x="4482436" y="1982991"/>
            <a:ext cx="3066805" cy="373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48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7234749" cy="1371600"/>
          </a:xfrm>
        </p:spPr>
        <p:txBody>
          <a:bodyPr/>
          <a:lstStyle/>
          <a:p>
            <a:r>
              <a:rPr lang="en-US" u="sng" dirty="0" smtClean="0"/>
              <a:t>Optical density of DNA                        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677" y="1669463"/>
            <a:ext cx="5010030" cy="507973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Nucleic acid</a:t>
            </a:r>
            <a:r>
              <a:rPr lang="en-US" sz="2400" b="0" dirty="0" smtClean="0"/>
              <a:t> </a:t>
            </a:r>
            <a:r>
              <a:rPr lang="en-US" sz="2400" b="0" dirty="0"/>
              <a:t>would be expected to have </a:t>
            </a:r>
            <a:r>
              <a:rPr lang="en-US" sz="2400" b="0" dirty="0" smtClean="0"/>
              <a:t>maximum </a:t>
            </a:r>
            <a:r>
              <a:rPr lang="en-US" sz="2400" dirty="0"/>
              <a:t>absorbance</a:t>
            </a:r>
            <a:r>
              <a:rPr lang="en-US" sz="2400" b="0" dirty="0"/>
              <a:t> at </a:t>
            </a:r>
            <a:r>
              <a:rPr lang="en-US" sz="2400" b="0" dirty="0" smtClean="0"/>
              <a:t>260.</a:t>
            </a:r>
          </a:p>
          <a:p>
            <a:pPr marL="342900" indent="-342900">
              <a:buFont typeface="Arial"/>
              <a:buChar char="•"/>
            </a:pPr>
            <a:r>
              <a:rPr lang="en-US" sz="2400" b="0" dirty="0"/>
              <a:t>I</a:t>
            </a:r>
            <a:r>
              <a:rPr lang="en-US" sz="2400" b="0" dirty="0" smtClean="0"/>
              <a:t>t </a:t>
            </a:r>
            <a:r>
              <a:rPr lang="en-US" sz="2400" b="0" dirty="0"/>
              <a:t>absorbs at this wavelength because of the nitrogenous bases (A, G, C and T) of DNA.</a:t>
            </a:r>
            <a:endParaRPr lang="en-US" sz="2400" b="0" dirty="0" smtClean="0"/>
          </a:p>
          <a:p>
            <a:pPr marL="342900" indent="-342900">
              <a:buFont typeface="Arial"/>
              <a:buChar char="•"/>
            </a:pPr>
            <a:r>
              <a:rPr lang="en-US" sz="2400" b="0" dirty="0" smtClean="0"/>
              <a:t>In </a:t>
            </a:r>
            <a:r>
              <a:rPr lang="en-US" sz="2400" b="0" dirty="0"/>
              <a:t>a spectrophotometer, a sample is exposed to ultraviolet light at </a:t>
            </a:r>
            <a:r>
              <a:rPr lang="en-US" sz="2400" dirty="0">
                <a:solidFill>
                  <a:schemeClr val="accent5"/>
                </a:solidFill>
              </a:rPr>
              <a:t>260 nm</a:t>
            </a:r>
            <a:r>
              <a:rPr lang="en-US" sz="2400" b="0" dirty="0"/>
              <a:t>, and a photo-detector measures the light that passes through the sample. </a:t>
            </a:r>
            <a:endParaRPr lang="en-US" sz="2400" b="0" dirty="0" smtClean="0"/>
          </a:p>
        </p:txBody>
      </p:sp>
      <p:pic>
        <p:nvPicPr>
          <p:cNvPr id="6" name="Picture 5" descr="DNA-absorption-spectrum2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7" t="2651" r="2172" b="5386"/>
          <a:stretch/>
        </p:blipFill>
        <p:spPr>
          <a:xfrm>
            <a:off x="5281707" y="2254309"/>
            <a:ext cx="3723153" cy="3867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50383" y="6070431"/>
            <a:ext cx="1617391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Wave length (nm)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4832106" y="3672492"/>
            <a:ext cx="1393727" cy="3077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Absorbance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1661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987</TotalTime>
  <Words>839</Words>
  <Application>Microsoft Office PowerPoint</Application>
  <PresentationFormat>On-screen Show (4:3)</PresentationFormat>
  <Paragraphs>104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Essential</vt:lpstr>
      <vt:lpstr>Spectral Characterization of DNA</vt:lpstr>
      <vt:lpstr>DNA  ‘Deoxy Ribonucleic Acid’</vt:lpstr>
      <vt:lpstr>Deoxy Ribonucleic Acid (DNA)</vt:lpstr>
      <vt:lpstr>Nucleotide</vt:lpstr>
      <vt:lpstr>DNA Structure</vt:lpstr>
      <vt:lpstr>DNA Structure</vt:lpstr>
      <vt:lpstr>DNA Structure</vt:lpstr>
      <vt:lpstr>DNA Structure</vt:lpstr>
      <vt:lpstr>Optical density of DNA                         </vt:lpstr>
      <vt:lpstr>Hyperchromicity</vt:lpstr>
      <vt:lpstr>Denaturation of DNA</vt:lpstr>
      <vt:lpstr>Experiment of day spectral characterization of yeast DNA</vt:lpstr>
      <vt:lpstr>Experiment of day spectral characterization of yeast DNA</vt:lpstr>
      <vt:lpstr>Experiment of day spectral characterization of yeast DNA</vt:lpstr>
      <vt:lpstr>Experiment of day spectral characterization of yeast DNA</vt:lpstr>
      <vt:lpstr>Experiment of day spectral characterization of yeast DNA</vt:lpstr>
      <vt:lpstr>Experiment of day spectral characterization of yeast DNA</vt:lpstr>
      <vt:lpstr>Experiment of day spectral characterization of yeast DNA</vt:lpstr>
    </vt:vector>
  </TitlesOfParts>
  <Company>sara.m.aldosari@gmail.com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Spectral Characterization of DNA</dc:title>
  <dc:creator>Sarah AlDosari</dc:creator>
  <cp:lastModifiedBy>Areej Alzahrani</cp:lastModifiedBy>
  <cp:revision>49</cp:revision>
  <dcterms:created xsi:type="dcterms:W3CDTF">2013-11-26T06:58:21Z</dcterms:created>
  <dcterms:modified xsi:type="dcterms:W3CDTF">2014-11-25T14:31:13Z</dcterms:modified>
</cp:coreProperties>
</file>