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5" r:id="rId11"/>
    <p:sldId id="272" r:id="rId12"/>
    <p:sldId id="273" r:id="rId13"/>
    <p:sldId id="274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D627-84F8-4EBF-AE4F-5C78333FF992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D627-84F8-4EBF-AE4F-5C78333FF992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D627-84F8-4EBF-AE4F-5C78333FF992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D627-84F8-4EBF-AE4F-5C78333FF992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D627-84F8-4EBF-AE4F-5C78333FF992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D627-84F8-4EBF-AE4F-5C78333FF992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D627-84F8-4EBF-AE4F-5C78333FF992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D627-84F8-4EBF-AE4F-5C78333FF992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D627-84F8-4EBF-AE4F-5C78333FF992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D627-84F8-4EBF-AE4F-5C78333FF992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D627-84F8-4EBF-AE4F-5C78333FF992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3D627-84F8-4EBF-AE4F-5C78333FF992}" type="datetimeFigureOut">
              <a:rPr lang="en-US" smtClean="0"/>
              <a:pPr/>
              <a:t>11/15/2011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E1A49-6510-47C1-8A13-26F26A321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Pathogenesis of Infectious Diseases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403648" y="4149080"/>
            <a:ext cx="6400800" cy="1752600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rgbClr val="0070C0"/>
                </a:solidFill>
              </a:rPr>
              <a:t>CLS 212: Medical Microbiology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610600" cy="6172200"/>
          </a:xfrm>
        </p:spPr>
        <p:txBody>
          <a:bodyPr>
            <a:normAutofit/>
          </a:bodyPr>
          <a:lstStyle/>
          <a:p>
            <a:pPr algn="l" rtl="0"/>
            <a:r>
              <a:rPr lang="en-US" sz="2400" b="1" i="1" dirty="0" err="1">
                <a:solidFill>
                  <a:srgbClr val="FF0000"/>
                </a:solidFill>
              </a:rPr>
              <a:t>Adhesins</a:t>
            </a:r>
            <a:r>
              <a:rPr lang="en-US" sz="2400" b="1" i="1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have been shown to be important in a number of microorganisms</a:t>
            </a:r>
          </a:p>
          <a:p>
            <a:endParaRPr lang="en-US" sz="2400" i="1" dirty="0" smtClean="0">
              <a:solidFill>
                <a:srgbClr val="00B050"/>
              </a:solidFill>
            </a:endParaRPr>
          </a:p>
          <a:p>
            <a:r>
              <a:rPr lang="en-US" sz="2400" i="1" dirty="0" smtClean="0">
                <a:solidFill>
                  <a:srgbClr val="00B050"/>
                </a:solidFill>
              </a:rPr>
              <a:t>Streptococcus </a:t>
            </a:r>
            <a:r>
              <a:rPr lang="en-US" sz="2400" i="1" dirty="0" err="1">
                <a:solidFill>
                  <a:srgbClr val="00B050"/>
                </a:solidFill>
              </a:rPr>
              <a:t>mutans</a:t>
            </a:r>
            <a:r>
              <a:rPr lang="en-US" sz="2400" i="1" dirty="0"/>
              <a:t>, </a:t>
            </a:r>
            <a:r>
              <a:rPr lang="en-US" sz="2400" dirty="0"/>
              <a:t>a </a:t>
            </a:r>
            <a:r>
              <a:rPr lang="en-US" sz="2400" dirty="0" smtClean="0"/>
              <a:t>member of </a:t>
            </a:r>
            <a:r>
              <a:rPr lang="en-US" sz="2400" dirty="0"/>
              <a:t>the normal oral flora, produces </a:t>
            </a:r>
            <a:r>
              <a:rPr lang="en-US" sz="2400" dirty="0" smtClean="0"/>
              <a:t>a polysaccharide, </a:t>
            </a:r>
            <a:r>
              <a:rPr lang="en-US" sz="2400" dirty="0" err="1" smtClean="0"/>
              <a:t>dextran</a:t>
            </a:r>
            <a:r>
              <a:rPr lang="en-US" sz="2400" dirty="0"/>
              <a:t>, </a:t>
            </a:r>
            <a:r>
              <a:rPr lang="en-US" sz="2400" dirty="0" smtClean="0"/>
              <a:t>that enhances </a:t>
            </a:r>
            <a:r>
              <a:rPr lang="en-US" sz="2400" dirty="0"/>
              <a:t>its attachment to </a:t>
            </a:r>
            <a:r>
              <a:rPr lang="en-US" sz="2400" dirty="0" smtClean="0"/>
              <a:t>teeth.</a:t>
            </a:r>
            <a:endParaRPr lang="en-US" sz="2400" dirty="0"/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endParaRPr lang="en-US" sz="2400" dirty="0" smtClean="0"/>
          </a:p>
          <a:p>
            <a:r>
              <a:rPr lang="en-US" sz="2400" dirty="0" smtClean="0"/>
              <a:t>Pathogenic </a:t>
            </a:r>
            <a:r>
              <a:rPr lang="en-US" sz="2400" dirty="0"/>
              <a:t>strains of </a:t>
            </a:r>
            <a:r>
              <a:rPr lang="en-US" sz="2400" i="1" dirty="0">
                <a:solidFill>
                  <a:srgbClr val="00B050"/>
                </a:solidFill>
              </a:rPr>
              <a:t>Escherichia coli </a:t>
            </a:r>
            <a:r>
              <a:rPr lang="en-US" sz="2400" i="1" dirty="0"/>
              <a:t>have </a:t>
            </a:r>
            <a:r>
              <a:rPr lang="en-US" sz="2400" i="1" dirty="0" err="1" smtClean="0"/>
              <a:t>pili</a:t>
            </a:r>
            <a:r>
              <a:rPr lang="en-US" sz="2400" i="1" dirty="0" smtClean="0"/>
              <a:t> </a:t>
            </a:r>
            <a:r>
              <a:rPr lang="en-US" sz="2400" i="1" dirty="0"/>
              <a:t>that aid in attachment to epithelial cells </a:t>
            </a:r>
            <a:r>
              <a:rPr lang="en-US" sz="2400" i="1" dirty="0" smtClean="0"/>
              <a:t>of </a:t>
            </a:r>
            <a:r>
              <a:rPr lang="en-US" sz="2400" dirty="0" smtClean="0"/>
              <a:t>the </a:t>
            </a:r>
            <a:r>
              <a:rPr lang="en-US" sz="2400" dirty="0"/>
              <a:t>gastrointestinal tract or urinary tract</a:t>
            </a:r>
            <a:endParaRPr lang="ar-SA" sz="2400" dirty="0"/>
          </a:p>
        </p:txBody>
      </p:sp>
      <p:pic>
        <p:nvPicPr>
          <p:cNvPr id="4" name="Picture 3" descr="tee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2636912"/>
            <a:ext cx="2376264" cy="237626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en-US" b="1" dirty="0" smtClean="0">
                <a:solidFill>
                  <a:srgbClr val="FF0000"/>
                </a:solidFill>
                <a:cs typeface="Times New Roman" pitchFamily="18" charset="0"/>
              </a:rPr>
              <a:t>Colonization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US" sz="2400" dirty="0" smtClean="0">
                <a:cs typeface="Times New Roman" pitchFamily="18" charset="0"/>
              </a:rPr>
              <a:t>Some virulent bacteria produce special proteins that allow them to colonize parts of the host body.</a:t>
            </a:r>
          </a:p>
          <a:p>
            <a:r>
              <a:rPr lang="en-US" sz="2400" dirty="0" smtClean="0">
                <a:cs typeface="Times New Roman" pitchFamily="18" charset="0"/>
              </a:rPr>
              <a:t>Pathogens start multiplication and maintenance.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>
                <a:cs typeface="Times New Roman" pitchFamily="18" charset="0"/>
              </a:rPr>
              <a:t>Pathogens compete with normal flora for residence.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>
                <a:cs typeface="Times New Roman" pitchFamily="18" charset="0"/>
              </a:rPr>
              <a:t>Pathogens will resist body reactions e.g. Bile, stomach acid, skin secretions, </a:t>
            </a:r>
            <a:r>
              <a:rPr lang="en-US" sz="2400" dirty="0" err="1" smtClean="0">
                <a:cs typeface="Times New Roman" pitchFamily="18" charset="0"/>
              </a:rPr>
              <a:t>IgA</a:t>
            </a:r>
            <a:r>
              <a:rPr lang="en-US" sz="2400" dirty="0" smtClean="0">
                <a:cs typeface="Times New Roman" pitchFamily="18" charset="0"/>
              </a:rPr>
              <a:t> (mucosal antibodies).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B050"/>
                </a:solidFill>
                <a:cs typeface="Times New Roman" pitchFamily="18" charset="0"/>
              </a:rPr>
              <a:t>e.g.</a:t>
            </a:r>
            <a:r>
              <a:rPr lang="en-US" sz="2400" b="1" i="1" dirty="0" smtClean="0">
                <a:solidFill>
                  <a:srgbClr val="00B050"/>
                </a:solidFill>
                <a:cs typeface="Times New Roman" pitchFamily="18" charset="0"/>
              </a:rPr>
              <a:t> </a:t>
            </a:r>
          </a:p>
          <a:p>
            <a:pPr marL="342900" lvl="1" indent="-342900">
              <a:buNone/>
            </a:pPr>
            <a:r>
              <a:rPr lang="en-US" sz="2400" dirty="0" smtClean="0">
                <a:cs typeface="Times New Roman" pitchFamily="18" charset="0"/>
              </a:rPr>
              <a:t>     </a:t>
            </a:r>
            <a:r>
              <a:rPr lang="en-US" sz="2400" i="1" dirty="0" smtClean="0">
                <a:cs typeface="Times New Roman" pitchFamily="18" charset="0"/>
              </a:rPr>
              <a:t>Helicobacter pylori</a:t>
            </a:r>
            <a:r>
              <a:rPr lang="en-US" sz="2400" dirty="0" smtClean="0">
                <a:cs typeface="Times New Roman" pitchFamily="18" charset="0"/>
              </a:rPr>
              <a:t> is able to survive in the acidic environment of the human stomach by producing the enzyme </a:t>
            </a:r>
            <a:r>
              <a:rPr lang="en-US" sz="2400" b="1" dirty="0" err="1" smtClean="0">
                <a:solidFill>
                  <a:srgbClr val="00B050"/>
                </a:solidFill>
                <a:cs typeface="Times New Roman" pitchFamily="18" charset="0"/>
              </a:rPr>
              <a:t>urease</a:t>
            </a:r>
            <a:r>
              <a:rPr lang="en-US" sz="2400" b="1" dirty="0" smtClean="0">
                <a:solidFill>
                  <a:srgbClr val="00B050"/>
                </a:solidFill>
                <a:cs typeface="Times New Roman" pitchFamily="18" charset="0"/>
              </a:rPr>
              <a:t>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IV. </a:t>
            </a:r>
            <a:r>
              <a:rPr lang="en-US" b="1" dirty="0" smtClean="0">
                <a:solidFill>
                  <a:srgbClr val="FF0000"/>
                </a:solidFill>
                <a:cs typeface="Times New Roman" pitchFamily="18" charset="0"/>
              </a:rPr>
              <a:t>Invasion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247650">
              <a:buNone/>
              <a:defRPr/>
            </a:pPr>
            <a:r>
              <a:rPr lang="en-US" dirty="0" smtClean="0">
                <a:cs typeface="Times New Roman" pitchFamily="18" charset="0"/>
              </a:rPr>
              <a:t>   Some virulent bacteria produce proteins that either:</a:t>
            </a:r>
          </a:p>
          <a:p>
            <a:pPr marL="514350" indent="111125">
              <a:buNone/>
              <a:defRPr/>
            </a:pP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b="1" dirty="0" smtClean="0">
                <a:cs typeface="Times New Roman" pitchFamily="18" charset="0"/>
              </a:rPr>
              <a:t>a. </a:t>
            </a:r>
            <a:r>
              <a:rPr lang="en-US" dirty="0" smtClean="0">
                <a:cs typeface="Times New Roman" pitchFamily="18" charset="0"/>
              </a:rPr>
              <a:t>Disrupt host cell membranes or </a:t>
            </a:r>
          </a:p>
          <a:p>
            <a:pPr marL="514350" indent="111125">
              <a:buNone/>
              <a:defRPr/>
            </a:pPr>
            <a:r>
              <a:rPr lang="en-US" b="1" dirty="0" smtClean="0">
                <a:cs typeface="Times New Roman" pitchFamily="18" charset="0"/>
              </a:rPr>
              <a:t> b. </a:t>
            </a:r>
            <a:r>
              <a:rPr lang="en-US" dirty="0" smtClean="0">
                <a:cs typeface="Times New Roman" pitchFamily="18" charset="0"/>
              </a:rPr>
              <a:t>Stimulate </a:t>
            </a:r>
            <a:r>
              <a:rPr lang="en-US" dirty="0" err="1" smtClean="0">
                <a:cs typeface="Times New Roman" pitchFamily="18" charset="0"/>
              </a:rPr>
              <a:t>endocytosis</a:t>
            </a:r>
            <a:r>
              <a:rPr lang="en-US" dirty="0" smtClean="0">
                <a:cs typeface="Times New Roman" pitchFamily="18" charset="0"/>
              </a:rPr>
              <a:t> into host cells.</a:t>
            </a:r>
          </a:p>
          <a:p>
            <a:pPr marL="514350" indent="111125">
              <a:buNone/>
              <a:defRPr/>
            </a:pPr>
            <a:endParaRPr lang="en-US" sz="2400" i="1" dirty="0" smtClean="0">
              <a:solidFill>
                <a:srgbClr val="00B050"/>
              </a:solidFill>
            </a:endParaRPr>
          </a:p>
          <a:p>
            <a:pPr marL="514350" indent="111125">
              <a:buNone/>
              <a:defRPr/>
            </a:pPr>
            <a:r>
              <a:rPr lang="en-US" sz="2400" i="1" dirty="0" err="1" smtClean="0">
                <a:solidFill>
                  <a:srgbClr val="00B050"/>
                </a:solidFill>
              </a:rPr>
              <a:t>Endocytosis</a:t>
            </a:r>
            <a:r>
              <a:rPr lang="en-US" sz="2400" i="1" dirty="0" smtClean="0">
                <a:solidFill>
                  <a:srgbClr val="00B050"/>
                </a:solidFill>
              </a:rPr>
              <a:t> is the process by which cells       </a:t>
            </a:r>
          </a:p>
          <a:p>
            <a:pPr marL="514350" indent="111125">
              <a:buNone/>
              <a:defRPr/>
            </a:pPr>
            <a:r>
              <a:rPr lang="en-US" sz="2400" i="1" dirty="0" smtClean="0">
                <a:solidFill>
                  <a:srgbClr val="00B050"/>
                </a:solidFill>
              </a:rPr>
              <a:t>absorb material (molecules such as proteins)  </a:t>
            </a:r>
          </a:p>
          <a:p>
            <a:pPr marL="514350" indent="111125">
              <a:buNone/>
              <a:defRPr/>
            </a:pPr>
            <a:r>
              <a:rPr lang="en-US" sz="2400" i="1" dirty="0" smtClean="0">
                <a:solidFill>
                  <a:srgbClr val="00B050"/>
                </a:solidFill>
              </a:rPr>
              <a:t>from outside the cell by engulfing it with </a:t>
            </a:r>
          </a:p>
          <a:p>
            <a:pPr marL="514350" indent="111125">
              <a:buNone/>
              <a:defRPr/>
            </a:pPr>
            <a:r>
              <a:rPr lang="en-US" sz="2400" i="1" dirty="0" smtClean="0">
                <a:solidFill>
                  <a:srgbClr val="00B050"/>
                </a:solidFill>
              </a:rPr>
              <a:t>their cell membrane</a:t>
            </a:r>
            <a:endParaRPr lang="en-US" sz="2400" i="1" dirty="0" smtClean="0">
              <a:solidFill>
                <a:srgbClr val="00B050"/>
              </a:solidFill>
              <a:cs typeface="Times New Roman" pitchFamily="18" charset="0"/>
            </a:endParaRP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en-US" b="1" dirty="0" smtClean="0">
                <a:solidFill>
                  <a:srgbClr val="FF0000"/>
                </a:solidFill>
                <a:cs typeface="Times New Roman" pitchFamily="18" charset="0"/>
              </a:rPr>
              <a:t>Immune Response Inhibitors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Many bacteria produce virulence factors that inhibit the host's immune system defenses.</a:t>
            </a:r>
          </a:p>
          <a:p>
            <a:endParaRPr lang="en-US" dirty="0" smtClean="0"/>
          </a:p>
          <a:p>
            <a:r>
              <a:rPr lang="en-US" dirty="0" smtClean="0">
                <a:cs typeface="Times New Roman" pitchFamily="18" charset="0"/>
              </a:rPr>
              <a:t>The polysaccharide capsule of </a:t>
            </a:r>
            <a:r>
              <a:rPr lang="en-US" i="1" dirty="0" smtClean="0">
                <a:cs typeface="Times New Roman" pitchFamily="18" charset="0"/>
              </a:rPr>
              <a:t>Streptococcus </a:t>
            </a:r>
            <a:r>
              <a:rPr lang="en-US" i="1" dirty="0" err="1" smtClean="0">
                <a:cs typeface="Times New Roman" pitchFamily="18" charset="0"/>
              </a:rPr>
              <a:t>pneumoniae</a:t>
            </a:r>
            <a:r>
              <a:rPr lang="en-US" dirty="0" smtClean="0">
                <a:cs typeface="Times New Roman" pitchFamily="18" charset="0"/>
              </a:rPr>
              <a:t> inhibits </a:t>
            </a:r>
            <a:r>
              <a:rPr lang="en-US" dirty="0" err="1" smtClean="0">
                <a:cs typeface="Times New Roman" pitchFamily="18" charset="0"/>
              </a:rPr>
              <a:t>phagocytosis</a:t>
            </a:r>
            <a:r>
              <a:rPr lang="en-US" dirty="0" smtClean="0">
                <a:cs typeface="Times New Roman" pitchFamily="18" charset="0"/>
              </a:rPr>
              <a:t> of the bacterium by host immune cells.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8686800" cy="3124200"/>
          </a:xfrm>
        </p:spPr>
        <p:txBody>
          <a:bodyPr/>
          <a:lstStyle/>
          <a:p>
            <a:pPr marL="514350" indent="-514350">
              <a:spcBef>
                <a:spcPts val="300"/>
              </a:spcBef>
              <a:defRPr/>
            </a:pPr>
            <a:r>
              <a:rPr lang="en-US" sz="2400" dirty="0" smtClean="0">
                <a:cs typeface="Times New Roman" pitchFamily="18" charset="0"/>
              </a:rPr>
              <a:t>Many </a:t>
            </a:r>
            <a:r>
              <a:rPr lang="en-US" sz="2400" dirty="0">
                <a:cs typeface="Times New Roman" pitchFamily="18" charset="0"/>
              </a:rPr>
              <a:t>virulence factors are proteins made by </a:t>
            </a:r>
            <a:r>
              <a:rPr lang="en-US" sz="2400" dirty="0" smtClean="0">
                <a:cs typeface="Times New Roman" pitchFamily="18" charset="0"/>
              </a:rPr>
              <a:t>microorganisms </a:t>
            </a:r>
            <a:r>
              <a:rPr lang="en-US" sz="2400" dirty="0">
                <a:cs typeface="Times New Roman" pitchFamily="18" charset="0"/>
              </a:rPr>
              <a:t>that poison host cells and cause tissue </a:t>
            </a:r>
            <a:r>
              <a:rPr lang="en-US" sz="2400" dirty="0" smtClean="0">
                <a:cs typeface="Times New Roman" pitchFamily="18" charset="0"/>
              </a:rPr>
              <a:t>damage.</a:t>
            </a:r>
          </a:p>
          <a:p>
            <a:pPr marL="514350" indent="-514350">
              <a:spcBef>
                <a:spcPts val="300"/>
              </a:spcBef>
              <a:buNone/>
              <a:defRPr/>
            </a:pPr>
            <a:r>
              <a:rPr lang="en-US" sz="2400" dirty="0" smtClean="0">
                <a:cs typeface="Times New Roman" pitchFamily="18" charset="0"/>
              </a:rPr>
              <a:t>       </a:t>
            </a:r>
            <a:r>
              <a:rPr lang="en-US" sz="2400" b="1" dirty="0" smtClean="0">
                <a:solidFill>
                  <a:srgbClr val="0000FF"/>
                </a:solidFill>
                <a:cs typeface="Times New Roman" pitchFamily="18" charset="0"/>
              </a:rPr>
              <a:t>e.g.</a:t>
            </a:r>
            <a:r>
              <a:rPr lang="en-US" sz="2400" dirty="0" smtClean="0">
                <a:cs typeface="Times New Roman" pitchFamily="18" charset="0"/>
              </a:rPr>
              <a:t> Bacteria that produce toxins are called </a:t>
            </a:r>
            <a:r>
              <a:rPr lang="en-US" sz="2400" dirty="0" err="1" smtClean="0">
                <a:cs typeface="Times New Roman" pitchFamily="18" charset="0"/>
              </a:rPr>
              <a:t>toxigenic</a:t>
            </a:r>
            <a:r>
              <a:rPr lang="en-US" sz="2400" dirty="0" smtClean="0">
                <a:cs typeface="Times New Roman" pitchFamily="18" charset="0"/>
              </a:rPr>
              <a:t>.</a:t>
            </a:r>
          </a:p>
          <a:p>
            <a:pPr marL="514350" indent="-514350">
              <a:spcBef>
                <a:spcPts val="300"/>
              </a:spcBef>
              <a:buNone/>
              <a:defRPr/>
            </a:pPr>
            <a:endParaRPr lang="en-US" sz="2400" dirty="0" smtClean="0">
              <a:cs typeface="Times New Roman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499992" y="3429000"/>
            <a:ext cx="1944216" cy="6480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0800000" flipV="1">
            <a:off x="2771800" y="3429000"/>
            <a:ext cx="1701552" cy="6480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7544" y="4077072"/>
            <a:ext cx="3528392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u="sng" dirty="0" err="1" smtClean="0">
                <a:solidFill>
                  <a:srgbClr val="00B050"/>
                </a:solidFill>
              </a:rPr>
              <a:t>Endotoxins</a:t>
            </a:r>
            <a:r>
              <a:rPr lang="en-US" sz="2400" b="1" u="sng" dirty="0" smtClean="0">
                <a:solidFill>
                  <a:srgbClr val="00B050"/>
                </a:solidFill>
              </a:rPr>
              <a:t>:</a:t>
            </a:r>
            <a:r>
              <a:rPr lang="en-US" sz="2400" dirty="0" smtClean="0"/>
              <a:t> </a:t>
            </a:r>
            <a:r>
              <a:rPr lang="en-US" sz="2000" dirty="0" smtClean="0"/>
              <a:t>they are part of the outer membrane of the cell wall  of bacteria</a:t>
            </a:r>
          </a:p>
          <a:p>
            <a:r>
              <a:rPr lang="en-US" sz="2000" dirty="0" smtClean="0"/>
              <a:t>-They are present </a:t>
            </a:r>
            <a:r>
              <a:rPr lang="en-US" sz="2000" b="1" dirty="0" smtClean="0">
                <a:solidFill>
                  <a:srgbClr val="0000FF"/>
                </a:solidFill>
              </a:rPr>
              <a:t>only</a:t>
            </a:r>
            <a:r>
              <a:rPr lang="en-US" sz="2000" dirty="0" smtClean="0"/>
              <a:t> by Gram    </a:t>
            </a:r>
          </a:p>
          <a:p>
            <a:r>
              <a:rPr lang="en-US" sz="2000" dirty="0" smtClean="0"/>
              <a:t>     -</a:t>
            </a:r>
            <a:r>
              <a:rPr lang="en-US" sz="2000" dirty="0" err="1" smtClean="0"/>
              <a:t>ve</a:t>
            </a:r>
            <a:r>
              <a:rPr lang="en-US" sz="2000" dirty="0" smtClean="0"/>
              <a:t> bacteria </a:t>
            </a:r>
          </a:p>
          <a:p>
            <a:r>
              <a:rPr lang="en-US" sz="2000" dirty="0" smtClean="0"/>
              <a:t>- Death of the bacteria lead to the release of </a:t>
            </a:r>
            <a:r>
              <a:rPr lang="en-US" sz="2000" dirty="0" err="1" smtClean="0"/>
              <a:t>endotoxins</a:t>
            </a:r>
            <a:r>
              <a:rPr lang="en-US" sz="2000" dirty="0" smtClean="0"/>
              <a:t>.</a:t>
            </a:r>
            <a:endParaRPr lang="ar-SA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004048" y="4077072"/>
            <a:ext cx="3733800" cy="20005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u="sng" dirty="0" err="1" smtClean="0">
                <a:solidFill>
                  <a:srgbClr val="00B050"/>
                </a:solidFill>
              </a:rPr>
              <a:t>Exotoxins</a:t>
            </a:r>
            <a:r>
              <a:rPr lang="en-US" sz="2400" b="1" u="sng" dirty="0" smtClean="0">
                <a:solidFill>
                  <a:srgbClr val="00B050"/>
                </a:solidFill>
              </a:rPr>
              <a:t>:</a:t>
            </a:r>
            <a:r>
              <a:rPr lang="en-US" sz="2000" dirty="0" smtClean="0"/>
              <a:t> they are toxins produced by the bacteria to the surrounding tissue. </a:t>
            </a:r>
          </a:p>
          <a:p>
            <a:r>
              <a:rPr lang="en-US" sz="2000" dirty="0" smtClean="0"/>
              <a:t>-They are produced mostly by  </a:t>
            </a:r>
          </a:p>
          <a:p>
            <a:r>
              <a:rPr lang="en-US" sz="2000" dirty="0" smtClean="0"/>
              <a:t>   Gram +</a:t>
            </a:r>
            <a:r>
              <a:rPr lang="en-US" sz="2000" dirty="0" err="1" smtClean="0"/>
              <a:t>ve</a:t>
            </a:r>
            <a:r>
              <a:rPr lang="en-US" sz="2000" dirty="0" smtClean="0"/>
              <a:t> bacteria </a:t>
            </a:r>
          </a:p>
          <a:p>
            <a:r>
              <a:rPr lang="en-US" sz="2000" dirty="0" smtClean="0"/>
              <a:t>E.g. Diphtheria toxins</a:t>
            </a:r>
            <a:endParaRPr lang="ar-SA" sz="20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VI. </a:t>
            </a:r>
            <a:r>
              <a:rPr lang="en-US" b="1" dirty="0" smtClean="0">
                <a:solidFill>
                  <a:srgbClr val="FF0000"/>
                </a:solidFill>
                <a:cs typeface="Times New Roman" pitchFamily="18" charset="0"/>
              </a:rPr>
              <a:t>Toxins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131840" y="2924944"/>
            <a:ext cx="2520280" cy="5232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300"/>
              </a:spcBef>
              <a:buNone/>
              <a:defRPr/>
            </a:pPr>
            <a:r>
              <a:rPr lang="en-US" sz="2800" b="1" dirty="0" smtClean="0">
                <a:solidFill>
                  <a:srgbClr val="FF0000"/>
                </a:solidFill>
                <a:cs typeface="Times New Roman" pitchFamily="18" charset="0"/>
              </a:rPr>
              <a:t>Bacterial toxins</a:t>
            </a:r>
            <a:endParaRPr lang="ar-SA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4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5170"/>
          <a:stretch>
            <a:fillRect/>
          </a:stretch>
        </p:blipFill>
        <p:spPr bwMode="auto">
          <a:xfrm>
            <a:off x="0" y="761902"/>
            <a:ext cx="9161083" cy="4971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Definitions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 fontScale="92500" lnSpcReduction="20000"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Path-</a:t>
            </a:r>
            <a:r>
              <a:rPr lang="en-US" sz="2400" dirty="0" smtClean="0"/>
              <a:t> means disease.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Pathogenesis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</a:t>
            </a:r>
            <a:r>
              <a:rPr lang="en-US" sz="2400" dirty="0"/>
              <a:t>T</a:t>
            </a:r>
            <a:r>
              <a:rPr lang="en-US" sz="2400" dirty="0" smtClean="0"/>
              <a:t>he steps or mechanisms involved in the development of a disease. 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Infection</a:t>
            </a:r>
          </a:p>
          <a:p>
            <a:pPr>
              <a:buNone/>
            </a:pPr>
            <a:r>
              <a:rPr lang="en-US" sz="2400" dirty="0" smtClean="0"/>
              <a:t>     </a:t>
            </a:r>
            <a:r>
              <a:rPr lang="en-US" sz="2400" dirty="0"/>
              <a:t>T</a:t>
            </a:r>
            <a:r>
              <a:rPr lang="en-US" sz="2400" dirty="0" smtClean="0"/>
              <a:t>he presence and colonization of a pathogen in human body.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Infectious Disease</a:t>
            </a:r>
          </a:p>
          <a:p>
            <a:pPr>
              <a:buNone/>
            </a:pPr>
            <a:r>
              <a:rPr lang="en-US" sz="2400" b="1" dirty="0"/>
              <a:t> </a:t>
            </a:r>
            <a:r>
              <a:rPr lang="en-US" sz="2400" b="1" dirty="0" smtClean="0"/>
              <a:t>    </a:t>
            </a:r>
            <a:r>
              <a:rPr lang="en-US" sz="2400" dirty="0" smtClean="0"/>
              <a:t>Is a disease caused by a pathogen</a:t>
            </a:r>
            <a:r>
              <a:rPr lang="en-US" sz="2400" dirty="0" smtClean="0"/>
              <a:t>.</a:t>
            </a:r>
          </a:p>
          <a:p>
            <a:pPr>
              <a:spcBef>
                <a:spcPts val="200"/>
              </a:spcBef>
              <a:buNone/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200"/>
              </a:spcBef>
              <a:buNone/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Virulence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92075" indent="-92075">
              <a:spcBef>
                <a:spcPts val="200"/>
              </a:spcBef>
              <a:buNone/>
              <a:defRPr/>
            </a:pPr>
            <a:r>
              <a:rPr lang="en-US" sz="2400" dirty="0" smtClean="0">
                <a:latin typeface="+mj-lt"/>
                <a:cs typeface="Times New Roman" pitchFamily="18" charset="0"/>
              </a:rPr>
              <a:t>Is the degree of </a:t>
            </a:r>
            <a:r>
              <a:rPr lang="en-US" sz="2400" b="1" i="1" dirty="0" err="1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pathogenicity</a:t>
            </a:r>
            <a:r>
              <a:rPr lang="en-US" sz="2400" dirty="0" smtClean="0">
                <a:latin typeface="+mj-lt"/>
                <a:cs typeface="Times New Roman" pitchFamily="18" charset="0"/>
              </a:rPr>
              <a:t> of an organism, i.e. the relative ability of a pathogen to cause disease.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b="1" dirty="0" smtClean="0">
                <a:solidFill>
                  <a:srgbClr val="00B050"/>
                </a:solidFill>
              </a:rPr>
              <a:t>Not </a:t>
            </a:r>
            <a:r>
              <a:rPr lang="en-US" sz="2400" b="1" dirty="0" smtClean="0">
                <a:solidFill>
                  <a:srgbClr val="00B050"/>
                </a:solidFill>
              </a:rPr>
              <a:t>all pathogens entering human body will cause disease because humans are protected by normal flora and the immune system.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Course of an Infectious Disease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There are 4 phases or periods in any infectious disease: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solidFill>
                  <a:srgbClr val="0000FF"/>
                </a:solidFill>
              </a:rPr>
              <a:t>The incubation period: </a:t>
            </a:r>
          </a:p>
          <a:p>
            <a:pPr marL="514350" indent="-514350">
              <a:buNone/>
            </a:pP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</a:rPr>
              <a:t>       </a:t>
            </a:r>
            <a:r>
              <a:rPr lang="en-US" sz="2400" b="1" dirty="0"/>
              <a:t>T</a:t>
            </a:r>
            <a:r>
              <a:rPr lang="en-US" sz="2400" b="1" dirty="0" smtClean="0"/>
              <a:t>he time between entry of the pathogen and the onset of symptoms. </a:t>
            </a:r>
            <a:endParaRPr lang="en-US" sz="2400" b="1" dirty="0" smtClean="0">
              <a:solidFill>
                <a:srgbClr val="0000FF"/>
              </a:solidFill>
            </a:endParaRPr>
          </a:p>
          <a:p>
            <a:pPr marL="514350" indent="-514350">
              <a:buAutoNum type="arabicPeriod" startAt="2"/>
            </a:pPr>
            <a:r>
              <a:rPr lang="en-US" sz="2400" b="1" dirty="0" smtClean="0">
                <a:solidFill>
                  <a:srgbClr val="0000FF"/>
                </a:solidFill>
              </a:rPr>
              <a:t>The </a:t>
            </a:r>
            <a:r>
              <a:rPr lang="en-US" sz="2400" b="1" dirty="0" err="1" smtClean="0">
                <a:solidFill>
                  <a:srgbClr val="0000FF"/>
                </a:solidFill>
              </a:rPr>
              <a:t>prodromal</a:t>
            </a:r>
            <a:r>
              <a:rPr lang="en-US" sz="2400" b="1" dirty="0" smtClean="0">
                <a:solidFill>
                  <a:srgbClr val="0000FF"/>
                </a:solidFill>
              </a:rPr>
              <a:t> period:</a:t>
            </a:r>
          </a:p>
          <a:p>
            <a:pPr marL="514350" indent="-514350">
              <a:buNone/>
            </a:pPr>
            <a:r>
              <a:rPr lang="en-US" sz="2400" b="1" dirty="0" smtClean="0">
                <a:solidFill>
                  <a:srgbClr val="0000FF"/>
                </a:solidFill>
              </a:rPr>
              <a:t>        </a:t>
            </a:r>
            <a:r>
              <a:rPr lang="en-US" sz="2400" b="1" dirty="0" smtClean="0"/>
              <a:t>The time when the person feels abnormal and week.</a:t>
            </a:r>
            <a:endParaRPr lang="en-US" sz="2400" b="1" dirty="0" smtClean="0">
              <a:solidFill>
                <a:srgbClr val="0000FF"/>
              </a:solidFill>
            </a:endParaRPr>
          </a:p>
          <a:p>
            <a:pPr marL="514350" indent="-514350">
              <a:buAutoNum type="arabicPeriod" startAt="3"/>
            </a:pPr>
            <a:r>
              <a:rPr lang="en-US" sz="2400" b="1" dirty="0" smtClean="0">
                <a:solidFill>
                  <a:srgbClr val="0000FF"/>
                </a:solidFill>
              </a:rPr>
              <a:t>The period of illness:</a:t>
            </a:r>
          </a:p>
          <a:p>
            <a:pPr marL="514350" indent="-514350">
              <a:buNone/>
            </a:pPr>
            <a:r>
              <a:rPr lang="en-US" sz="2400" b="1" dirty="0" smtClean="0">
                <a:solidFill>
                  <a:srgbClr val="0000FF"/>
                </a:solidFill>
              </a:rPr>
              <a:t>        </a:t>
            </a:r>
            <a:r>
              <a:rPr lang="en-US" sz="2400" b="1" dirty="0" smtClean="0"/>
              <a:t>The time when the person feels typical symptoms associated with that specific disease.</a:t>
            </a:r>
            <a:endParaRPr lang="en-US" sz="2400" b="1" dirty="0" smtClean="0">
              <a:solidFill>
                <a:srgbClr val="0000FF"/>
              </a:solidFill>
            </a:endParaRPr>
          </a:p>
          <a:p>
            <a:pPr marL="514350" indent="-514350">
              <a:buAutoNum type="arabicPeriod" startAt="4"/>
            </a:pPr>
            <a:r>
              <a:rPr lang="en-US" sz="2400" b="1" dirty="0" smtClean="0">
                <a:solidFill>
                  <a:srgbClr val="0000FF"/>
                </a:solidFill>
              </a:rPr>
              <a:t>The convalescent period:</a:t>
            </a:r>
          </a:p>
          <a:p>
            <a:pPr marL="514350" indent="-514350">
              <a:buNone/>
            </a:pPr>
            <a:r>
              <a:rPr lang="en-US" sz="2400" b="1" dirty="0" smtClean="0"/>
              <a:t>        The time when the person recovers from the infection but may develop permanent damage to the area of infection.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Localized vs. Systemic Infection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Localized Infection</a:t>
            </a:r>
          </a:p>
          <a:p>
            <a:pPr>
              <a:buNone/>
            </a:pPr>
            <a:r>
              <a:rPr lang="en-US" dirty="0" smtClean="0"/>
              <a:t>    The pathogen is only present at the original site of infection.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Systemic Infection (Generalized)</a:t>
            </a:r>
          </a:p>
          <a:p>
            <a:pPr>
              <a:buNone/>
            </a:pPr>
            <a:r>
              <a:rPr lang="en-US" dirty="0" smtClean="0"/>
              <a:t>    The pathogen is carried to other parts of the body by blood, lymph,.. 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Acute, </a:t>
            </a:r>
            <a:r>
              <a:rPr lang="en-US" b="1" dirty="0" err="1" smtClean="0">
                <a:solidFill>
                  <a:srgbClr val="FF0000"/>
                </a:solidFill>
              </a:rPr>
              <a:t>Subacute</a:t>
            </a:r>
            <a:r>
              <a:rPr lang="en-US" b="1" dirty="0" smtClean="0">
                <a:solidFill>
                  <a:srgbClr val="FF0000"/>
                </a:solidFill>
              </a:rPr>
              <a:t>, and Chronic Disease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00FF"/>
                </a:solidFill>
              </a:rPr>
              <a:t>Acute Disease</a:t>
            </a:r>
          </a:p>
          <a:p>
            <a:pPr>
              <a:buNone/>
            </a:pPr>
            <a:r>
              <a:rPr lang="en-US" dirty="0" smtClean="0"/>
              <a:t>    Rapid onset of disease and rapid recovery.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>
                <a:solidFill>
                  <a:srgbClr val="00B0F0"/>
                </a:solidFill>
              </a:rPr>
              <a:t>e.g.</a:t>
            </a:r>
            <a:r>
              <a:rPr lang="en-US" dirty="0" smtClean="0"/>
              <a:t> Influenza, measles,..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b="1" dirty="0" smtClean="0">
                <a:solidFill>
                  <a:srgbClr val="0000FF"/>
                </a:solidFill>
              </a:rPr>
              <a:t>Chronic Disease</a:t>
            </a:r>
          </a:p>
          <a:p>
            <a:pPr>
              <a:buNone/>
            </a:pPr>
            <a:r>
              <a:rPr lang="en-US" dirty="0" smtClean="0"/>
              <a:t>    Slow onset of disease and last a long time.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>
                <a:solidFill>
                  <a:srgbClr val="00B0F0"/>
                </a:solidFill>
              </a:rPr>
              <a:t>e.g.</a:t>
            </a:r>
            <a:r>
              <a:rPr lang="en-US" dirty="0" smtClean="0"/>
              <a:t> Tb, syphilis,..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b="1" dirty="0" err="1" smtClean="0">
                <a:solidFill>
                  <a:srgbClr val="0000FF"/>
                </a:solidFill>
              </a:rPr>
              <a:t>Subacute</a:t>
            </a:r>
            <a:r>
              <a:rPr lang="en-US" b="1" dirty="0" smtClean="0">
                <a:solidFill>
                  <a:srgbClr val="0000FF"/>
                </a:solidFill>
              </a:rPr>
              <a:t> Disease</a:t>
            </a:r>
          </a:p>
          <a:p>
            <a:pPr>
              <a:buNone/>
            </a:pPr>
            <a:r>
              <a:rPr lang="en-US" dirty="0" smtClean="0"/>
              <a:t>    The disease with onset less than acute but more than chronic. </a:t>
            </a:r>
            <a:r>
              <a:rPr lang="en-US" b="1" dirty="0" smtClean="0">
                <a:solidFill>
                  <a:srgbClr val="00B0F0"/>
                </a:solidFill>
              </a:rPr>
              <a:t>e.g.</a:t>
            </a:r>
            <a:r>
              <a:rPr lang="en-US" dirty="0" smtClean="0"/>
              <a:t> bacterial endocarditis.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Signs vs. Symptoms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A Sign of a Disease</a:t>
            </a:r>
          </a:p>
          <a:p>
            <a:pPr>
              <a:buNone/>
            </a:pPr>
            <a:r>
              <a:rPr lang="en-US" dirty="0" smtClean="0"/>
              <a:t>    Evidence of disease found or seen by the doctor </a:t>
            </a:r>
            <a:r>
              <a:rPr lang="en-US" b="1" dirty="0" smtClean="0">
                <a:solidFill>
                  <a:srgbClr val="00FF00"/>
                </a:solidFill>
              </a:rPr>
              <a:t>e.g.</a:t>
            </a:r>
            <a:r>
              <a:rPr lang="en-US" dirty="0" smtClean="0"/>
              <a:t> abnormal heart or breath sounds, blood pressure, LAB results, radiology,..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A Symptom of a Disease</a:t>
            </a:r>
          </a:p>
          <a:p>
            <a:pPr>
              <a:buNone/>
            </a:pPr>
            <a:r>
              <a:rPr lang="en-US" dirty="0" smtClean="0"/>
              <a:t>    Evidence of disease felt and explained by the patient </a:t>
            </a:r>
            <a:r>
              <a:rPr lang="en-US" b="1" dirty="0" smtClean="0">
                <a:solidFill>
                  <a:srgbClr val="00FF00"/>
                </a:solidFill>
              </a:rPr>
              <a:t>e.g.</a:t>
            </a:r>
            <a:r>
              <a:rPr lang="en-US" dirty="0" smtClean="0"/>
              <a:t> headache, stomachache, pain, nausea, itching,..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Steps in the Pathogenesis of Infectious Diseases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Entry.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Attachment.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Colonization.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Invasion.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Immune response Inhibitors.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Toxins.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88640"/>
            <a:ext cx="8229600" cy="954360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I-</a:t>
            </a:r>
            <a:r>
              <a:rPr lang="en-US" b="1" dirty="0" smtClean="0">
                <a:solidFill>
                  <a:srgbClr val="FF0000"/>
                </a:solidFill>
              </a:rPr>
              <a:t> Ways of Pathogen Entry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410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00FF"/>
                </a:solidFill>
              </a:rPr>
              <a:t>Penetration of Skin. </a:t>
            </a:r>
          </a:p>
          <a:p>
            <a:pPr marL="514350" indent="-514350">
              <a:buNone/>
            </a:pPr>
            <a:r>
              <a:rPr lang="en-US" dirty="0" smtClean="0"/>
              <a:t>      e.g. </a:t>
            </a:r>
            <a:r>
              <a:rPr lang="en-US" dirty="0" err="1" smtClean="0"/>
              <a:t>Bilharzia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 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2.  Through mucous membranes.</a:t>
            </a:r>
          </a:p>
          <a:p>
            <a:pPr marL="514350" indent="-514350">
              <a:buNone/>
            </a:pPr>
            <a:r>
              <a:rPr lang="en-US" dirty="0" smtClean="0"/>
              <a:t>      Ingestion (Gastrointestinal tract), Inhalation (Respiratory tract), introducing pathogen into Genitourinary tract or blood, or by insects.</a:t>
            </a:r>
          </a:p>
          <a:p>
            <a:pPr marL="514350" indent="-514350">
              <a:buNone/>
            </a:pPr>
            <a:r>
              <a:rPr lang="en-US" dirty="0" smtClean="0"/>
              <a:t>       e.g. </a:t>
            </a:r>
            <a:r>
              <a:rPr lang="en-US" dirty="0" err="1" smtClean="0"/>
              <a:t>E.coli</a:t>
            </a:r>
            <a:r>
              <a:rPr lang="en-US" dirty="0" smtClean="0"/>
              <a:t>, Malaria, … </a:t>
            </a:r>
          </a:p>
          <a:p>
            <a:pPr algn="l" rtl="0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en-US" b="1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Attachment (Adhesion)</a:t>
            </a:r>
            <a:r>
              <a:rPr lang="en-US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 </a:t>
            </a:r>
            <a:endParaRPr lang="en-US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en-US" sz="2400" dirty="0" smtClean="0"/>
              <a:t>Microorganisms have macromolecules (proteins or carbohydrates) that promote attachment to tissue surfaces.</a:t>
            </a:r>
            <a:endParaRPr lang="en-US" sz="2400" dirty="0" smtClean="0">
              <a:cs typeface="Times New Roman" pitchFamily="18" charset="0"/>
            </a:endParaRPr>
          </a:p>
          <a:p>
            <a:r>
              <a:rPr lang="en-US" sz="2400" dirty="0" smtClean="0">
                <a:cs typeface="Times New Roman" pitchFamily="18" charset="0"/>
              </a:rPr>
              <a:t>Viruses and many bacteria must first bind to host cell surfaces. </a:t>
            </a:r>
          </a:p>
          <a:p>
            <a:r>
              <a:rPr lang="en-US" sz="2400" dirty="0" smtClean="0">
                <a:cs typeface="Times New Roman" pitchFamily="18" charset="0"/>
              </a:rPr>
              <a:t>Prevents early clearance.</a:t>
            </a:r>
          </a:p>
          <a:p>
            <a:r>
              <a:rPr lang="en-US" sz="2400" dirty="0" smtClean="0">
                <a:cs typeface="Times New Roman" pitchFamily="18" charset="0"/>
              </a:rPr>
              <a:t>Pathogens often bind host tissues via surface receptors. e.g.  </a:t>
            </a:r>
            <a:r>
              <a:rPr lang="en-US" sz="2400" dirty="0" err="1" smtClean="0">
                <a:solidFill>
                  <a:srgbClr val="000099"/>
                </a:solidFill>
                <a:cs typeface="Times New Roman" pitchFamily="18" charset="0"/>
              </a:rPr>
              <a:t>pili</a:t>
            </a:r>
            <a:r>
              <a:rPr lang="en-US" sz="2400" dirty="0" smtClean="0">
                <a:solidFill>
                  <a:srgbClr val="000099"/>
                </a:solidFill>
                <a:cs typeface="Times New Roman" pitchFamily="18" charset="0"/>
              </a:rPr>
              <a:t> in bacteria.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t="2684"/>
          <a:stretch>
            <a:fillRect/>
          </a:stretch>
        </p:blipFill>
        <p:spPr bwMode="auto">
          <a:xfrm>
            <a:off x="4211960" y="3775495"/>
            <a:ext cx="4788024" cy="3082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804</Words>
  <Application>Microsoft Office PowerPoint</Application>
  <PresentationFormat>On-screen Show (4:3)</PresentationFormat>
  <Paragraphs>108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Pathogenesis of Infectious Diseases</vt:lpstr>
      <vt:lpstr>Definitions</vt:lpstr>
      <vt:lpstr>Course of an Infectious Disease</vt:lpstr>
      <vt:lpstr>Localized vs. Systemic Infection</vt:lpstr>
      <vt:lpstr>Acute, Subacute, and Chronic Disease</vt:lpstr>
      <vt:lpstr>Signs vs. Symptoms</vt:lpstr>
      <vt:lpstr>Steps in the Pathogenesis of Infectious Diseases</vt:lpstr>
      <vt:lpstr>I- Ways of Pathogen Entry</vt:lpstr>
      <vt:lpstr>II. Attachment (Adhesion) </vt:lpstr>
      <vt:lpstr>Slide 10</vt:lpstr>
      <vt:lpstr>III. Colonization</vt:lpstr>
      <vt:lpstr>IV. Invasion</vt:lpstr>
      <vt:lpstr>V. Immune Response Inhibitors</vt:lpstr>
      <vt:lpstr>VI. Toxins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Pathogenesis of Infectious Diseases</dc:title>
  <dc:creator>Zeina Alkudmani</dc:creator>
  <cp:lastModifiedBy>ksu</cp:lastModifiedBy>
  <cp:revision>58</cp:revision>
  <dcterms:created xsi:type="dcterms:W3CDTF">2010-12-10T20:48:49Z</dcterms:created>
  <dcterms:modified xsi:type="dcterms:W3CDTF">2011-11-15T08:00:26Z</dcterms:modified>
</cp:coreProperties>
</file>