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77" r:id="rId4"/>
    <p:sldId id="258" r:id="rId5"/>
    <p:sldId id="259" r:id="rId6"/>
    <p:sldId id="280" r:id="rId7"/>
    <p:sldId id="281" r:id="rId8"/>
    <p:sldId id="282" r:id="rId9"/>
    <p:sldId id="283" r:id="rId10"/>
    <p:sldId id="278" r:id="rId11"/>
    <p:sldId id="279" r:id="rId12"/>
    <p:sldId id="262" r:id="rId13"/>
    <p:sldId id="260" r:id="rId14"/>
    <p:sldId id="261" r:id="rId15"/>
    <p:sldId id="263" r:id="rId16"/>
    <p:sldId id="264" r:id="rId17"/>
    <p:sldId id="265" r:id="rId18"/>
    <p:sldId id="266" r:id="rId19"/>
    <p:sldId id="268" r:id="rId20"/>
    <p:sldId id="269" r:id="rId21"/>
    <p:sldId id="270" r:id="rId22"/>
    <p:sldId id="271" r:id="rId23"/>
    <p:sldId id="272" r:id="rId24"/>
    <p:sldId id="273" r:id="rId25"/>
    <p:sldId id="274" r:id="rId26"/>
    <p:sldId id="275" r:id="rId27"/>
    <p:sldId id="27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637" autoAdjust="0"/>
  </p:normalViewPr>
  <p:slideViewPr>
    <p:cSldViewPr>
      <p:cViewPr varScale="1">
        <p:scale>
          <a:sx n="67" d="100"/>
          <a:sy n="67" d="100"/>
        </p:scale>
        <p:origin x="-146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63E5F4-EE86-40C3-B267-F05D78ADF88F}" type="datetimeFigureOut">
              <a:rPr lang="en-US" smtClean="0"/>
              <a:t>4/17/2017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ECB1D0-D35E-4BD9-9F6C-01791F50FA4B}" type="slidenum">
              <a:rPr lang="en-US" smtClean="0"/>
              <a:t>‹#›</a:t>
            </a:fld>
            <a:endParaRPr lang="en-US"/>
          </a:p>
        </p:txBody>
      </p:sp>
    </p:spTree>
    <p:extLst>
      <p:ext uri="{BB962C8B-B14F-4D97-AF65-F5344CB8AC3E}">
        <p14:creationId xmlns:p14="http://schemas.microsoft.com/office/powerpoint/2010/main" val="876818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large central square with a 1 mm2 which can be seen with the 10X objective</a:t>
            </a:r>
          </a:p>
          <a:p>
            <a:pPr marL="171450" indent="-171450">
              <a:buFont typeface="Arial" pitchFamily="34" charset="0"/>
              <a:buChar char="•"/>
            </a:pPr>
            <a:r>
              <a:rPr lang="en-US" dirty="0" smtClean="0"/>
              <a:t>This large central square is divided into 16 medium squares with the 40X objective can seen </a:t>
            </a:r>
          </a:p>
          <a:p>
            <a:pPr marL="171450" indent="-171450">
              <a:buFont typeface="Arial" pitchFamily="34" charset="0"/>
              <a:buChar char="•"/>
            </a:pPr>
            <a:r>
              <a:rPr lang="en-US" dirty="0" smtClean="0"/>
              <a:t>When we put the sample under the coverslip, the cell suspension reaches a height of 0.1 mm. the volume will be: 1 x 1 x 0,1 = 0,1 mm3 = 10-4 ml </a:t>
            </a:r>
          </a:p>
          <a:p>
            <a:pPr marL="0" indent="0">
              <a:buFont typeface="Arial" pitchFamily="34" charset="0"/>
              <a:buNone/>
            </a:pPr>
            <a:r>
              <a:rPr lang="en-US" dirty="0" smtClean="0"/>
              <a:t>( 1 cubic mm = 0.001 ml)</a:t>
            </a:r>
          </a:p>
          <a:p>
            <a:pPr marL="171450" indent="-171450">
              <a:buFont typeface="Arial" pitchFamily="34" charset="0"/>
              <a:buChar char="•"/>
            </a:pPr>
            <a:r>
              <a:rPr lang="en-US" dirty="0" smtClean="0"/>
              <a:t>If we have counted N cells in one of the large squares (that is, in 16 medium squares), the concentration of our sample will be: N x 10 4 </a:t>
            </a:r>
            <a:r>
              <a:rPr lang="en-US" dirty="0" err="1" smtClean="0"/>
              <a:t>cel</a:t>
            </a:r>
            <a:r>
              <a:rPr lang="en-US" dirty="0" smtClean="0"/>
              <a:t>/ml </a:t>
            </a:r>
          </a:p>
          <a:p>
            <a:pPr marL="171450" indent="-171450">
              <a:buFont typeface="Arial" pitchFamily="34" charset="0"/>
              <a:buChar char="•"/>
            </a:pPr>
            <a:endParaRPr lang="en-US" dirty="0" smtClean="0"/>
          </a:p>
          <a:p>
            <a:pPr marL="171450" indent="-171450">
              <a:buFont typeface="Arial" pitchFamily="34" charset="0"/>
              <a:buChar char="•"/>
            </a:pPr>
            <a:r>
              <a:rPr lang="en-US" dirty="0" smtClean="0"/>
              <a:t>When prior to counting we concentrated or diluted the initial sample, we must take into account the concentration-dilution factor (f): </a:t>
            </a:r>
          </a:p>
          <a:p>
            <a:pPr marL="0" indent="0">
              <a:buFont typeface="Arial" pitchFamily="34" charset="0"/>
              <a:buNone/>
            </a:pPr>
            <a:r>
              <a:rPr lang="en-US" dirty="0" smtClean="0"/>
              <a:t>N x 104 x f </a:t>
            </a:r>
            <a:r>
              <a:rPr lang="en-US" dirty="0" err="1" smtClean="0"/>
              <a:t>cel</a:t>
            </a:r>
            <a:r>
              <a:rPr lang="en-US" dirty="0" smtClean="0"/>
              <a:t>/ml </a:t>
            </a:r>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FFECB1D0-D35E-4BD9-9F6C-01791F50FA4B}" type="slidenum">
              <a:rPr lang="en-US" smtClean="0"/>
              <a:t>8</a:t>
            </a:fld>
            <a:endParaRPr lang="en-US"/>
          </a:p>
        </p:txBody>
      </p:sp>
    </p:spTree>
    <p:extLst>
      <p:ext uri="{BB962C8B-B14F-4D97-AF65-F5344CB8AC3E}">
        <p14:creationId xmlns:p14="http://schemas.microsoft.com/office/powerpoint/2010/main" val="2978753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51E9A6-269A-4522-A01D-4CD560D9B589}"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3654812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51E9A6-269A-4522-A01D-4CD560D9B589}"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2351718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51E9A6-269A-4522-A01D-4CD560D9B589}"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352967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51E9A6-269A-4522-A01D-4CD560D9B589}"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3292914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51E9A6-269A-4522-A01D-4CD560D9B589}" type="datetimeFigureOut">
              <a:rPr lang="en-US" smtClean="0"/>
              <a:t>4/17/2017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3575909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51E9A6-269A-4522-A01D-4CD560D9B589}" type="datetimeFigureOut">
              <a:rPr lang="en-US" smtClean="0"/>
              <a:t>4/17/2017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1109300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51E9A6-269A-4522-A01D-4CD560D9B589}" type="datetimeFigureOut">
              <a:rPr lang="en-US" smtClean="0"/>
              <a:t>4/17/2017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2638161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51E9A6-269A-4522-A01D-4CD560D9B589}" type="datetimeFigureOut">
              <a:rPr lang="en-US" smtClean="0"/>
              <a:t>4/17/2017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1358548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51E9A6-269A-4522-A01D-4CD560D9B589}" type="datetimeFigureOut">
              <a:rPr lang="en-US" smtClean="0"/>
              <a:t>4/17/2017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1149262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51E9A6-269A-4522-A01D-4CD560D9B589}" type="datetimeFigureOut">
              <a:rPr lang="en-US" smtClean="0"/>
              <a:t>4/17/2017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1083102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51E9A6-269A-4522-A01D-4CD560D9B589}" type="datetimeFigureOut">
              <a:rPr lang="en-US" smtClean="0"/>
              <a:t>4/17/2017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8E58B9-8526-499E-A3A2-021E73D21931}" type="slidenum">
              <a:rPr lang="en-US" smtClean="0"/>
              <a:t>‹#›</a:t>
            </a:fld>
            <a:endParaRPr lang="en-US"/>
          </a:p>
        </p:txBody>
      </p:sp>
    </p:spTree>
    <p:extLst>
      <p:ext uri="{BB962C8B-B14F-4D97-AF65-F5344CB8AC3E}">
        <p14:creationId xmlns:p14="http://schemas.microsoft.com/office/powerpoint/2010/main" val="4204229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51E9A6-269A-4522-A01D-4CD560D9B589}" type="datetimeFigureOut">
              <a:rPr lang="en-US" smtClean="0"/>
              <a:t>4/17/2017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E58B9-8526-499E-A3A2-021E73D21931}" type="slidenum">
              <a:rPr lang="en-US" smtClean="0"/>
              <a:t>‹#›</a:t>
            </a:fld>
            <a:endParaRPr lang="en-US"/>
          </a:p>
        </p:txBody>
      </p:sp>
    </p:spTree>
    <p:extLst>
      <p:ext uri="{BB962C8B-B14F-4D97-AF65-F5344CB8AC3E}">
        <p14:creationId xmlns:p14="http://schemas.microsoft.com/office/powerpoint/2010/main" val="3996066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dirty="0" smtClean="0"/>
              <a:t>Bacterial Count</a:t>
            </a:r>
            <a:endParaRPr lang="en-US" sz="5400" b="1"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37442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Viable bacterial count</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6631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914400"/>
            <a:ext cx="8229600" cy="5211763"/>
          </a:xfrm>
        </p:spPr>
        <p:txBody>
          <a:bodyPr/>
          <a:lstStyle/>
          <a:p>
            <a:pPr marL="0" indent="0">
              <a:buNone/>
            </a:pPr>
            <a:r>
              <a:rPr lang="en-US" dirty="0" smtClean="0">
                <a:solidFill>
                  <a:srgbClr val="C00000"/>
                </a:solidFill>
              </a:rPr>
              <a:t>Dilution= sample volume/ total volume</a:t>
            </a:r>
          </a:p>
          <a:p>
            <a:pPr marL="0" indent="0">
              <a:buNone/>
            </a:pPr>
            <a:endParaRPr lang="en-US" dirty="0"/>
          </a:p>
          <a:p>
            <a:pPr marL="0" indent="0">
              <a:buNone/>
            </a:pPr>
            <a:r>
              <a:rPr lang="en-US" dirty="0" smtClean="0">
                <a:solidFill>
                  <a:srgbClr val="7030A0"/>
                </a:solidFill>
              </a:rPr>
              <a:t>Serial dilution= (</a:t>
            </a:r>
            <a:r>
              <a:rPr lang="en-US" dirty="0" err="1" smtClean="0">
                <a:solidFill>
                  <a:srgbClr val="7030A0"/>
                </a:solidFill>
              </a:rPr>
              <a:t>s.v</a:t>
            </a:r>
            <a:r>
              <a:rPr lang="en-US" dirty="0" smtClean="0">
                <a:solidFill>
                  <a:srgbClr val="7030A0"/>
                </a:solidFill>
              </a:rPr>
              <a:t>/ </a:t>
            </a:r>
            <a:r>
              <a:rPr lang="en-US" dirty="0" err="1" smtClean="0">
                <a:solidFill>
                  <a:srgbClr val="7030A0"/>
                </a:solidFill>
              </a:rPr>
              <a:t>t.v</a:t>
            </a:r>
            <a:r>
              <a:rPr lang="en-US" dirty="0" smtClean="0">
                <a:solidFill>
                  <a:srgbClr val="7030A0"/>
                </a:solidFill>
              </a:rPr>
              <a:t>) x previous dilution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895600"/>
            <a:ext cx="6583680" cy="3429000"/>
          </a:xfrm>
          <a:prstGeom prst="rect">
            <a:avLst/>
          </a:prstGeom>
        </p:spPr>
      </p:pic>
    </p:spTree>
    <p:extLst>
      <p:ext uri="{BB962C8B-B14F-4D97-AF65-F5344CB8AC3E}">
        <p14:creationId xmlns:p14="http://schemas.microsoft.com/office/powerpoint/2010/main" val="3461389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762000"/>
            <a:ext cx="8229600" cy="5364163"/>
          </a:xfrm>
        </p:spPr>
        <p:txBody>
          <a:bodyPr>
            <a:normAutofit fontScale="92500"/>
          </a:bodyPr>
          <a:lstStyle/>
          <a:p>
            <a:pPr marL="0" indent="0" algn="ctr">
              <a:buNone/>
            </a:pPr>
            <a:r>
              <a:rPr lang="en-US" b="1" dirty="0" smtClean="0">
                <a:solidFill>
                  <a:srgbClr val="00B050"/>
                </a:solidFill>
              </a:rPr>
              <a:t>Serial Dilutions of the Sample</a:t>
            </a:r>
          </a:p>
          <a:p>
            <a:pPr marL="365125" lvl="0" indent="-255588" fontAlgn="base">
              <a:lnSpc>
                <a:spcPct val="150000"/>
              </a:lnSpc>
              <a:spcBef>
                <a:spcPts val="300"/>
              </a:spcBef>
              <a:spcAft>
                <a:spcPct val="0"/>
              </a:spcAft>
              <a:buClr>
                <a:srgbClr val="A04DA3"/>
              </a:buClr>
              <a:buFont typeface="Georgia" pitchFamily="18" charset="0"/>
              <a:buChar char="•"/>
            </a:pPr>
            <a:r>
              <a:rPr lang="en-US" altLang="ar-SA" sz="2800" dirty="0">
                <a:solidFill>
                  <a:prstClr val="black"/>
                </a:solidFill>
              </a:rPr>
              <a:t>If we take one ml of the original sample and add it to 9 ml of sterile normal saline, it will give 1:10 or 10</a:t>
            </a:r>
            <a:r>
              <a:rPr lang="en-US" altLang="ar-SA" sz="2800" baseline="30000" dirty="0">
                <a:solidFill>
                  <a:prstClr val="black"/>
                </a:solidFill>
              </a:rPr>
              <a:t>-1</a:t>
            </a:r>
            <a:r>
              <a:rPr lang="en-US" altLang="ar-SA" sz="2800" dirty="0">
                <a:solidFill>
                  <a:prstClr val="black"/>
                </a:solidFill>
              </a:rPr>
              <a:t> dilution of original sample, i.e. the original sample has been diluted to 1/10th. </a:t>
            </a:r>
            <a:endParaRPr lang="en-US" altLang="ar-SA" sz="2800" dirty="0" smtClean="0">
              <a:solidFill>
                <a:prstClr val="black"/>
              </a:solidFill>
            </a:endParaRPr>
          </a:p>
          <a:p>
            <a:pPr marL="365125" lvl="0" indent="-255588" fontAlgn="base">
              <a:lnSpc>
                <a:spcPct val="150000"/>
              </a:lnSpc>
              <a:spcBef>
                <a:spcPts val="300"/>
              </a:spcBef>
              <a:spcAft>
                <a:spcPct val="0"/>
              </a:spcAft>
              <a:buClr>
                <a:srgbClr val="A04DA3"/>
              </a:buClr>
              <a:buFont typeface="Georgia" pitchFamily="18" charset="0"/>
              <a:buChar char="•"/>
            </a:pPr>
            <a:endParaRPr lang="en-US" altLang="ar-SA" sz="2800" dirty="0">
              <a:solidFill>
                <a:prstClr val="black"/>
              </a:solidFill>
            </a:endParaRPr>
          </a:p>
          <a:p>
            <a:pPr marL="365125" lvl="0" indent="-255588" fontAlgn="base">
              <a:lnSpc>
                <a:spcPct val="150000"/>
              </a:lnSpc>
              <a:spcBef>
                <a:spcPts val="300"/>
              </a:spcBef>
              <a:spcAft>
                <a:spcPct val="0"/>
              </a:spcAft>
              <a:buClr>
                <a:srgbClr val="A04DA3"/>
              </a:buClr>
              <a:buFont typeface="Georgia" pitchFamily="18" charset="0"/>
              <a:buChar char="•"/>
            </a:pPr>
            <a:r>
              <a:rPr lang="en-US" altLang="ar-SA" sz="2800" dirty="0" smtClean="0">
                <a:solidFill>
                  <a:prstClr val="black"/>
                </a:solidFill>
              </a:rPr>
              <a:t>Similarly </a:t>
            </a:r>
            <a:r>
              <a:rPr lang="en-US" altLang="ar-SA" sz="2800" dirty="0">
                <a:solidFill>
                  <a:prstClr val="black"/>
                </a:solidFill>
              </a:rPr>
              <a:t>we may prepare 1:100 (10</a:t>
            </a:r>
            <a:r>
              <a:rPr lang="en-US" altLang="ar-SA" sz="2800" baseline="30000" dirty="0">
                <a:solidFill>
                  <a:prstClr val="black"/>
                </a:solidFill>
              </a:rPr>
              <a:t>-2</a:t>
            </a:r>
            <a:r>
              <a:rPr lang="en-US" altLang="ar-SA" sz="2800" dirty="0">
                <a:solidFill>
                  <a:prstClr val="black"/>
                </a:solidFill>
              </a:rPr>
              <a:t>), 1:1,000 (10</a:t>
            </a:r>
            <a:r>
              <a:rPr lang="en-US" altLang="ar-SA" sz="2800" baseline="30000" dirty="0">
                <a:solidFill>
                  <a:prstClr val="black"/>
                </a:solidFill>
              </a:rPr>
              <a:t>-3</a:t>
            </a:r>
            <a:r>
              <a:rPr lang="en-US" altLang="ar-SA" sz="2800" dirty="0">
                <a:solidFill>
                  <a:prstClr val="black"/>
                </a:solidFill>
              </a:rPr>
              <a:t>), 1:10,000 (10</a:t>
            </a:r>
            <a:r>
              <a:rPr lang="en-US" altLang="ar-SA" sz="2800" baseline="30000" dirty="0">
                <a:solidFill>
                  <a:prstClr val="black"/>
                </a:solidFill>
              </a:rPr>
              <a:t>-4</a:t>
            </a:r>
            <a:r>
              <a:rPr lang="en-US" altLang="ar-SA" sz="2800" dirty="0">
                <a:solidFill>
                  <a:prstClr val="black"/>
                </a:solidFill>
              </a:rPr>
              <a:t>) and so on dilutions of the original sample. </a:t>
            </a:r>
            <a:endParaRPr lang="ar-SA" altLang="ar-SA" sz="2800" dirty="0">
              <a:solidFill>
                <a:prstClr val="black"/>
              </a:solidFill>
            </a:endParaRPr>
          </a:p>
          <a:p>
            <a:pPr marL="0" indent="0">
              <a:buNone/>
            </a:pPr>
            <a:endParaRPr lang="en-US" dirty="0"/>
          </a:p>
        </p:txBody>
      </p:sp>
    </p:spTree>
    <p:extLst>
      <p:ext uri="{BB962C8B-B14F-4D97-AF65-F5344CB8AC3E}">
        <p14:creationId xmlns:p14="http://schemas.microsoft.com/office/powerpoint/2010/main" val="9617236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1. Pour Plate Method</a:t>
            </a:r>
            <a:endParaRPr lang="en-US" b="1"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This is the most commonly used method for counting of living bacteria in a wide variety of samples including milk, food, meat, soil etc. </a:t>
            </a:r>
          </a:p>
          <a:p>
            <a:endParaRPr lang="en-US" dirty="0" smtClean="0"/>
          </a:p>
          <a:p>
            <a:r>
              <a:rPr lang="en-US" dirty="0" smtClean="0"/>
              <a:t>There are two steps to the process: </a:t>
            </a:r>
          </a:p>
          <a:p>
            <a:pPr marL="0" indent="0" algn="ctr">
              <a:buNone/>
            </a:pPr>
            <a:r>
              <a:rPr lang="en-US" dirty="0" smtClean="0">
                <a:solidFill>
                  <a:srgbClr val="0070C0"/>
                </a:solidFill>
              </a:rPr>
              <a:t>Dilution and Plating</a:t>
            </a:r>
            <a:endParaRPr lang="en-US" dirty="0">
              <a:solidFill>
                <a:srgbClr val="0070C0"/>
              </a:solidFill>
            </a:endParaRPr>
          </a:p>
        </p:txBody>
      </p:sp>
    </p:spTree>
    <p:extLst>
      <p:ext uri="{BB962C8B-B14F-4D97-AF65-F5344CB8AC3E}">
        <p14:creationId xmlns:p14="http://schemas.microsoft.com/office/powerpoint/2010/main" val="38358294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sp>
        <p:nvSpPr>
          <p:cNvPr id="3" name="Content Placeholder 2"/>
          <p:cNvSpPr>
            <a:spLocks noGrp="1"/>
          </p:cNvSpPr>
          <p:nvPr>
            <p:ph idx="1"/>
          </p:nvPr>
        </p:nvSpPr>
        <p:spPr>
          <a:xfrm>
            <a:off x="457200" y="609600"/>
            <a:ext cx="8229600" cy="5516563"/>
          </a:xfrm>
        </p:spPr>
        <p:txBody>
          <a:bodyPr>
            <a:normAutofit fontScale="85000" lnSpcReduction="10000"/>
          </a:bodyPr>
          <a:lstStyle/>
          <a:p>
            <a:pPr marL="0" indent="0">
              <a:buNone/>
            </a:pPr>
            <a:r>
              <a:rPr lang="en-US" b="1" dirty="0" smtClean="0">
                <a:solidFill>
                  <a:srgbClr val="0070C0"/>
                </a:solidFill>
              </a:rPr>
              <a:t>Dilution: </a:t>
            </a:r>
          </a:p>
          <a:p>
            <a:r>
              <a:rPr lang="en-US" dirty="0" smtClean="0"/>
              <a:t>Because of the huge number of bacterial colonies and their small size, counting the number of bacteria in a sample can be difficult. </a:t>
            </a:r>
          </a:p>
          <a:p>
            <a:endParaRPr lang="en-US" dirty="0" smtClean="0"/>
          </a:p>
          <a:p>
            <a:r>
              <a:rPr lang="en-US" dirty="0" smtClean="0"/>
              <a:t>So, bacterial samples must be diluted to obtain reasonable counts (make counting colonies on petri-dish easier).</a:t>
            </a:r>
          </a:p>
          <a:p>
            <a:endParaRPr lang="en-US" dirty="0"/>
          </a:p>
          <a:p>
            <a:r>
              <a:rPr lang="en-US" dirty="0"/>
              <a:t>The best range for colonies on a plate is about 25-300</a:t>
            </a:r>
            <a:endParaRPr lang="en-US" dirty="0" smtClean="0"/>
          </a:p>
          <a:p>
            <a:pPr marL="0" indent="0" algn="ctr">
              <a:buNone/>
            </a:pPr>
            <a:endParaRPr lang="en-US" b="1" dirty="0" smtClean="0">
              <a:solidFill>
                <a:srgbClr val="7030A0"/>
              </a:solidFill>
            </a:endParaRPr>
          </a:p>
          <a:p>
            <a:pPr marL="0" indent="0" algn="ctr">
              <a:buNone/>
            </a:pPr>
            <a:r>
              <a:rPr lang="en-US" b="1" dirty="0" smtClean="0">
                <a:solidFill>
                  <a:srgbClr val="7030A0"/>
                </a:solidFill>
              </a:rPr>
              <a:t>For nearly all environmental samples, a dilution step is needed</a:t>
            </a:r>
          </a:p>
          <a:p>
            <a:pPr marL="0" indent="0">
              <a:buNone/>
            </a:pPr>
            <a:endParaRPr lang="en-US" dirty="0"/>
          </a:p>
        </p:txBody>
      </p:sp>
    </p:spTree>
    <p:extLst>
      <p:ext uri="{BB962C8B-B14F-4D97-AF65-F5344CB8AC3E}">
        <p14:creationId xmlns:p14="http://schemas.microsoft.com/office/powerpoint/2010/main" val="3442147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059363"/>
          </a:xfrm>
        </p:spPr>
        <p:txBody>
          <a:bodyPr>
            <a:normAutofit/>
          </a:bodyPr>
          <a:lstStyle/>
          <a:p>
            <a:pPr marL="0" indent="0">
              <a:buNone/>
            </a:pPr>
            <a:r>
              <a:rPr lang="en-US" b="1" dirty="0" smtClean="0">
                <a:solidFill>
                  <a:srgbClr val="0070C0"/>
                </a:solidFill>
              </a:rPr>
              <a:t>Plating </a:t>
            </a:r>
          </a:p>
          <a:p>
            <a:r>
              <a:rPr lang="en-US" dirty="0" smtClean="0"/>
              <a:t>Plating of the dilutions so that each cell in the diluted sample may then grow and form colonies, that will in turn become visible to the naked eye and can be counted.</a:t>
            </a:r>
          </a:p>
          <a:p>
            <a:endParaRPr lang="en-US" dirty="0" smtClean="0"/>
          </a:p>
          <a:p>
            <a:r>
              <a:rPr lang="en-US" dirty="0" smtClean="0"/>
              <a:t>Plating is important because only living cells will be able to multiply and form colonies, then counted.  </a:t>
            </a:r>
          </a:p>
          <a:p>
            <a:pPr marL="0" indent="0">
              <a:buNone/>
            </a:pPr>
            <a:endParaRPr lang="en-US" dirty="0"/>
          </a:p>
        </p:txBody>
      </p:sp>
    </p:spTree>
    <p:extLst>
      <p:ext uri="{BB962C8B-B14F-4D97-AF65-F5344CB8AC3E}">
        <p14:creationId xmlns:p14="http://schemas.microsoft.com/office/powerpoint/2010/main" val="2954207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533400"/>
            <a:ext cx="8830349" cy="5822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81427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FF0000"/>
                </a:solidFill>
              </a:rPr>
              <a:t>Principle of Pour Plate Method</a:t>
            </a:r>
            <a:endParaRPr lang="en-US" sz="4000" b="1" dirty="0">
              <a:solidFill>
                <a:srgbClr val="FF0000"/>
              </a:solidFill>
            </a:endParaRPr>
          </a:p>
        </p:txBody>
      </p:sp>
      <p:sp>
        <p:nvSpPr>
          <p:cNvPr id="3" name="Content Placeholder 2"/>
          <p:cNvSpPr>
            <a:spLocks noGrp="1"/>
          </p:cNvSpPr>
          <p:nvPr>
            <p:ph idx="1"/>
          </p:nvPr>
        </p:nvSpPr>
        <p:spPr>
          <a:xfrm>
            <a:off x="457200" y="1447800"/>
            <a:ext cx="8229600" cy="4876800"/>
          </a:xfrm>
        </p:spPr>
        <p:txBody>
          <a:bodyPr>
            <a:normAutofit fontScale="77500" lnSpcReduction="20000"/>
          </a:bodyPr>
          <a:lstStyle/>
          <a:p>
            <a:r>
              <a:rPr lang="en-US" dirty="0" smtClean="0"/>
              <a:t>The sample should be diluted successively with sterile saline. The agar medium is maintained in molten state at 45° c.</a:t>
            </a:r>
          </a:p>
          <a:p>
            <a:endParaRPr lang="en-US" dirty="0" smtClean="0"/>
          </a:p>
          <a:p>
            <a:r>
              <a:rPr lang="en-US" dirty="0" smtClean="0"/>
              <a:t>One ml of each dilution is added to each sterile an empty labeled Petri dish, Then pour 9 ml molten agar (45°c) into above Petri dish.</a:t>
            </a:r>
          </a:p>
          <a:p>
            <a:endParaRPr lang="en-US" dirty="0" smtClean="0"/>
          </a:p>
          <a:p>
            <a:r>
              <a:rPr lang="en-US" dirty="0" smtClean="0"/>
              <a:t>The contents are thoroughly mixed, and allowed to solidify. The dishes are incubated at suitable temperature 37c.</a:t>
            </a:r>
          </a:p>
          <a:p>
            <a:endParaRPr lang="en-US" dirty="0" smtClean="0"/>
          </a:p>
          <a:p>
            <a:r>
              <a:rPr lang="en-US" dirty="0" smtClean="0"/>
              <a:t>After 24-48hrs , different kinds of microbes grow as separate colonies. Colonies are counted .</a:t>
            </a:r>
          </a:p>
          <a:p>
            <a:endParaRPr lang="en-US" dirty="0"/>
          </a:p>
        </p:txBody>
      </p:sp>
    </p:spTree>
    <p:extLst>
      <p:ext uri="{BB962C8B-B14F-4D97-AF65-F5344CB8AC3E}">
        <p14:creationId xmlns:p14="http://schemas.microsoft.com/office/powerpoint/2010/main" val="37206577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rmAutofit/>
          </a:bodyPr>
          <a:lstStyle/>
          <a:p>
            <a:pPr marL="0" indent="0">
              <a:buNone/>
            </a:pPr>
            <a:r>
              <a:rPr lang="en-US" b="1" dirty="0" smtClean="0">
                <a:solidFill>
                  <a:srgbClr val="0070C0"/>
                </a:solidFill>
              </a:rPr>
              <a:t>Advantages :</a:t>
            </a:r>
          </a:p>
          <a:p>
            <a:r>
              <a:rPr lang="en-US" sz="2800" dirty="0" smtClean="0"/>
              <a:t>Does not require previously poured plates</a:t>
            </a:r>
          </a:p>
          <a:p>
            <a:r>
              <a:rPr lang="en-US" sz="2800" dirty="0" smtClean="0"/>
              <a:t>Less work, less risk of contamination</a:t>
            </a:r>
          </a:p>
          <a:p>
            <a:r>
              <a:rPr lang="en-US" sz="2800" dirty="0" smtClean="0"/>
              <a:t>Anaerobes and facultative anaerobes grow within the agar</a:t>
            </a:r>
          </a:p>
          <a:p>
            <a:endParaRPr lang="en-US" dirty="0" smtClean="0"/>
          </a:p>
          <a:p>
            <a:pPr marL="0" indent="0">
              <a:buNone/>
            </a:pPr>
            <a:r>
              <a:rPr lang="en-US" b="1" dirty="0" smtClean="0">
                <a:solidFill>
                  <a:srgbClr val="0070C0"/>
                </a:solidFill>
              </a:rPr>
              <a:t>Disadvantages :</a:t>
            </a:r>
          </a:p>
          <a:p>
            <a:r>
              <a:rPr lang="en-US" dirty="0" smtClean="0"/>
              <a:t> </a:t>
            </a:r>
            <a:r>
              <a:rPr lang="en-US" sz="2800" dirty="0" smtClean="0"/>
              <a:t>Heating could kill some organisms</a:t>
            </a:r>
          </a:p>
          <a:p>
            <a:r>
              <a:rPr lang="en-US" sz="2800" dirty="0" smtClean="0"/>
              <a:t>Oxygen diffusion is not sufficient for obligate aerobes</a:t>
            </a:r>
          </a:p>
          <a:p>
            <a:endParaRPr lang="en-US" dirty="0"/>
          </a:p>
        </p:txBody>
      </p:sp>
    </p:spTree>
    <p:extLst>
      <p:ext uri="{BB962C8B-B14F-4D97-AF65-F5344CB8AC3E}">
        <p14:creationId xmlns:p14="http://schemas.microsoft.com/office/powerpoint/2010/main" val="153301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b="1" dirty="0">
                <a:solidFill>
                  <a:srgbClr val="FF0000"/>
                </a:solidFill>
              </a:rPr>
              <a:t>2. Spread Plate (Surface) Method</a:t>
            </a:r>
            <a:endParaRPr lang="en-US" dirty="0"/>
          </a:p>
        </p:txBody>
      </p:sp>
      <p:sp>
        <p:nvSpPr>
          <p:cNvPr id="3" name="Content Placeholder 2"/>
          <p:cNvSpPr>
            <a:spLocks noGrp="1"/>
          </p:cNvSpPr>
          <p:nvPr>
            <p:ph idx="1"/>
          </p:nvPr>
        </p:nvSpPr>
        <p:spPr>
          <a:xfrm>
            <a:off x="457200" y="1600200"/>
            <a:ext cx="8229600" cy="4525963"/>
          </a:xfrm>
        </p:spPr>
        <p:txBody>
          <a:bodyPr>
            <a:normAutofit lnSpcReduction="10000"/>
          </a:bodyPr>
          <a:lstStyle/>
          <a:p>
            <a:pPr marL="0" indent="0">
              <a:buNone/>
            </a:pPr>
            <a:r>
              <a:rPr lang="en-US" b="1" dirty="0" smtClean="0">
                <a:solidFill>
                  <a:srgbClr val="0070C0"/>
                </a:solidFill>
              </a:rPr>
              <a:t>Procedure:</a:t>
            </a:r>
          </a:p>
          <a:p>
            <a:pPr marL="0" indent="0">
              <a:buNone/>
            </a:pPr>
            <a:r>
              <a:rPr lang="en-US" dirty="0" smtClean="0"/>
              <a:t>1. Place (0.1ml) of  each dilution onto solid agar.</a:t>
            </a:r>
          </a:p>
          <a:p>
            <a:pPr marL="0" indent="0">
              <a:buNone/>
            </a:pPr>
            <a:r>
              <a:rPr lang="en-US" dirty="0" smtClean="0"/>
              <a:t> </a:t>
            </a:r>
          </a:p>
          <a:p>
            <a:pPr marL="0" indent="0">
              <a:buNone/>
            </a:pPr>
            <a:r>
              <a:rPr lang="en-US" dirty="0" smtClean="0"/>
              <a:t>2. Spread with sterile glass or metal spreader.</a:t>
            </a:r>
          </a:p>
          <a:p>
            <a:pPr marL="0" indent="0">
              <a:buNone/>
            </a:pPr>
            <a:endParaRPr lang="en-US" dirty="0" smtClean="0"/>
          </a:p>
          <a:p>
            <a:pPr marL="0" indent="0">
              <a:buNone/>
            </a:pPr>
            <a:r>
              <a:rPr lang="en-US" dirty="0" smtClean="0"/>
              <a:t>3. Incubate (minimum 24 </a:t>
            </a:r>
            <a:r>
              <a:rPr lang="en-US" dirty="0" err="1" smtClean="0"/>
              <a:t>hrs</a:t>
            </a:r>
            <a:r>
              <a:rPr lang="en-US" dirty="0" smtClean="0"/>
              <a:t>, usually 48 </a:t>
            </a:r>
            <a:r>
              <a:rPr lang="en-US" dirty="0" err="1" smtClean="0"/>
              <a:t>hrs</a:t>
            </a:r>
            <a:r>
              <a:rPr lang="en-US" dirty="0" smtClean="0"/>
              <a:t>).</a:t>
            </a:r>
          </a:p>
          <a:p>
            <a:pPr marL="0" indent="0">
              <a:buNone/>
            </a:pPr>
            <a:endParaRPr lang="en-US" dirty="0" smtClean="0"/>
          </a:p>
          <a:p>
            <a:pPr marL="0" indent="0">
              <a:buNone/>
            </a:pPr>
            <a:r>
              <a:rPr lang="en-US" dirty="0" smtClean="0"/>
              <a:t>4. Colonies are counted </a:t>
            </a:r>
          </a:p>
          <a:p>
            <a:pPr marL="0" indent="0">
              <a:buNone/>
            </a:pPr>
            <a:endParaRPr lang="en-US" dirty="0"/>
          </a:p>
        </p:txBody>
      </p:sp>
    </p:spTree>
    <p:extLst>
      <p:ext uri="{BB962C8B-B14F-4D97-AF65-F5344CB8AC3E}">
        <p14:creationId xmlns:p14="http://schemas.microsoft.com/office/powerpoint/2010/main" val="5044592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Bacterial Count</a:t>
            </a:r>
            <a:endParaRPr lang="en-US" b="1" dirty="0">
              <a:solidFill>
                <a:srgbClr val="FF0000"/>
              </a:solidFill>
            </a:endParaRPr>
          </a:p>
        </p:txBody>
      </p:sp>
      <p:sp>
        <p:nvSpPr>
          <p:cNvPr id="3" name="Content Placeholder 2"/>
          <p:cNvSpPr>
            <a:spLocks noGrp="1"/>
          </p:cNvSpPr>
          <p:nvPr>
            <p:ph sz="half" idx="1"/>
          </p:nvPr>
        </p:nvSpPr>
        <p:spPr>
          <a:xfrm>
            <a:off x="457200" y="1600200"/>
            <a:ext cx="3810000" cy="4525963"/>
          </a:xfrm>
        </p:spPr>
        <p:txBody>
          <a:bodyPr>
            <a:normAutofit fontScale="92500" lnSpcReduction="20000"/>
          </a:bodyPr>
          <a:lstStyle/>
          <a:p>
            <a:pPr marL="0" indent="0">
              <a:lnSpc>
                <a:spcPct val="110000"/>
              </a:lnSpc>
              <a:buNone/>
            </a:pPr>
            <a:r>
              <a:rPr lang="en-US" sz="3200" b="1" dirty="0" smtClean="0">
                <a:solidFill>
                  <a:srgbClr val="0070C0"/>
                </a:solidFill>
              </a:rPr>
              <a:t>Total bacterial count:</a:t>
            </a:r>
          </a:p>
          <a:p>
            <a:pPr>
              <a:lnSpc>
                <a:spcPct val="110000"/>
              </a:lnSpc>
            </a:pPr>
            <a:r>
              <a:rPr lang="en-US" dirty="0" smtClean="0"/>
              <a:t>It determines the No. of both living and dead bacteria.</a:t>
            </a:r>
          </a:p>
          <a:p>
            <a:pPr marL="0" indent="0">
              <a:lnSpc>
                <a:spcPct val="110000"/>
              </a:lnSpc>
              <a:buNone/>
            </a:pPr>
            <a:endParaRPr lang="en-US" dirty="0" smtClean="0"/>
          </a:p>
          <a:p>
            <a:pPr>
              <a:lnSpc>
                <a:spcPct val="110000"/>
              </a:lnSpc>
            </a:pPr>
            <a:r>
              <a:rPr lang="en-US" dirty="0" smtClean="0"/>
              <a:t>The common methods:</a:t>
            </a:r>
          </a:p>
          <a:p>
            <a:pPr marL="0" indent="0">
              <a:lnSpc>
                <a:spcPct val="110000"/>
              </a:lnSpc>
              <a:buNone/>
            </a:pPr>
            <a:r>
              <a:rPr lang="en-US" dirty="0" smtClean="0">
                <a:solidFill>
                  <a:srgbClr val="C00000"/>
                </a:solidFill>
              </a:rPr>
              <a:t>1- </a:t>
            </a:r>
            <a:r>
              <a:rPr lang="en-US" dirty="0" err="1" smtClean="0">
                <a:solidFill>
                  <a:srgbClr val="C00000"/>
                </a:solidFill>
              </a:rPr>
              <a:t>Nephelometric</a:t>
            </a:r>
            <a:r>
              <a:rPr lang="en-US" dirty="0" smtClean="0">
                <a:solidFill>
                  <a:srgbClr val="C00000"/>
                </a:solidFill>
              </a:rPr>
              <a:t> method.</a:t>
            </a:r>
          </a:p>
          <a:p>
            <a:pPr marL="0" indent="0">
              <a:lnSpc>
                <a:spcPct val="110000"/>
              </a:lnSpc>
              <a:buNone/>
            </a:pPr>
            <a:r>
              <a:rPr lang="en-US" dirty="0" smtClean="0">
                <a:solidFill>
                  <a:srgbClr val="00B050"/>
                </a:solidFill>
              </a:rPr>
              <a:t>2- Counting chamber method.</a:t>
            </a:r>
          </a:p>
          <a:p>
            <a:pPr marL="0" indent="0">
              <a:buNone/>
            </a:pPr>
            <a:endParaRPr lang="en-US" dirty="0"/>
          </a:p>
        </p:txBody>
      </p:sp>
      <p:sp>
        <p:nvSpPr>
          <p:cNvPr id="4" name="Content Placeholder 3"/>
          <p:cNvSpPr>
            <a:spLocks noGrp="1"/>
          </p:cNvSpPr>
          <p:nvPr>
            <p:ph sz="half" idx="2"/>
          </p:nvPr>
        </p:nvSpPr>
        <p:spPr>
          <a:xfrm>
            <a:off x="4953000" y="1600200"/>
            <a:ext cx="3733800" cy="4648200"/>
          </a:xfrm>
        </p:spPr>
        <p:txBody>
          <a:bodyPr>
            <a:normAutofit fontScale="92500" lnSpcReduction="20000"/>
          </a:bodyPr>
          <a:lstStyle/>
          <a:p>
            <a:pPr marL="0" indent="0">
              <a:lnSpc>
                <a:spcPct val="110000"/>
              </a:lnSpc>
              <a:buNone/>
            </a:pPr>
            <a:r>
              <a:rPr lang="en-US" sz="3200" b="1" dirty="0" smtClean="0">
                <a:solidFill>
                  <a:srgbClr val="0070C0"/>
                </a:solidFill>
              </a:rPr>
              <a:t>Viable bacterial count:</a:t>
            </a:r>
          </a:p>
          <a:p>
            <a:pPr>
              <a:lnSpc>
                <a:spcPct val="110000"/>
              </a:lnSpc>
            </a:pPr>
            <a:r>
              <a:rPr lang="en-US" dirty="0" smtClean="0"/>
              <a:t>It determines the No. of living bacteria only.</a:t>
            </a:r>
          </a:p>
          <a:p>
            <a:pPr marL="0" indent="0">
              <a:lnSpc>
                <a:spcPct val="110000"/>
              </a:lnSpc>
              <a:buNone/>
            </a:pPr>
            <a:endParaRPr lang="en-US" dirty="0" smtClean="0"/>
          </a:p>
          <a:p>
            <a:pPr>
              <a:lnSpc>
                <a:spcPct val="110000"/>
              </a:lnSpc>
            </a:pPr>
            <a:r>
              <a:rPr lang="en-US" dirty="0" smtClean="0"/>
              <a:t>The common methods:</a:t>
            </a:r>
          </a:p>
          <a:p>
            <a:pPr marL="0" indent="0">
              <a:lnSpc>
                <a:spcPct val="110000"/>
              </a:lnSpc>
              <a:buNone/>
            </a:pPr>
            <a:r>
              <a:rPr lang="en-US" dirty="0" smtClean="0">
                <a:solidFill>
                  <a:srgbClr val="C00000"/>
                </a:solidFill>
              </a:rPr>
              <a:t>1- Pour plate method.</a:t>
            </a:r>
          </a:p>
          <a:p>
            <a:pPr marL="0" indent="0">
              <a:lnSpc>
                <a:spcPct val="110000"/>
              </a:lnSpc>
              <a:buNone/>
            </a:pPr>
            <a:r>
              <a:rPr lang="en-US" dirty="0" smtClean="0">
                <a:solidFill>
                  <a:srgbClr val="00B050"/>
                </a:solidFill>
              </a:rPr>
              <a:t>2- Spread plate method.</a:t>
            </a:r>
          </a:p>
          <a:p>
            <a:pPr marL="0" indent="0">
              <a:lnSpc>
                <a:spcPct val="110000"/>
              </a:lnSpc>
              <a:buNone/>
            </a:pPr>
            <a:r>
              <a:rPr lang="en-US" dirty="0" smtClean="0">
                <a:solidFill>
                  <a:srgbClr val="7030A0"/>
                </a:solidFill>
              </a:rPr>
              <a:t>3- Miles and </a:t>
            </a:r>
            <a:r>
              <a:rPr lang="en-US" dirty="0" err="1" smtClean="0">
                <a:solidFill>
                  <a:srgbClr val="7030A0"/>
                </a:solidFill>
              </a:rPr>
              <a:t>Misra</a:t>
            </a:r>
            <a:r>
              <a:rPr lang="en-US" dirty="0" smtClean="0">
                <a:solidFill>
                  <a:srgbClr val="7030A0"/>
                </a:solidFill>
              </a:rPr>
              <a:t> method</a:t>
            </a:r>
          </a:p>
          <a:p>
            <a:pPr marL="0" indent="0" algn="just">
              <a:lnSpc>
                <a:spcPct val="110000"/>
              </a:lnSpc>
              <a:buNone/>
            </a:pPr>
            <a:endParaRPr lang="en-US" dirty="0"/>
          </a:p>
        </p:txBody>
      </p:sp>
    </p:spTree>
    <p:extLst>
      <p:ext uri="{BB962C8B-B14F-4D97-AF65-F5344CB8AC3E}">
        <p14:creationId xmlns:p14="http://schemas.microsoft.com/office/powerpoint/2010/main" val="21717729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28800"/>
            <a:ext cx="8251371" cy="2887980"/>
          </a:xfrm>
        </p:spPr>
      </p:pic>
    </p:spTree>
    <p:extLst>
      <p:ext uri="{BB962C8B-B14F-4D97-AF65-F5344CB8AC3E}">
        <p14:creationId xmlns:p14="http://schemas.microsoft.com/office/powerpoint/2010/main" val="39581117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57400" y="1371600"/>
            <a:ext cx="5005457"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19972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3. Miles and </a:t>
            </a:r>
            <a:r>
              <a:rPr lang="en-US" b="1" dirty="0" err="1" smtClean="0">
                <a:solidFill>
                  <a:srgbClr val="FF0000"/>
                </a:solidFill>
              </a:rPr>
              <a:t>Misra</a:t>
            </a:r>
            <a:r>
              <a:rPr lang="en-US" b="1" dirty="0" smtClean="0">
                <a:solidFill>
                  <a:srgbClr val="FF0000"/>
                </a:solidFill>
              </a:rPr>
              <a:t> </a:t>
            </a:r>
            <a:endParaRPr lang="en-US" b="1"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b="1" dirty="0" smtClean="0">
                <a:solidFill>
                  <a:srgbClr val="0070C0"/>
                </a:solidFill>
              </a:rPr>
              <a:t>Procedure:</a:t>
            </a:r>
          </a:p>
          <a:p>
            <a:pPr marL="0" indent="0">
              <a:buNone/>
            </a:pPr>
            <a:r>
              <a:rPr lang="en-US" dirty="0" smtClean="0"/>
              <a:t>1. Divide plate into 3 or 4 or 5 sections. </a:t>
            </a:r>
          </a:p>
          <a:p>
            <a:pPr marL="0" indent="0">
              <a:buNone/>
            </a:pPr>
            <a:endParaRPr lang="en-US" dirty="0" smtClean="0"/>
          </a:p>
          <a:p>
            <a:pPr marL="0" indent="0">
              <a:buNone/>
            </a:pPr>
            <a:r>
              <a:rPr lang="en-US" dirty="0" smtClean="0"/>
              <a:t>2. To each section ,deliver 1 drop of the corresponding dilution using Pasteur pipette (do not throw the pipette after finishing, calculate using 1ml of water, how many drops are delivered of 1 ml water).</a:t>
            </a:r>
          </a:p>
          <a:p>
            <a:pPr marL="0" indent="0">
              <a:buNone/>
            </a:pPr>
            <a:endParaRPr lang="en-US" dirty="0" smtClean="0"/>
          </a:p>
          <a:p>
            <a:pPr marL="0" indent="0">
              <a:buNone/>
            </a:pPr>
            <a:r>
              <a:rPr lang="en-US" dirty="0" smtClean="0"/>
              <a:t>3. Incubate the plate at 37c for 24 hrs. </a:t>
            </a:r>
          </a:p>
          <a:p>
            <a:pPr marL="0" indent="0">
              <a:buNone/>
            </a:pPr>
            <a:endParaRPr lang="en-US" dirty="0"/>
          </a:p>
          <a:p>
            <a:pPr marL="0" indent="0">
              <a:buNone/>
            </a:pPr>
            <a:r>
              <a:rPr lang="en-US" dirty="0" smtClean="0"/>
              <a:t>4. Colonies are counted.</a:t>
            </a:r>
          </a:p>
          <a:p>
            <a:pPr marL="0" indent="0">
              <a:buNone/>
            </a:pPr>
            <a:endParaRPr lang="en-US" dirty="0"/>
          </a:p>
        </p:txBody>
      </p:sp>
    </p:spTree>
    <p:extLst>
      <p:ext uri="{BB962C8B-B14F-4D97-AF65-F5344CB8AC3E}">
        <p14:creationId xmlns:p14="http://schemas.microsoft.com/office/powerpoint/2010/main" val="7248841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62000" y="2133600"/>
            <a:ext cx="3130408" cy="2915444"/>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876800" y="2438400"/>
            <a:ext cx="3418318" cy="2286000"/>
          </a:xfrm>
        </p:spPr>
      </p:pic>
    </p:spTree>
    <p:extLst>
      <p:ext uri="{BB962C8B-B14F-4D97-AF65-F5344CB8AC3E}">
        <p14:creationId xmlns:p14="http://schemas.microsoft.com/office/powerpoint/2010/main" val="33046008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FF0000"/>
                </a:solidFill>
              </a:rPr>
              <a:t>Calculation of Bacterial Count</a:t>
            </a:r>
            <a:endParaRPr lang="en-US" sz="4000"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marL="365125" lvl="0" indent="-255588" fontAlgn="base">
              <a:spcBef>
                <a:spcPts val="300"/>
              </a:spcBef>
              <a:spcAft>
                <a:spcPct val="0"/>
              </a:spcAft>
              <a:buClr>
                <a:srgbClr val="A04DA3"/>
              </a:buClr>
              <a:buFont typeface="Georgia" pitchFamily="18" charset="0"/>
              <a:buChar char="•"/>
            </a:pPr>
            <a:r>
              <a:rPr lang="en-US" altLang="ar-SA" sz="2400" dirty="0">
                <a:solidFill>
                  <a:prstClr val="black"/>
                </a:solidFill>
                <a:latin typeface="Georgia"/>
              </a:rPr>
              <a:t>The aim is to calculate how many colony forming units (C.F.U.) of organism which present in the original sample</a:t>
            </a:r>
            <a:r>
              <a:rPr lang="en-US" altLang="ar-SA" sz="2400" dirty="0" smtClean="0">
                <a:solidFill>
                  <a:prstClr val="black"/>
                </a:solidFill>
                <a:latin typeface="Georgia"/>
              </a:rPr>
              <a:t>.</a:t>
            </a:r>
          </a:p>
          <a:p>
            <a:pPr marL="365125" lvl="0" indent="-255588" fontAlgn="base">
              <a:spcBef>
                <a:spcPts val="300"/>
              </a:spcBef>
              <a:spcAft>
                <a:spcPct val="0"/>
              </a:spcAft>
              <a:buClr>
                <a:srgbClr val="A04DA3"/>
              </a:buClr>
              <a:buFont typeface="Georgia" pitchFamily="18" charset="0"/>
              <a:buChar char="•"/>
            </a:pPr>
            <a:r>
              <a:rPr lang="en-US" altLang="ar-SA" sz="2400" dirty="0">
                <a:solidFill>
                  <a:prstClr val="black"/>
                </a:solidFill>
                <a:latin typeface="Georgia"/>
              </a:rPr>
              <a:t>Colony forming units (CFU) = </a:t>
            </a:r>
            <a:r>
              <a:rPr lang="en-US" altLang="ar-SA" sz="2400" b="1" dirty="0" smtClean="0">
                <a:solidFill>
                  <a:prstClr val="black"/>
                </a:solidFill>
                <a:latin typeface="Georgia"/>
              </a:rPr>
              <a:t>number </a:t>
            </a:r>
            <a:r>
              <a:rPr lang="en-US" altLang="ar-SA" sz="2400" b="1" dirty="0">
                <a:solidFill>
                  <a:prstClr val="black"/>
                </a:solidFill>
                <a:latin typeface="Georgia"/>
              </a:rPr>
              <a:t>of </a:t>
            </a:r>
            <a:r>
              <a:rPr lang="en-US" altLang="ar-SA" sz="2400" b="1" dirty="0" smtClean="0">
                <a:solidFill>
                  <a:prstClr val="black"/>
                </a:solidFill>
                <a:latin typeface="Georgia"/>
              </a:rPr>
              <a:t>bacteria </a:t>
            </a:r>
            <a:r>
              <a:rPr lang="en-US" altLang="ar-SA" sz="2400" dirty="0" smtClean="0">
                <a:solidFill>
                  <a:prstClr val="black"/>
                </a:solidFill>
                <a:latin typeface="Georgia"/>
              </a:rPr>
              <a:t>that </a:t>
            </a:r>
            <a:r>
              <a:rPr lang="en-US" altLang="ar-SA" sz="2400" dirty="0">
                <a:solidFill>
                  <a:prstClr val="black"/>
                </a:solidFill>
                <a:latin typeface="Georgia"/>
              </a:rPr>
              <a:t>were able to replicate many times </a:t>
            </a:r>
            <a:r>
              <a:rPr lang="en-US" altLang="ar-SA" sz="2400" dirty="0" smtClean="0">
                <a:solidFill>
                  <a:prstClr val="black"/>
                </a:solidFill>
                <a:latin typeface="Georgia"/>
              </a:rPr>
              <a:t>and give one </a:t>
            </a:r>
            <a:r>
              <a:rPr lang="en-US" altLang="ar-SA" sz="2400" dirty="0">
                <a:solidFill>
                  <a:prstClr val="black"/>
                </a:solidFill>
                <a:latin typeface="Georgia"/>
              </a:rPr>
              <a:t>single, visible colony. </a:t>
            </a:r>
          </a:p>
          <a:p>
            <a:pPr marL="109537" lvl="0" indent="0" fontAlgn="base">
              <a:spcBef>
                <a:spcPts val="300"/>
              </a:spcBef>
              <a:spcAft>
                <a:spcPct val="0"/>
              </a:spcAft>
              <a:buClr>
                <a:srgbClr val="A04DA3"/>
              </a:buClr>
              <a:buNone/>
            </a:pPr>
            <a:endParaRPr lang="en-US" altLang="ar-SA" sz="2400" dirty="0">
              <a:solidFill>
                <a:prstClr val="black"/>
              </a:solidFill>
              <a:latin typeface="Georgia"/>
            </a:endParaRPr>
          </a:p>
          <a:p>
            <a:pPr marL="109537" lvl="0" indent="0" fontAlgn="base">
              <a:spcBef>
                <a:spcPts val="300"/>
              </a:spcBef>
              <a:spcAft>
                <a:spcPct val="0"/>
              </a:spcAft>
              <a:buClr>
                <a:srgbClr val="A04DA3"/>
              </a:buClr>
              <a:buNone/>
            </a:pPr>
            <a:r>
              <a:rPr lang="en-US" altLang="ar-SA" sz="2400" dirty="0" smtClean="0">
                <a:solidFill>
                  <a:srgbClr val="C00000"/>
                </a:solidFill>
                <a:latin typeface="Georgia"/>
              </a:rPr>
              <a:t>(Colony: </a:t>
            </a:r>
            <a:r>
              <a:rPr lang="en-US" altLang="ar-SA" sz="2400" dirty="0">
                <a:solidFill>
                  <a:srgbClr val="C00000"/>
                </a:solidFill>
                <a:latin typeface="Georgia"/>
              </a:rPr>
              <a:t>is </a:t>
            </a:r>
            <a:r>
              <a:rPr lang="en-US" altLang="ar-SA" sz="2400" dirty="0" smtClean="0">
                <a:solidFill>
                  <a:srgbClr val="C00000"/>
                </a:solidFill>
                <a:latin typeface="Georgia"/>
              </a:rPr>
              <a:t>a </a:t>
            </a:r>
            <a:r>
              <a:rPr lang="en-US" altLang="ar-SA" sz="2400" dirty="0">
                <a:solidFill>
                  <a:srgbClr val="C00000"/>
                </a:solidFill>
                <a:latin typeface="Georgia"/>
              </a:rPr>
              <a:t>group of bacteria that </a:t>
            </a:r>
            <a:r>
              <a:rPr lang="en-US" altLang="ar-SA" sz="2400" dirty="0" smtClean="0">
                <a:solidFill>
                  <a:srgbClr val="C00000"/>
                </a:solidFill>
                <a:latin typeface="Georgia"/>
              </a:rPr>
              <a:t>grew </a:t>
            </a:r>
            <a:r>
              <a:rPr lang="en-US" altLang="ar-SA" sz="2400" dirty="0">
                <a:solidFill>
                  <a:srgbClr val="C00000"/>
                </a:solidFill>
                <a:latin typeface="Georgia"/>
              </a:rPr>
              <a:t>from one original </a:t>
            </a:r>
            <a:r>
              <a:rPr lang="en-US" altLang="ar-SA" sz="2400" dirty="0" smtClean="0">
                <a:solidFill>
                  <a:srgbClr val="C00000"/>
                </a:solidFill>
                <a:latin typeface="Georgia"/>
              </a:rPr>
              <a:t>bacterium). </a:t>
            </a:r>
            <a:endParaRPr lang="en-US" altLang="ar-SA" sz="2400" dirty="0">
              <a:solidFill>
                <a:srgbClr val="C00000"/>
              </a:solidFill>
              <a:latin typeface="Georgia"/>
            </a:endParaRPr>
          </a:p>
          <a:p>
            <a:pPr marL="365125" lvl="0" indent="-255588" fontAlgn="base">
              <a:spcBef>
                <a:spcPts val="300"/>
              </a:spcBef>
              <a:spcAft>
                <a:spcPct val="0"/>
              </a:spcAft>
              <a:buClr>
                <a:srgbClr val="A04DA3"/>
              </a:buClr>
              <a:buFont typeface="Georgia" pitchFamily="18" charset="0"/>
              <a:buChar char="•"/>
            </a:pPr>
            <a:endParaRPr lang="en-US" altLang="ar-SA" sz="2400" dirty="0">
              <a:solidFill>
                <a:prstClr val="black"/>
              </a:solidFill>
              <a:latin typeface="Georgia"/>
            </a:endParaRPr>
          </a:p>
          <a:p>
            <a:pPr marL="365125" lvl="0" indent="-255588" fontAlgn="base">
              <a:spcBef>
                <a:spcPts val="300"/>
              </a:spcBef>
              <a:spcAft>
                <a:spcPct val="0"/>
              </a:spcAft>
              <a:buClr>
                <a:srgbClr val="A04DA3"/>
              </a:buClr>
              <a:buFont typeface="Georgia" pitchFamily="18" charset="0"/>
              <a:buChar char="•"/>
            </a:pPr>
            <a:r>
              <a:rPr lang="en-US" altLang="ar-SA" sz="2400" b="1" dirty="0">
                <a:solidFill>
                  <a:prstClr val="black"/>
                </a:solidFill>
                <a:latin typeface="Georgia"/>
              </a:rPr>
              <a:t>B  = N</a:t>
            </a:r>
            <a:r>
              <a:rPr lang="en-US" altLang="ar-SA" sz="2400" b="1" dirty="0" smtClean="0">
                <a:solidFill>
                  <a:prstClr val="black"/>
                </a:solidFill>
                <a:latin typeface="Georgia"/>
              </a:rPr>
              <a:t>/ V x D </a:t>
            </a:r>
            <a:endParaRPr lang="en-US" altLang="ar-SA" sz="2400" b="1" dirty="0">
              <a:solidFill>
                <a:prstClr val="black"/>
              </a:solidFill>
              <a:latin typeface="Georgia"/>
            </a:endParaRPr>
          </a:p>
          <a:p>
            <a:pPr marL="365125" lvl="0" indent="-255588" fontAlgn="base">
              <a:spcBef>
                <a:spcPts val="300"/>
              </a:spcBef>
              <a:spcAft>
                <a:spcPct val="0"/>
              </a:spcAft>
              <a:buClr>
                <a:srgbClr val="A04DA3"/>
              </a:buClr>
              <a:buNone/>
            </a:pPr>
            <a:r>
              <a:rPr lang="en-US" altLang="ar-SA" sz="2400" dirty="0">
                <a:solidFill>
                  <a:prstClr val="black"/>
                </a:solidFill>
                <a:latin typeface="Georgia"/>
              </a:rPr>
              <a:t>    B = number of bacteria</a:t>
            </a:r>
            <a:br>
              <a:rPr lang="en-US" altLang="ar-SA" sz="2400" dirty="0">
                <a:solidFill>
                  <a:prstClr val="black"/>
                </a:solidFill>
                <a:latin typeface="Georgia"/>
              </a:rPr>
            </a:br>
            <a:r>
              <a:rPr lang="en-US" altLang="ar-SA" sz="2400" dirty="0">
                <a:solidFill>
                  <a:prstClr val="black"/>
                </a:solidFill>
                <a:latin typeface="Georgia"/>
              </a:rPr>
              <a:t>N = number of colonies counted on a plate</a:t>
            </a:r>
            <a:br>
              <a:rPr lang="en-US" altLang="ar-SA" sz="2400" dirty="0">
                <a:solidFill>
                  <a:prstClr val="black"/>
                </a:solidFill>
                <a:latin typeface="Georgia"/>
              </a:rPr>
            </a:br>
            <a:r>
              <a:rPr lang="en-US" altLang="ar-SA" sz="2400" dirty="0" smtClean="0">
                <a:solidFill>
                  <a:prstClr val="black"/>
                </a:solidFill>
                <a:latin typeface="Georgia"/>
              </a:rPr>
              <a:t>V= volume</a:t>
            </a:r>
          </a:p>
          <a:p>
            <a:pPr marL="365125" lvl="0" indent="-255588" fontAlgn="base">
              <a:spcBef>
                <a:spcPts val="300"/>
              </a:spcBef>
              <a:spcAft>
                <a:spcPct val="0"/>
              </a:spcAft>
              <a:buClr>
                <a:srgbClr val="A04DA3"/>
              </a:buClr>
              <a:buNone/>
            </a:pPr>
            <a:r>
              <a:rPr lang="en-US" altLang="ar-SA" sz="2400" dirty="0">
                <a:solidFill>
                  <a:prstClr val="black"/>
                </a:solidFill>
                <a:latin typeface="Georgia"/>
              </a:rPr>
              <a:t> </a:t>
            </a:r>
            <a:r>
              <a:rPr lang="en-US" altLang="ar-SA" sz="2400" dirty="0" smtClean="0">
                <a:solidFill>
                  <a:prstClr val="black"/>
                </a:solidFill>
                <a:latin typeface="Georgia"/>
              </a:rPr>
              <a:t>   </a:t>
            </a:r>
            <a:r>
              <a:rPr lang="en-US" altLang="ar-SA" sz="2400" dirty="0" smtClean="0">
                <a:solidFill>
                  <a:prstClr val="black"/>
                </a:solidFill>
                <a:latin typeface="Georgia"/>
              </a:rPr>
              <a:t>D </a:t>
            </a:r>
            <a:r>
              <a:rPr lang="en-US" altLang="ar-SA" sz="2400" dirty="0">
                <a:solidFill>
                  <a:prstClr val="black"/>
                </a:solidFill>
                <a:latin typeface="Georgia"/>
              </a:rPr>
              <a:t>= dilution </a:t>
            </a:r>
            <a:r>
              <a:rPr lang="en-US" altLang="ar-SA" sz="2400" dirty="0" smtClean="0">
                <a:solidFill>
                  <a:prstClr val="black"/>
                </a:solidFill>
                <a:latin typeface="Georgia"/>
              </a:rPr>
              <a:t>factor</a:t>
            </a:r>
            <a:r>
              <a:rPr lang="en-US" altLang="ar-SA" sz="2400" dirty="0">
                <a:solidFill>
                  <a:prstClr val="black"/>
                </a:solidFill>
                <a:latin typeface="Georgia"/>
              </a:rPr>
              <a:t/>
            </a:r>
            <a:br>
              <a:rPr lang="en-US" altLang="ar-SA" sz="2400" dirty="0">
                <a:solidFill>
                  <a:prstClr val="black"/>
                </a:solidFill>
                <a:latin typeface="Georgia"/>
              </a:rPr>
            </a:br>
            <a:endParaRPr lang="en-US" altLang="ar-SA" sz="2400" dirty="0">
              <a:solidFill>
                <a:prstClr val="black"/>
              </a:solidFill>
              <a:latin typeface="Georgia"/>
            </a:endParaRPr>
          </a:p>
          <a:p>
            <a:endParaRPr lang="en-US" dirty="0"/>
          </a:p>
        </p:txBody>
      </p:sp>
    </p:spTree>
    <p:extLst>
      <p:ext uri="{BB962C8B-B14F-4D97-AF65-F5344CB8AC3E}">
        <p14:creationId xmlns:p14="http://schemas.microsoft.com/office/powerpoint/2010/main" val="3092072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solidFill>
                  <a:srgbClr val="FF0000"/>
                </a:solidFill>
              </a:rPr>
              <a:t>Calculation of Pour Plate Method</a:t>
            </a:r>
            <a:endParaRPr lang="en-US" sz="4000" b="1" dirty="0">
              <a:solidFill>
                <a:srgbClr val="FF0000"/>
              </a:solidFill>
            </a:endParaRPr>
          </a:p>
        </p:txBody>
      </p:sp>
      <p:sp>
        <p:nvSpPr>
          <p:cNvPr id="3" name="Content Placeholder 2"/>
          <p:cNvSpPr>
            <a:spLocks noGrp="1"/>
          </p:cNvSpPr>
          <p:nvPr>
            <p:ph idx="1"/>
          </p:nvPr>
        </p:nvSpPr>
        <p:spPr/>
        <p:txBody>
          <a:bodyPr/>
          <a:lstStyle/>
          <a:p>
            <a:pPr marL="365125" lvl="0" indent="-255588" fontAlgn="base">
              <a:spcBef>
                <a:spcPts val="300"/>
              </a:spcBef>
              <a:spcAft>
                <a:spcPct val="0"/>
              </a:spcAft>
              <a:buClr>
                <a:srgbClr val="A04DA3"/>
              </a:buClr>
              <a:buNone/>
              <a:defRPr/>
            </a:pPr>
            <a:r>
              <a:rPr lang="en-US" sz="2800" dirty="0">
                <a:solidFill>
                  <a:srgbClr val="A04DA3">
                    <a:lumMod val="75000"/>
                  </a:srgbClr>
                </a:solidFill>
                <a:latin typeface="Georgia"/>
                <a:cs typeface="Arial" pitchFamily="34" charset="0"/>
              </a:rPr>
              <a:t>The number of colonies counted:</a:t>
            </a:r>
            <a:r>
              <a:rPr lang="en-US" sz="2800" b="1" dirty="0">
                <a:solidFill>
                  <a:srgbClr val="A04DA3">
                    <a:lumMod val="75000"/>
                  </a:srgbClr>
                </a:solidFill>
                <a:latin typeface="Georgia"/>
                <a:cs typeface="Arial" pitchFamily="34" charset="0"/>
              </a:rPr>
              <a:t>100</a:t>
            </a:r>
          </a:p>
          <a:p>
            <a:pPr marL="365125" lvl="0" indent="-255588" fontAlgn="base">
              <a:spcBef>
                <a:spcPts val="300"/>
              </a:spcBef>
              <a:spcAft>
                <a:spcPct val="0"/>
              </a:spcAft>
              <a:buClr>
                <a:srgbClr val="A04DA3"/>
              </a:buClr>
              <a:buNone/>
              <a:defRPr/>
            </a:pPr>
            <a:endParaRPr lang="en-US" sz="2800" b="1" dirty="0">
              <a:solidFill>
                <a:srgbClr val="A04DA3">
                  <a:lumMod val="75000"/>
                </a:srgbClr>
              </a:solidFill>
              <a:latin typeface="Georgia"/>
              <a:cs typeface="Arial" pitchFamily="34" charset="0"/>
            </a:endParaRPr>
          </a:p>
          <a:p>
            <a:pPr marL="365125" lvl="0" indent="-255588" fontAlgn="base">
              <a:spcBef>
                <a:spcPts val="300"/>
              </a:spcBef>
              <a:spcAft>
                <a:spcPct val="0"/>
              </a:spcAft>
              <a:buClr>
                <a:srgbClr val="A04DA3"/>
              </a:buClr>
              <a:buNone/>
              <a:defRPr/>
            </a:pPr>
            <a:r>
              <a:rPr lang="en-US" sz="2800" dirty="0" smtClean="0">
                <a:solidFill>
                  <a:srgbClr val="FF0000"/>
                </a:solidFill>
                <a:latin typeface="Georgia"/>
                <a:cs typeface="Arial" pitchFamily="34" charset="0"/>
              </a:rPr>
              <a:t>B </a:t>
            </a:r>
            <a:r>
              <a:rPr lang="en-US" sz="2800" dirty="0">
                <a:solidFill>
                  <a:prstClr val="black"/>
                </a:solidFill>
                <a:latin typeface="Georgia"/>
                <a:cs typeface="Arial" pitchFamily="34" charset="0"/>
              </a:rPr>
              <a:t>(no of bacteria in original sample)</a:t>
            </a:r>
          </a:p>
          <a:p>
            <a:pPr marL="365125" lvl="0" indent="-255588" fontAlgn="base">
              <a:spcBef>
                <a:spcPts val="300"/>
              </a:spcBef>
              <a:spcAft>
                <a:spcPct val="0"/>
              </a:spcAft>
              <a:buClr>
                <a:srgbClr val="A04DA3"/>
              </a:buClr>
              <a:buNone/>
              <a:defRPr/>
            </a:pPr>
            <a:r>
              <a:rPr lang="en-US" sz="2800" dirty="0">
                <a:solidFill>
                  <a:srgbClr val="FF0000"/>
                </a:solidFill>
                <a:latin typeface="Georgia"/>
                <a:cs typeface="Arial" pitchFamily="34" charset="0"/>
              </a:rPr>
              <a:t>B </a:t>
            </a:r>
            <a:r>
              <a:rPr lang="en-US" sz="2800" dirty="0">
                <a:solidFill>
                  <a:prstClr val="black"/>
                </a:solidFill>
                <a:latin typeface="Georgia"/>
                <a:cs typeface="Arial" pitchFamily="34" charset="0"/>
              </a:rPr>
              <a:t>= </a:t>
            </a:r>
            <a:r>
              <a:rPr lang="en-US" sz="2800" b="1" dirty="0">
                <a:solidFill>
                  <a:srgbClr val="A04DA3">
                    <a:lumMod val="75000"/>
                  </a:srgbClr>
                </a:solidFill>
                <a:latin typeface="Georgia"/>
                <a:cs typeface="Arial" pitchFamily="34" charset="0"/>
              </a:rPr>
              <a:t>100</a:t>
            </a:r>
            <a:r>
              <a:rPr lang="en-US" sz="2800" dirty="0">
                <a:solidFill>
                  <a:prstClr val="black"/>
                </a:solidFill>
                <a:latin typeface="Georgia"/>
                <a:cs typeface="Arial" pitchFamily="34" charset="0"/>
              </a:rPr>
              <a:t> </a:t>
            </a:r>
            <a:r>
              <a:rPr lang="en-US" sz="2800" dirty="0" smtClean="0">
                <a:solidFill>
                  <a:prstClr val="black"/>
                </a:solidFill>
                <a:latin typeface="Georgia"/>
                <a:cs typeface="Arial" pitchFamily="34" charset="0"/>
              </a:rPr>
              <a:t>/ </a:t>
            </a:r>
            <a:r>
              <a:rPr lang="en-US" sz="2800" dirty="0">
                <a:solidFill>
                  <a:prstClr val="black"/>
                </a:solidFill>
                <a:latin typeface="Georgia"/>
                <a:cs typeface="Arial" pitchFamily="34" charset="0"/>
              </a:rPr>
              <a:t>1 x 10</a:t>
            </a:r>
            <a:r>
              <a:rPr lang="en-US" sz="2800" baseline="30000" dirty="0">
                <a:solidFill>
                  <a:prstClr val="black"/>
                </a:solidFill>
                <a:latin typeface="Georgia"/>
                <a:cs typeface="Arial" pitchFamily="34" charset="0"/>
              </a:rPr>
              <a:t>-6</a:t>
            </a:r>
            <a:endParaRPr lang="en-US" sz="2800" dirty="0">
              <a:solidFill>
                <a:prstClr val="black"/>
              </a:solidFill>
              <a:latin typeface="Georgia"/>
              <a:cs typeface="Arial" pitchFamily="34" charset="0"/>
            </a:endParaRPr>
          </a:p>
          <a:p>
            <a:pPr marL="365125" lvl="0" indent="-255588" fontAlgn="base">
              <a:spcBef>
                <a:spcPts val="300"/>
              </a:spcBef>
              <a:spcAft>
                <a:spcPct val="0"/>
              </a:spcAft>
              <a:buClr>
                <a:srgbClr val="A04DA3"/>
              </a:buClr>
              <a:buNone/>
              <a:defRPr/>
            </a:pPr>
            <a:r>
              <a:rPr lang="en-US" sz="2800" dirty="0">
                <a:solidFill>
                  <a:prstClr val="black"/>
                </a:solidFill>
                <a:latin typeface="Georgia"/>
                <a:cs typeface="Arial" pitchFamily="34" charset="0"/>
              </a:rPr>
              <a:t>    = </a:t>
            </a:r>
            <a:r>
              <a:rPr lang="en-US" sz="2800" b="1" dirty="0">
                <a:solidFill>
                  <a:srgbClr val="A04DA3">
                    <a:lumMod val="75000"/>
                  </a:srgbClr>
                </a:solidFill>
                <a:latin typeface="Georgia"/>
                <a:cs typeface="Arial" pitchFamily="34" charset="0"/>
              </a:rPr>
              <a:t>100</a:t>
            </a:r>
            <a:r>
              <a:rPr lang="en-US" sz="2800" dirty="0">
                <a:solidFill>
                  <a:prstClr val="black"/>
                </a:solidFill>
                <a:latin typeface="Georgia"/>
                <a:cs typeface="Arial" pitchFamily="34" charset="0"/>
              </a:rPr>
              <a:t> x 10</a:t>
            </a:r>
            <a:r>
              <a:rPr lang="en-US" sz="2800" baseline="30000" dirty="0">
                <a:solidFill>
                  <a:prstClr val="black"/>
                </a:solidFill>
                <a:latin typeface="Georgia"/>
                <a:cs typeface="Arial" pitchFamily="34" charset="0"/>
              </a:rPr>
              <a:t>6</a:t>
            </a:r>
            <a:r>
              <a:rPr lang="en-US" sz="2800" dirty="0">
                <a:solidFill>
                  <a:prstClr val="black"/>
                </a:solidFill>
                <a:latin typeface="Georgia"/>
                <a:cs typeface="Arial" pitchFamily="34" charset="0"/>
              </a:rPr>
              <a:t> C.F.U/ ml</a:t>
            </a:r>
          </a:p>
          <a:p>
            <a:pPr marL="365125" lvl="0" indent="-255588" fontAlgn="base">
              <a:spcBef>
                <a:spcPts val="300"/>
              </a:spcBef>
              <a:spcAft>
                <a:spcPct val="0"/>
              </a:spcAft>
              <a:buClr>
                <a:srgbClr val="A04DA3"/>
              </a:buClr>
              <a:buNone/>
              <a:defRPr/>
            </a:pPr>
            <a:r>
              <a:rPr lang="en-US" sz="2800" dirty="0">
                <a:solidFill>
                  <a:prstClr val="black"/>
                </a:solidFill>
                <a:latin typeface="Georgia"/>
                <a:cs typeface="Arial" pitchFamily="34" charset="0"/>
              </a:rPr>
              <a:t>    = 1 x 10</a:t>
            </a:r>
            <a:r>
              <a:rPr lang="en-US" sz="2800" baseline="30000" dirty="0">
                <a:solidFill>
                  <a:prstClr val="black"/>
                </a:solidFill>
                <a:latin typeface="Georgia"/>
                <a:cs typeface="Arial" pitchFamily="34" charset="0"/>
              </a:rPr>
              <a:t>8</a:t>
            </a:r>
            <a:r>
              <a:rPr lang="en-US" sz="2800" dirty="0">
                <a:solidFill>
                  <a:prstClr val="black"/>
                </a:solidFill>
                <a:latin typeface="Georgia"/>
                <a:cs typeface="Arial" pitchFamily="34" charset="0"/>
              </a:rPr>
              <a:t> C.F.U/ml</a:t>
            </a:r>
          </a:p>
          <a:p>
            <a:pPr marL="365125" lvl="0" indent="-255588" eaLnBrk="0" fontAlgn="base" hangingPunct="0">
              <a:spcBef>
                <a:spcPts val="300"/>
              </a:spcBef>
              <a:spcAft>
                <a:spcPct val="0"/>
              </a:spcAft>
              <a:buClr>
                <a:srgbClr val="A04DA3"/>
              </a:buClr>
              <a:buFont typeface="Georgia" pitchFamily="18" charset="0"/>
              <a:buChar char="•"/>
              <a:defRPr/>
            </a:pPr>
            <a:endParaRPr lang="ar-SA" sz="2800" dirty="0">
              <a:solidFill>
                <a:prstClr val="black"/>
              </a:solidFill>
              <a:latin typeface="Georgia"/>
            </a:endParaRPr>
          </a:p>
          <a:p>
            <a:endParaRPr lang="en-US" dirty="0"/>
          </a:p>
        </p:txBody>
      </p:sp>
    </p:spTree>
    <p:extLst>
      <p:ext uri="{BB962C8B-B14F-4D97-AF65-F5344CB8AC3E}">
        <p14:creationId xmlns:p14="http://schemas.microsoft.com/office/powerpoint/2010/main" val="35390237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FF0000"/>
                </a:solidFill>
              </a:rPr>
              <a:t>Calculation of Spread Plate Method</a:t>
            </a:r>
            <a:endParaRPr lang="en-US" sz="3600" b="1" dirty="0">
              <a:solidFill>
                <a:srgbClr val="FF0000"/>
              </a:solidFill>
            </a:endParaRPr>
          </a:p>
        </p:txBody>
      </p:sp>
      <p:sp>
        <p:nvSpPr>
          <p:cNvPr id="3" name="Content Placeholder 2"/>
          <p:cNvSpPr>
            <a:spLocks noGrp="1"/>
          </p:cNvSpPr>
          <p:nvPr>
            <p:ph idx="1"/>
          </p:nvPr>
        </p:nvSpPr>
        <p:spPr/>
        <p:txBody>
          <a:bodyPr/>
          <a:lstStyle/>
          <a:p>
            <a:pPr marL="365125" lvl="0" indent="-255588" fontAlgn="base">
              <a:spcBef>
                <a:spcPts val="300"/>
              </a:spcBef>
              <a:spcAft>
                <a:spcPct val="0"/>
              </a:spcAft>
              <a:buClr>
                <a:srgbClr val="A04DA3"/>
              </a:buClr>
              <a:buNone/>
              <a:defRPr/>
            </a:pPr>
            <a:r>
              <a:rPr lang="en-US" sz="2800" dirty="0">
                <a:solidFill>
                  <a:srgbClr val="A04DA3">
                    <a:lumMod val="75000"/>
                  </a:srgbClr>
                </a:solidFill>
                <a:latin typeface="Georgia"/>
                <a:cs typeface="Arial" pitchFamily="34" charset="0"/>
              </a:rPr>
              <a:t>The number of colonies counted:</a:t>
            </a:r>
            <a:r>
              <a:rPr lang="en-US" sz="2800" b="1" dirty="0">
                <a:solidFill>
                  <a:srgbClr val="A04DA3">
                    <a:lumMod val="75000"/>
                  </a:srgbClr>
                </a:solidFill>
                <a:latin typeface="Georgia"/>
                <a:cs typeface="Arial" pitchFamily="34" charset="0"/>
              </a:rPr>
              <a:t>50</a:t>
            </a:r>
          </a:p>
          <a:p>
            <a:pPr marL="365125" lvl="0" indent="-255588" fontAlgn="base">
              <a:spcBef>
                <a:spcPts val="300"/>
              </a:spcBef>
              <a:spcAft>
                <a:spcPct val="0"/>
              </a:spcAft>
              <a:buClr>
                <a:srgbClr val="A04DA3"/>
              </a:buClr>
              <a:buNone/>
              <a:defRPr/>
            </a:pPr>
            <a:endParaRPr lang="en-US" sz="2800" dirty="0">
              <a:solidFill>
                <a:srgbClr val="A04DA3">
                  <a:lumMod val="75000"/>
                </a:srgbClr>
              </a:solidFill>
              <a:latin typeface="Georgia"/>
              <a:cs typeface="Arial" pitchFamily="34" charset="0"/>
            </a:endParaRPr>
          </a:p>
          <a:p>
            <a:pPr marL="365125" lvl="0" indent="-255588" fontAlgn="base">
              <a:spcBef>
                <a:spcPts val="300"/>
              </a:spcBef>
              <a:spcAft>
                <a:spcPct val="0"/>
              </a:spcAft>
              <a:buClr>
                <a:srgbClr val="A04DA3"/>
              </a:buClr>
              <a:buNone/>
              <a:defRPr/>
            </a:pPr>
            <a:r>
              <a:rPr lang="en-US" sz="2800" dirty="0" smtClean="0">
                <a:solidFill>
                  <a:srgbClr val="FF0000"/>
                </a:solidFill>
                <a:latin typeface="Georgia"/>
                <a:cs typeface="Arial" pitchFamily="34" charset="0"/>
              </a:rPr>
              <a:t>B</a:t>
            </a:r>
            <a:r>
              <a:rPr lang="en-US" sz="2800" dirty="0" smtClean="0">
                <a:solidFill>
                  <a:prstClr val="black"/>
                </a:solidFill>
                <a:latin typeface="Georgia"/>
                <a:cs typeface="Arial" pitchFamily="34" charset="0"/>
              </a:rPr>
              <a:t> </a:t>
            </a:r>
            <a:r>
              <a:rPr lang="en-US" sz="2800" dirty="0">
                <a:solidFill>
                  <a:prstClr val="black"/>
                </a:solidFill>
                <a:latin typeface="Georgia"/>
                <a:cs typeface="Arial" pitchFamily="34" charset="0"/>
              </a:rPr>
              <a:t>(no of bacteria in original sample)</a:t>
            </a:r>
          </a:p>
          <a:p>
            <a:pPr marL="365125" lvl="0" indent="-255588" fontAlgn="base">
              <a:spcBef>
                <a:spcPts val="300"/>
              </a:spcBef>
              <a:spcAft>
                <a:spcPct val="0"/>
              </a:spcAft>
              <a:buClr>
                <a:srgbClr val="A04DA3"/>
              </a:buClr>
              <a:buNone/>
              <a:defRPr/>
            </a:pPr>
            <a:r>
              <a:rPr lang="en-US" sz="2800" dirty="0">
                <a:solidFill>
                  <a:prstClr val="black"/>
                </a:solidFill>
                <a:latin typeface="Georgia"/>
                <a:cs typeface="Arial" pitchFamily="34" charset="0"/>
              </a:rPr>
              <a:t>    </a:t>
            </a:r>
            <a:r>
              <a:rPr lang="en-US" sz="2800" dirty="0">
                <a:solidFill>
                  <a:srgbClr val="FF0000"/>
                </a:solidFill>
                <a:latin typeface="Georgia"/>
                <a:cs typeface="Arial" pitchFamily="34" charset="0"/>
              </a:rPr>
              <a:t>B </a:t>
            </a:r>
            <a:r>
              <a:rPr lang="en-US" sz="2800" dirty="0">
                <a:solidFill>
                  <a:prstClr val="black"/>
                </a:solidFill>
                <a:latin typeface="Georgia"/>
                <a:cs typeface="Arial" pitchFamily="34" charset="0"/>
              </a:rPr>
              <a:t>= </a:t>
            </a:r>
            <a:r>
              <a:rPr lang="en-US" sz="2800" dirty="0">
                <a:solidFill>
                  <a:srgbClr val="A04DA3">
                    <a:lumMod val="75000"/>
                  </a:srgbClr>
                </a:solidFill>
                <a:latin typeface="Georgia"/>
                <a:cs typeface="Arial" pitchFamily="34" charset="0"/>
              </a:rPr>
              <a:t>50</a:t>
            </a:r>
            <a:r>
              <a:rPr lang="en-US" sz="2800" dirty="0">
                <a:solidFill>
                  <a:prstClr val="black"/>
                </a:solidFill>
                <a:latin typeface="Georgia"/>
                <a:cs typeface="Arial" pitchFamily="34" charset="0"/>
              </a:rPr>
              <a:t> </a:t>
            </a:r>
            <a:r>
              <a:rPr lang="en-US" sz="2800" dirty="0" smtClean="0">
                <a:solidFill>
                  <a:prstClr val="black"/>
                </a:solidFill>
                <a:latin typeface="Georgia"/>
                <a:cs typeface="Arial" pitchFamily="34" charset="0"/>
              </a:rPr>
              <a:t>/ 0.1x </a:t>
            </a:r>
            <a:r>
              <a:rPr lang="en-US" sz="2800" dirty="0">
                <a:solidFill>
                  <a:prstClr val="black"/>
                </a:solidFill>
                <a:latin typeface="Georgia"/>
                <a:cs typeface="Arial" pitchFamily="34" charset="0"/>
              </a:rPr>
              <a:t>10</a:t>
            </a:r>
            <a:r>
              <a:rPr lang="en-US" sz="2800" baseline="30000" dirty="0">
                <a:solidFill>
                  <a:prstClr val="black"/>
                </a:solidFill>
                <a:latin typeface="Georgia"/>
                <a:cs typeface="Arial" pitchFamily="34" charset="0"/>
              </a:rPr>
              <a:t>-6 </a:t>
            </a:r>
          </a:p>
          <a:p>
            <a:pPr marL="365125" lvl="0" indent="-255588" fontAlgn="base">
              <a:spcBef>
                <a:spcPts val="300"/>
              </a:spcBef>
              <a:spcAft>
                <a:spcPct val="0"/>
              </a:spcAft>
              <a:buClr>
                <a:srgbClr val="A04DA3"/>
              </a:buClr>
              <a:buNone/>
              <a:defRPr/>
            </a:pPr>
            <a:r>
              <a:rPr lang="en-US" sz="2800" baseline="30000" dirty="0">
                <a:solidFill>
                  <a:prstClr val="black"/>
                </a:solidFill>
                <a:latin typeface="Georgia"/>
                <a:cs typeface="Arial" pitchFamily="34" charset="0"/>
              </a:rPr>
              <a:t>          </a:t>
            </a:r>
            <a:r>
              <a:rPr lang="en-US" sz="2800" dirty="0">
                <a:solidFill>
                  <a:prstClr val="black"/>
                </a:solidFill>
                <a:latin typeface="Georgia"/>
                <a:cs typeface="Arial" pitchFamily="34" charset="0"/>
              </a:rPr>
              <a:t>= </a:t>
            </a:r>
            <a:r>
              <a:rPr lang="en-US" sz="2800" dirty="0">
                <a:solidFill>
                  <a:srgbClr val="A04DA3">
                    <a:lumMod val="75000"/>
                  </a:srgbClr>
                </a:solidFill>
                <a:latin typeface="Georgia"/>
                <a:cs typeface="Arial" pitchFamily="34" charset="0"/>
              </a:rPr>
              <a:t>50</a:t>
            </a:r>
            <a:r>
              <a:rPr lang="en-US" sz="2800" dirty="0">
                <a:solidFill>
                  <a:prstClr val="black"/>
                </a:solidFill>
                <a:latin typeface="Georgia"/>
                <a:cs typeface="Arial" pitchFamily="34" charset="0"/>
              </a:rPr>
              <a:t> x 10x 10</a:t>
            </a:r>
            <a:r>
              <a:rPr lang="en-US" sz="2800" baseline="30000" dirty="0">
                <a:solidFill>
                  <a:prstClr val="black"/>
                </a:solidFill>
                <a:latin typeface="Georgia"/>
                <a:cs typeface="Arial" pitchFamily="34" charset="0"/>
              </a:rPr>
              <a:t>6</a:t>
            </a:r>
            <a:r>
              <a:rPr lang="en-US" sz="2800" dirty="0">
                <a:solidFill>
                  <a:prstClr val="black"/>
                </a:solidFill>
                <a:latin typeface="Georgia"/>
                <a:cs typeface="Arial" pitchFamily="34" charset="0"/>
              </a:rPr>
              <a:t> C.F.U/ ml</a:t>
            </a:r>
          </a:p>
          <a:p>
            <a:pPr marL="365125" lvl="0" indent="-255588" fontAlgn="base">
              <a:spcBef>
                <a:spcPts val="300"/>
              </a:spcBef>
              <a:spcAft>
                <a:spcPct val="0"/>
              </a:spcAft>
              <a:buClr>
                <a:srgbClr val="A04DA3"/>
              </a:buClr>
              <a:buNone/>
              <a:defRPr/>
            </a:pPr>
            <a:r>
              <a:rPr lang="en-US" sz="2800" dirty="0">
                <a:solidFill>
                  <a:prstClr val="black"/>
                </a:solidFill>
                <a:latin typeface="Georgia"/>
                <a:cs typeface="Arial" pitchFamily="34" charset="0"/>
              </a:rPr>
              <a:t>       = 5 x 10</a:t>
            </a:r>
            <a:r>
              <a:rPr lang="en-US" sz="2800" baseline="30000" dirty="0">
                <a:solidFill>
                  <a:prstClr val="black"/>
                </a:solidFill>
                <a:latin typeface="Georgia"/>
                <a:cs typeface="Arial" pitchFamily="34" charset="0"/>
              </a:rPr>
              <a:t>8</a:t>
            </a:r>
            <a:r>
              <a:rPr lang="en-US" sz="2800" dirty="0">
                <a:solidFill>
                  <a:prstClr val="black"/>
                </a:solidFill>
                <a:latin typeface="Georgia"/>
                <a:cs typeface="Arial" pitchFamily="34" charset="0"/>
              </a:rPr>
              <a:t> C.F.U/ml </a:t>
            </a:r>
          </a:p>
          <a:p>
            <a:endParaRPr lang="en-US" dirty="0"/>
          </a:p>
        </p:txBody>
      </p:sp>
    </p:spTree>
    <p:extLst>
      <p:ext uri="{BB962C8B-B14F-4D97-AF65-F5344CB8AC3E}">
        <p14:creationId xmlns:p14="http://schemas.microsoft.com/office/powerpoint/2010/main" val="3940199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solidFill>
                  <a:srgbClr val="FF0000"/>
                </a:solidFill>
              </a:rPr>
              <a:t>Calculation of Miles and </a:t>
            </a:r>
            <a:r>
              <a:rPr lang="en-US" sz="3200" b="1" dirty="0" err="1" smtClean="0">
                <a:solidFill>
                  <a:srgbClr val="FF0000"/>
                </a:solidFill>
              </a:rPr>
              <a:t>Misra</a:t>
            </a:r>
            <a:r>
              <a:rPr lang="en-US" sz="3200" b="1" dirty="0" smtClean="0">
                <a:solidFill>
                  <a:srgbClr val="FF0000"/>
                </a:solidFill>
              </a:rPr>
              <a:t> Plate Method</a:t>
            </a:r>
            <a:endParaRPr lang="en-US" sz="3200" b="1" dirty="0">
              <a:solidFill>
                <a:srgbClr val="FF0000"/>
              </a:solidFill>
            </a:endParaRPr>
          </a:p>
        </p:txBody>
      </p:sp>
      <p:sp>
        <p:nvSpPr>
          <p:cNvPr id="3" name="Content Placeholder 2"/>
          <p:cNvSpPr>
            <a:spLocks noGrp="1"/>
          </p:cNvSpPr>
          <p:nvPr>
            <p:ph idx="1"/>
          </p:nvPr>
        </p:nvSpPr>
        <p:spPr/>
        <p:txBody>
          <a:bodyPr/>
          <a:lstStyle/>
          <a:p>
            <a:pPr marL="365125" lvl="0" indent="-255588" fontAlgn="base">
              <a:spcBef>
                <a:spcPts val="300"/>
              </a:spcBef>
              <a:spcAft>
                <a:spcPct val="0"/>
              </a:spcAft>
              <a:buClr>
                <a:srgbClr val="A04DA3"/>
              </a:buClr>
              <a:buNone/>
              <a:defRPr/>
            </a:pPr>
            <a:r>
              <a:rPr lang="en-US" sz="2800" dirty="0">
                <a:solidFill>
                  <a:srgbClr val="A04DA3">
                    <a:lumMod val="75000"/>
                  </a:srgbClr>
                </a:solidFill>
                <a:latin typeface="Georgia"/>
                <a:cs typeface="Arial" pitchFamily="34" charset="0"/>
              </a:rPr>
              <a:t>The number of colonies counted: 5</a:t>
            </a:r>
            <a:endParaRPr lang="en-US" sz="2800" dirty="0">
              <a:solidFill>
                <a:prstClr val="black"/>
              </a:solidFill>
              <a:latin typeface="Georgia"/>
              <a:cs typeface="Arial" pitchFamily="34" charset="0"/>
            </a:endParaRPr>
          </a:p>
          <a:p>
            <a:pPr marL="365125" lvl="0" indent="-255588" fontAlgn="base">
              <a:spcBef>
                <a:spcPts val="300"/>
              </a:spcBef>
              <a:spcAft>
                <a:spcPct val="0"/>
              </a:spcAft>
              <a:buClr>
                <a:srgbClr val="A04DA3"/>
              </a:buClr>
              <a:buNone/>
              <a:defRPr/>
            </a:pPr>
            <a:endParaRPr lang="en-US" sz="2800" dirty="0">
              <a:solidFill>
                <a:prstClr val="black"/>
              </a:solidFill>
              <a:latin typeface="Georgia"/>
              <a:cs typeface="Arial" pitchFamily="34" charset="0"/>
            </a:endParaRPr>
          </a:p>
          <a:p>
            <a:pPr marL="365125" lvl="0" indent="-255588" fontAlgn="base">
              <a:spcBef>
                <a:spcPts val="300"/>
              </a:spcBef>
              <a:spcAft>
                <a:spcPct val="0"/>
              </a:spcAft>
              <a:buClr>
                <a:srgbClr val="A04DA3"/>
              </a:buClr>
              <a:buNone/>
              <a:defRPr/>
            </a:pPr>
            <a:endParaRPr lang="en-US" sz="2800" dirty="0">
              <a:solidFill>
                <a:prstClr val="black"/>
              </a:solidFill>
              <a:latin typeface="Georgia"/>
              <a:cs typeface="Arial" pitchFamily="34" charset="0"/>
            </a:endParaRPr>
          </a:p>
          <a:p>
            <a:pPr marL="365125" lvl="0" indent="-255588" fontAlgn="base">
              <a:spcBef>
                <a:spcPts val="300"/>
              </a:spcBef>
              <a:spcAft>
                <a:spcPct val="0"/>
              </a:spcAft>
              <a:buClr>
                <a:srgbClr val="A04DA3"/>
              </a:buClr>
              <a:buNone/>
              <a:defRPr/>
            </a:pPr>
            <a:r>
              <a:rPr lang="en-US" sz="2800" dirty="0">
                <a:solidFill>
                  <a:srgbClr val="FF0000"/>
                </a:solidFill>
                <a:latin typeface="Georgia"/>
                <a:cs typeface="Arial" pitchFamily="34" charset="0"/>
              </a:rPr>
              <a:t>Note</a:t>
            </a:r>
            <a:r>
              <a:rPr lang="en-US" sz="2800" dirty="0">
                <a:solidFill>
                  <a:prstClr val="black"/>
                </a:solidFill>
                <a:latin typeface="Georgia"/>
                <a:cs typeface="Arial" pitchFamily="34" charset="0"/>
              </a:rPr>
              <a:t>:1 ml of Pasteur pipette= 40 drops</a:t>
            </a:r>
          </a:p>
          <a:p>
            <a:pPr marL="365125" lvl="0" indent="-255588" fontAlgn="base">
              <a:spcBef>
                <a:spcPts val="300"/>
              </a:spcBef>
              <a:spcAft>
                <a:spcPct val="0"/>
              </a:spcAft>
              <a:buClr>
                <a:srgbClr val="A04DA3"/>
              </a:buClr>
              <a:buNone/>
              <a:defRPr/>
            </a:pPr>
            <a:r>
              <a:rPr lang="en-US" sz="2800" dirty="0">
                <a:solidFill>
                  <a:prstClr val="black"/>
                </a:solidFill>
                <a:latin typeface="Georgia"/>
                <a:cs typeface="Arial" pitchFamily="34" charset="0"/>
              </a:rPr>
              <a:t>   </a:t>
            </a:r>
            <a:r>
              <a:rPr lang="en-US" sz="2800" dirty="0">
                <a:solidFill>
                  <a:srgbClr val="FF0000"/>
                </a:solidFill>
                <a:latin typeface="Georgia"/>
                <a:cs typeface="Arial" pitchFamily="34" charset="0"/>
              </a:rPr>
              <a:t>B</a:t>
            </a:r>
            <a:r>
              <a:rPr lang="en-US" sz="2800" dirty="0">
                <a:solidFill>
                  <a:prstClr val="black"/>
                </a:solidFill>
                <a:latin typeface="Georgia"/>
                <a:cs typeface="Arial" pitchFamily="34" charset="0"/>
              </a:rPr>
              <a:t> (no of bacteria in original sample)</a:t>
            </a:r>
          </a:p>
          <a:p>
            <a:pPr marL="365125" lvl="0" indent="-255588" fontAlgn="base">
              <a:spcBef>
                <a:spcPts val="300"/>
              </a:spcBef>
              <a:spcAft>
                <a:spcPct val="0"/>
              </a:spcAft>
              <a:buClr>
                <a:srgbClr val="A04DA3"/>
              </a:buClr>
              <a:buNone/>
              <a:defRPr/>
            </a:pPr>
            <a:r>
              <a:rPr lang="en-US" sz="2800" dirty="0">
                <a:solidFill>
                  <a:srgbClr val="FF0000"/>
                </a:solidFill>
                <a:latin typeface="Georgia"/>
                <a:cs typeface="Arial" pitchFamily="34" charset="0"/>
              </a:rPr>
              <a:t>   B</a:t>
            </a:r>
            <a:r>
              <a:rPr lang="en-US" sz="2800" dirty="0">
                <a:solidFill>
                  <a:prstClr val="black"/>
                </a:solidFill>
                <a:latin typeface="Georgia"/>
                <a:cs typeface="Arial" pitchFamily="34" charset="0"/>
              </a:rPr>
              <a:t>= </a:t>
            </a:r>
            <a:r>
              <a:rPr lang="en-US" sz="2800">
                <a:solidFill>
                  <a:prstClr val="black"/>
                </a:solidFill>
                <a:latin typeface="Georgia"/>
                <a:cs typeface="Arial" pitchFamily="34" charset="0"/>
              </a:rPr>
              <a:t>5 </a:t>
            </a:r>
            <a:r>
              <a:rPr lang="en-US" sz="2800" smtClean="0">
                <a:solidFill>
                  <a:prstClr val="black"/>
                </a:solidFill>
                <a:latin typeface="Georgia"/>
                <a:cs typeface="Arial" pitchFamily="34" charset="0"/>
              </a:rPr>
              <a:t>/ </a:t>
            </a:r>
            <a:r>
              <a:rPr lang="en-US" sz="2800" dirty="0" smtClean="0">
                <a:solidFill>
                  <a:prstClr val="black"/>
                </a:solidFill>
                <a:latin typeface="Georgia"/>
                <a:cs typeface="Arial" pitchFamily="34" charset="0"/>
              </a:rPr>
              <a:t>4x10</a:t>
            </a:r>
            <a:r>
              <a:rPr lang="en-US" sz="2800" baseline="30000" dirty="0" smtClean="0">
                <a:solidFill>
                  <a:prstClr val="black"/>
                </a:solidFill>
                <a:latin typeface="Georgia"/>
                <a:cs typeface="Arial" pitchFamily="34" charset="0"/>
              </a:rPr>
              <a:t>-1</a:t>
            </a:r>
            <a:r>
              <a:rPr lang="en-US" sz="2800" dirty="0" smtClean="0">
                <a:solidFill>
                  <a:prstClr val="black"/>
                </a:solidFill>
                <a:latin typeface="Georgia"/>
                <a:cs typeface="Arial" pitchFamily="34" charset="0"/>
              </a:rPr>
              <a:t> </a:t>
            </a:r>
            <a:r>
              <a:rPr lang="en-US" sz="2800" dirty="0">
                <a:solidFill>
                  <a:prstClr val="black"/>
                </a:solidFill>
                <a:latin typeface="Georgia"/>
                <a:cs typeface="Arial" pitchFamily="34" charset="0"/>
              </a:rPr>
              <a:t>x 10</a:t>
            </a:r>
            <a:r>
              <a:rPr lang="en-US" sz="2800" baseline="30000" dirty="0">
                <a:solidFill>
                  <a:prstClr val="black"/>
                </a:solidFill>
                <a:latin typeface="Georgia"/>
                <a:cs typeface="Arial" pitchFamily="34" charset="0"/>
              </a:rPr>
              <a:t>-6 </a:t>
            </a:r>
          </a:p>
          <a:p>
            <a:pPr marL="365125" lvl="0" indent="-255588" fontAlgn="base">
              <a:spcBef>
                <a:spcPts val="300"/>
              </a:spcBef>
              <a:spcAft>
                <a:spcPct val="0"/>
              </a:spcAft>
              <a:buClr>
                <a:srgbClr val="A04DA3"/>
              </a:buClr>
              <a:buNone/>
              <a:defRPr/>
            </a:pPr>
            <a:r>
              <a:rPr lang="en-US" sz="2800" baseline="30000" dirty="0">
                <a:solidFill>
                  <a:prstClr val="black"/>
                </a:solidFill>
                <a:latin typeface="Georgia"/>
                <a:cs typeface="Arial" pitchFamily="34" charset="0"/>
              </a:rPr>
              <a:t>        </a:t>
            </a:r>
            <a:r>
              <a:rPr lang="en-US" sz="2800" dirty="0">
                <a:solidFill>
                  <a:prstClr val="black"/>
                </a:solidFill>
                <a:latin typeface="Georgia"/>
                <a:cs typeface="Arial" pitchFamily="34" charset="0"/>
              </a:rPr>
              <a:t>= </a:t>
            </a:r>
            <a:r>
              <a:rPr lang="en-US" sz="2800" dirty="0" smtClean="0">
                <a:solidFill>
                  <a:prstClr val="black"/>
                </a:solidFill>
                <a:latin typeface="Georgia"/>
                <a:cs typeface="Arial" pitchFamily="34" charset="0"/>
              </a:rPr>
              <a:t>5x40x10</a:t>
            </a:r>
            <a:r>
              <a:rPr lang="en-US" sz="2800" baseline="30000" dirty="0" smtClean="0">
                <a:solidFill>
                  <a:prstClr val="black"/>
                </a:solidFill>
                <a:latin typeface="Georgia"/>
                <a:cs typeface="Arial" pitchFamily="34" charset="0"/>
              </a:rPr>
              <a:t>6 </a:t>
            </a:r>
            <a:r>
              <a:rPr lang="en-US" sz="2800" dirty="0" smtClean="0">
                <a:solidFill>
                  <a:prstClr val="black"/>
                </a:solidFill>
                <a:latin typeface="Georgia"/>
                <a:cs typeface="Arial" pitchFamily="34" charset="0"/>
              </a:rPr>
              <a:t>= 2X10</a:t>
            </a:r>
            <a:r>
              <a:rPr lang="en-US" sz="2800" baseline="30000" dirty="0" smtClean="0">
                <a:solidFill>
                  <a:prstClr val="black"/>
                </a:solidFill>
                <a:latin typeface="Georgia"/>
                <a:cs typeface="Arial" pitchFamily="34" charset="0"/>
              </a:rPr>
              <a:t>8</a:t>
            </a:r>
            <a:r>
              <a:rPr lang="en-US" sz="2800" dirty="0" smtClean="0">
                <a:solidFill>
                  <a:prstClr val="black"/>
                </a:solidFill>
                <a:latin typeface="Georgia"/>
                <a:cs typeface="Arial" pitchFamily="34" charset="0"/>
              </a:rPr>
              <a:t>C.F.U</a:t>
            </a:r>
            <a:r>
              <a:rPr lang="en-US" sz="2800" dirty="0">
                <a:solidFill>
                  <a:prstClr val="black"/>
                </a:solidFill>
                <a:latin typeface="Georgia"/>
                <a:cs typeface="Arial" pitchFamily="34" charset="0"/>
              </a:rPr>
              <a:t>/ ml </a:t>
            </a:r>
          </a:p>
          <a:p>
            <a:endParaRPr lang="en-US" dirty="0"/>
          </a:p>
        </p:txBody>
      </p:sp>
    </p:spTree>
    <p:extLst>
      <p:ext uri="{BB962C8B-B14F-4D97-AF65-F5344CB8AC3E}">
        <p14:creationId xmlns:p14="http://schemas.microsoft.com/office/powerpoint/2010/main" val="2163718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Total bacterial count</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54326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1. </a:t>
            </a:r>
            <a:r>
              <a:rPr lang="en-US" b="1" dirty="0" err="1" smtClean="0">
                <a:solidFill>
                  <a:srgbClr val="FF0000"/>
                </a:solidFill>
              </a:rPr>
              <a:t>Nephelometric</a:t>
            </a:r>
            <a:r>
              <a:rPr lang="en-US" b="1" dirty="0" smtClean="0">
                <a:solidFill>
                  <a:srgbClr val="FF0000"/>
                </a:solidFill>
              </a:rPr>
              <a:t> Method</a:t>
            </a:r>
            <a:endParaRPr lang="en-US" b="1" dirty="0">
              <a:solidFill>
                <a:srgbClr val="FF0000"/>
              </a:solidFill>
            </a:endParaRPr>
          </a:p>
        </p:txBody>
      </p:sp>
      <p:sp>
        <p:nvSpPr>
          <p:cNvPr id="3" name="Content Placeholder 2"/>
          <p:cNvSpPr>
            <a:spLocks noGrp="1"/>
          </p:cNvSpPr>
          <p:nvPr>
            <p:ph idx="1"/>
          </p:nvPr>
        </p:nvSpPr>
        <p:spPr>
          <a:xfrm>
            <a:off x="457200" y="1600200"/>
            <a:ext cx="8229600" cy="4800600"/>
          </a:xfrm>
        </p:spPr>
        <p:txBody>
          <a:bodyPr>
            <a:normAutofit fontScale="77500" lnSpcReduction="20000"/>
          </a:bodyPr>
          <a:lstStyle/>
          <a:p>
            <a:pPr>
              <a:lnSpc>
                <a:spcPct val="120000"/>
              </a:lnSpc>
            </a:pPr>
            <a:r>
              <a:rPr lang="en-US" dirty="0" err="1" smtClean="0"/>
              <a:t>Nephelometry</a:t>
            </a:r>
            <a:r>
              <a:rPr lang="en-US" dirty="0" smtClean="0"/>
              <a:t> is method used for determining the amount of cloudiness or turbidity in a solution </a:t>
            </a:r>
            <a:r>
              <a:rPr lang="en-US" dirty="0" smtClean="0">
                <a:solidFill>
                  <a:srgbClr val="C00000"/>
                </a:solidFill>
              </a:rPr>
              <a:t>(</a:t>
            </a:r>
            <a:r>
              <a:rPr lang="en-US" dirty="0" err="1" smtClean="0">
                <a:solidFill>
                  <a:srgbClr val="C00000"/>
                </a:solidFill>
              </a:rPr>
              <a:t>Nephlometery</a:t>
            </a:r>
            <a:r>
              <a:rPr lang="en-US" dirty="0" smtClean="0">
                <a:solidFill>
                  <a:srgbClr val="C00000"/>
                </a:solidFill>
              </a:rPr>
              <a:t> used to determine the amount of light scattered by a suspension of cells).</a:t>
            </a:r>
          </a:p>
          <a:p>
            <a:pPr marL="0" indent="0">
              <a:lnSpc>
                <a:spcPct val="120000"/>
              </a:lnSpc>
              <a:buNone/>
            </a:pPr>
            <a:r>
              <a:rPr lang="en-US" dirty="0" smtClean="0"/>
              <a:t>   </a:t>
            </a:r>
          </a:p>
          <a:p>
            <a:pPr marL="0" indent="0">
              <a:lnSpc>
                <a:spcPct val="120000"/>
              </a:lnSpc>
              <a:buNone/>
            </a:pPr>
            <a:r>
              <a:rPr lang="en-US" b="1" dirty="0" smtClean="0">
                <a:solidFill>
                  <a:srgbClr val="FF0000"/>
                </a:solidFill>
              </a:rPr>
              <a:t>HOW??</a:t>
            </a:r>
          </a:p>
          <a:p>
            <a:pPr marL="0" indent="0">
              <a:lnSpc>
                <a:spcPct val="120000"/>
              </a:lnSpc>
              <a:buNone/>
            </a:pPr>
            <a:r>
              <a:rPr lang="en-US" dirty="0" smtClean="0">
                <a:solidFill>
                  <a:srgbClr val="7030A0"/>
                </a:solidFill>
              </a:rPr>
              <a:t>(Note: turbidity is particulate objects in a solution)</a:t>
            </a:r>
          </a:p>
          <a:p>
            <a:pPr>
              <a:lnSpc>
                <a:spcPct val="120000"/>
              </a:lnSpc>
            </a:pPr>
            <a:endParaRPr lang="en-US" dirty="0" smtClean="0"/>
          </a:p>
          <a:p>
            <a:pPr>
              <a:lnSpc>
                <a:spcPct val="120000"/>
              </a:lnSpc>
            </a:pPr>
            <a:r>
              <a:rPr lang="en-US" dirty="0" smtClean="0"/>
              <a:t>Particulate objects such as bacteria will scatter light, the amount of scattering is proportional to bacterial cells number.</a:t>
            </a:r>
          </a:p>
          <a:p>
            <a:pPr marL="0" indent="0">
              <a:buNone/>
            </a:pPr>
            <a:endParaRPr lang="en-US" dirty="0" smtClean="0"/>
          </a:p>
          <a:p>
            <a:endParaRPr lang="en-US" dirty="0"/>
          </a:p>
        </p:txBody>
      </p:sp>
    </p:spTree>
    <p:extLst>
      <p:ext uri="{BB962C8B-B14F-4D97-AF65-F5344CB8AC3E}">
        <p14:creationId xmlns:p14="http://schemas.microsoft.com/office/powerpoint/2010/main" val="16873840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533400"/>
            <a:ext cx="7871690" cy="5937503"/>
          </a:xfrm>
        </p:spPr>
      </p:pic>
    </p:spTree>
    <p:extLst>
      <p:ext uri="{BB962C8B-B14F-4D97-AF65-F5344CB8AC3E}">
        <p14:creationId xmlns:p14="http://schemas.microsoft.com/office/powerpoint/2010/main" val="12309320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2. Counting Chamber Method</a:t>
            </a:r>
            <a:endParaRPr lang="en-US" b="1"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2438400"/>
            <a:ext cx="5430302" cy="2438400"/>
          </a:xfrm>
        </p:spPr>
      </p:pic>
    </p:spTree>
    <p:extLst>
      <p:ext uri="{BB962C8B-B14F-4D97-AF65-F5344CB8AC3E}">
        <p14:creationId xmlns:p14="http://schemas.microsoft.com/office/powerpoint/2010/main" val="3237152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381000"/>
            <a:ext cx="5654495" cy="5973058"/>
          </a:xfrm>
        </p:spPr>
      </p:pic>
    </p:spTree>
    <p:extLst>
      <p:ext uri="{BB962C8B-B14F-4D97-AF65-F5344CB8AC3E}">
        <p14:creationId xmlns:p14="http://schemas.microsoft.com/office/powerpoint/2010/main" val="2616476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92691" y="457200"/>
            <a:ext cx="7558617" cy="5668963"/>
          </a:xfrm>
        </p:spPr>
      </p:pic>
    </p:spTree>
    <p:extLst>
      <p:ext uri="{BB962C8B-B14F-4D97-AF65-F5344CB8AC3E}">
        <p14:creationId xmlns:p14="http://schemas.microsoft.com/office/powerpoint/2010/main" val="1803307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457200"/>
            <a:ext cx="8000999" cy="6000749"/>
          </a:xfrm>
        </p:spPr>
      </p:pic>
    </p:spTree>
    <p:extLst>
      <p:ext uri="{BB962C8B-B14F-4D97-AF65-F5344CB8AC3E}">
        <p14:creationId xmlns:p14="http://schemas.microsoft.com/office/powerpoint/2010/main" val="35277129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1008</Words>
  <Application>Microsoft Office PowerPoint</Application>
  <PresentationFormat>On-screen Show (4:3)</PresentationFormat>
  <Paragraphs>123</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Bacterial Count</vt:lpstr>
      <vt:lpstr>Bacterial Count</vt:lpstr>
      <vt:lpstr>Total bacterial count</vt:lpstr>
      <vt:lpstr>1. Nephelometric Method</vt:lpstr>
      <vt:lpstr>PowerPoint Presentation</vt:lpstr>
      <vt:lpstr>2. Counting Chamber Method</vt:lpstr>
      <vt:lpstr>PowerPoint Presentation</vt:lpstr>
      <vt:lpstr>PowerPoint Presentation</vt:lpstr>
      <vt:lpstr>PowerPoint Presentation</vt:lpstr>
      <vt:lpstr>Viable bacterial count</vt:lpstr>
      <vt:lpstr>PowerPoint Presentation</vt:lpstr>
      <vt:lpstr>PowerPoint Presentation</vt:lpstr>
      <vt:lpstr>1. Pour Plate Method</vt:lpstr>
      <vt:lpstr>PowerPoint Presentation</vt:lpstr>
      <vt:lpstr>PowerPoint Presentation</vt:lpstr>
      <vt:lpstr>PowerPoint Presentation</vt:lpstr>
      <vt:lpstr>Principle of Pour Plate Method</vt:lpstr>
      <vt:lpstr>PowerPoint Presentation</vt:lpstr>
      <vt:lpstr>2. Spread Plate (Surface) Method</vt:lpstr>
      <vt:lpstr>PowerPoint Presentation</vt:lpstr>
      <vt:lpstr>PowerPoint Presentation</vt:lpstr>
      <vt:lpstr>3. Miles and Misra </vt:lpstr>
      <vt:lpstr>PowerPoint Presentation</vt:lpstr>
      <vt:lpstr>Calculation of Bacterial Count</vt:lpstr>
      <vt:lpstr>Calculation of Pour Plate Method</vt:lpstr>
      <vt:lpstr>Calculation of Spread Plate Method</vt:lpstr>
      <vt:lpstr>Calculation of Miles and Misra Plate Method</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Count</dc:title>
  <dc:creator>dewdrops.22@hotmail.com</dc:creator>
  <cp:lastModifiedBy>dewdrops.22@hotmail.com</cp:lastModifiedBy>
  <cp:revision>20</cp:revision>
  <dcterms:created xsi:type="dcterms:W3CDTF">2017-04-15T10:09:21Z</dcterms:created>
  <dcterms:modified xsi:type="dcterms:W3CDTF">2017-04-17T05:56:39Z</dcterms:modified>
</cp:coreProperties>
</file>