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62" r:id="rId9"/>
    <p:sldId id="276" r:id="rId10"/>
    <p:sldId id="282" r:id="rId11"/>
    <p:sldId id="277" r:id="rId12"/>
    <p:sldId id="278" r:id="rId13"/>
    <p:sldId id="283" r:id="rId14"/>
    <p:sldId id="284" r:id="rId15"/>
    <p:sldId id="285" r:id="rId16"/>
    <p:sldId id="274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0D0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8EEA0-BDBE-AD40-8158-504DC3774F15}" type="datetimeFigureOut">
              <a:rPr lang="en-US" smtClean="0"/>
              <a:t>10/24/15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367A7-D899-6541-9624-CE7B3FBA6E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The convalescent period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example brain damage may follow encephalitis or meningitis or paralysis following poliomyelitis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may continue to be a source of infection even if feeling better.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367A7-D899-6541-9624-CE7B3FBA6E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64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367A7-D899-6541-9624-CE7B3FBA6ED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5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Many factors influence whether or not exposure to pathogen results in disease including person immune , nutritional and overall health status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1013-91A3-8944-B567-5DD6379D68E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80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11013-91A3-8944-B567-5DD6379D68E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00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3D627-84F8-4EBF-AE4F-5C78333FF992}" type="datetimeFigureOut">
              <a:rPr lang="en-US" smtClean="0"/>
              <a:pPr/>
              <a:t>10/24/15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Pathogenesis of Infectious Diseases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17526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CLS 212: Medical Microbiology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en-US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Attachment (Adhesion)</a:t>
            </a:r>
            <a:r>
              <a:rPr lang="en-US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 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sz="2400" dirty="0" smtClean="0"/>
              <a:t>Microorganisms have macromolecules (proteins or carbohydrates) that promote attachment to tissue surfaces.</a:t>
            </a:r>
            <a:endParaRPr lang="en-US" sz="2400" dirty="0" smtClean="0">
              <a:cs typeface="Times New Roman" pitchFamily="18" charset="0"/>
            </a:endParaRPr>
          </a:p>
          <a:p>
            <a:r>
              <a:rPr lang="en-US" sz="2400" dirty="0" smtClean="0">
                <a:cs typeface="Times New Roman" pitchFamily="18" charset="0"/>
              </a:rPr>
              <a:t>Viruses and many bacteria must first bind to host cell surfaces. </a:t>
            </a:r>
          </a:p>
          <a:p>
            <a:r>
              <a:rPr lang="en-US" sz="2400" dirty="0" smtClean="0">
                <a:cs typeface="Times New Roman" pitchFamily="18" charset="0"/>
              </a:rPr>
              <a:t>Prevents early clearance.</a:t>
            </a:r>
          </a:p>
          <a:p>
            <a:r>
              <a:rPr lang="en-US" sz="2400" dirty="0" smtClean="0">
                <a:cs typeface="Times New Roman" pitchFamily="18" charset="0"/>
              </a:rPr>
              <a:t>Pathogens often bind host tissues via surface receptors. e.g.  </a:t>
            </a:r>
            <a:r>
              <a:rPr lang="en-US" sz="2400" dirty="0" err="1" smtClean="0">
                <a:solidFill>
                  <a:srgbClr val="000099"/>
                </a:solidFill>
                <a:cs typeface="Times New Roman" pitchFamily="18" charset="0"/>
              </a:rPr>
              <a:t>pili</a:t>
            </a:r>
            <a:r>
              <a:rPr lang="en-US" sz="2400" dirty="0" smtClean="0">
                <a:solidFill>
                  <a:srgbClr val="000099"/>
                </a:solidFill>
                <a:cs typeface="Times New Roman" pitchFamily="18" charset="0"/>
              </a:rPr>
              <a:t> in bacteria.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t="2684"/>
          <a:stretch>
            <a:fillRect/>
          </a:stretch>
        </p:blipFill>
        <p:spPr bwMode="auto">
          <a:xfrm>
            <a:off x="4211960" y="3775495"/>
            <a:ext cx="4788024" cy="308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9334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2. Attachment (=Adherence)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5105400"/>
          </a:xfrm>
        </p:spPr>
        <p:txBody>
          <a:bodyPr>
            <a:normAutofit fontScale="92500"/>
          </a:bodyPr>
          <a:lstStyle/>
          <a:p>
            <a:pPr>
              <a:buClr>
                <a:srgbClr val="FF0000"/>
              </a:buClr>
            </a:pPr>
            <a:r>
              <a:rPr lang="en-US" dirty="0" smtClean="0"/>
              <a:t>It is a necessary </a:t>
            </a:r>
            <a:r>
              <a:rPr lang="en-US" b="1" dirty="0" smtClean="0"/>
              <a:t>first step </a:t>
            </a:r>
            <a:r>
              <a:rPr lang="en-US" dirty="0" smtClean="0"/>
              <a:t>in the establishment of infection.</a:t>
            </a:r>
          </a:p>
          <a:p>
            <a:pPr>
              <a:buClr>
                <a:srgbClr val="FF0000"/>
              </a:buClr>
              <a:buNone/>
            </a:pPr>
            <a:endParaRPr lang="en-US" dirty="0" smtClean="0"/>
          </a:p>
          <a:p>
            <a:pPr>
              <a:buClr>
                <a:srgbClr val="FF0000"/>
              </a:buClr>
            </a:pPr>
            <a:r>
              <a:rPr lang="en-US" dirty="0" smtClean="0"/>
              <a:t>Once they have attached themselves to host cells, they then </a:t>
            </a:r>
            <a:r>
              <a:rPr lang="en-US" b="1" dirty="0" smtClean="0"/>
              <a:t>multiply</a:t>
            </a:r>
            <a:r>
              <a:rPr lang="en-US" dirty="0" smtClean="0"/>
              <a:t> to high enough numbers to produce toxin or invade host tissue or both.  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en-US" dirty="0" smtClean="0"/>
              <a:t>Bacteria  use </a:t>
            </a:r>
            <a:r>
              <a:rPr lang="en-US" b="1" dirty="0" smtClean="0"/>
              <a:t>adhesions</a:t>
            </a:r>
            <a:r>
              <a:rPr lang="en-US" dirty="0" smtClean="0"/>
              <a:t> to attach themselves to host cells (can be found on capsules cell wall proteins or tips of </a:t>
            </a:r>
            <a:r>
              <a:rPr lang="en-US" dirty="0" err="1" smtClean="0"/>
              <a:t>pili</a:t>
            </a:r>
            <a:r>
              <a:rPr lang="en-US" dirty="0" smtClean="0"/>
              <a:t>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2. Attachment (=Adherence)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surface receptors </a:t>
            </a:r>
            <a:r>
              <a:rPr lang="en-US" dirty="0" smtClean="0"/>
              <a:t>on animal cells to which the bacteria attach are usually </a:t>
            </a:r>
            <a:r>
              <a:rPr lang="en-US" dirty="0" err="1" smtClean="0"/>
              <a:t>glycoproteins</a:t>
            </a:r>
            <a:r>
              <a:rPr lang="en-US" dirty="0" smtClean="0"/>
              <a:t> or </a:t>
            </a:r>
            <a:r>
              <a:rPr lang="en-US" dirty="0" err="1" smtClean="0"/>
              <a:t>glycolipids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Binding of an adhesion to surface receptor is </a:t>
            </a:r>
            <a:r>
              <a:rPr lang="en-US" b="1" dirty="0" smtClean="0"/>
              <a:t>highly specific</a:t>
            </a:r>
            <a:r>
              <a:rPr lang="en-US" dirty="0" smtClean="0"/>
              <a:t>, dictating the type of cells to which the bacterium can attach.</a:t>
            </a:r>
          </a:p>
          <a:p>
            <a:endParaRPr lang="en-US" dirty="0" smtClean="0"/>
          </a:p>
          <a:p>
            <a:r>
              <a:rPr lang="en-US" b="1" dirty="0" smtClean="0"/>
              <a:t>Example:</a:t>
            </a:r>
            <a:r>
              <a:rPr lang="en-US" dirty="0" smtClean="0"/>
              <a:t>  </a:t>
            </a:r>
            <a:r>
              <a:rPr lang="en-US" dirty="0" err="1" smtClean="0"/>
              <a:t>E.coli</a:t>
            </a:r>
            <a:r>
              <a:rPr lang="en-US" dirty="0" smtClean="0"/>
              <a:t> strains that cause (UTI) urinary tract infections generally produce a type of </a:t>
            </a:r>
            <a:r>
              <a:rPr lang="en-US" dirty="0" err="1" smtClean="0"/>
              <a:t>pili</a:t>
            </a:r>
            <a:r>
              <a:rPr lang="en-US" dirty="0" smtClean="0"/>
              <a:t> that attach to bladder cells.  While </a:t>
            </a:r>
            <a:r>
              <a:rPr lang="en-US" dirty="0" err="1" smtClean="0"/>
              <a:t>E.coli</a:t>
            </a:r>
            <a:r>
              <a:rPr lang="en-US" dirty="0" smtClean="0"/>
              <a:t> strains that cause watery diarrhea produce a type of </a:t>
            </a:r>
            <a:r>
              <a:rPr lang="en-US" dirty="0" err="1" smtClean="0"/>
              <a:t>pili</a:t>
            </a:r>
            <a:r>
              <a:rPr lang="en-US" dirty="0" smtClean="0"/>
              <a:t> that attach specifically to cells of small intestine.  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2. Attachment (=Adherence)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/>
              <a:t>E.coli</a:t>
            </a:r>
            <a:r>
              <a:rPr lang="en-US" dirty="0" smtClean="0"/>
              <a:t> strains that cause urinary tract infections generally produce a type of </a:t>
            </a:r>
            <a:r>
              <a:rPr lang="en-US" dirty="0" err="1" smtClean="0"/>
              <a:t>pili</a:t>
            </a:r>
            <a:r>
              <a:rPr lang="en-US" dirty="0" smtClean="0"/>
              <a:t> that attach to bladder cells.  While </a:t>
            </a:r>
            <a:r>
              <a:rPr lang="en-US" dirty="0" err="1" smtClean="0"/>
              <a:t>E.coli</a:t>
            </a:r>
            <a:r>
              <a:rPr lang="en-US" dirty="0" smtClean="0"/>
              <a:t> strains that cause watery diarrhea produce a type of </a:t>
            </a:r>
            <a:r>
              <a:rPr lang="en-US" dirty="0" err="1" smtClean="0"/>
              <a:t>pili</a:t>
            </a:r>
            <a:r>
              <a:rPr lang="en-US" dirty="0" smtClean="0"/>
              <a:t> that attach specifically to cells of small intestine.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697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Colonization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sz="2400" dirty="0" smtClean="0">
                <a:cs typeface="Times New Roman" pitchFamily="18" charset="0"/>
              </a:rPr>
              <a:t>Some virulent bacteria produce special proteins that allow them to colonize parts of the host body.</a:t>
            </a:r>
          </a:p>
          <a:p>
            <a:r>
              <a:rPr lang="en-US" sz="2400" dirty="0" smtClean="0">
                <a:cs typeface="Times New Roman" pitchFamily="18" charset="0"/>
              </a:rPr>
              <a:t>Pathogens start multiplication and maintenance.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Pathogens compete with normal flora for residence.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Pathogens will resist body reactions e.g. Bile, stomach acid, skin secretions, </a:t>
            </a:r>
            <a:r>
              <a:rPr lang="en-US" sz="2400" dirty="0" err="1" smtClean="0">
                <a:cs typeface="Times New Roman" pitchFamily="18" charset="0"/>
              </a:rPr>
              <a:t>IgA</a:t>
            </a:r>
            <a:r>
              <a:rPr lang="en-US" sz="2400" dirty="0" smtClean="0">
                <a:cs typeface="Times New Roman" pitchFamily="18" charset="0"/>
              </a:rPr>
              <a:t> (mucosal antibodies).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e.g.</a:t>
            </a:r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</a:p>
          <a:p>
            <a:pPr marL="342900" lvl="1" indent="-342900">
              <a:buNone/>
            </a:pPr>
            <a:r>
              <a:rPr lang="en-US" sz="2400" dirty="0" smtClean="0">
                <a:cs typeface="Times New Roman" pitchFamily="18" charset="0"/>
              </a:rPr>
              <a:t>     </a:t>
            </a:r>
            <a:r>
              <a:rPr lang="en-US" sz="2400" i="1" dirty="0" smtClean="0">
                <a:cs typeface="Times New Roman" pitchFamily="18" charset="0"/>
              </a:rPr>
              <a:t>Helicobacter pylori</a:t>
            </a:r>
            <a:r>
              <a:rPr lang="en-US" sz="2400" dirty="0" smtClean="0">
                <a:cs typeface="Times New Roman" pitchFamily="18" charset="0"/>
              </a:rPr>
              <a:t> is able to survive in the acidic environment of the human stomach by producing the enzyme </a:t>
            </a:r>
            <a:r>
              <a:rPr lang="en-US" sz="2400" b="1" dirty="0" err="1" smtClean="0">
                <a:solidFill>
                  <a:srgbClr val="00B050"/>
                </a:solidFill>
                <a:cs typeface="Times New Roman" pitchFamily="18" charset="0"/>
              </a:rPr>
              <a:t>urease</a:t>
            </a:r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5627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Invasion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8915400" cy="5788496"/>
          </a:xfrm>
        </p:spPr>
        <p:txBody>
          <a:bodyPr anchor="ctr">
            <a:normAutofit fontScale="85000" lnSpcReduction="10000"/>
          </a:bodyPr>
          <a:lstStyle/>
          <a:p>
            <a:pPr marL="514350" indent="-247650">
              <a:buNone/>
              <a:defRPr/>
            </a:pPr>
            <a:r>
              <a:rPr lang="en-US" dirty="0"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Some virulent bacteria produce proteins that either:</a:t>
            </a:r>
          </a:p>
          <a:p>
            <a:pPr marL="514350" indent="111125">
              <a:buNone/>
              <a:defRPr/>
            </a:pPr>
            <a:r>
              <a:rPr lang="en-US" dirty="0">
                <a:cs typeface="Times New Roman" pitchFamily="18" charset="0"/>
              </a:rPr>
              <a:t> </a:t>
            </a:r>
            <a:r>
              <a:rPr lang="en-US" b="1" dirty="0">
                <a:cs typeface="Times New Roman" pitchFamily="18" charset="0"/>
              </a:rPr>
              <a:t>a. </a:t>
            </a:r>
            <a:r>
              <a:rPr lang="en-US" dirty="0">
                <a:cs typeface="Times New Roman" pitchFamily="18" charset="0"/>
              </a:rPr>
              <a:t>Disrupt host cell membranes or </a:t>
            </a:r>
          </a:p>
          <a:p>
            <a:pPr marL="514350" indent="111125">
              <a:buNone/>
              <a:defRPr/>
            </a:pPr>
            <a:r>
              <a:rPr lang="en-US" b="1" dirty="0">
                <a:cs typeface="Times New Roman" pitchFamily="18" charset="0"/>
              </a:rPr>
              <a:t> b. </a:t>
            </a:r>
            <a:r>
              <a:rPr lang="en-US" dirty="0">
                <a:cs typeface="Times New Roman" pitchFamily="18" charset="0"/>
              </a:rPr>
              <a:t>Stimulate endocytosis into host </a:t>
            </a:r>
            <a:r>
              <a:rPr lang="en-US" dirty="0" smtClean="0">
                <a:cs typeface="Times New Roman" pitchFamily="18" charset="0"/>
              </a:rPr>
              <a:t>cells</a:t>
            </a:r>
          </a:p>
          <a:p>
            <a:pPr marL="514350" indent="111125">
              <a:buNone/>
              <a:defRPr/>
            </a:pPr>
            <a:endParaRPr lang="en-US" sz="2400" i="1" dirty="0">
              <a:solidFill>
                <a:srgbClr val="0000FF"/>
              </a:solidFill>
              <a:cs typeface="Times New Roman" pitchFamily="18" charset="0"/>
            </a:endParaRPr>
          </a:p>
          <a:p>
            <a:pPr marL="857250">
              <a:defRPr/>
            </a:pP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Endocytosis</a:t>
            </a:r>
          </a:p>
          <a:p>
            <a:pPr marL="514350" indent="0">
              <a:buNone/>
              <a:defRPr/>
            </a:pP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dirty="0">
                <a:cs typeface="Times New Roman" pitchFamily="18" charset="0"/>
              </a:rPr>
              <a:t>is the process by which cells  absorb material (molecules such as proteins)  from outside the cell by engulfing it with </a:t>
            </a:r>
          </a:p>
          <a:p>
            <a:pPr marL="514350" indent="111125">
              <a:buNone/>
              <a:defRPr/>
            </a:pPr>
            <a:r>
              <a:rPr lang="en-US" dirty="0">
                <a:cs typeface="Times New Roman" pitchFamily="18" charset="0"/>
              </a:rPr>
              <a:t>their cell membrane</a:t>
            </a:r>
          </a:p>
          <a:p>
            <a:pPr>
              <a:buNone/>
            </a:pPr>
            <a:endParaRPr dirty="0">
              <a:cs typeface="Times New Roman" pitchFamily="18" charset="0"/>
            </a:endParaRPr>
          </a:p>
          <a:p>
            <a:r>
              <a:rPr lang="en-US" dirty="0" err="1" smtClean="0">
                <a:cs typeface="Times New Roman" pitchFamily="18" charset="0"/>
                <a:sym typeface="Wingdings"/>
              </a:rPr>
              <a:t>Eg</a:t>
            </a:r>
            <a:r>
              <a:rPr lang="en-US" dirty="0">
                <a:cs typeface="Times New Roman" pitchFamily="18" charset="0"/>
                <a:sym typeface="Wingdings"/>
              </a:rPr>
              <a:t>. Mycobacterium tuberculosis produces surface proteins that facilitate their uptake by the alveolar macrophages. And so the macrophage is not activated and the organism can live in it. </a:t>
            </a:r>
          </a:p>
          <a:p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347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Immune Response Inhibitors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>
                <a:cs typeface="Times New Roman" pitchFamily="18" charset="0"/>
              </a:rPr>
              <a:t>Many bacteria produce virulence factors that inhibit the host's immune system defenses.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008000"/>
                </a:solidFill>
                <a:cs typeface="Times New Roman" pitchFamily="18" charset="0"/>
              </a:rPr>
              <a:t>Example: 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The polysaccharide capsule of </a:t>
            </a:r>
            <a:r>
              <a:rPr lang="en-US" i="1" dirty="0" smtClean="0">
                <a:solidFill>
                  <a:srgbClr val="0000FF"/>
                </a:solidFill>
                <a:cs typeface="Times New Roman" pitchFamily="18" charset="0"/>
              </a:rPr>
              <a:t>Streptococcus </a:t>
            </a:r>
            <a:r>
              <a:rPr lang="en-US" i="1" dirty="0" err="1" smtClean="0">
                <a:solidFill>
                  <a:srgbClr val="0000FF"/>
                </a:solidFill>
                <a:cs typeface="Times New Roman" pitchFamily="18" charset="0"/>
              </a:rPr>
              <a:t>pneumoniae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 inhibits </a:t>
            </a:r>
            <a:r>
              <a:rPr lang="en-US" dirty="0" err="1" smtClean="0">
                <a:solidFill>
                  <a:srgbClr val="0000FF"/>
                </a:solidFill>
                <a:cs typeface="Times New Roman" pitchFamily="18" charset="0"/>
              </a:rPr>
              <a:t>phagocytosis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 of the bacterium by host immune cells.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Some bacteria can hide inside the host cells away from </a:t>
            </a:r>
            <a:r>
              <a:rPr lang="en-US" dirty="0" err="1" smtClean="0">
                <a:solidFill>
                  <a:srgbClr val="0000FF"/>
                </a:solidFill>
                <a:cs typeface="Times New Roman" pitchFamily="18" charset="0"/>
              </a:rPr>
              <a:t>phygocytosis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, complement or </a:t>
            </a:r>
            <a:r>
              <a:rPr lang="en-US" dirty="0" err="1" smtClean="0">
                <a:solidFill>
                  <a:srgbClr val="0000FF"/>
                </a:solidFill>
                <a:cs typeface="Times New Roman" pitchFamily="18" charset="0"/>
              </a:rPr>
              <a:t>Ab’s</a:t>
            </a:r>
            <a:r>
              <a:rPr lang="en-US" dirty="0" smtClean="0">
                <a:solidFill>
                  <a:srgbClr val="0000FF"/>
                </a:solidFill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Damage to the Host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1447800"/>
            <a:ext cx="33528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Bacterial Toxins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2514600"/>
            <a:ext cx="33528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Exotoxins</a:t>
            </a:r>
            <a:endParaRPr lang="en-US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334000" y="2514600"/>
            <a:ext cx="33528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Endotoxins</a:t>
            </a:r>
            <a:endParaRPr lang="en-US" sz="2400" b="1" dirty="0"/>
          </a:p>
        </p:txBody>
      </p:sp>
      <p:cxnSp>
        <p:nvCxnSpPr>
          <p:cNvPr id="8" name="Straight Arrow Connector 7"/>
          <p:cNvCxnSpPr>
            <a:stCxn id="4" idx="2"/>
            <a:endCxn id="6" idx="0"/>
          </p:cNvCxnSpPr>
          <p:nvPr/>
        </p:nvCxnSpPr>
        <p:spPr>
          <a:xfrm rot="16200000" flipH="1">
            <a:off x="5564833" y="1069032"/>
            <a:ext cx="605135" cy="2286000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5" idx="0"/>
          </p:cNvCxnSpPr>
          <p:nvPr/>
        </p:nvCxnSpPr>
        <p:spPr>
          <a:xfrm rot="5400000">
            <a:off x="3240733" y="1030932"/>
            <a:ext cx="605135" cy="236220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8600" y="3962400"/>
            <a:ext cx="4191000" cy="2308324"/>
          </a:xfrm>
          <a:prstGeom prst="rect">
            <a:avLst/>
          </a:prstGeom>
          <a:ln w="3810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rgbClr val="008000"/>
              </a:buClr>
              <a:buFont typeface="Arial"/>
              <a:buChar char="•"/>
            </a:pPr>
            <a:r>
              <a:rPr lang="en-US" dirty="0" smtClean="0"/>
              <a:t>Secreted by the </a:t>
            </a:r>
            <a:r>
              <a:rPr lang="en-US" dirty="0" err="1" smtClean="0"/>
              <a:t>bactrium</a:t>
            </a:r>
            <a:r>
              <a:rPr lang="en-US" dirty="0" smtClean="0"/>
              <a:t> or leak </a:t>
            </a:r>
            <a:r>
              <a:rPr lang="en-US" b="1" dirty="0" smtClean="0"/>
              <a:t>after </a:t>
            </a:r>
            <a:r>
              <a:rPr lang="en-US" dirty="0" err="1" smtClean="0"/>
              <a:t>lysis</a:t>
            </a:r>
            <a:r>
              <a:rPr lang="en-US" dirty="0" smtClean="0"/>
              <a:t> of bacterial cell</a:t>
            </a:r>
          </a:p>
          <a:p>
            <a:pPr>
              <a:buClr>
                <a:srgbClr val="008000"/>
              </a:buClr>
              <a:buFont typeface="Arial"/>
              <a:buChar char="•"/>
            </a:pPr>
            <a:r>
              <a:rPr lang="en-US" dirty="0" smtClean="0"/>
              <a:t>Secreted by both gram </a:t>
            </a:r>
            <a:r>
              <a:rPr lang="en-US" dirty="0"/>
              <a:t>-</a:t>
            </a:r>
            <a:r>
              <a:rPr lang="en-US" dirty="0" err="1" smtClean="0"/>
              <a:t>ve</a:t>
            </a:r>
            <a:r>
              <a:rPr lang="en-US" dirty="0" smtClean="0"/>
              <a:t> and gram </a:t>
            </a:r>
            <a:r>
              <a:rPr lang="en-US" dirty="0"/>
              <a:t>+</a:t>
            </a:r>
            <a:r>
              <a:rPr lang="en-US" dirty="0" err="1" smtClean="0"/>
              <a:t>ve</a:t>
            </a:r>
            <a:r>
              <a:rPr lang="en-US" dirty="0" smtClean="0"/>
              <a:t> bacteria.</a:t>
            </a:r>
          </a:p>
          <a:p>
            <a:pPr>
              <a:buClr>
                <a:srgbClr val="008000"/>
              </a:buClr>
              <a:buFont typeface="Arial"/>
              <a:buChar char="•"/>
            </a:pPr>
            <a:r>
              <a:rPr lang="en-US" dirty="0" smtClean="0"/>
              <a:t>Generally inactivated by heat.</a:t>
            </a:r>
          </a:p>
          <a:p>
            <a:pPr>
              <a:buClr>
                <a:srgbClr val="008000"/>
              </a:buClr>
              <a:buFont typeface="Arial"/>
              <a:buChar char="•"/>
            </a:pPr>
            <a:r>
              <a:rPr lang="en-US" dirty="0" smtClean="0"/>
              <a:t>Generally very potent; some are among the most potent toxins known.</a:t>
            </a:r>
          </a:p>
          <a:p>
            <a:pPr>
              <a:buClr>
                <a:srgbClr val="008000"/>
              </a:buClr>
              <a:buFont typeface="Arial"/>
              <a:buChar char="•"/>
            </a:pPr>
            <a:r>
              <a:rPr lang="en-US" b="1" dirty="0" err="1" smtClean="0">
                <a:solidFill>
                  <a:srgbClr val="008000"/>
                </a:solidFill>
              </a:rPr>
              <a:t>Eg</a:t>
            </a:r>
            <a:r>
              <a:rPr lang="en-US" b="1" dirty="0" smtClean="0">
                <a:solidFill>
                  <a:srgbClr val="008000"/>
                </a:solidFill>
              </a:rPr>
              <a:t>. </a:t>
            </a:r>
            <a:r>
              <a:rPr lang="en-US" b="1" i="1" dirty="0" err="1" smtClean="0">
                <a:solidFill>
                  <a:srgbClr val="008000"/>
                </a:solidFill>
              </a:rPr>
              <a:t>Corynebacterium</a:t>
            </a:r>
            <a:r>
              <a:rPr lang="en-US" b="1" i="1" dirty="0" smtClean="0">
                <a:solidFill>
                  <a:srgbClr val="008000"/>
                </a:solidFill>
              </a:rPr>
              <a:t> </a:t>
            </a:r>
            <a:r>
              <a:rPr lang="en-US" b="1" i="1" dirty="0" err="1" smtClean="0">
                <a:solidFill>
                  <a:srgbClr val="008000"/>
                </a:solidFill>
              </a:rPr>
              <a:t>diphtheriae</a:t>
            </a:r>
            <a:r>
              <a:rPr lang="en-US" b="1" i="1" dirty="0" smtClean="0">
                <a:solidFill>
                  <a:srgbClr val="008000"/>
                </a:solidFill>
              </a:rPr>
              <a:t>.  </a:t>
            </a:r>
            <a:endParaRPr lang="en-US" b="1" i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53000" y="3657600"/>
            <a:ext cx="4191000" cy="2862323"/>
          </a:xfrm>
          <a:prstGeom prst="rect">
            <a:avLst/>
          </a:prstGeom>
          <a:ln w="3810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rgbClr val="008000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It is a </a:t>
            </a:r>
            <a:r>
              <a:rPr lang="en-US" dirty="0" err="1" smtClean="0">
                <a:solidFill>
                  <a:schemeClr val="tx1"/>
                </a:solidFill>
              </a:rPr>
              <a:t>lipopolysaccharide</a:t>
            </a:r>
            <a:r>
              <a:rPr lang="en-US" dirty="0" smtClean="0">
                <a:solidFill>
                  <a:schemeClr val="tx1"/>
                </a:solidFill>
              </a:rPr>
              <a:t>, which is the component of the outer membrane of the gram negative cell wall. </a:t>
            </a:r>
          </a:p>
          <a:p>
            <a:pPr>
              <a:buClr>
                <a:srgbClr val="008000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It is found only in gram-negative organism.</a:t>
            </a:r>
          </a:p>
          <a:p>
            <a:pPr>
              <a:buClr>
                <a:srgbClr val="008000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Heat stable.</a:t>
            </a:r>
          </a:p>
          <a:p>
            <a:pPr>
              <a:buClr>
                <a:srgbClr val="008000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Small amount in localized area lead to an appropriate response that helps clear an infection, but systemic distribution can be deadly. </a:t>
            </a:r>
            <a:endParaRPr lang="en-US" b="1" dirty="0">
              <a:solidFill>
                <a:srgbClr val="008000"/>
              </a:solidFill>
            </a:endParaRPr>
          </a:p>
        </p:txBody>
      </p:sp>
      <p:cxnSp>
        <p:nvCxnSpPr>
          <p:cNvPr id="14" name="Straight Arrow Connector 13"/>
          <p:cNvCxnSpPr>
            <a:stCxn id="5" idx="2"/>
            <a:endCxn id="11" idx="0"/>
          </p:cNvCxnSpPr>
          <p:nvPr/>
        </p:nvCxnSpPr>
        <p:spPr>
          <a:xfrm rot="5400000">
            <a:off x="1850083" y="3450282"/>
            <a:ext cx="986135" cy="3810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2"/>
            <a:endCxn id="12" idx="0"/>
          </p:cNvCxnSpPr>
          <p:nvPr/>
        </p:nvCxnSpPr>
        <p:spPr>
          <a:xfrm rot="16200000" flipH="1">
            <a:off x="6688783" y="3297882"/>
            <a:ext cx="681335" cy="38100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Definitions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Path-</a:t>
            </a:r>
            <a:r>
              <a:rPr lang="en-US" sz="2400" dirty="0" smtClean="0"/>
              <a:t> means disease.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Pathogenesis</a:t>
            </a:r>
          </a:p>
          <a:p>
            <a:pPr>
              <a:buNone/>
            </a:pPr>
            <a:r>
              <a:rPr lang="en-US" sz="2400" dirty="0"/>
              <a:t>T</a:t>
            </a:r>
            <a:r>
              <a:rPr lang="en-US" sz="2400" dirty="0" smtClean="0"/>
              <a:t>he steps or mechanisms involved in the development of a disease. 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Infection</a:t>
            </a:r>
          </a:p>
          <a:p>
            <a:pPr>
              <a:buNone/>
            </a:pPr>
            <a:r>
              <a:rPr lang="en-US" sz="2400" dirty="0"/>
              <a:t>T</a:t>
            </a:r>
            <a:r>
              <a:rPr lang="en-US" sz="2400" dirty="0" smtClean="0"/>
              <a:t>he presence and colonization of a pathogen in human body.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Infectious Disease</a:t>
            </a:r>
          </a:p>
          <a:p>
            <a:pPr>
              <a:buNone/>
            </a:pPr>
            <a:r>
              <a:rPr lang="en-US" sz="2400" dirty="0" smtClean="0"/>
              <a:t>Is a disease caused by a pathogen (microorganism).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>
                <a:solidFill>
                  <a:srgbClr val="00B050"/>
                </a:solidFill>
              </a:rPr>
              <a:t>Not all pathogens entering human body will cause disease because humans are protected by normal flora and the immune system.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Course of an Infectious Disease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There are 4 phases or periods in any infectious disease: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The incubation period: </a:t>
            </a:r>
          </a:p>
          <a:p>
            <a:pPr marL="514350" indent="-514350">
              <a:buNone/>
            </a:pPr>
            <a:r>
              <a:rPr lang="en-US" sz="2400" b="1" dirty="0"/>
              <a:t>T</a:t>
            </a:r>
            <a:r>
              <a:rPr lang="en-US" sz="2400" b="1" dirty="0" smtClean="0"/>
              <a:t>he time between entry of the pathogen and the onset of symptoms. 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514350" indent="-514350">
              <a:buAutoNum type="arabicPeriod" startAt="2"/>
            </a:pPr>
            <a:r>
              <a:rPr lang="en-US" sz="2400" b="1" dirty="0" smtClean="0">
                <a:solidFill>
                  <a:srgbClr val="0000FF"/>
                </a:solidFill>
              </a:rPr>
              <a:t>The </a:t>
            </a:r>
            <a:r>
              <a:rPr lang="en-US" sz="2400" b="1" dirty="0" err="1" smtClean="0">
                <a:solidFill>
                  <a:srgbClr val="0000FF"/>
                </a:solidFill>
              </a:rPr>
              <a:t>prodromal</a:t>
            </a:r>
            <a:r>
              <a:rPr lang="en-US" sz="2400" b="1" dirty="0" smtClean="0">
                <a:solidFill>
                  <a:srgbClr val="0000FF"/>
                </a:solidFill>
              </a:rPr>
              <a:t> period:</a:t>
            </a:r>
          </a:p>
          <a:p>
            <a:pPr marL="514350" indent="-514350">
              <a:buNone/>
            </a:pPr>
            <a:r>
              <a:rPr lang="en-US" sz="2400" b="1" dirty="0" smtClean="0"/>
              <a:t>The time when the person feels abnormal and week.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514350" indent="-514350">
              <a:buAutoNum type="arabicPeriod" startAt="3"/>
            </a:pPr>
            <a:r>
              <a:rPr lang="en-US" sz="2400" b="1" dirty="0" smtClean="0">
                <a:solidFill>
                  <a:srgbClr val="0000FF"/>
                </a:solidFill>
              </a:rPr>
              <a:t>The period of illness:</a:t>
            </a:r>
          </a:p>
          <a:p>
            <a:pPr marL="514350" indent="-514350">
              <a:buNone/>
            </a:pPr>
            <a:r>
              <a:rPr lang="en-US" sz="2400" b="1" dirty="0" smtClean="0"/>
              <a:t>The time when the person feels typical symptoms associated with that specific disease.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514350" indent="-514350">
              <a:buAutoNum type="arabicPeriod" startAt="4"/>
            </a:pPr>
            <a:r>
              <a:rPr lang="en-US" sz="2400" b="1" dirty="0" smtClean="0">
                <a:solidFill>
                  <a:srgbClr val="0000FF"/>
                </a:solidFill>
              </a:rPr>
              <a:t>The convalescent period:</a:t>
            </a:r>
          </a:p>
          <a:p>
            <a:pPr marL="514350" indent="-514350">
              <a:buNone/>
            </a:pPr>
            <a:r>
              <a:rPr lang="en-US" sz="2400" b="1" dirty="0" smtClean="0"/>
              <a:t>        The time when the person recovers from the infection but may develop permanent damage to the area of infection.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Localized vs. Systemic Infection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Localized Infection</a:t>
            </a:r>
          </a:p>
          <a:p>
            <a:pPr>
              <a:buNone/>
            </a:pPr>
            <a:r>
              <a:rPr lang="en-US" dirty="0" smtClean="0"/>
              <a:t>    The pathogen is only present at the original site of infection (</a:t>
            </a:r>
            <a:r>
              <a:rPr lang="en-US" dirty="0" err="1" smtClean="0"/>
              <a:t>eg</a:t>
            </a:r>
            <a:r>
              <a:rPr lang="en-US" dirty="0" smtClean="0"/>
              <a:t>. Pimples or abscesses)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Systemic Infection (Generalized)</a:t>
            </a:r>
          </a:p>
          <a:p>
            <a:pPr>
              <a:buNone/>
            </a:pPr>
            <a:r>
              <a:rPr lang="en-US" dirty="0" smtClean="0"/>
              <a:t>    The pathogen is carried to other parts of the body by blood, lymph,.. 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Acute, </a:t>
            </a:r>
            <a:r>
              <a:rPr lang="en-US" b="1" dirty="0" err="1" smtClean="0">
                <a:solidFill>
                  <a:srgbClr val="FF0000"/>
                </a:solidFill>
              </a:rPr>
              <a:t>Subacute</a:t>
            </a:r>
            <a:r>
              <a:rPr lang="en-US" b="1" dirty="0" smtClean="0">
                <a:solidFill>
                  <a:srgbClr val="FF0000"/>
                </a:solidFill>
              </a:rPr>
              <a:t>, and Chronic Disease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Acute Disease</a:t>
            </a:r>
          </a:p>
          <a:p>
            <a:pPr>
              <a:buNone/>
            </a:pPr>
            <a:r>
              <a:rPr lang="en-US" dirty="0" smtClean="0"/>
              <a:t>    Rapid onset of disease and rapid recovery.</a:t>
            </a:r>
          </a:p>
          <a:p>
            <a:pPr>
              <a:buNone/>
            </a:pPr>
            <a:r>
              <a:rPr lang="en-US" b="1" dirty="0" smtClean="0">
                <a:solidFill>
                  <a:srgbClr val="00B0F0"/>
                </a:solidFill>
              </a:rPr>
              <a:t>e.g.</a:t>
            </a:r>
            <a:r>
              <a:rPr lang="en-US" dirty="0" smtClean="0"/>
              <a:t> Influenza, measles,..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Chronic Disease</a:t>
            </a:r>
          </a:p>
          <a:p>
            <a:pPr>
              <a:buNone/>
            </a:pPr>
            <a:r>
              <a:rPr lang="en-US" dirty="0" smtClean="0"/>
              <a:t>    Slow onset of disease and last a long time.</a:t>
            </a:r>
          </a:p>
          <a:p>
            <a:pPr>
              <a:buNone/>
            </a:pPr>
            <a:r>
              <a:rPr lang="en-US" b="1" dirty="0" smtClean="0">
                <a:solidFill>
                  <a:srgbClr val="00B0F0"/>
                </a:solidFill>
              </a:rPr>
              <a:t>e.g.</a:t>
            </a:r>
            <a:r>
              <a:rPr lang="en-US" dirty="0" smtClean="0"/>
              <a:t> Tb, syphilis,..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b="1" dirty="0" err="1" smtClean="0">
                <a:solidFill>
                  <a:srgbClr val="0000FF"/>
                </a:solidFill>
              </a:rPr>
              <a:t>Subacute</a:t>
            </a:r>
            <a:r>
              <a:rPr lang="en-US" b="1" dirty="0" smtClean="0">
                <a:solidFill>
                  <a:srgbClr val="0000FF"/>
                </a:solidFill>
              </a:rPr>
              <a:t> Disease</a:t>
            </a:r>
          </a:p>
          <a:p>
            <a:pPr>
              <a:buNone/>
            </a:pPr>
            <a:r>
              <a:rPr lang="en-US" dirty="0" smtClean="0"/>
              <a:t>    The disease with onset less than acute but more than chronic. </a:t>
            </a:r>
            <a:r>
              <a:rPr lang="en-US" b="1" dirty="0" smtClean="0">
                <a:solidFill>
                  <a:srgbClr val="00B0F0"/>
                </a:solidFill>
              </a:rPr>
              <a:t>e.g.</a:t>
            </a:r>
            <a:r>
              <a:rPr lang="en-US" dirty="0" smtClean="0"/>
              <a:t> bacterial endocarditis.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Signs vs. Symptoms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A Sign of a Disease</a:t>
            </a:r>
          </a:p>
          <a:p>
            <a:pPr>
              <a:buNone/>
            </a:pPr>
            <a:r>
              <a:rPr lang="en-US" dirty="0" smtClean="0"/>
              <a:t>    Evidence of disease found or seen by the doctor </a:t>
            </a:r>
            <a:r>
              <a:rPr lang="en-US" b="1" dirty="0" smtClean="0">
                <a:solidFill>
                  <a:srgbClr val="00FF00"/>
                </a:solidFill>
              </a:rPr>
              <a:t>e.g.</a:t>
            </a:r>
            <a:r>
              <a:rPr lang="en-US" dirty="0" smtClean="0"/>
              <a:t> abnormal heart or breath sounds, blood pressure, LAB results, radiology,..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A Symptom of a Disease</a:t>
            </a:r>
          </a:p>
          <a:p>
            <a:pPr>
              <a:buNone/>
            </a:pPr>
            <a:r>
              <a:rPr lang="en-US" dirty="0" smtClean="0"/>
              <a:t>    Evidence of disease felt and explained by the patient </a:t>
            </a:r>
            <a:r>
              <a:rPr lang="en-US" b="1" dirty="0" smtClean="0">
                <a:solidFill>
                  <a:srgbClr val="00FF00"/>
                </a:solidFill>
              </a:rPr>
              <a:t>e.g.</a:t>
            </a:r>
            <a:r>
              <a:rPr lang="en-US" dirty="0" smtClean="0"/>
              <a:t> headache, stomachache, pain, nausea, itching,..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4200"/>
              </a:spcAft>
              <a:buNone/>
            </a:pPr>
            <a:r>
              <a:rPr lang="en-US" b="1" dirty="0" smtClean="0">
                <a:solidFill>
                  <a:srgbClr val="0000FF"/>
                </a:solidFill>
              </a:rPr>
              <a:t>    </a:t>
            </a:r>
          </a:p>
          <a:p>
            <a:pPr>
              <a:lnSpc>
                <a:spcPct val="90000"/>
              </a:lnSpc>
              <a:spcAft>
                <a:spcPts val="4200"/>
              </a:spcAft>
              <a:buNone/>
            </a:pP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smtClean="0">
                <a:solidFill>
                  <a:srgbClr val="0000FF"/>
                </a:solidFill>
              </a:rPr>
              <a:t>Latent </a:t>
            </a:r>
            <a:r>
              <a:rPr lang="en-US" sz="3600" b="1" dirty="0" smtClean="0">
                <a:solidFill>
                  <a:srgbClr val="0000FF"/>
                </a:solidFill>
              </a:rPr>
              <a:t>Infections</a:t>
            </a:r>
          </a:p>
          <a:p>
            <a:pPr>
              <a:lnSpc>
                <a:spcPct val="90000"/>
              </a:lnSpc>
              <a:spcAft>
                <a:spcPts val="4200"/>
              </a:spcAft>
            </a:pPr>
            <a:r>
              <a:rPr lang="en-US" dirty="0" smtClean="0"/>
              <a:t> infectious disease may go from symptomatic to asymptomatic, and then some time later go back to being symptomatic again.  </a:t>
            </a:r>
            <a:r>
              <a:rPr lang="en-US" dirty="0" err="1" smtClean="0"/>
              <a:t>Eg</a:t>
            </a:r>
            <a:r>
              <a:rPr lang="en-US" dirty="0" smtClean="0"/>
              <a:t>. Herpes virus infections</a:t>
            </a:r>
          </a:p>
          <a:p>
            <a:pPr>
              <a:spcBef>
                <a:spcPts val="200"/>
              </a:spcBef>
              <a:buNone/>
              <a:defRPr/>
            </a:pPr>
            <a:r>
              <a:rPr lang="en-US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Virulence ( virulent )</a:t>
            </a:r>
            <a:endParaRPr lang="en-US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200"/>
              </a:spcBef>
              <a:defRPr/>
            </a:pPr>
            <a:r>
              <a:rPr lang="en-US" dirty="0">
                <a:cs typeface="Times New Roman" pitchFamily="18" charset="0"/>
              </a:rPr>
              <a:t>Is the degree of </a:t>
            </a:r>
            <a:r>
              <a:rPr lang="en-US" b="1" i="1" dirty="0">
                <a:solidFill>
                  <a:srgbClr val="C00000"/>
                </a:solidFill>
                <a:cs typeface="Times New Roman" pitchFamily="18" charset="0"/>
              </a:rPr>
              <a:t>pathogenicity</a:t>
            </a:r>
            <a:r>
              <a:rPr lang="en-US" dirty="0">
                <a:cs typeface="Times New Roman" pitchFamily="18" charset="0"/>
              </a:rPr>
              <a:t> of an organism, i.e. the relative ability of a pathogen to cause disease.</a:t>
            </a:r>
          </a:p>
          <a:p>
            <a:pPr>
              <a:spcBef>
                <a:spcPts val="200"/>
              </a:spcBef>
              <a:defRPr/>
            </a:pPr>
            <a:endParaRPr lang="en-US" dirty="0">
              <a:cs typeface="Times New Roman" pitchFamily="18" charset="0"/>
            </a:endParaRPr>
          </a:p>
          <a:p>
            <a:pPr>
              <a:spcBef>
                <a:spcPts val="200"/>
              </a:spcBef>
              <a:defRPr/>
            </a:pPr>
            <a:r>
              <a:rPr lang="en-US" dirty="0">
                <a:cs typeface="Times New Roman" pitchFamily="18" charset="0"/>
              </a:rPr>
              <a:t>See page 242 , chapter 14</a:t>
            </a:r>
          </a:p>
          <a:p>
            <a:pPr>
              <a:spcAft>
                <a:spcPts val="4200"/>
              </a:spcAft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563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Steps in the Pathogenesis of Infectious Diseases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dirty="0" smtClean="0"/>
              <a:t>Entry.</a:t>
            </a:r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dirty="0" smtClean="0"/>
              <a:t>Attachment.</a:t>
            </a:r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dirty="0" smtClean="0"/>
              <a:t>Colonization.</a:t>
            </a:r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dirty="0" smtClean="0"/>
              <a:t>Invasion.</a:t>
            </a:r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dirty="0" smtClean="0"/>
              <a:t>Immune response Inhibitors.</a:t>
            </a:r>
          </a:p>
          <a:p>
            <a:pPr marL="514350" indent="-514350">
              <a:buClr>
                <a:srgbClr val="0000FF"/>
              </a:buClr>
              <a:buFont typeface="+mj-lt"/>
              <a:buAutoNum type="arabicPeriod"/>
            </a:pPr>
            <a:r>
              <a:rPr lang="en-US" dirty="0" smtClean="0"/>
              <a:t>Damage to the host.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1. Entry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dirty="0" smtClean="0"/>
              <a:t>Penetration of skin 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Skin is very difficult to penetrate, most microorganism gain entry via trauma. 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buClr>
                <a:srgbClr val="FF0000"/>
              </a:buClr>
            </a:pPr>
            <a:r>
              <a:rPr lang="en-US" dirty="0" smtClean="0"/>
              <a:t>Introduction of pathogen by an arthropod. </a:t>
            </a:r>
          </a:p>
          <a:p>
            <a:pPr>
              <a:buClr>
                <a:srgbClr val="FF0000"/>
              </a:buClr>
            </a:pPr>
            <a:r>
              <a:rPr lang="en-US" dirty="0" smtClean="0"/>
              <a:t>Inhalation (respiratory tract)</a:t>
            </a:r>
          </a:p>
          <a:p>
            <a:pPr>
              <a:buClr>
                <a:srgbClr val="FF0000"/>
              </a:buClr>
            </a:pPr>
            <a:r>
              <a:rPr lang="en-US" dirty="0" smtClean="0"/>
              <a:t>Ingestion (gastrointestinal tract)</a:t>
            </a:r>
          </a:p>
          <a:p>
            <a:pPr>
              <a:buClr>
                <a:srgbClr val="FF0000"/>
              </a:buClr>
            </a:pPr>
            <a:r>
              <a:rPr lang="en-US" dirty="0" smtClean="0"/>
              <a:t>Through genitourinary tract.</a:t>
            </a:r>
          </a:p>
          <a:p>
            <a:pPr>
              <a:buClr>
                <a:srgbClr val="FF0000"/>
              </a:buClr>
            </a:pPr>
            <a:r>
              <a:rPr lang="en-US" dirty="0" smtClean="0"/>
              <a:t>Introduction of the pathogen directly into the blood (</a:t>
            </a:r>
            <a:r>
              <a:rPr lang="en-US" dirty="0" err="1" smtClean="0"/>
              <a:t>eg</a:t>
            </a:r>
            <a:r>
              <a:rPr lang="en-US" dirty="0" smtClean="0"/>
              <a:t>. Blood transfusion, use of shared needles)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1017</TotalTime>
  <Words>1139</Words>
  <Application>Microsoft Macintosh PowerPoint</Application>
  <PresentationFormat>On-screen Show (4:3)</PresentationFormat>
  <Paragraphs>129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Pathogenesis of Infectious Diseases</vt:lpstr>
      <vt:lpstr>Definitions</vt:lpstr>
      <vt:lpstr>Course of an Infectious Disease</vt:lpstr>
      <vt:lpstr>Localized vs. Systemic Infection</vt:lpstr>
      <vt:lpstr>Acute, Subacute, and Chronic Disease</vt:lpstr>
      <vt:lpstr>Signs vs. Symptoms</vt:lpstr>
      <vt:lpstr>PowerPoint Presentation</vt:lpstr>
      <vt:lpstr>Steps in the Pathogenesis of Infectious Diseases</vt:lpstr>
      <vt:lpstr>1. Entry</vt:lpstr>
      <vt:lpstr>II. Attachment (Adhesion) </vt:lpstr>
      <vt:lpstr>2. Attachment (=Adherence)</vt:lpstr>
      <vt:lpstr>2. Attachment (=Adherence)</vt:lpstr>
      <vt:lpstr>2. Attachment (=Adherence)</vt:lpstr>
      <vt:lpstr>III. Colonization</vt:lpstr>
      <vt:lpstr>4. Invasion</vt:lpstr>
      <vt:lpstr>5. Immune Response Inhibitors</vt:lpstr>
      <vt:lpstr>6. Damage to the Host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Pathogenesis of Infectious Diseases</dc:title>
  <dc:creator>Zeina Alkudmani</dc:creator>
  <cp:lastModifiedBy>hala aldahshan</cp:lastModifiedBy>
  <cp:revision>112</cp:revision>
  <dcterms:created xsi:type="dcterms:W3CDTF">2012-11-17T09:16:40Z</dcterms:created>
  <dcterms:modified xsi:type="dcterms:W3CDTF">2015-10-24T21:10:51Z</dcterms:modified>
</cp:coreProperties>
</file>