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2" r:id="rId8"/>
    <p:sldId id="283" r:id="rId9"/>
    <p:sldId id="263" r:id="rId10"/>
    <p:sldId id="284" r:id="rId11"/>
    <p:sldId id="264" r:id="rId12"/>
    <p:sldId id="265" r:id="rId13"/>
    <p:sldId id="266" r:id="rId14"/>
    <p:sldId id="280" r:id="rId15"/>
    <p:sldId id="281" r:id="rId16"/>
    <p:sldId id="282" r:id="rId17"/>
    <p:sldId id="285" r:id="rId18"/>
    <p:sldId id="286" r:id="rId19"/>
    <p:sldId id="287" r:id="rId20"/>
    <p:sldId id="270" r:id="rId21"/>
    <p:sldId id="273" r:id="rId22"/>
    <p:sldId id="274" r:id="rId23"/>
    <p:sldId id="316" r:id="rId24"/>
    <p:sldId id="278" r:id="rId25"/>
    <p:sldId id="317" r:id="rId26"/>
    <p:sldId id="292" r:id="rId27"/>
    <p:sldId id="318" r:id="rId28"/>
    <p:sldId id="296" r:id="rId29"/>
    <p:sldId id="319" r:id="rId30"/>
    <p:sldId id="300" r:id="rId31"/>
    <p:sldId id="320" r:id="rId32"/>
    <p:sldId id="304" r:id="rId33"/>
    <p:sldId id="321" r:id="rId34"/>
    <p:sldId id="308" r:id="rId35"/>
    <p:sldId id="322" r:id="rId36"/>
    <p:sldId id="312" r:id="rId37"/>
    <p:sldId id="323" r:id="rId38"/>
    <p:sldId id="328" r:id="rId39"/>
  </p:sldIdLst>
  <p:sldSz cx="12190413" cy="6859588"/>
  <p:notesSz cx="6858000" cy="9144000"/>
  <p:defaultTextStyle>
    <a:defPPr>
      <a:defRPr lang="ar-SA"/>
    </a:defPPr>
    <a:lvl1pPr marL="0" algn="r" defTabSz="996970" rtl="1" eaLnBrk="1" latinLnBrk="0" hangingPunct="1">
      <a:defRPr sz="2000" kern="1200">
        <a:solidFill>
          <a:schemeClr val="tx1"/>
        </a:solidFill>
        <a:latin typeface="+mn-lt"/>
        <a:ea typeface="+mn-ea"/>
        <a:cs typeface="+mn-cs"/>
      </a:defRPr>
    </a:lvl1pPr>
    <a:lvl2pPr marL="498485" algn="r" defTabSz="996970" rtl="1" eaLnBrk="1" latinLnBrk="0" hangingPunct="1">
      <a:defRPr sz="2000" kern="1200">
        <a:solidFill>
          <a:schemeClr val="tx1"/>
        </a:solidFill>
        <a:latin typeface="+mn-lt"/>
        <a:ea typeface="+mn-ea"/>
        <a:cs typeface="+mn-cs"/>
      </a:defRPr>
    </a:lvl2pPr>
    <a:lvl3pPr marL="996970" algn="r" defTabSz="996970" rtl="1" eaLnBrk="1" latinLnBrk="0" hangingPunct="1">
      <a:defRPr sz="2000" kern="1200">
        <a:solidFill>
          <a:schemeClr val="tx1"/>
        </a:solidFill>
        <a:latin typeface="+mn-lt"/>
        <a:ea typeface="+mn-ea"/>
        <a:cs typeface="+mn-cs"/>
      </a:defRPr>
    </a:lvl3pPr>
    <a:lvl4pPr marL="1495455" algn="r" defTabSz="996970" rtl="1" eaLnBrk="1" latinLnBrk="0" hangingPunct="1">
      <a:defRPr sz="2000" kern="1200">
        <a:solidFill>
          <a:schemeClr val="tx1"/>
        </a:solidFill>
        <a:latin typeface="+mn-lt"/>
        <a:ea typeface="+mn-ea"/>
        <a:cs typeface="+mn-cs"/>
      </a:defRPr>
    </a:lvl4pPr>
    <a:lvl5pPr marL="1993941" algn="r" defTabSz="996970" rtl="1" eaLnBrk="1" latinLnBrk="0" hangingPunct="1">
      <a:defRPr sz="2000" kern="1200">
        <a:solidFill>
          <a:schemeClr val="tx1"/>
        </a:solidFill>
        <a:latin typeface="+mn-lt"/>
        <a:ea typeface="+mn-ea"/>
        <a:cs typeface="+mn-cs"/>
      </a:defRPr>
    </a:lvl5pPr>
    <a:lvl6pPr marL="2492426" algn="r" defTabSz="996970" rtl="1" eaLnBrk="1" latinLnBrk="0" hangingPunct="1">
      <a:defRPr sz="2000" kern="1200">
        <a:solidFill>
          <a:schemeClr val="tx1"/>
        </a:solidFill>
        <a:latin typeface="+mn-lt"/>
        <a:ea typeface="+mn-ea"/>
        <a:cs typeface="+mn-cs"/>
      </a:defRPr>
    </a:lvl6pPr>
    <a:lvl7pPr marL="2990911" algn="r" defTabSz="996970" rtl="1" eaLnBrk="1" latinLnBrk="0" hangingPunct="1">
      <a:defRPr sz="2000" kern="1200">
        <a:solidFill>
          <a:schemeClr val="tx1"/>
        </a:solidFill>
        <a:latin typeface="+mn-lt"/>
        <a:ea typeface="+mn-ea"/>
        <a:cs typeface="+mn-cs"/>
      </a:defRPr>
    </a:lvl7pPr>
    <a:lvl8pPr marL="3489396" algn="r" defTabSz="996970" rtl="1" eaLnBrk="1" latinLnBrk="0" hangingPunct="1">
      <a:defRPr sz="2000" kern="1200">
        <a:solidFill>
          <a:schemeClr val="tx1"/>
        </a:solidFill>
        <a:latin typeface="+mn-lt"/>
        <a:ea typeface="+mn-ea"/>
        <a:cs typeface="+mn-cs"/>
      </a:defRPr>
    </a:lvl8pPr>
    <a:lvl9pPr marL="3987881" algn="r" defTabSz="996970" rtl="1"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400"/>
    <a:srgbClr val="B83696"/>
    <a:srgbClr val="F5C3C8"/>
    <a:srgbClr val="BC0840"/>
    <a:srgbClr val="7F25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314"/>
    <p:restoredTop sz="50000"/>
  </p:normalViewPr>
  <p:slideViewPr>
    <p:cSldViewPr>
      <p:cViewPr varScale="1">
        <p:scale>
          <a:sx n="51" d="100"/>
          <a:sy n="51" d="100"/>
        </p:scale>
        <p:origin x="1528" y="192"/>
      </p:cViewPr>
      <p:guideLst>
        <p:guide orient="horz" pos="2161"/>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625389" y="3887100"/>
            <a:ext cx="9142809" cy="990830"/>
          </a:xfrm>
        </p:spPr>
        <p:txBody>
          <a:bodyPr anchor="t" anchorCtr="0"/>
          <a:lstStyle>
            <a:lvl1pPr algn="r">
              <a:defRPr sz="35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625389" y="5125636"/>
            <a:ext cx="9142809" cy="533524"/>
          </a:xfrm>
        </p:spPr>
        <p:txBody>
          <a:bodyPr/>
          <a:lstStyle>
            <a:lvl1pPr marL="0" indent="0" algn="r">
              <a:buNone/>
              <a:defRPr sz="2200">
                <a:solidFill>
                  <a:schemeClr val="tx2"/>
                </a:solidFill>
                <a:latin typeface="+mj-lt"/>
                <a:ea typeface="+mj-ea"/>
                <a:cs typeface="+mj-cs"/>
              </a:defRPr>
            </a:lvl1pPr>
            <a:lvl2pPr marL="498485" indent="0" algn="ctr">
              <a:buNone/>
            </a:lvl2pPr>
            <a:lvl3pPr marL="996970" indent="0" algn="ctr">
              <a:buNone/>
            </a:lvl3pPr>
            <a:lvl4pPr marL="1495455" indent="0" algn="ctr">
              <a:buNone/>
            </a:lvl4pPr>
            <a:lvl5pPr marL="1993941" indent="0" algn="ctr">
              <a:buNone/>
            </a:lvl5pPr>
            <a:lvl6pPr marL="2492426" indent="0" algn="ctr">
              <a:buNone/>
            </a:lvl6pPr>
            <a:lvl7pPr marL="2990911" indent="0" algn="ctr">
              <a:buNone/>
            </a:lvl7pPr>
            <a:lvl8pPr marL="3489396" indent="0" algn="ctr">
              <a:buNone/>
            </a:lvl8pPr>
            <a:lvl9pPr marL="3987881"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8533289" y="6356551"/>
            <a:ext cx="3047604" cy="365845"/>
          </a:xfrm>
        </p:spPr>
        <p:txBody>
          <a:bodyPr/>
          <a:lstStyle>
            <a:lvl1pPr>
              <a:defRPr sz="1500"/>
            </a:lvl1pPr>
          </a:lstStyle>
          <a:p>
            <a:fld id="{1B8ABB09-4A1D-463E-8065-109CC2B7EFAA}" type="datetimeFigureOut">
              <a:rPr lang="ar-SA" smtClean="0"/>
              <a:pPr/>
              <a:t>2738061368 ، 0040 H</a:t>
            </a:fld>
            <a:endParaRPr lang="ar-SA"/>
          </a:p>
        </p:txBody>
      </p:sp>
      <p:sp>
        <p:nvSpPr>
          <p:cNvPr id="17" name="Footer Placeholder 16"/>
          <p:cNvSpPr>
            <a:spLocks noGrp="1"/>
          </p:cNvSpPr>
          <p:nvPr>
            <p:ph type="ftr" sz="quarter" idx="11"/>
          </p:nvPr>
        </p:nvSpPr>
        <p:spPr>
          <a:xfrm>
            <a:off x="3864361" y="6356551"/>
            <a:ext cx="4632357" cy="365845"/>
          </a:xfrm>
        </p:spPr>
        <p:txBody>
          <a:bodyPr/>
          <a:lstStyle/>
          <a:p>
            <a:endParaRPr lang="ar-SA"/>
          </a:p>
        </p:txBody>
      </p:sp>
      <p:sp>
        <p:nvSpPr>
          <p:cNvPr id="29" name="Slide Number Placeholder 28"/>
          <p:cNvSpPr>
            <a:spLocks noGrp="1"/>
          </p:cNvSpPr>
          <p:nvPr>
            <p:ph type="sldNum" sz="quarter" idx="12"/>
          </p:nvPr>
        </p:nvSpPr>
        <p:spPr>
          <a:xfrm>
            <a:off x="1621325" y="6356551"/>
            <a:ext cx="1625388" cy="365845"/>
          </a:xfrm>
        </p:spPr>
        <p:txBody>
          <a:bodyPr/>
          <a:lstStyle/>
          <a:p>
            <a:fld id="{0B34F065-1154-456A-91E3-76DE8E75E17B}" type="slidenum">
              <a:rPr lang="ar-SA" smtClean="0"/>
              <a:pPr/>
              <a:t>‹#›</a:t>
            </a:fld>
            <a:endParaRPr lang="ar-SA"/>
          </a:p>
        </p:txBody>
      </p:sp>
      <p:sp>
        <p:nvSpPr>
          <p:cNvPr id="21" name="Rectangle 20"/>
          <p:cNvSpPr/>
          <p:nvPr/>
        </p:nvSpPr>
        <p:spPr>
          <a:xfrm>
            <a:off x="1206343" y="3648920"/>
            <a:ext cx="9752330" cy="1280456"/>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lIns="99697" tIns="49849" rIns="99697" bIns="49849" anchor="ctr"/>
          <a:lstStyle/>
          <a:p>
            <a:pPr algn="ctr" eaLnBrk="1" latinLnBrk="0" hangingPunct="1"/>
            <a:endParaRPr kumimoji="0" lang="en-US"/>
          </a:p>
        </p:txBody>
      </p:sp>
      <p:sp>
        <p:nvSpPr>
          <p:cNvPr id="33" name="Rectangle 32"/>
          <p:cNvSpPr/>
          <p:nvPr/>
        </p:nvSpPr>
        <p:spPr>
          <a:xfrm>
            <a:off x="1219042" y="5049419"/>
            <a:ext cx="9752330" cy="685959"/>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lIns="99697" tIns="49849" rIns="99697" bIns="49849" anchor="ctr"/>
          <a:lstStyle/>
          <a:p>
            <a:pPr algn="ctr" eaLnBrk="1" latinLnBrk="0" hangingPunct="1"/>
            <a:endParaRPr kumimoji="0" lang="en-US"/>
          </a:p>
        </p:txBody>
      </p:sp>
      <p:sp>
        <p:nvSpPr>
          <p:cNvPr id="22" name="Rectangle 21"/>
          <p:cNvSpPr/>
          <p:nvPr/>
        </p:nvSpPr>
        <p:spPr>
          <a:xfrm>
            <a:off x="1206344" y="3648920"/>
            <a:ext cx="304760" cy="1280456"/>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99697" tIns="49849" rIns="99697" bIns="49849" anchor="ctr"/>
          <a:lstStyle/>
          <a:p>
            <a:pPr algn="ctr" eaLnBrk="1" latinLnBrk="0" hangingPunct="1"/>
            <a:endParaRPr kumimoji="0" lang="en-US"/>
          </a:p>
        </p:txBody>
      </p:sp>
      <p:sp>
        <p:nvSpPr>
          <p:cNvPr id="32" name="Rectangle 31"/>
          <p:cNvSpPr/>
          <p:nvPr/>
        </p:nvSpPr>
        <p:spPr>
          <a:xfrm>
            <a:off x="1219042" y="5049419"/>
            <a:ext cx="304760" cy="685959"/>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99697" tIns="49849" rIns="99697" bIns="49849"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pPr/>
              <a:t>2738061368 ، 0040 H</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49" y="274703"/>
            <a:ext cx="2742843" cy="585288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521" y="274703"/>
            <a:ext cx="8025355" cy="585288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pPr/>
              <a:t>2738061368 ، 0040 H</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
        <p:nvSpPr>
          <p:cNvPr id="7" name="Straight Connector 6"/>
          <p:cNvSpPr>
            <a:spLocks noChangeShapeType="1"/>
          </p:cNvSpPr>
          <p:nvPr/>
        </p:nvSpPr>
        <p:spPr bwMode="auto">
          <a:xfrm>
            <a:off x="609521" y="6354646"/>
            <a:ext cx="10971372"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9697" tIns="49849" rIns="99697" bIns="49849" anchor="t" compatLnSpc="1"/>
          <a:lstStyle/>
          <a:p>
            <a:endParaRPr kumimoji="0" lang="en-US"/>
          </a:p>
        </p:txBody>
      </p:sp>
      <p:sp>
        <p:nvSpPr>
          <p:cNvPr id="8" name="Isosceles Triangle 7"/>
          <p:cNvSpPr>
            <a:spLocks noChangeAspect="1"/>
          </p:cNvSpPr>
          <p:nvPr/>
        </p:nvSpPr>
        <p:spPr>
          <a:xfrm rot="5400000">
            <a:off x="590498" y="6448945"/>
            <a:ext cx="190893" cy="160397"/>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99697" tIns="49849" rIns="99697" bIns="49849" anchor="ctr"/>
          <a:lstStyle/>
          <a:p>
            <a:pPr algn="ctr" eaLnBrk="1" latinLnBrk="0" hangingPunct="1"/>
            <a:endParaRPr kumimoji="0" lang="en-US"/>
          </a:p>
        </p:txBody>
      </p:sp>
      <p:sp>
        <p:nvSpPr>
          <p:cNvPr id="9" name="Straight Connector 8"/>
          <p:cNvSpPr>
            <a:spLocks noChangeShapeType="1"/>
          </p:cNvSpPr>
          <p:nvPr/>
        </p:nvSpPr>
        <p:spPr bwMode="auto">
          <a:xfrm rot="5400000">
            <a:off x="5813021" y="3202694"/>
            <a:ext cx="5853515"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9697" tIns="49849" rIns="99697" bIns="49849"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pPr/>
              <a:t>2738061368 ، 0040 H</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
        <p:nvSpPr>
          <p:cNvPr id="8" name="Content Placeholder 7"/>
          <p:cNvSpPr>
            <a:spLocks noGrp="1"/>
          </p:cNvSpPr>
          <p:nvPr>
            <p:ph sz="quarter" idx="1"/>
          </p:nvPr>
        </p:nvSpPr>
        <p:spPr>
          <a:xfrm>
            <a:off x="609521" y="1219483"/>
            <a:ext cx="10971372" cy="4938903"/>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25389" y="2972488"/>
            <a:ext cx="9142809" cy="1067047"/>
          </a:xfrm>
        </p:spPr>
        <p:txBody>
          <a:bodyPr anchor="t" anchorCtr="0"/>
          <a:lstStyle>
            <a:lvl1pPr algn="r">
              <a:buNone/>
              <a:defRPr sz="35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726976" y="4268188"/>
            <a:ext cx="9041223" cy="1143265"/>
          </a:xfrm>
        </p:spPr>
        <p:txBody>
          <a:bodyPr anchor="t" anchorCtr="0"/>
          <a:lstStyle>
            <a:lvl1pPr marL="0" indent="0" algn="r">
              <a:buNone/>
              <a:defRPr sz="2200">
                <a:solidFill>
                  <a:schemeClr val="tx1">
                    <a:tint val="75000"/>
                  </a:schemeClr>
                </a:solidFill>
              </a:defRPr>
            </a:lvl1pPr>
            <a:lvl2pPr>
              <a:buNone/>
              <a:defRPr sz="2000">
                <a:solidFill>
                  <a:schemeClr val="tx1">
                    <a:tint val="75000"/>
                  </a:schemeClr>
                </a:solidFill>
              </a:defRPr>
            </a:lvl2pPr>
            <a:lvl3pPr>
              <a:buNone/>
              <a:defRPr sz="1700">
                <a:solidFill>
                  <a:schemeClr val="tx1">
                    <a:tint val="75000"/>
                  </a:schemeClr>
                </a:solidFill>
              </a:defRPr>
            </a:lvl3pPr>
            <a:lvl4pPr>
              <a:buNone/>
              <a:defRPr sz="1500">
                <a:solidFill>
                  <a:schemeClr val="tx1">
                    <a:tint val="75000"/>
                  </a:schemeClr>
                </a:solidFill>
              </a:defRPr>
            </a:lvl4pPr>
            <a:lvl5pPr>
              <a:buNone/>
              <a:defRPr sz="15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8533289" y="6356551"/>
            <a:ext cx="3047604" cy="365845"/>
          </a:xfrm>
        </p:spPr>
        <p:txBody>
          <a:bodyPr/>
          <a:lstStyle/>
          <a:p>
            <a:fld id="{1B8ABB09-4A1D-463E-8065-109CC2B7EFAA}" type="datetimeFigureOut">
              <a:rPr lang="ar-SA" smtClean="0"/>
              <a:pPr/>
              <a:t>2738061368 ، 0040 H</a:t>
            </a:fld>
            <a:endParaRPr lang="ar-SA"/>
          </a:p>
        </p:txBody>
      </p:sp>
      <p:sp>
        <p:nvSpPr>
          <p:cNvPr id="5" name="Footer Placeholder 4"/>
          <p:cNvSpPr>
            <a:spLocks noGrp="1"/>
          </p:cNvSpPr>
          <p:nvPr>
            <p:ph type="ftr" sz="quarter" idx="11"/>
          </p:nvPr>
        </p:nvSpPr>
        <p:spPr>
          <a:xfrm>
            <a:off x="3864361" y="6356551"/>
            <a:ext cx="4632357" cy="365845"/>
          </a:xfrm>
        </p:spPr>
        <p:txBody>
          <a:bodyPr/>
          <a:lstStyle/>
          <a:p>
            <a:endParaRPr lang="ar-SA"/>
          </a:p>
        </p:txBody>
      </p:sp>
      <p:sp>
        <p:nvSpPr>
          <p:cNvPr id="6" name="Slide Number Placeholder 5"/>
          <p:cNvSpPr>
            <a:spLocks noGrp="1"/>
          </p:cNvSpPr>
          <p:nvPr>
            <p:ph type="sldNum" sz="quarter" idx="12"/>
          </p:nvPr>
        </p:nvSpPr>
        <p:spPr>
          <a:xfrm>
            <a:off x="1426279" y="6356551"/>
            <a:ext cx="2027672" cy="365845"/>
          </a:xfrm>
        </p:spPr>
        <p:txBody>
          <a:bodyPr/>
          <a:lstStyle/>
          <a:p>
            <a:fld id="{0B34F065-1154-456A-91E3-76DE8E75E17B}" type="slidenum">
              <a:rPr lang="ar-SA" smtClean="0"/>
              <a:pPr/>
              <a:t>‹#›</a:t>
            </a:fld>
            <a:endParaRPr lang="ar-SA"/>
          </a:p>
        </p:txBody>
      </p:sp>
      <p:sp>
        <p:nvSpPr>
          <p:cNvPr id="7" name="Rectangle 6"/>
          <p:cNvSpPr/>
          <p:nvPr/>
        </p:nvSpPr>
        <p:spPr>
          <a:xfrm>
            <a:off x="1219042" y="2820053"/>
            <a:ext cx="9752330" cy="1280456"/>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lIns="99697" tIns="49849" rIns="99697" bIns="49849" anchor="ctr"/>
          <a:lstStyle/>
          <a:p>
            <a:pPr algn="ctr" eaLnBrk="1" latinLnBrk="0" hangingPunct="1"/>
            <a:endParaRPr kumimoji="0" lang="en-US"/>
          </a:p>
        </p:txBody>
      </p:sp>
      <p:sp>
        <p:nvSpPr>
          <p:cNvPr id="8" name="Rectangle 7"/>
          <p:cNvSpPr/>
          <p:nvPr/>
        </p:nvSpPr>
        <p:spPr>
          <a:xfrm>
            <a:off x="1219042" y="2820053"/>
            <a:ext cx="304760" cy="1280456"/>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99697" tIns="49849" rIns="99697" bIns="49849"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521" y="228653"/>
            <a:ext cx="10971372" cy="91461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pPr/>
              <a:t>2738061368 ، 0040 H</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
        <p:nvSpPr>
          <p:cNvPr id="9" name="Content Placeholder 8"/>
          <p:cNvSpPr>
            <a:spLocks noGrp="1"/>
          </p:cNvSpPr>
          <p:nvPr>
            <p:ph sz="quarter" idx="1"/>
          </p:nvPr>
        </p:nvSpPr>
        <p:spPr>
          <a:xfrm>
            <a:off x="609520" y="1219483"/>
            <a:ext cx="5388163" cy="4938903"/>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6175460" y="1216434"/>
            <a:ext cx="5388163" cy="4938903"/>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21" y="228653"/>
            <a:ext cx="10971372" cy="914612"/>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09521" y="1286173"/>
            <a:ext cx="5386216" cy="685959"/>
          </a:xfrm>
          <a:noFill/>
          <a:ln>
            <a:noFill/>
          </a:ln>
        </p:spPr>
        <p:txBody>
          <a:bodyPr lIns="99697" anchor="b" anchorCtr="0">
            <a:noAutofit/>
          </a:bodyPr>
          <a:lstStyle>
            <a:lvl1pPr marL="0" indent="0">
              <a:buNone/>
              <a:defRPr sz="2600" b="1">
                <a:solidFill>
                  <a:schemeClr val="accent2"/>
                </a:solidFill>
              </a:defRPr>
            </a:lvl1pPr>
            <a:lvl2pPr>
              <a:buNone/>
              <a:defRPr sz="2200" b="1"/>
            </a:lvl2pPr>
            <a:lvl3pPr>
              <a:buNone/>
              <a:defRPr sz="2000" b="1"/>
            </a:lvl3pPr>
            <a:lvl4pPr>
              <a:buNone/>
              <a:defRPr sz="1700" b="1"/>
            </a:lvl4pPr>
            <a:lvl5pPr>
              <a:buNone/>
              <a:defRPr sz="17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196794" y="1295700"/>
            <a:ext cx="5388332" cy="685959"/>
          </a:xfrm>
          <a:noFill/>
          <a:ln>
            <a:noFill/>
          </a:ln>
        </p:spPr>
        <p:txBody>
          <a:bodyPr lIns="99697" anchor="b" anchorCtr="0"/>
          <a:lstStyle>
            <a:lvl1pPr marL="0" indent="0">
              <a:buNone/>
              <a:defRPr sz="2600" b="1">
                <a:solidFill>
                  <a:schemeClr val="accent2"/>
                </a:solidFill>
              </a:defRPr>
            </a:lvl1pPr>
            <a:lvl2pPr>
              <a:buNone/>
              <a:defRPr sz="2200" b="1"/>
            </a:lvl2pPr>
            <a:lvl3pPr>
              <a:buNone/>
              <a:defRPr sz="2000" b="1"/>
            </a:lvl3pPr>
            <a:lvl4pPr>
              <a:buNone/>
              <a:defRPr sz="1700" b="1"/>
            </a:lvl4pPr>
            <a:lvl5pPr>
              <a:buNone/>
              <a:defRPr sz="17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B8ABB09-4A1D-463E-8065-109CC2B7EFAA}" type="datetimeFigureOut">
              <a:rPr lang="ar-SA" smtClean="0"/>
              <a:pPr/>
              <a:t>2738061368 ، 0040 H</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pPr/>
              <a:t>‹#›</a:t>
            </a:fld>
            <a:endParaRPr lang="ar-SA"/>
          </a:p>
        </p:txBody>
      </p:sp>
      <p:sp>
        <p:nvSpPr>
          <p:cNvPr id="11" name="Content Placeholder 10"/>
          <p:cNvSpPr>
            <a:spLocks noGrp="1"/>
          </p:cNvSpPr>
          <p:nvPr>
            <p:ph sz="quarter" idx="2"/>
          </p:nvPr>
        </p:nvSpPr>
        <p:spPr>
          <a:xfrm>
            <a:off x="609520" y="2134094"/>
            <a:ext cx="5384099" cy="4039535"/>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6196794" y="2134094"/>
            <a:ext cx="5384099" cy="4039535"/>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21" y="228653"/>
            <a:ext cx="10971372" cy="914612"/>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B8ABB09-4A1D-463E-8065-109CC2B7EFAA}" type="datetimeFigureOut">
              <a:rPr lang="ar-SA" smtClean="0"/>
              <a:pPr/>
              <a:t>2738061368 ، 0040 H</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a:t>
            </a:fld>
            <a:endParaRPr lang="ar-SA"/>
          </a:p>
        </p:txBody>
      </p:sp>
      <p:sp>
        <p:nvSpPr>
          <p:cNvPr id="6" name="Isosceles Triangle 5"/>
          <p:cNvSpPr>
            <a:spLocks noChangeAspect="1"/>
          </p:cNvSpPr>
          <p:nvPr/>
        </p:nvSpPr>
        <p:spPr>
          <a:xfrm rot="5400000">
            <a:off x="590498" y="6448945"/>
            <a:ext cx="190893" cy="160397"/>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99697" tIns="49849" rIns="99697" bIns="49849"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pPr/>
              <a:t>2738061368 ، 0040 H</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pPr/>
              <a:t>‹#›</a:t>
            </a:fld>
            <a:endParaRPr lang="ar-SA"/>
          </a:p>
        </p:txBody>
      </p:sp>
      <p:sp>
        <p:nvSpPr>
          <p:cNvPr id="5" name="Straight Connector 4"/>
          <p:cNvSpPr>
            <a:spLocks noChangeShapeType="1"/>
          </p:cNvSpPr>
          <p:nvPr/>
        </p:nvSpPr>
        <p:spPr bwMode="auto">
          <a:xfrm>
            <a:off x="609521" y="6354646"/>
            <a:ext cx="10971372"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9697" tIns="49849" rIns="99697" bIns="49849" anchor="t" compatLnSpc="1"/>
          <a:lstStyle/>
          <a:p>
            <a:endParaRPr kumimoji="0" lang="en-US"/>
          </a:p>
        </p:txBody>
      </p:sp>
      <p:sp>
        <p:nvSpPr>
          <p:cNvPr id="6" name="Isosceles Triangle 5"/>
          <p:cNvSpPr>
            <a:spLocks noChangeAspect="1"/>
          </p:cNvSpPr>
          <p:nvPr/>
        </p:nvSpPr>
        <p:spPr>
          <a:xfrm rot="5400000">
            <a:off x="590498" y="6448945"/>
            <a:ext cx="190893" cy="160397"/>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99697" tIns="49849" rIns="99697" bIns="49849"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31702" y="304871"/>
            <a:ext cx="3352364" cy="838394"/>
          </a:xfrm>
        </p:spPr>
        <p:txBody>
          <a:bodyPr anchor="b" anchorCtr="0">
            <a:noAutofit/>
          </a:bodyPr>
          <a:lstStyle>
            <a:lvl1pPr algn="l">
              <a:buNone/>
              <a:defRPr sz="22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8431702" y="1219483"/>
            <a:ext cx="3352364" cy="4844585"/>
          </a:xfrm>
        </p:spPr>
        <p:txBody>
          <a:bodyPr/>
          <a:lstStyle>
            <a:lvl1pPr marL="0" indent="0">
              <a:lnSpc>
                <a:spcPts val="2399"/>
              </a:lnSpc>
              <a:spcAft>
                <a:spcPts val="1090"/>
              </a:spcAft>
              <a:buNone/>
              <a:defRPr sz="1700">
                <a:solidFill>
                  <a:schemeClr val="tx2"/>
                </a:solidFill>
              </a:defRPr>
            </a:lvl1pPr>
            <a:lvl2pPr>
              <a:buNone/>
              <a:defRPr sz="1300"/>
            </a:lvl2pPr>
            <a:lvl3pPr>
              <a:buNone/>
              <a:defRPr sz="1100"/>
            </a:lvl3pPr>
            <a:lvl4pPr>
              <a:buNone/>
              <a:defRPr sz="1000"/>
            </a:lvl4pPr>
            <a:lvl5pPr>
              <a:buNone/>
              <a:defRPr sz="10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pPr/>
              <a:t>2738061368 ، 0040 H</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
        <p:nvSpPr>
          <p:cNvPr id="8" name="Straight Connector 7"/>
          <p:cNvSpPr>
            <a:spLocks noChangeShapeType="1"/>
          </p:cNvSpPr>
          <p:nvPr/>
        </p:nvSpPr>
        <p:spPr bwMode="auto">
          <a:xfrm>
            <a:off x="609521" y="6354646"/>
            <a:ext cx="10971372"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9697" tIns="49849" rIns="99697" bIns="49849" anchor="t" compatLnSpc="1"/>
          <a:lstStyle/>
          <a:p>
            <a:endParaRPr kumimoji="0" lang="en-US"/>
          </a:p>
        </p:txBody>
      </p:sp>
      <p:sp>
        <p:nvSpPr>
          <p:cNvPr id="10" name="Straight Connector 9"/>
          <p:cNvSpPr>
            <a:spLocks noChangeShapeType="1"/>
          </p:cNvSpPr>
          <p:nvPr/>
        </p:nvSpPr>
        <p:spPr bwMode="auto">
          <a:xfrm rot="5400000">
            <a:off x="5218263" y="3324995"/>
            <a:ext cx="6036437"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9697" tIns="49849" rIns="99697" bIns="49849" anchor="t" compatLnSpc="1"/>
          <a:lstStyle/>
          <a:p>
            <a:endParaRPr kumimoji="0" lang="en-US" dirty="0"/>
          </a:p>
        </p:txBody>
      </p:sp>
      <p:sp>
        <p:nvSpPr>
          <p:cNvPr id="9" name="Isosceles Triangle 8"/>
          <p:cNvSpPr>
            <a:spLocks noChangeAspect="1"/>
          </p:cNvSpPr>
          <p:nvPr/>
        </p:nvSpPr>
        <p:spPr>
          <a:xfrm rot="5400000">
            <a:off x="590498" y="6448945"/>
            <a:ext cx="190893" cy="160397"/>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99697" tIns="49849" rIns="99697" bIns="49849" anchor="ctr"/>
          <a:lstStyle/>
          <a:p>
            <a:pPr algn="ctr" eaLnBrk="1" latinLnBrk="0" hangingPunct="1"/>
            <a:endParaRPr kumimoji="0" lang="en-US"/>
          </a:p>
        </p:txBody>
      </p:sp>
      <p:sp>
        <p:nvSpPr>
          <p:cNvPr id="12" name="Content Placeholder 11"/>
          <p:cNvSpPr>
            <a:spLocks noGrp="1"/>
          </p:cNvSpPr>
          <p:nvPr>
            <p:ph sz="quarter" idx="1"/>
          </p:nvPr>
        </p:nvSpPr>
        <p:spPr>
          <a:xfrm>
            <a:off x="406348" y="304872"/>
            <a:ext cx="7619008" cy="5716323"/>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09521" y="500973"/>
            <a:ext cx="10971372" cy="674844"/>
          </a:xfrm>
          <a:ln>
            <a:solidFill>
              <a:schemeClr val="accent1"/>
            </a:solidFill>
          </a:ln>
        </p:spPr>
        <p:txBody>
          <a:bodyPr lIns="299091" anchor="ctr"/>
          <a:lstStyle>
            <a:lvl1pPr algn="r">
              <a:buNone/>
              <a:defRPr sz="22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609521" y="1905442"/>
            <a:ext cx="10971372" cy="4271237"/>
          </a:xfrm>
          <a:solidFill>
            <a:schemeClr val="tx1">
              <a:shade val="50000"/>
            </a:schemeClr>
          </a:solidFill>
          <a:ln>
            <a:noFill/>
          </a:ln>
          <a:effectLst/>
        </p:spPr>
        <p:txBody>
          <a:bodyPr/>
          <a:lstStyle>
            <a:lvl1pPr marL="0" indent="0">
              <a:spcBef>
                <a:spcPts val="654"/>
              </a:spcBef>
              <a:buNone/>
              <a:defRPr sz="35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9521" y="1219483"/>
            <a:ext cx="10971372" cy="533524"/>
          </a:xfrm>
        </p:spPr>
        <p:txBody>
          <a:bodyPr anchor="ctr" anchorCtr="0"/>
          <a:lstStyle>
            <a:lvl1pPr marL="0" indent="0" algn="l">
              <a:buFontTx/>
              <a:buNone/>
              <a:defRPr sz="1500"/>
            </a:lvl1pPr>
            <a:lvl2pPr>
              <a:defRPr sz="1300"/>
            </a:lvl2pPr>
            <a:lvl3pPr>
              <a:defRPr sz="1100"/>
            </a:lvl3pPr>
            <a:lvl4pPr>
              <a:defRPr sz="1000"/>
            </a:lvl4pPr>
            <a:lvl5pPr>
              <a:defRPr sz="10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pPr/>
              <a:t>2738061368 ، 0040 H</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
        <p:nvSpPr>
          <p:cNvPr id="8" name="Straight Connector 7"/>
          <p:cNvSpPr>
            <a:spLocks noChangeShapeType="1"/>
          </p:cNvSpPr>
          <p:nvPr/>
        </p:nvSpPr>
        <p:spPr bwMode="auto">
          <a:xfrm>
            <a:off x="609521" y="6354646"/>
            <a:ext cx="10971372"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9697" tIns="49849" rIns="99697" bIns="49849" anchor="t" compatLnSpc="1"/>
          <a:lstStyle/>
          <a:p>
            <a:endParaRPr kumimoji="0" lang="en-US"/>
          </a:p>
        </p:txBody>
      </p:sp>
      <p:sp>
        <p:nvSpPr>
          <p:cNvPr id="9" name="Isosceles Triangle 8"/>
          <p:cNvSpPr>
            <a:spLocks noChangeAspect="1"/>
          </p:cNvSpPr>
          <p:nvPr/>
        </p:nvSpPr>
        <p:spPr>
          <a:xfrm rot="5400000">
            <a:off x="590498" y="6448945"/>
            <a:ext cx="190893" cy="160397"/>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99697" tIns="49849" rIns="99697" bIns="49849" anchor="ctr"/>
          <a:lstStyle/>
          <a:p>
            <a:pPr algn="ctr" eaLnBrk="1" latinLnBrk="0" hangingPunct="1"/>
            <a:endParaRPr kumimoji="0" lang="en-US"/>
          </a:p>
        </p:txBody>
      </p:sp>
      <p:sp>
        <p:nvSpPr>
          <p:cNvPr id="10" name="Rectangle 9"/>
          <p:cNvSpPr/>
          <p:nvPr/>
        </p:nvSpPr>
        <p:spPr>
          <a:xfrm>
            <a:off x="609521" y="500973"/>
            <a:ext cx="243808" cy="685959"/>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99697" tIns="49849" rIns="99697" bIns="49849"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521" y="152435"/>
            <a:ext cx="10971372" cy="990830"/>
          </a:xfrm>
          <a:prstGeom prst="rect">
            <a:avLst/>
          </a:prstGeom>
        </p:spPr>
        <p:txBody>
          <a:bodyPr vert="horz" lIns="99697" tIns="49849" rIns="99697" bIns="49849"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09521" y="1219483"/>
            <a:ext cx="10971372" cy="4911465"/>
          </a:xfrm>
          <a:prstGeom prst="rect">
            <a:avLst/>
          </a:prstGeom>
        </p:spPr>
        <p:txBody>
          <a:bodyPr vert="horz" lIns="99697" tIns="49849" rIns="99697" bIns="49849">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8533289" y="6357822"/>
            <a:ext cx="3051667" cy="365845"/>
          </a:xfrm>
          <a:prstGeom prst="rect">
            <a:avLst/>
          </a:prstGeom>
        </p:spPr>
        <p:txBody>
          <a:bodyPr vert="horz" lIns="99697" tIns="49849" rIns="99697" bIns="49849"/>
          <a:lstStyle>
            <a:lvl1pPr algn="l" eaLnBrk="1" latinLnBrk="0" hangingPunct="1">
              <a:defRPr kumimoji="0" sz="1500">
                <a:solidFill>
                  <a:schemeClr val="tx2"/>
                </a:solidFill>
              </a:defRPr>
            </a:lvl1pPr>
          </a:lstStyle>
          <a:p>
            <a:fld id="{1B8ABB09-4A1D-463E-8065-109CC2B7EFAA}" type="datetimeFigureOut">
              <a:rPr lang="ar-SA" smtClean="0"/>
              <a:pPr/>
              <a:t>2738061368 ، 0040 H</a:t>
            </a:fld>
            <a:endParaRPr lang="ar-SA"/>
          </a:p>
        </p:txBody>
      </p:sp>
      <p:sp>
        <p:nvSpPr>
          <p:cNvPr id="3" name="Footer Placeholder 2"/>
          <p:cNvSpPr>
            <a:spLocks noGrp="1"/>
          </p:cNvSpPr>
          <p:nvPr>
            <p:ph type="ftr" sz="quarter" idx="3"/>
          </p:nvPr>
        </p:nvSpPr>
        <p:spPr>
          <a:xfrm>
            <a:off x="3864361" y="6357822"/>
            <a:ext cx="4672991" cy="365845"/>
          </a:xfrm>
          <a:prstGeom prst="rect">
            <a:avLst/>
          </a:prstGeom>
        </p:spPr>
        <p:txBody>
          <a:bodyPr vert="horz" lIns="99697" tIns="49849" rIns="99697" bIns="49849"/>
          <a:lstStyle>
            <a:lvl1pPr algn="r" eaLnBrk="1" latinLnBrk="0" hangingPunct="1">
              <a:defRPr kumimoji="0" sz="1500">
                <a:solidFill>
                  <a:schemeClr val="tx2"/>
                </a:solidFill>
              </a:defRPr>
            </a:lvl1pPr>
          </a:lstStyle>
          <a:p>
            <a:endParaRPr lang="ar-SA"/>
          </a:p>
        </p:txBody>
      </p:sp>
      <p:sp>
        <p:nvSpPr>
          <p:cNvPr id="23" name="Slide Number Placeholder 22"/>
          <p:cNvSpPr>
            <a:spLocks noGrp="1"/>
          </p:cNvSpPr>
          <p:nvPr>
            <p:ph type="sldNum" sz="quarter" idx="4"/>
          </p:nvPr>
        </p:nvSpPr>
        <p:spPr>
          <a:xfrm>
            <a:off x="816757" y="6357822"/>
            <a:ext cx="2641257" cy="365845"/>
          </a:xfrm>
          <a:prstGeom prst="rect">
            <a:avLst/>
          </a:prstGeom>
        </p:spPr>
        <p:txBody>
          <a:bodyPr vert="horz" lIns="99697" tIns="49849" rIns="99697" bIns="49849"/>
          <a:lstStyle>
            <a:lvl1pPr algn="l" eaLnBrk="1" latinLnBrk="0" hangingPunct="1">
              <a:defRPr kumimoji="0" sz="1500">
                <a:solidFill>
                  <a:schemeClr val="tx2"/>
                </a:solidFill>
              </a:defRPr>
            </a:lvl1pPr>
          </a:lstStyle>
          <a:p>
            <a:fld id="{0B34F065-1154-456A-91E3-76DE8E75E17B}" type="slidenum">
              <a:rPr lang="ar-SA" smtClean="0"/>
              <a:pPr/>
              <a:t>‹#›</a:t>
            </a:fld>
            <a:endParaRPr lang="ar-SA"/>
          </a:p>
        </p:txBody>
      </p:sp>
      <p:sp>
        <p:nvSpPr>
          <p:cNvPr id="28" name="Straight Connector 27"/>
          <p:cNvSpPr>
            <a:spLocks noChangeShapeType="1"/>
          </p:cNvSpPr>
          <p:nvPr/>
        </p:nvSpPr>
        <p:spPr bwMode="auto">
          <a:xfrm>
            <a:off x="609521" y="6354646"/>
            <a:ext cx="10971372"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9697" tIns="49849" rIns="99697" bIns="49849" anchor="t" compatLnSpc="1"/>
          <a:lstStyle/>
          <a:p>
            <a:endParaRPr kumimoji="0" lang="en-US"/>
          </a:p>
        </p:txBody>
      </p:sp>
      <p:sp>
        <p:nvSpPr>
          <p:cNvPr id="29" name="Straight Connector 28"/>
          <p:cNvSpPr>
            <a:spLocks noChangeShapeType="1"/>
          </p:cNvSpPr>
          <p:nvPr/>
        </p:nvSpPr>
        <p:spPr bwMode="auto">
          <a:xfrm>
            <a:off x="609521" y="1143265"/>
            <a:ext cx="10971372"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9697" tIns="49849" rIns="99697" bIns="49849" anchor="t" compatLnSpc="1"/>
          <a:lstStyle/>
          <a:p>
            <a:endParaRPr kumimoji="0" lang="en-US"/>
          </a:p>
        </p:txBody>
      </p:sp>
      <p:sp>
        <p:nvSpPr>
          <p:cNvPr id="10" name="Isosceles Triangle 9"/>
          <p:cNvSpPr>
            <a:spLocks noChangeAspect="1"/>
          </p:cNvSpPr>
          <p:nvPr/>
        </p:nvSpPr>
        <p:spPr>
          <a:xfrm rot="5400000">
            <a:off x="590498" y="6448945"/>
            <a:ext cx="190893" cy="160397"/>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99697" tIns="49849" rIns="99697" bIns="49849"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3500" kern="1200">
          <a:solidFill>
            <a:schemeClr val="tx2"/>
          </a:solidFill>
          <a:latin typeface="+mj-lt"/>
          <a:ea typeface="+mj-ea"/>
          <a:cs typeface="+mj-cs"/>
        </a:defRPr>
      </a:lvl1pPr>
    </p:titleStyle>
    <p:bodyStyle>
      <a:lvl1pPr marL="299091" indent="-299091" algn="r" rtl="1" eaLnBrk="1" latinLnBrk="0" hangingPunct="1">
        <a:spcBef>
          <a:spcPts val="654"/>
        </a:spcBef>
        <a:buClr>
          <a:schemeClr val="accent1"/>
        </a:buClr>
        <a:buSzPct val="76000"/>
        <a:buFont typeface="Wingdings 3"/>
        <a:buChar char=""/>
        <a:defRPr kumimoji="0" sz="2800" kern="1200">
          <a:solidFill>
            <a:schemeClr val="tx1"/>
          </a:solidFill>
          <a:latin typeface="+mn-lt"/>
          <a:ea typeface="+mn-ea"/>
          <a:cs typeface="+mn-cs"/>
        </a:defRPr>
      </a:lvl1pPr>
      <a:lvl2pPr marL="598182" indent="-299091" algn="r" rtl="1" eaLnBrk="1" latinLnBrk="0" hangingPunct="1">
        <a:spcBef>
          <a:spcPts val="545"/>
        </a:spcBef>
        <a:buClr>
          <a:schemeClr val="accent2"/>
        </a:buClr>
        <a:buSzPct val="76000"/>
        <a:buFont typeface="Wingdings 3"/>
        <a:buChar char=""/>
        <a:defRPr kumimoji="0" sz="2500" kern="1200">
          <a:solidFill>
            <a:schemeClr val="tx2"/>
          </a:solidFill>
          <a:latin typeface="+mn-lt"/>
          <a:ea typeface="+mn-ea"/>
          <a:cs typeface="+mn-cs"/>
        </a:defRPr>
      </a:lvl2pPr>
      <a:lvl3pPr marL="897273" indent="-249243" algn="r" rtl="1" eaLnBrk="1" latinLnBrk="0" hangingPunct="1">
        <a:spcBef>
          <a:spcPts val="545"/>
        </a:spcBef>
        <a:buClr>
          <a:schemeClr val="bg1">
            <a:shade val="50000"/>
          </a:schemeClr>
        </a:buClr>
        <a:buSzPct val="76000"/>
        <a:buFont typeface="Wingdings 3"/>
        <a:buChar char=""/>
        <a:defRPr kumimoji="0" sz="2200" kern="1200">
          <a:solidFill>
            <a:schemeClr val="tx1"/>
          </a:solidFill>
          <a:latin typeface="+mn-lt"/>
          <a:ea typeface="+mn-ea"/>
          <a:cs typeface="+mn-cs"/>
        </a:defRPr>
      </a:lvl3pPr>
      <a:lvl4pPr marL="1196364" indent="-249243" algn="r" rtl="1" eaLnBrk="1" latinLnBrk="0" hangingPunct="1">
        <a:spcBef>
          <a:spcPts val="436"/>
        </a:spcBef>
        <a:buClr>
          <a:schemeClr val="accent2">
            <a:shade val="75000"/>
          </a:schemeClr>
        </a:buClr>
        <a:buSzPct val="70000"/>
        <a:buFont typeface="Wingdings"/>
        <a:buChar char=""/>
        <a:defRPr kumimoji="0" sz="2000" kern="1200">
          <a:solidFill>
            <a:schemeClr val="tx1"/>
          </a:solidFill>
          <a:latin typeface="+mn-lt"/>
          <a:ea typeface="+mn-ea"/>
          <a:cs typeface="+mn-cs"/>
        </a:defRPr>
      </a:lvl4pPr>
      <a:lvl5pPr marL="1495455" indent="-249243" algn="r" rtl="1" eaLnBrk="1" latinLnBrk="0" hangingPunct="1">
        <a:spcBef>
          <a:spcPts val="327"/>
        </a:spcBef>
        <a:buClr>
          <a:schemeClr val="accent2"/>
        </a:buClr>
        <a:buSzPct val="70000"/>
        <a:buFont typeface="Wingdings"/>
        <a:buChar char=""/>
        <a:defRPr kumimoji="0" sz="1700" kern="1200">
          <a:solidFill>
            <a:schemeClr val="tx1"/>
          </a:solidFill>
          <a:latin typeface="+mn-lt"/>
          <a:ea typeface="+mn-ea"/>
          <a:cs typeface="+mn-cs"/>
        </a:defRPr>
      </a:lvl5pPr>
      <a:lvl6pPr marL="1794547" indent="-199394" algn="r" rtl="1" eaLnBrk="1" latinLnBrk="0" hangingPunct="1">
        <a:spcBef>
          <a:spcPts val="327"/>
        </a:spcBef>
        <a:buClr>
          <a:srgbClr val="9FB8CD">
            <a:shade val="75000"/>
          </a:srgbClr>
        </a:buClr>
        <a:buSzPct val="75000"/>
        <a:buFont typeface="Wingdings 3"/>
        <a:buChar char=""/>
        <a:defRPr kumimoji="0" lang="en-US" sz="1700" kern="1200" smtClean="0">
          <a:solidFill>
            <a:schemeClr val="tx1"/>
          </a:solidFill>
          <a:latin typeface="+mn-lt"/>
          <a:ea typeface="+mn-ea"/>
          <a:cs typeface="+mn-cs"/>
        </a:defRPr>
      </a:lvl6pPr>
      <a:lvl7pPr marL="1993941" indent="-199394" algn="r" rtl="1" eaLnBrk="1" latinLnBrk="0" hangingPunct="1">
        <a:spcBef>
          <a:spcPts val="327"/>
        </a:spcBef>
        <a:buClr>
          <a:srgbClr val="727CA3">
            <a:shade val="75000"/>
          </a:srgbClr>
        </a:buClr>
        <a:buSzPct val="75000"/>
        <a:buFont typeface="Wingdings 3"/>
        <a:buChar char=""/>
        <a:defRPr kumimoji="0" lang="en-US" sz="1500" kern="1200" smtClean="0">
          <a:solidFill>
            <a:schemeClr val="tx1"/>
          </a:solidFill>
          <a:latin typeface="+mn-lt"/>
          <a:ea typeface="+mn-ea"/>
          <a:cs typeface="+mn-cs"/>
        </a:defRPr>
      </a:lvl7pPr>
      <a:lvl8pPr marL="2193335" indent="-199394" algn="r" rtl="1" eaLnBrk="1" latinLnBrk="0" hangingPunct="1">
        <a:spcBef>
          <a:spcPts val="327"/>
        </a:spcBef>
        <a:buClr>
          <a:prstClr val="white">
            <a:shade val="50000"/>
          </a:prstClr>
        </a:buClr>
        <a:buSzPct val="75000"/>
        <a:buFont typeface="Wingdings 3"/>
        <a:buChar char=""/>
        <a:defRPr kumimoji="0" lang="en-US" sz="1500" kern="1200" smtClean="0">
          <a:solidFill>
            <a:schemeClr val="tx1"/>
          </a:solidFill>
          <a:latin typeface="+mn-lt"/>
          <a:ea typeface="+mn-ea"/>
          <a:cs typeface="+mn-cs"/>
        </a:defRPr>
      </a:lvl8pPr>
      <a:lvl9pPr marL="2392729" indent="-199394" algn="r" rtl="1" eaLnBrk="1" latinLnBrk="0" hangingPunct="1">
        <a:spcBef>
          <a:spcPts val="327"/>
        </a:spcBef>
        <a:buClr>
          <a:srgbClr val="9FB8CD"/>
        </a:buClr>
        <a:buSzPct val="75000"/>
        <a:buFont typeface="Wingdings 3"/>
        <a:buChar char=""/>
        <a:defRPr kumimoji="0" lang="en-US" sz="1300" kern="1200" smtClean="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98485" algn="r" rtl="1" eaLnBrk="1" latinLnBrk="0" hangingPunct="1">
        <a:defRPr kumimoji="0" kern="1200">
          <a:solidFill>
            <a:schemeClr val="tx1"/>
          </a:solidFill>
          <a:latin typeface="+mn-lt"/>
          <a:ea typeface="+mn-ea"/>
          <a:cs typeface="+mn-cs"/>
        </a:defRPr>
      </a:lvl2pPr>
      <a:lvl3pPr marL="996970" algn="r" rtl="1" eaLnBrk="1" latinLnBrk="0" hangingPunct="1">
        <a:defRPr kumimoji="0" kern="1200">
          <a:solidFill>
            <a:schemeClr val="tx1"/>
          </a:solidFill>
          <a:latin typeface="+mn-lt"/>
          <a:ea typeface="+mn-ea"/>
          <a:cs typeface="+mn-cs"/>
        </a:defRPr>
      </a:lvl3pPr>
      <a:lvl4pPr marL="1495455" algn="r" rtl="1" eaLnBrk="1" latinLnBrk="0" hangingPunct="1">
        <a:defRPr kumimoji="0" kern="1200">
          <a:solidFill>
            <a:schemeClr val="tx1"/>
          </a:solidFill>
          <a:latin typeface="+mn-lt"/>
          <a:ea typeface="+mn-ea"/>
          <a:cs typeface="+mn-cs"/>
        </a:defRPr>
      </a:lvl4pPr>
      <a:lvl5pPr marL="1993941" algn="r" rtl="1" eaLnBrk="1" latinLnBrk="0" hangingPunct="1">
        <a:defRPr kumimoji="0" kern="1200">
          <a:solidFill>
            <a:schemeClr val="tx1"/>
          </a:solidFill>
          <a:latin typeface="+mn-lt"/>
          <a:ea typeface="+mn-ea"/>
          <a:cs typeface="+mn-cs"/>
        </a:defRPr>
      </a:lvl5pPr>
      <a:lvl6pPr marL="2492426" algn="r" rtl="1" eaLnBrk="1" latinLnBrk="0" hangingPunct="1">
        <a:defRPr kumimoji="0" kern="1200">
          <a:solidFill>
            <a:schemeClr val="tx1"/>
          </a:solidFill>
          <a:latin typeface="+mn-lt"/>
          <a:ea typeface="+mn-ea"/>
          <a:cs typeface="+mn-cs"/>
        </a:defRPr>
      </a:lvl6pPr>
      <a:lvl7pPr marL="2990911" algn="r" rtl="1" eaLnBrk="1" latinLnBrk="0" hangingPunct="1">
        <a:defRPr kumimoji="0" kern="1200">
          <a:solidFill>
            <a:schemeClr val="tx1"/>
          </a:solidFill>
          <a:latin typeface="+mn-lt"/>
          <a:ea typeface="+mn-ea"/>
          <a:cs typeface="+mn-cs"/>
        </a:defRPr>
      </a:lvl7pPr>
      <a:lvl8pPr marL="3489396" algn="r" rtl="1" eaLnBrk="1" latinLnBrk="0" hangingPunct="1">
        <a:defRPr kumimoji="0" kern="1200">
          <a:solidFill>
            <a:schemeClr val="tx1"/>
          </a:solidFill>
          <a:latin typeface="+mn-lt"/>
          <a:ea typeface="+mn-ea"/>
          <a:cs typeface="+mn-cs"/>
        </a:defRPr>
      </a:lvl8pPr>
      <a:lvl9pPr marL="3987881"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ender.jpg"/>
          <p:cNvPicPr>
            <a:picLocks noChangeAspect="1"/>
          </p:cNvPicPr>
          <p:nvPr/>
        </p:nvPicPr>
        <p:blipFill>
          <a:blip r:embed="rId2" cstate="print"/>
          <a:stretch>
            <a:fillRect/>
          </a:stretch>
        </p:blipFill>
        <p:spPr>
          <a:xfrm>
            <a:off x="1054646" y="2059841"/>
            <a:ext cx="9937104" cy="4799747"/>
          </a:xfrm>
          <a:prstGeom prst="rect">
            <a:avLst/>
          </a:prstGeom>
        </p:spPr>
      </p:pic>
      <p:sp>
        <p:nvSpPr>
          <p:cNvPr id="2" name="Title 1"/>
          <p:cNvSpPr>
            <a:spLocks noGrp="1"/>
          </p:cNvSpPr>
          <p:nvPr>
            <p:ph type="ctrTitle"/>
          </p:nvPr>
        </p:nvSpPr>
        <p:spPr>
          <a:xfrm>
            <a:off x="1414686" y="477466"/>
            <a:ext cx="9142809" cy="990830"/>
          </a:xfrm>
        </p:spPr>
        <p:txBody>
          <a:bodyPr>
            <a:normAutofit/>
          </a:bodyPr>
          <a:lstStyle/>
          <a:p>
            <a:pPr algn="ctr"/>
            <a:r>
              <a:rPr lang="en-US" sz="4000" b="1" dirty="0" smtClean="0">
                <a:solidFill>
                  <a:schemeClr val="accent1">
                    <a:lumMod val="75000"/>
                  </a:schemeClr>
                </a:solidFill>
              </a:rPr>
              <a:t>PROMOTING SEXUAL HEALTH </a:t>
            </a:r>
            <a:endParaRPr lang="ar-SA" sz="4000" b="1" dirty="0">
              <a:solidFill>
                <a:schemeClr val="accent1">
                  <a:lumMod val="75000"/>
                </a:schemeClr>
              </a:solidFill>
            </a:endParaRPr>
          </a:p>
        </p:txBody>
      </p:sp>
      <p:sp>
        <p:nvSpPr>
          <p:cNvPr id="3" name="TextBox 2"/>
          <p:cNvSpPr txBox="1"/>
          <p:nvPr/>
        </p:nvSpPr>
        <p:spPr>
          <a:xfrm>
            <a:off x="1771069" y="711200"/>
            <a:ext cx="184731" cy="400110"/>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Opposition to Sexuality Education</a:t>
            </a:r>
            <a:endParaRPr lang="ar-SA" dirty="0"/>
          </a:p>
        </p:txBody>
      </p:sp>
      <p:sp>
        <p:nvSpPr>
          <p:cNvPr id="3" name="Content Placeholder 2"/>
          <p:cNvSpPr>
            <a:spLocks noGrp="1"/>
          </p:cNvSpPr>
          <p:nvPr>
            <p:ph sz="quarter" idx="1"/>
          </p:nvPr>
        </p:nvSpPr>
        <p:spPr/>
        <p:txBody>
          <a:bodyPr/>
          <a:lstStyle/>
          <a:p>
            <a:pPr algn="l" rtl="0"/>
            <a:r>
              <a:rPr lang="en-US" dirty="0" smtClean="0"/>
              <a:t>Studies show that sexuality education begun </a:t>
            </a:r>
            <a:r>
              <a:rPr lang="en-US" dirty="0" smtClean="0">
                <a:solidFill>
                  <a:schemeClr val="accent3">
                    <a:lumMod val="75000"/>
                  </a:schemeClr>
                </a:solidFill>
              </a:rPr>
              <a:t>before</a:t>
            </a:r>
            <a:r>
              <a:rPr lang="en-US" dirty="0" smtClean="0"/>
              <a:t> youth are sexually active helps them stay </a:t>
            </a:r>
            <a:r>
              <a:rPr lang="en-US" dirty="0" smtClean="0">
                <a:solidFill>
                  <a:schemeClr val="accent3">
                    <a:lumMod val="75000"/>
                  </a:schemeClr>
                </a:solidFill>
              </a:rPr>
              <a:t>abstinent </a:t>
            </a:r>
            <a:r>
              <a:rPr lang="en-US" dirty="0" smtClean="0"/>
              <a:t>and </a:t>
            </a:r>
            <a:r>
              <a:rPr lang="en-US" dirty="0" smtClean="0">
                <a:solidFill>
                  <a:schemeClr val="accent3">
                    <a:lumMod val="75000"/>
                  </a:schemeClr>
                </a:solidFill>
              </a:rPr>
              <a:t>use protection</a:t>
            </a:r>
            <a:r>
              <a:rPr lang="en-US" dirty="0" smtClean="0"/>
              <a:t> when they do become sexually active. There is one main obstacle to such programming: </a:t>
            </a:r>
            <a:r>
              <a:rPr lang="en-US" b="1" dirty="0" smtClean="0">
                <a:solidFill>
                  <a:srgbClr val="C00000"/>
                </a:solidFill>
              </a:rPr>
              <a:t>controversy</a:t>
            </a:r>
            <a:r>
              <a:rPr lang="en-US" dirty="0" smtClean="0"/>
              <a:t> regarding sexuality education. Also there are many administrators are nervous about political and practical implication of teaching such a sensitive topics . </a:t>
            </a:r>
            <a:endParaRPr lang="ar-SA" dirty="0"/>
          </a:p>
        </p:txBody>
      </p:sp>
      <p:pic>
        <p:nvPicPr>
          <p:cNvPr id="4" name="Picture 3" descr="istock_000007416358large.jpg"/>
          <p:cNvPicPr>
            <a:picLocks noChangeAspect="1"/>
          </p:cNvPicPr>
          <p:nvPr/>
        </p:nvPicPr>
        <p:blipFill>
          <a:blip r:embed="rId2" cstate="print"/>
          <a:stretch>
            <a:fillRect/>
          </a:stretch>
        </p:blipFill>
        <p:spPr>
          <a:xfrm>
            <a:off x="6743278" y="3573810"/>
            <a:ext cx="3847976" cy="2573334"/>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3100" b="1" dirty="0" smtClean="0"/>
              <a:t>Reasons to Include Sexuality Education in Elementary and Middle Schools</a:t>
            </a:r>
            <a:r>
              <a:rPr lang="en-US" sz="3100" dirty="0" smtClean="0"/>
              <a:t> </a:t>
            </a:r>
            <a:endParaRPr lang="ar-SA" sz="3100" dirty="0"/>
          </a:p>
        </p:txBody>
      </p:sp>
      <p:sp>
        <p:nvSpPr>
          <p:cNvPr id="5" name="Content Placeholder 4"/>
          <p:cNvSpPr>
            <a:spLocks noGrp="1"/>
          </p:cNvSpPr>
          <p:nvPr>
            <p:ph sz="quarter" idx="1"/>
          </p:nvPr>
        </p:nvSpPr>
        <p:spPr/>
        <p:txBody>
          <a:bodyPr/>
          <a:lstStyle/>
          <a:p>
            <a:pPr algn="l" rtl="0"/>
            <a:r>
              <a:rPr lang="en-US" dirty="0" smtClean="0"/>
              <a:t>1. </a:t>
            </a:r>
            <a:r>
              <a:rPr lang="en-US" b="1" dirty="0" smtClean="0">
                <a:solidFill>
                  <a:srgbClr val="C00000"/>
                </a:solidFill>
              </a:rPr>
              <a:t>Attitudes </a:t>
            </a:r>
            <a:r>
              <a:rPr lang="en-US" dirty="0" smtClean="0"/>
              <a:t>regarding sexuality are formulated early in life, which makes them difficult to change once a person has internalized them. </a:t>
            </a:r>
          </a:p>
          <a:p>
            <a:pPr algn="l" rtl="0"/>
            <a:endParaRPr lang="en-US" dirty="0" smtClean="0"/>
          </a:p>
          <a:p>
            <a:pPr algn="l" rtl="0"/>
            <a:r>
              <a:rPr lang="en-US" dirty="0" smtClean="0"/>
              <a:t>2. If </a:t>
            </a:r>
            <a:r>
              <a:rPr lang="en-US" b="1" dirty="0" smtClean="0">
                <a:solidFill>
                  <a:srgbClr val="C00000"/>
                </a:solidFill>
              </a:rPr>
              <a:t>factual information</a:t>
            </a:r>
            <a:r>
              <a:rPr lang="en-US" dirty="0" smtClean="0"/>
              <a:t> and </a:t>
            </a:r>
            <a:r>
              <a:rPr lang="en-US" b="1" dirty="0" smtClean="0">
                <a:solidFill>
                  <a:srgbClr val="C00000"/>
                </a:solidFill>
              </a:rPr>
              <a:t>skills</a:t>
            </a:r>
            <a:r>
              <a:rPr lang="en-US" dirty="0" smtClean="0"/>
              <a:t> are presented in a positive manner throughout the elementary and middle grades, negative attitudes, apprehensions, and fears about sexuality can be reduced and superseded by a positive understanding that people live as sexual beings. </a:t>
            </a: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pPr algn="l" rtl="0"/>
            <a:r>
              <a:rPr lang="en-US" dirty="0" smtClean="0"/>
              <a:t>3. </a:t>
            </a:r>
            <a:r>
              <a:rPr lang="en-US" b="1" dirty="0" smtClean="0">
                <a:solidFill>
                  <a:srgbClr val="C00000"/>
                </a:solidFill>
              </a:rPr>
              <a:t>Information</a:t>
            </a:r>
            <a:r>
              <a:rPr lang="en-US" dirty="0" smtClean="0"/>
              <a:t> and </a:t>
            </a:r>
            <a:r>
              <a:rPr lang="en-US" b="1" dirty="0" smtClean="0">
                <a:solidFill>
                  <a:srgbClr val="C00000"/>
                </a:solidFill>
              </a:rPr>
              <a:t>skills development </a:t>
            </a:r>
            <a:r>
              <a:rPr lang="en-US" dirty="0" smtClean="0"/>
              <a:t>are the greatest defenses against the negative aspects of sexuality such as promiscuity, teen pregnancy, STDs and sexual abuse. Sexuality knowledge increases when students are instructed on the topic.</a:t>
            </a:r>
          </a:p>
          <a:p>
            <a:pPr algn="l" rtl="0"/>
            <a:endParaRPr lang="en-US" dirty="0" smtClean="0"/>
          </a:p>
          <a:p>
            <a:pPr algn="l" rtl="0"/>
            <a:r>
              <a:rPr lang="en-US" dirty="0" smtClean="0"/>
              <a:t>4. School can provide a unique opportunity for students to </a:t>
            </a:r>
            <a:r>
              <a:rPr lang="en-US" b="1" dirty="0" smtClean="0">
                <a:solidFill>
                  <a:srgbClr val="C00000"/>
                </a:solidFill>
              </a:rPr>
              <a:t>exchange ideas </a:t>
            </a:r>
            <a:r>
              <a:rPr lang="en-US" dirty="0" smtClean="0"/>
              <a:t>and </a:t>
            </a:r>
            <a:r>
              <a:rPr lang="en-US" b="1" dirty="0" smtClean="0">
                <a:solidFill>
                  <a:srgbClr val="C00000"/>
                </a:solidFill>
              </a:rPr>
              <a:t>thoughts</a:t>
            </a:r>
            <a:r>
              <a:rPr lang="en-US" dirty="0" smtClean="0"/>
              <a:t> about sexuality with their peers, under the guidance of a trained teacher. </a:t>
            </a:r>
          </a:p>
          <a:p>
            <a:pPr algn="l" rtl="0"/>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pPr algn="l" rtl="0"/>
            <a:r>
              <a:rPr lang="en-US" dirty="0" smtClean="0"/>
              <a:t>5. Students receive a </a:t>
            </a:r>
            <a:r>
              <a:rPr lang="en-US" b="1" dirty="0" smtClean="0">
                <a:solidFill>
                  <a:srgbClr val="C00000"/>
                </a:solidFill>
              </a:rPr>
              <a:t>distorted view </a:t>
            </a:r>
            <a:r>
              <a:rPr lang="en-US" dirty="0" smtClean="0"/>
              <a:t>of sexuality through the mass media .</a:t>
            </a:r>
          </a:p>
          <a:p>
            <a:pPr algn="l" rtl="0"/>
            <a:endParaRPr lang="en-US" dirty="0" smtClean="0"/>
          </a:p>
          <a:p>
            <a:pPr algn="l" rtl="0"/>
            <a:r>
              <a:rPr lang="en-US" dirty="0" smtClean="0"/>
              <a:t> 6. many parents do a wonderful job of  teaching formal sexuality education to their children, but some parents are so uncomfortable talking to their children about sexuality that they ignore or avoid the topic. </a:t>
            </a:r>
          </a:p>
          <a:p>
            <a:pPr algn="l" rtl="0"/>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solidFill>
                  <a:schemeClr val="bg2">
                    <a:lumMod val="50000"/>
                  </a:schemeClr>
                </a:solidFill>
              </a:rPr>
              <a:t>GUIDEUNES FOR SCHOOLS </a:t>
            </a:r>
            <a:endParaRPr lang="ar-SA" dirty="0">
              <a:solidFill>
                <a:schemeClr val="bg2">
                  <a:lumMod val="50000"/>
                </a:schemeClr>
              </a:solidFill>
            </a:endParaRPr>
          </a:p>
        </p:txBody>
      </p:sp>
      <p:sp>
        <p:nvSpPr>
          <p:cNvPr id="3" name="Content Placeholder 2"/>
          <p:cNvSpPr>
            <a:spLocks noGrp="1"/>
          </p:cNvSpPr>
          <p:nvPr>
            <p:ph sz="quarter" idx="1"/>
          </p:nvPr>
        </p:nvSpPr>
        <p:spPr>
          <a:xfrm>
            <a:off x="623311" y="1920685"/>
            <a:ext cx="10971372" cy="4938903"/>
          </a:xfrm>
        </p:spPr>
        <p:txBody>
          <a:bodyPr/>
          <a:lstStyle/>
          <a:p>
            <a:pPr algn="l" rtl="0"/>
            <a:r>
              <a:rPr lang="en-US" dirty="0" smtClean="0"/>
              <a:t>School districts should establish </a:t>
            </a:r>
            <a:r>
              <a:rPr lang="en-US" dirty="0" smtClean="0">
                <a:solidFill>
                  <a:schemeClr val="tx2">
                    <a:lumMod val="75000"/>
                  </a:schemeClr>
                </a:solidFill>
              </a:rPr>
              <a:t>sexuality education guidelines </a:t>
            </a:r>
            <a:r>
              <a:rPr lang="en-US" dirty="0" smtClean="0"/>
              <a:t>and policies with the input of parents, teachers, administrators, community members, and support staff .After creating a K—12 sexuality curriculum, it is import ant to determine whether it includes the information and  skills that will help children and adolescents make positive sexual choices. The following </a:t>
            </a:r>
            <a:r>
              <a:rPr lang="en-US" b="1" dirty="0" smtClean="0">
                <a:solidFill>
                  <a:srgbClr val="C00000"/>
                </a:solidFill>
              </a:rPr>
              <a:t>some</a:t>
            </a:r>
            <a:r>
              <a:rPr lang="en-US" dirty="0" smtClean="0"/>
              <a:t> characteristics of effective sexuality education programs can help school districts create their curriculum :</a:t>
            </a:r>
            <a:endParaRPr lang="ar-SA" dirty="0"/>
          </a:p>
        </p:txBody>
      </p:sp>
      <p:sp>
        <p:nvSpPr>
          <p:cNvPr id="4" name="TextBox 3"/>
          <p:cNvSpPr txBox="1"/>
          <p:nvPr/>
        </p:nvSpPr>
        <p:spPr>
          <a:xfrm>
            <a:off x="815307" y="1269054"/>
            <a:ext cx="7199862" cy="577725"/>
          </a:xfrm>
          <a:prstGeom prst="rect">
            <a:avLst/>
          </a:prstGeom>
          <a:noFill/>
        </p:spPr>
        <p:txBody>
          <a:bodyPr wrap="square" lIns="99697" tIns="49849" rIns="99697" bIns="49849" rtlCol="1">
            <a:spAutoFit/>
          </a:bodyPr>
          <a:lstStyle/>
          <a:p>
            <a:pPr algn="l" rtl="0">
              <a:buFont typeface="Wingdings" pitchFamily="2" charset="2"/>
              <a:buChar char="v"/>
            </a:pPr>
            <a:r>
              <a:rPr lang="en-US" sz="3100" b="1" dirty="0" smtClean="0">
                <a:solidFill>
                  <a:schemeClr val="accent1">
                    <a:lumMod val="60000"/>
                    <a:lumOff val="40000"/>
                  </a:schemeClr>
                </a:solidFill>
              </a:rPr>
              <a:t> State of the Art :</a:t>
            </a:r>
            <a:endParaRPr lang="ar-SA" sz="3100" dirty="0">
              <a:solidFill>
                <a:schemeClr val="accent1">
                  <a:lumMod val="60000"/>
                  <a:lumOff val="40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1" y="1197252"/>
            <a:ext cx="11424280" cy="4896984"/>
          </a:xfrm>
        </p:spPr>
        <p:txBody>
          <a:bodyPr>
            <a:noAutofit/>
          </a:bodyPr>
          <a:lstStyle/>
          <a:p>
            <a:pPr algn="l" rtl="0">
              <a:buNone/>
            </a:pPr>
            <a:r>
              <a:rPr lang="en-US" sz="3100" dirty="0" smtClean="0"/>
              <a:t/>
            </a:r>
            <a:br>
              <a:rPr lang="en-US" sz="3100" dirty="0" smtClean="0"/>
            </a:br>
            <a:r>
              <a:rPr lang="en-US" sz="3100" dirty="0" smtClean="0"/>
              <a:t/>
            </a:r>
            <a:br>
              <a:rPr lang="en-US" sz="3100" dirty="0" smtClean="0"/>
            </a:br>
            <a:endParaRPr lang="ar-SA" sz="3100" dirty="0"/>
          </a:p>
        </p:txBody>
      </p:sp>
      <p:sp>
        <p:nvSpPr>
          <p:cNvPr id="4" name="Rounded Rectangle 3"/>
          <p:cNvSpPr/>
          <p:nvPr/>
        </p:nvSpPr>
        <p:spPr>
          <a:xfrm>
            <a:off x="766614" y="4078016"/>
            <a:ext cx="10512495" cy="1296444"/>
          </a:xfrm>
          <a:prstGeom prst="roundRect">
            <a:avLst/>
          </a:prstGeom>
          <a:ln w="28575"/>
        </p:spPr>
        <p:style>
          <a:lnRef idx="2">
            <a:schemeClr val="accent2"/>
          </a:lnRef>
          <a:fillRef idx="1">
            <a:schemeClr val="lt1"/>
          </a:fillRef>
          <a:effectRef idx="0">
            <a:schemeClr val="accent2"/>
          </a:effectRef>
          <a:fontRef idx="minor">
            <a:schemeClr val="dk1"/>
          </a:fontRef>
        </p:style>
        <p:txBody>
          <a:bodyPr lIns="99697" tIns="49849" rIns="99697" bIns="49849" rtlCol="1" anchor="ctr"/>
          <a:lstStyle/>
          <a:p>
            <a:pPr algn="l"/>
            <a:r>
              <a:rPr lang="en-US" sz="2600" dirty="0" smtClean="0"/>
              <a:t>3. Provide basic, accurate information about the risks of teen sexual activity and about ways to avoid intercourse or use methods of protection against pregnancy and STDs.</a:t>
            </a:r>
            <a:endParaRPr lang="ar-SA" sz="2600" dirty="0"/>
          </a:p>
        </p:txBody>
      </p:sp>
      <p:sp>
        <p:nvSpPr>
          <p:cNvPr id="5" name="Rounded Rectangle 4"/>
          <p:cNvSpPr/>
          <p:nvPr/>
        </p:nvSpPr>
        <p:spPr>
          <a:xfrm>
            <a:off x="815307" y="2421448"/>
            <a:ext cx="10463800" cy="1360083"/>
          </a:xfrm>
          <a:prstGeom prst="roundRect">
            <a:avLst/>
          </a:prstGeom>
          <a:ln w="28575"/>
        </p:spPr>
        <p:style>
          <a:lnRef idx="2">
            <a:schemeClr val="accent6"/>
          </a:lnRef>
          <a:fillRef idx="1">
            <a:schemeClr val="lt1"/>
          </a:fillRef>
          <a:effectRef idx="0">
            <a:schemeClr val="accent6"/>
          </a:effectRef>
          <a:fontRef idx="minor">
            <a:schemeClr val="dk1"/>
          </a:fontRef>
        </p:style>
        <p:txBody>
          <a:bodyPr lIns="99697" tIns="49849" rIns="99697" bIns="49849" rtlCol="1" anchor="ctr"/>
          <a:lstStyle/>
          <a:p>
            <a:pPr algn="l"/>
            <a:r>
              <a:rPr lang="en-US" sz="2600" dirty="0" smtClean="0"/>
              <a:t>2. Based on theoretical approaches that have been demonstrated to influence other health-related behavior and identify specific important sex antecedents to be targeted.</a:t>
            </a:r>
            <a:endParaRPr lang="ar-SA" sz="2600" dirty="0"/>
          </a:p>
        </p:txBody>
      </p:sp>
      <p:sp>
        <p:nvSpPr>
          <p:cNvPr id="6" name="Rounded Rectangle 5"/>
          <p:cNvSpPr/>
          <p:nvPr/>
        </p:nvSpPr>
        <p:spPr>
          <a:xfrm>
            <a:off x="815307" y="1269054"/>
            <a:ext cx="10463800" cy="936321"/>
          </a:xfrm>
          <a:prstGeom prst="roundRect">
            <a:avLst/>
          </a:prstGeom>
          <a:ln w="28575"/>
        </p:spPr>
        <p:style>
          <a:lnRef idx="2">
            <a:schemeClr val="accent1"/>
          </a:lnRef>
          <a:fillRef idx="1">
            <a:schemeClr val="lt1"/>
          </a:fillRef>
          <a:effectRef idx="0">
            <a:schemeClr val="accent1"/>
          </a:effectRef>
          <a:fontRef idx="minor">
            <a:schemeClr val="dk1"/>
          </a:fontRef>
        </p:style>
        <p:txBody>
          <a:bodyPr lIns="99697" tIns="49849" rIns="99697" bIns="49849" rtlCol="1" anchor="ctr"/>
          <a:lstStyle/>
          <a:p>
            <a:pPr algn="l"/>
            <a:r>
              <a:rPr lang="en-US" sz="2600" dirty="0" smtClean="0"/>
              <a:t>1. Focus on reducing one or more sexual behaviors that lead to unintended pregnancy or HIV/STD infection.</a:t>
            </a:r>
            <a:endParaRPr lang="ar-SA" sz="2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2" y="1219483"/>
            <a:ext cx="11053911" cy="4938268"/>
          </a:xfrm>
        </p:spPr>
        <p:txBody>
          <a:bodyPr>
            <a:normAutofit/>
          </a:bodyPr>
          <a:lstStyle/>
          <a:p>
            <a:pPr algn="l" rtl="0">
              <a:buNone/>
            </a:pPr>
            <a:r>
              <a:rPr lang="en-US" sz="3100" dirty="0" smtClean="0"/>
              <a:t>   </a:t>
            </a:r>
          </a:p>
          <a:p>
            <a:pPr algn="l" rtl="0">
              <a:buNone/>
            </a:pPr>
            <a:r>
              <a:rPr lang="en-US" sz="3100" dirty="0" smtClean="0"/>
              <a:t/>
            </a:r>
            <a:br>
              <a:rPr lang="en-US" sz="3100" dirty="0" smtClean="0"/>
            </a:br>
            <a:r>
              <a:rPr lang="en-US" sz="3100" dirty="0" smtClean="0"/>
              <a:t/>
            </a:r>
            <a:br>
              <a:rPr lang="en-US" sz="3100" dirty="0" smtClean="0"/>
            </a:br>
            <a:r>
              <a:rPr lang="en-US" sz="3100" dirty="0" smtClean="0"/>
              <a:t/>
            </a:r>
            <a:br>
              <a:rPr lang="en-US" sz="3100" dirty="0" smtClean="0"/>
            </a:br>
            <a:endParaRPr lang="ar-SA" sz="3100" dirty="0" smtClean="0"/>
          </a:p>
          <a:p>
            <a:pPr algn="l" rtl="0"/>
            <a:endParaRPr lang="ar-SA" dirty="0"/>
          </a:p>
        </p:txBody>
      </p:sp>
      <p:sp>
        <p:nvSpPr>
          <p:cNvPr id="4" name="Rounded Rectangle 3"/>
          <p:cNvSpPr/>
          <p:nvPr/>
        </p:nvSpPr>
        <p:spPr>
          <a:xfrm>
            <a:off x="815308" y="3645868"/>
            <a:ext cx="10079808" cy="1080370"/>
          </a:xfrm>
          <a:prstGeom prst="roundRect">
            <a:avLst/>
          </a:prstGeom>
          <a:ln w="28575"/>
        </p:spPr>
        <p:style>
          <a:lnRef idx="2">
            <a:schemeClr val="accent2"/>
          </a:lnRef>
          <a:fillRef idx="1">
            <a:schemeClr val="lt1"/>
          </a:fillRef>
          <a:effectRef idx="0">
            <a:schemeClr val="accent2"/>
          </a:effectRef>
          <a:fontRef idx="minor">
            <a:schemeClr val="dk1"/>
          </a:fontRef>
        </p:style>
        <p:txBody>
          <a:bodyPr lIns="99697" tIns="49849" rIns="99697" bIns="49849" rtlCol="1" anchor="ctr"/>
          <a:lstStyle/>
          <a:p>
            <a:pPr algn="l"/>
            <a:r>
              <a:rPr lang="en-US" sz="2600" dirty="0" smtClean="0"/>
              <a:t>6. Incorporate behavioral goals, teaching methods, and materials that are appropriate to the age, sexual experience, and culture of the students.</a:t>
            </a:r>
            <a:endParaRPr lang="ar-SA" sz="2600" dirty="0"/>
          </a:p>
        </p:txBody>
      </p:sp>
      <p:sp>
        <p:nvSpPr>
          <p:cNvPr id="5" name="Rounded Rectangle 4"/>
          <p:cNvSpPr/>
          <p:nvPr/>
        </p:nvSpPr>
        <p:spPr>
          <a:xfrm>
            <a:off x="815308" y="2133350"/>
            <a:ext cx="10079808" cy="1080370"/>
          </a:xfrm>
          <a:prstGeom prst="roundRect">
            <a:avLst/>
          </a:prstGeom>
          <a:ln w="28575"/>
        </p:spPr>
        <p:style>
          <a:lnRef idx="2">
            <a:schemeClr val="dk1"/>
          </a:lnRef>
          <a:fillRef idx="1">
            <a:schemeClr val="lt1"/>
          </a:fillRef>
          <a:effectRef idx="0">
            <a:schemeClr val="dk1"/>
          </a:effectRef>
          <a:fontRef idx="minor">
            <a:schemeClr val="dk1"/>
          </a:fontRef>
        </p:style>
        <p:txBody>
          <a:bodyPr lIns="99697" tIns="49849" rIns="99697" bIns="49849" rtlCol="1" anchor="ctr"/>
          <a:lstStyle/>
          <a:p>
            <a:pPr algn="l"/>
            <a:r>
              <a:rPr lang="en-US" sz="2600" dirty="0" smtClean="0"/>
              <a:t>5. Provide examples of and practice with communication, negotiation, and refusal skills.</a:t>
            </a:r>
            <a:endParaRPr lang="ar-SA" sz="2600" dirty="0"/>
          </a:p>
        </p:txBody>
      </p:sp>
      <p:sp>
        <p:nvSpPr>
          <p:cNvPr id="6" name="Rounded Rectangle 5"/>
          <p:cNvSpPr/>
          <p:nvPr/>
        </p:nvSpPr>
        <p:spPr>
          <a:xfrm>
            <a:off x="815308" y="620832"/>
            <a:ext cx="10079808" cy="1152395"/>
          </a:xfrm>
          <a:prstGeom prst="roundRect">
            <a:avLst/>
          </a:prstGeom>
          <a:ln w="28575"/>
        </p:spPr>
        <p:style>
          <a:lnRef idx="2">
            <a:schemeClr val="accent5"/>
          </a:lnRef>
          <a:fillRef idx="1">
            <a:schemeClr val="lt1"/>
          </a:fillRef>
          <a:effectRef idx="0">
            <a:schemeClr val="accent5"/>
          </a:effectRef>
          <a:fontRef idx="minor">
            <a:schemeClr val="dk1"/>
          </a:fontRef>
        </p:style>
        <p:txBody>
          <a:bodyPr lIns="99697" tIns="49849" rIns="99697" bIns="49849" rtlCol="1" anchor="ctr"/>
          <a:lstStyle/>
          <a:p>
            <a:pPr algn="l"/>
            <a:r>
              <a:rPr lang="en-US" sz="2600" dirty="0" smtClean="0"/>
              <a:t>4. Include activities that address social pressures that influence sexual behavior.</a:t>
            </a:r>
            <a:endParaRPr lang="ar-SA" sz="2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GUIDELINES FOR CLASSROOM </a:t>
            </a:r>
            <a:br>
              <a:rPr lang="en-US" b="1" dirty="0" smtClean="0"/>
            </a:br>
            <a:r>
              <a:rPr lang="en-US" b="1" dirty="0" smtClean="0"/>
              <a:t>APPLICATIONS : </a:t>
            </a:r>
            <a:endParaRPr lang="ar-SA" dirty="0"/>
          </a:p>
        </p:txBody>
      </p:sp>
      <p:sp>
        <p:nvSpPr>
          <p:cNvPr id="3" name="Content Placeholder 2"/>
          <p:cNvSpPr>
            <a:spLocks noGrp="1"/>
          </p:cNvSpPr>
          <p:nvPr>
            <p:ph sz="quarter" idx="1"/>
          </p:nvPr>
        </p:nvSpPr>
        <p:spPr>
          <a:xfrm>
            <a:off x="609521" y="1219483"/>
            <a:ext cx="10971372" cy="5451422"/>
          </a:xfrm>
        </p:spPr>
        <p:txBody>
          <a:bodyPr>
            <a:normAutofit/>
          </a:bodyPr>
          <a:lstStyle/>
          <a:p>
            <a:pPr algn="l" rtl="0"/>
            <a:r>
              <a:rPr lang="en-US" b="1" dirty="0" smtClean="0">
                <a:solidFill>
                  <a:srgbClr val="C00000"/>
                </a:solidFill>
              </a:rPr>
              <a:t>Important</a:t>
            </a:r>
            <a:r>
              <a:rPr lang="en-US" dirty="0" smtClean="0">
                <a:solidFill>
                  <a:srgbClr val="C00000"/>
                </a:solidFill>
              </a:rPr>
              <a:t> </a:t>
            </a:r>
            <a:r>
              <a:rPr lang="en-US" b="1" dirty="0" smtClean="0">
                <a:solidFill>
                  <a:srgbClr val="C00000"/>
                </a:solidFill>
              </a:rPr>
              <a:t>Background for K4 Teachers :</a:t>
            </a:r>
          </a:p>
          <a:p>
            <a:pPr algn="l" rtl="0">
              <a:buNone/>
            </a:pPr>
            <a:r>
              <a:rPr lang="en-US" b="1" dirty="0" smtClean="0">
                <a:solidFill>
                  <a:srgbClr val="C00000"/>
                </a:solidFill>
              </a:rPr>
              <a:t>        </a:t>
            </a:r>
            <a:r>
              <a:rPr lang="en-US" b="1" dirty="0" smtClean="0">
                <a:solidFill>
                  <a:schemeClr val="tx1">
                    <a:lumMod val="95000"/>
                    <a:lumOff val="5000"/>
                  </a:schemeClr>
                </a:solidFill>
              </a:rPr>
              <a:t>* Relationships : </a:t>
            </a:r>
            <a:r>
              <a:rPr lang="en-US" b="1" dirty="0" smtClean="0"/>
              <a:t/>
            </a:r>
            <a:br>
              <a:rPr lang="en-US" b="1" dirty="0" smtClean="0"/>
            </a:br>
            <a:r>
              <a:rPr lang="en-US" b="1" u="sng" dirty="0" smtClean="0">
                <a:solidFill>
                  <a:srgbClr val="007400"/>
                </a:solidFill>
              </a:rPr>
              <a:t># Children at age 5</a:t>
            </a:r>
            <a:r>
              <a:rPr lang="en-US" dirty="0" smtClean="0"/>
              <a:t>: they are very self-centered , more concerned about their own needs and identity. </a:t>
            </a:r>
          </a:p>
          <a:p>
            <a:pPr algn="l" rtl="0">
              <a:buNone/>
            </a:pPr>
            <a:r>
              <a:rPr lang="en-US" dirty="0" smtClean="0"/>
              <a:t> </a:t>
            </a:r>
            <a:br>
              <a:rPr lang="en-US" dirty="0" smtClean="0"/>
            </a:br>
            <a:r>
              <a:rPr lang="en-US" b="1" u="sng" dirty="0" smtClean="0">
                <a:solidFill>
                  <a:srgbClr val="007400"/>
                </a:solidFill>
              </a:rPr>
              <a:t># Children from age 6 to 8 </a:t>
            </a:r>
            <a:r>
              <a:rPr lang="en-US" dirty="0" smtClean="0"/>
              <a:t>: They begin to redirect their personal concerns to intellectual concerns and group activities, they begin to become less dependent on their parents, although their parents are still important to them.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pPr algn="l" rtl="0">
              <a:buNone/>
            </a:pPr>
            <a:r>
              <a:rPr lang="en-US" dirty="0" smtClean="0"/>
              <a:t>   </a:t>
            </a:r>
            <a:r>
              <a:rPr lang="en-US" b="1" u="sng" dirty="0" smtClean="0">
                <a:solidFill>
                  <a:srgbClr val="007400"/>
                </a:solidFill>
              </a:rPr>
              <a:t># Children from 9 to 10 </a:t>
            </a:r>
            <a:r>
              <a:rPr lang="en-US" dirty="0" smtClean="0"/>
              <a:t>: they accept sexuality education as they do other subjects and same-sex friendships are more popular in this age group. </a:t>
            </a:r>
          </a:p>
          <a:p>
            <a:pPr algn="l" rtl="0">
              <a:buNone/>
            </a:pPr>
            <a:endParaRPr lang="en-US" dirty="0" smtClean="0"/>
          </a:p>
          <a:p>
            <a:pPr algn="l" rtl="0">
              <a:buNone/>
            </a:pPr>
            <a:r>
              <a:rPr lang="en-US" dirty="0" smtClean="0"/>
              <a:t>   </a:t>
            </a:r>
            <a:r>
              <a:rPr lang="en-US" b="1" u="sng" dirty="0" smtClean="0">
                <a:solidFill>
                  <a:srgbClr val="007400"/>
                </a:solidFill>
              </a:rPr>
              <a:t># Between ages 11 and 13</a:t>
            </a:r>
            <a:r>
              <a:rPr lang="en-US" dirty="0" smtClean="0"/>
              <a:t>: children become even more independent of their parents. Their friendships are increasingly more important and they are beginning to become more self-conscious about the physical changes to their bodies .</a:t>
            </a:r>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88684"/>
            <a:ext cx="4492173" cy="594457"/>
          </a:xfrm>
        </p:spPr>
        <p:txBody>
          <a:bodyPr>
            <a:normAutofit/>
          </a:bodyPr>
          <a:lstStyle/>
          <a:p>
            <a:r>
              <a:rPr lang="en-US" sz="3100" dirty="0" smtClean="0">
                <a:solidFill>
                  <a:srgbClr val="C00000"/>
                </a:solidFill>
              </a:rPr>
              <a:t>      * Families :</a:t>
            </a:r>
            <a:endParaRPr lang="ar-SA" sz="3100" dirty="0">
              <a:solidFill>
                <a:srgbClr val="C00000"/>
              </a:solidFill>
            </a:endParaRPr>
          </a:p>
        </p:txBody>
      </p:sp>
      <p:sp>
        <p:nvSpPr>
          <p:cNvPr id="3" name="Content Placeholder 2"/>
          <p:cNvSpPr>
            <a:spLocks noGrp="1"/>
          </p:cNvSpPr>
          <p:nvPr>
            <p:ph sz="quarter" idx="4294967295"/>
          </p:nvPr>
        </p:nvSpPr>
        <p:spPr>
          <a:xfrm>
            <a:off x="431315" y="836906"/>
            <a:ext cx="11327784" cy="5617924"/>
          </a:xfrm>
        </p:spPr>
        <p:txBody>
          <a:bodyPr>
            <a:normAutofit/>
          </a:bodyPr>
          <a:lstStyle/>
          <a:p>
            <a:pPr algn="l" rtl="0"/>
            <a:r>
              <a:rPr lang="en-US" dirty="0" smtClean="0"/>
              <a:t>Today’s families are quite different from the families of 50 to 100 years ago . Some people believe that the “</a:t>
            </a:r>
            <a:r>
              <a:rPr lang="en-US" dirty="0" smtClean="0">
                <a:solidFill>
                  <a:srgbClr val="007400"/>
                </a:solidFill>
              </a:rPr>
              <a:t>typical</a:t>
            </a:r>
            <a:r>
              <a:rPr lang="en-US" dirty="0" smtClean="0"/>
              <a:t>” or “</a:t>
            </a:r>
            <a:r>
              <a:rPr lang="en-US" dirty="0" smtClean="0">
                <a:solidFill>
                  <a:srgbClr val="007400"/>
                </a:solidFill>
              </a:rPr>
              <a:t>normal</a:t>
            </a:r>
            <a:r>
              <a:rPr lang="en-US" dirty="0" smtClean="0"/>
              <a:t>” family of today is the </a:t>
            </a:r>
            <a:r>
              <a:rPr lang="en-US" dirty="0" smtClean="0">
                <a:solidFill>
                  <a:schemeClr val="accent3">
                    <a:lumMod val="75000"/>
                  </a:schemeClr>
                </a:solidFill>
              </a:rPr>
              <a:t>nuclear family </a:t>
            </a:r>
            <a:r>
              <a:rPr lang="en-US" dirty="0" smtClean="0"/>
              <a:t>.</a:t>
            </a:r>
            <a:r>
              <a:rPr lang="en-US" dirty="0" smtClean="0">
                <a:solidFill>
                  <a:schemeClr val="accent3">
                    <a:lumMod val="75000"/>
                  </a:schemeClr>
                </a:solidFill>
              </a:rPr>
              <a:t> </a:t>
            </a:r>
            <a:r>
              <a:rPr lang="en-US" dirty="0" smtClean="0"/>
              <a:t>A nuclear family consists of children living with both of their natural parents. </a:t>
            </a:r>
          </a:p>
          <a:p>
            <a:pPr lvl="0" algn="l" rtl="0"/>
            <a:r>
              <a:rPr lang="en-US" dirty="0" smtClean="0"/>
              <a:t>It is important that the teachers nor assume that all students are being raised in a nuclear family and recognize that some students might have special needs because of their family situation . </a:t>
            </a:r>
          </a:p>
          <a:p>
            <a:pPr lvl="0" algn="l" rtl="0"/>
            <a:r>
              <a:rPr lang="en-US" dirty="0" smtClean="0"/>
              <a:t>Another issue that arises when discussing families is </a:t>
            </a:r>
            <a:r>
              <a:rPr lang="en-US" dirty="0" smtClean="0">
                <a:solidFill>
                  <a:srgbClr val="FF0000"/>
                </a:solidFill>
              </a:rPr>
              <a:t>sex- role stereotypes</a:t>
            </a:r>
            <a:r>
              <a:rPr lang="en-US" dirty="0" smtClean="0"/>
              <a:t>. Some families still establish and reinforce clear gender roles for boys and girls .For example, the boys mow the lawn and the girls wash the dishes. Teachers can try to eliminate sex-role stereotyping in their classrooms like choosing activities for both boys and girls .</a:t>
            </a:r>
          </a:p>
          <a:p>
            <a:pPr algn="l" rtl="0"/>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900" b="1" dirty="0" smtClean="0">
                <a:solidFill>
                  <a:schemeClr val="accent1">
                    <a:lumMod val="60000"/>
                    <a:lumOff val="40000"/>
                  </a:schemeClr>
                </a:solidFill>
              </a:rPr>
              <a:t>Introduction</a:t>
            </a:r>
            <a:endParaRPr lang="ar-SA" sz="3900" b="1" dirty="0">
              <a:solidFill>
                <a:schemeClr val="accent1">
                  <a:lumMod val="60000"/>
                  <a:lumOff val="40000"/>
                </a:schemeClr>
              </a:solidFill>
            </a:endParaRPr>
          </a:p>
        </p:txBody>
      </p:sp>
      <p:sp>
        <p:nvSpPr>
          <p:cNvPr id="3" name="Content Placeholder 2"/>
          <p:cNvSpPr>
            <a:spLocks noGrp="1"/>
          </p:cNvSpPr>
          <p:nvPr>
            <p:ph sz="quarter" idx="1"/>
          </p:nvPr>
        </p:nvSpPr>
        <p:spPr/>
        <p:txBody>
          <a:bodyPr/>
          <a:lstStyle/>
          <a:p>
            <a:pPr algn="l" rtl="0"/>
            <a:r>
              <a:rPr lang="en-US" sz="3100" dirty="0" smtClean="0"/>
              <a:t>Teaching sexuality education can be </a:t>
            </a:r>
            <a:r>
              <a:rPr lang="en-US" sz="3100" dirty="0" smtClean="0">
                <a:solidFill>
                  <a:schemeClr val="tx2">
                    <a:lumMod val="75000"/>
                  </a:schemeClr>
                </a:solidFill>
              </a:rPr>
              <a:t>interesting,</a:t>
            </a:r>
            <a:r>
              <a:rPr lang="en-US" sz="3100" dirty="0" smtClean="0"/>
              <a:t> </a:t>
            </a:r>
            <a:r>
              <a:rPr lang="en-US" sz="3100" dirty="0" smtClean="0">
                <a:solidFill>
                  <a:schemeClr val="tx2">
                    <a:lumMod val="75000"/>
                  </a:schemeClr>
                </a:solidFill>
              </a:rPr>
              <a:t>exciting</a:t>
            </a:r>
            <a:r>
              <a:rPr lang="en-US" sz="3100" dirty="0" smtClean="0"/>
              <a:t>, and sometimes </a:t>
            </a:r>
            <a:r>
              <a:rPr lang="en-US" sz="3100" dirty="0" smtClean="0">
                <a:solidFill>
                  <a:schemeClr val="tx2">
                    <a:lumMod val="75000"/>
                  </a:schemeClr>
                </a:solidFill>
              </a:rPr>
              <a:t>anxiety</a:t>
            </a:r>
            <a:r>
              <a:rPr lang="en-US" sz="3100" dirty="0" smtClean="0"/>
              <a:t> producing for teachers. It is important that teachers have a good grasp of </a:t>
            </a:r>
            <a:r>
              <a:rPr lang="en-US" sz="3100" dirty="0" smtClean="0">
                <a:solidFill>
                  <a:schemeClr val="accent2">
                    <a:lumMod val="75000"/>
                  </a:schemeClr>
                </a:solidFill>
              </a:rPr>
              <a:t>why sexuality education is an important subject </a:t>
            </a:r>
            <a:r>
              <a:rPr lang="en-US" sz="3100" dirty="0" smtClean="0"/>
              <a:t>to include as part of a comprehensive health education curriculum .</a:t>
            </a:r>
          </a:p>
          <a:p>
            <a:pPr algn="l" rtl="0"/>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dirty="0" smtClean="0"/>
              <a:t> </a:t>
            </a:r>
            <a:r>
              <a:rPr lang="en-US" b="1" dirty="0" smtClean="0"/>
              <a:t>Recommendations for Concepts and Practice : </a:t>
            </a:r>
            <a:endParaRPr lang="ar-SA" dirty="0"/>
          </a:p>
        </p:txBody>
      </p:sp>
      <p:sp>
        <p:nvSpPr>
          <p:cNvPr id="3" name="Content Placeholder 2"/>
          <p:cNvSpPr>
            <a:spLocks noGrp="1"/>
          </p:cNvSpPr>
          <p:nvPr>
            <p:ph sz="quarter" idx="1"/>
          </p:nvPr>
        </p:nvSpPr>
        <p:spPr/>
        <p:txBody>
          <a:bodyPr>
            <a:normAutofit/>
          </a:bodyPr>
          <a:lstStyle/>
          <a:p>
            <a:pPr algn="l" rtl="0">
              <a:buFont typeface="Wingdings" pitchFamily="2" charset="2"/>
              <a:buChar char="q"/>
            </a:pPr>
            <a:r>
              <a:rPr lang="en-US" b="1" dirty="0" smtClean="0"/>
              <a:t>   </a:t>
            </a:r>
            <a:r>
              <a:rPr lang="en-US" b="1" dirty="0" smtClean="0">
                <a:solidFill>
                  <a:srgbClr val="BC0840"/>
                </a:solidFill>
              </a:rPr>
              <a:t>Healthy Behavior Outcomes</a:t>
            </a:r>
            <a:r>
              <a:rPr lang="en-US" dirty="0" smtClean="0">
                <a:solidFill>
                  <a:srgbClr val="BC0840"/>
                </a:solidFill>
              </a:rPr>
              <a:t> </a:t>
            </a:r>
            <a:r>
              <a:rPr lang="en-US" dirty="0" smtClean="0"/>
              <a:t/>
            </a:r>
            <a:br>
              <a:rPr lang="en-US" dirty="0" smtClean="0"/>
            </a:br>
            <a:r>
              <a:rPr lang="en-US" dirty="0" smtClean="0"/>
              <a:t>The goal of health education is to help students adopt or maintain health-enhancing behaviors. School districts and teachers should identify the health-enhancing behaviors they would like their students to maintain or adopt. </a:t>
            </a:r>
          </a:p>
          <a:p>
            <a:pPr algn="l" rtl="0">
              <a:buFont typeface="Wingdings" pitchFamily="2" charset="2"/>
              <a:buChar char="q"/>
            </a:pPr>
            <a:r>
              <a:rPr lang="en-US" b="1" dirty="0" smtClean="0">
                <a:solidFill>
                  <a:srgbClr val="BC0840"/>
                </a:solidFill>
              </a:rPr>
              <a:t>Developmentally Appropriate Knowledge </a:t>
            </a:r>
            <a:br>
              <a:rPr lang="en-US" b="1" dirty="0" smtClean="0">
                <a:solidFill>
                  <a:srgbClr val="BC0840"/>
                </a:solidFill>
              </a:rPr>
            </a:br>
            <a:r>
              <a:rPr lang="en-US" b="1" dirty="0" smtClean="0">
                <a:solidFill>
                  <a:srgbClr val="BC0840"/>
                </a:solidFill>
              </a:rPr>
              <a:t>and Skill Expectations</a:t>
            </a:r>
            <a:r>
              <a:rPr lang="en-US" i="1" dirty="0" smtClean="0">
                <a:solidFill>
                  <a:srgbClr val="BC0840"/>
                </a:solidFill>
              </a:rPr>
              <a:t> </a:t>
            </a:r>
            <a:r>
              <a:rPr lang="en-US" i="1" dirty="0" smtClean="0"/>
              <a:t/>
            </a:r>
            <a:br>
              <a:rPr lang="en-US" i="1" dirty="0" smtClean="0"/>
            </a:br>
            <a:r>
              <a:rPr lang="en-US" dirty="0" smtClean="0"/>
              <a:t>As with other health topics, teaching related to promoting sexual health should be developmentally appropriate and be based on the physical, cognitive, social, emotional, and language characteristics of specific students. </a:t>
            </a:r>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487295" y="1052981"/>
            <a:ext cx="9599817" cy="666482"/>
          </a:xfrm>
        </p:spPr>
        <p:txBody>
          <a:bodyPr>
            <a:noAutofit/>
          </a:bodyPr>
          <a:lstStyle/>
          <a:p>
            <a:pPr algn="ctr"/>
            <a:r>
              <a:rPr lang="en-US" b="1" dirty="0" smtClean="0"/>
              <a:t>STRATEGIES FOR LEARNING AND ASSESSMENT </a:t>
            </a:r>
            <a:endParaRPr lang="ar-SA" dirty="0"/>
          </a:p>
        </p:txBody>
      </p:sp>
      <p:pic>
        <p:nvPicPr>
          <p:cNvPr id="3" name="Picture 2" descr="http://kindergartengs.files.wordpress.com/2007/11/hug-club-clip-art-209.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3159" b="3020"/>
          <a:stretch/>
        </p:blipFill>
        <p:spPr bwMode="auto">
          <a:xfrm>
            <a:off x="1487295" y="2277401"/>
            <a:ext cx="9383885" cy="374273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007305" y="1701203"/>
            <a:ext cx="10175805" cy="3529209"/>
          </a:xfrm>
          <a:prstGeom prst="roundRect">
            <a:avLst/>
          </a:prstGeom>
          <a:ln w="38100"/>
        </p:spPr>
        <p:style>
          <a:lnRef idx="2">
            <a:schemeClr val="accent1"/>
          </a:lnRef>
          <a:fillRef idx="1">
            <a:schemeClr val="lt1"/>
          </a:fillRef>
          <a:effectRef idx="0">
            <a:schemeClr val="accent1"/>
          </a:effectRef>
          <a:fontRef idx="minor">
            <a:schemeClr val="dk1"/>
          </a:fontRef>
        </p:style>
        <p:txBody>
          <a:bodyPr lIns="99697" tIns="49849" rIns="99697" bIns="49849" rtlCol="1" anchor="ctr"/>
          <a:lstStyle/>
          <a:p>
            <a:pPr algn="ctr"/>
            <a:r>
              <a:rPr lang="en-US" sz="3100" b="1" dirty="0" smtClean="0">
                <a:solidFill>
                  <a:srgbClr val="C00000"/>
                </a:solidFill>
              </a:rPr>
              <a:t>NHES 1 I Core Concepts </a:t>
            </a:r>
            <a:r>
              <a:rPr lang="en-US" sz="3100" b="1" dirty="0" smtClean="0">
                <a:solidFill>
                  <a:schemeClr val="tx1"/>
                </a:solidFill>
              </a:rPr>
              <a:t/>
            </a:r>
            <a:br>
              <a:rPr lang="en-US" sz="3100" b="1" dirty="0" smtClean="0">
                <a:solidFill>
                  <a:schemeClr val="tx1"/>
                </a:solidFill>
              </a:rPr>
            </a:br>
            <a:r>
              <a:rPr lang="en-US" sz="3100" i="1" dirty="0" smtClean="0">
                <a:solidFill>
                  <a:schemeClr val="tx1"/>
                </a:solidFill>
              </a:rPr>
              <a:t>Students will comprehend concepts related to health promotion and disease prevention to enhance health. </a:t>
            </a:r>
            <a:endParaRPr lang="ar-SA" sz="3100" dirty="0" smtClean="0">
              <a:solidFill>
                <a:schemeClr val="tx1"/>
              </a:solidFill>
            </a:endParaRPr>
          </a:p>
          <a:p>
            <a:pPr algn="ctr"/>
            <a:endParaRPr lang="ar-SA" sz="31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5"/>
          <p:cNvGraphicFramePr>
            <a:graphicFrameLocks/>
          </p:cNvGraphicFramePr>
          <p:nvPr/>
        </p:nvGraphicFramePr>
        <p:xfrm>
          <a:off x="-1" y="1"/>
          <a:ext cx="12190413" cy="6915210"/>
        </p:xfrm>
        <a:graphic>
          <a:graphicData uri="http://schemas.openxmlformats.org/drawingml/2006/table">
            <a:tbl>
              <a:tblPr firstRow="1" bandRow="1">
                <a:tableStyleId>{5DA37D80-6434-44D0-A028-1B22A696006F}</a:tableStyleId>
              </a:tblPr>
              <a:tblGrid>
                <a:gridCol w="1433198"/>
                <a:gridCol w="3632413"/>
                <a:gridCol w="3459441"/>
                <a:gridCol w="3665361"/>
              </a:tblGrid>
              <a:tr h="331234">
                <a:tc>
                  <a:txBody>
                    <a:bodyPr/>
                    <a:lstStyle/>
                    <a:p>
                      <a:pPr algn="ctr"/>
                      <a:endParaRPr lang="en-US" sz="1600" dirty="0"/>
                    </a:p>
                  </a:txBody>
                  <a:tcPr marL="121905" marR="121905" marT="45731" marB="45731"/>
                </a:tc>
                <a:tc>
                  <a:txBody>
                    <a:bodyPr/>
                    <a:lstStyle/>
                    <a:p>
                      <a:pPr algn="ctr"/>
                      <a:r>
                        <a:rPr lang="en-US" sz="1600" dirty="0" smtClean="0">
                          <a:solidFill>
                            <a:srgbClr val="002060"/>
                          </a:solidFill>
                        </a:rPr>
                        <a:t>Grades K-2</a:t>
                      </a:r>
                      <a:endParaRPr lang="en-US" sz="1600" dirty="0">
                        <a:solidFill>
                          <a:srgbClr val="002060"/>
                        </a:solidFill>
                      </a:endParaRPr>
                    </a:p>
                  </a:txBody>
                  <a:tcPr marL="121905" marR="121905" marT="45731" marB="45731"/>
                </a:tc>
                <a:tc>
                  <a:txBody>
                    <a:bodyPr/>
                    <a:lstStyle/>
                    <a:p>
                      <a:pPr algn="ctr"/>
                      <a:r>
                        <a:rPr lang="en-US" sz="1600" dirty="0" smtClean="0">
                          <a:solidFill>
                            <a:srgbClr val="002060"/>
                          </a:solidFill>
                        </a:rPr>
                        <a:t>Grades</a:t>
                      </a:r>
                      <a:r>
                        <a:rPr lang="en-US" sz="1600" baseline="0" dirty="0" smtClean="0">
                          <a:solidFill>
                            <a:srgbClr val="002060"/>
                          </a:solidFill>
                        </a:rPr>
                        <a:t> 3-5</a:t>
                      </a:r>
                      <a:endParaRPr lang="en-US" sz="1600" dirty="0">
                        <a:solidFill>
                          <a:srgbClr val="002060"/>
                        </a:solidFill>
                      </a:endParaRPr>
                    </a:p>
                  </a:txBody>
                  <a:tcPr marL="121905" marR="121905" marT="45731" marB="45731"/>
                </a:tc>
                <a:tc>
                  <a:txBody>
                    <a:bodyPr/>
                    <a:lstStyle/>
                    <a:p>
                      <a:pPr algn="ctr"/>
                      <a:r>
                        <a:rPr lang="en-US" sz="1600" dirty="0" smtClean="0">
                          <a:solidFill>
                            <a:srgbClr val="002060"/>
                          </a:solidFill>
                        </a:rPr>
                        <a:t>Grades 6-8</a:t>
                      </a:r>
                      <a:endParaRPr lang="en-US" sz="1600" dirty="0">
                        <a:solidFill>
                          <a:srgbClr val="002060"/>
                        </a:solidFill>
                      </a:endParaRPr>
                    </a:p>
                  </a:txBody>
                  <a:tcPr marL="121905" marR="121905" marT="45731" marB="45731"/>
                </a:tc>
              </a:tr>
              <a:tr h="647564">
                <a:tc>
                  <a:txBody>
                    <a:bodyPr/>
                    <a:lstStyle/>
                    <a:p>
                      <a:pPr algn="ctr"/>
                      <a:r>
                        <a:rPr lang="en-US" sz="1600" b="1" dirty="0" smtClean="0">
                          <a:solidFill>
                            <a:srgbClr val="002060"/>
                          </a:solidFill>
                        </a:rPr>
                        <a:t>Title</a:t>
                      </a:r>
                      <a:endParaRPr lang="en-US" sz="1600" b="1" dirty="0">
                        <a:solidFill>
                          <a:srgbClr val="002060"/>
                        </a:solidFill>
                      </a:endParaRPr>
                    </a:p>
                  </a:txBody>
                  <a:tcPr marL="121905" marR="121905" marT="45731" marB="45731"/>
                </a:tc>
                <a:tc>
                  <a:txBody>
                    <a:bodyPr/>
                    <a:lstStyle/>
                    <a:p>
                      <a:pPr algn="ctr"/>
                      <a:r>
                        <a:rPr lang="en-US" sz="1600" b="1" dirty="0" smtClean="0"/>
                        <a:t>Family Members</a:t>
                      </a:r>
                      <a:r>
                        <a:rPr lang="en-US" sz="1600" dirty="0" smtClean="0"/>
                        <a:t> </a:t>
                      </a:r>
                      <a:endParaRPr lang="en-US" sz="1600" b="1" dirty="0"/>
                    </a:p>
                  </a:txBody>
                  <a:tcPr marL="121905" marR="121905" marT="45731" marB="45731"/>
                </a:tc>
                <a:tc>
                  <a:txBody>
                    <a:bodyPr/>
                    <a:lstStyle/>
                    <a:p>
                      <a:pPr algn="ctr"/>
                      <a:r>
                        <a:rPr lang="en-US" sz="1600" b="1" dirty="0" smtClean="0">
                          <a:solidFill>
                            <a:schemeClr val="accent1">
                              <a:lumMod val="50000"/>
                            </a:schemeClr>
                          </a:solidFill>
                        </a:rPr>
                        <a:t>Qualities of Good Friend</a:t>
                      </a:r>
                      <a:r>
                        <a:rPr lang="en-US" sz="1600" dirty="0" smtClean="0">
                          <a:solidFill>
                            <a:schemeClr val="accent1">
                              <a:lumMod val="50000"/>
                            </a:schemeClr>
                          </a:solidFill>
                        </a:rPr>
                        <a:t> </a:t>
                      </a:r>
                      <a:endParaRPr lang="en-US" sz="1600" b="1" dirty="0">
                        <a:solidFill>
                          <a:schemeClr val="accent1">
                            <a:lumMod val="50000"/>
                          </a:schemeClr>
                        </a:solidFill>
                      </a:endParaRPr>
                    </a:p>
                  </a:txBody>
                  <a:tcPr marL="121905" marR="121905" marT="45731" marB="45731"/>
                </a:tc>
                <a:tc>
                  <a:txBody>
                    <a:bodyPr/>
                    <a:lstStyle/>
                    <a:p>
                      <a:pPr algn="ctr"/>
                      <a:r>
                        <a:rPr lang="en-US" sz="1600" b="1" dirty="0" smtClean="0"/>
                        <a:t>Matching Game for the Reproductive System</a:t>
                      </a:r>
                      <a:r>
                        <a:rPr lang="en-US" sz="1600" dirty="0" smtClean="0"/>
                        <a:t> </a:t>
                      </a:r>
                      <a:endParaRPr lang="en-US" sz="1600" b="1" kern="1200" dirty="0" smtClean="0">
                        <a:solidFill>
                          <a:schemeClr val="tx1"/>
                        </a:solidFill>
                        <a:latin typeface="+mn-lt"/>
                        <a:ea typeface="+mn-ea"/>
                        <a:cs typeface="+mn-cs"/>
                      </a:endParaRPr>
                    </a:p>
                  </a:txBody>
                  <a:tcPr marL="121905" marR="121905" marT="45731" marB="45731"/>
                </a:tc>
              </a:tr>
              <a:tr h="1990627">
                <a:tc>
                  <a:txBody>
                    <a:bodyPr/>
                    <a:lstStyle/>
                    <a:p>
                      <a:pPr algn="ctr"/>
                      <a:endParaRPr lang="en-US" sz="1600" b="1" dirty="0" smtClean="0">
                        <a:solidFill>
                          <a:srgbClr val="002060"/>
                        </a:solidFill>
                      </a:endParaRPr>
                    </a:p>
                    <a:p>
                      <a:pPr algn="ctr"/>
                      <a:endParaRPr lang="en-US" sz="1600" b="1" dirty="0" smtClean="0">
                        <a:solidFill>
                          <a:srgbClr val="002060"/>
                        </a:solidFill>
                      </a:endParaRPr>
                    </a:p>
                    <a:p>
                      <a:pPr algn="ctr"/>
                      <a:r>
                        <a:rPr lang="en-US" sz="1600" b="1" dirty="0" smtClean="0">
                          <a:solidFill>
                            <a:srgbClr val="002060"/>
                          </a:solidFill>
                        </a:rPr>
                        <a:t>Example</a:t>
                      </a:r>
                      <a:endParaRPr lang="en-US" sz="1600" b="1" dirty="0">
                        <a:solidFill>
                          <a:srgbClr val="002060"/>
                        </a:solidFill>
                      </a:endParaRPr>
                    </a:p>
                  </a:txBody>
                  <a:tcPr marL="121905" marR="121905" marT="45731" marB="45731"/>
                </a:tc>
                <a:tc>
                  <a:txBody>
                    <a:bodyPr/>
                    <a:lstStyle/>
                    <a:p>
                      <a:pPr algn="ctr"/>
                      <a:r>
                        <a:rPr lang="en-US" sz="1600" dirty="0" smtClean="0">
                          <a:cs typeface="+mn-cs"/>
                        </a:rPr>
                        <a:t>Talking about family </a:t>
                      </a:r>
                      <a:r>
                        <a:rPr lang="en-US" sz="1600" b="1" dirty="0" smtClean="0">
                          <a:cs typeface="+mn-cs"/>
                        </a:rPr>
                        <a:t>similarities</a:t>
                      </a:r>
                      <a:r>
                        <a:rPr lang="en-US" sz="1600" dirty="0" smtClean="0">
                          <a:cs typeface="+mn-cs"/>
                        </a:rPr>
                        <a:t> and </a:t>
                      </a:r>
                      <a:r>
                        <a:rPr lang="en-US" sz="1600" b="1" dirty="0" smtClean="0">
                          <a:cs typeface="+mn-cs"/>
                        </a:rPr>
                        <a:t>differences</a:t>
                      </a:r>
                      <a:r>
                        <a:rPr lang="en-US" sz="1600" dirty="0" smtClean="0">
                          <a:cs typeface="+mn-cs"/>
                        </a:rPr>
                        <a:t> and the roles and </a:t>
                      </a:r>
                      <a:r>
                        <a:rPr lang="en-US" sz="1600" b="1" dirty="0" smtClean="0">
                          <a:cs typeface="+mn-cs"/>
                        </a:rPr>
                        <a:t>responsibilities</a:t>
                      </a:r>
                      <a:r>
                        <a:rPr lang="en-US" sz="1600" dirty="0" smtClean="0">
                          <a:cs typeface="+mn-cs"/>
                        </a:rPr>
                        <a:t> of family members. Teachers should be sure classmates treat each other with respect. Next, ask children to draw and color a picture of one of their family members. </a:t>
                      </a:r>
                      <a:endParaRPr lang="en-US" sz="1600" dirty="0">
                        <a:cs typeface="+mn-cs"/>
                      </a:endParaRPr>
                    </a:p>
                  </a:txBody>
                  <a:tcPr marL="121905" marR="121905" marT="45731" marB="45731"/>
                </a:tc>
                <a:tc>
                  <a:txBody>
                    <a:bodyPr/>
                    <a:lstStyle/>
                    <a:p>
                      <a:pPr algn="ctr"/>
                      <a:r>
                        <a:rPr lang="en-US" sz="1600" dirty="0" smtClean="0">
                          <a:solidFill>
                            <a:schemeClr val="accent1">
                              <a:lumMod val="50000"/>
                            </a:schemeClr>
                          </a:solidFill>
                        </a:rPr>
                        <a:t>Teachers present a lesson on </a:t>
                      </a:r>
                      <a:r>
                        <a:rPr lang="en-US" sz="1600" b="1" dirty="0" smtClean="0">
                          <a:solidFill>
                            <a:schemeClr val="accent1">
                              <a:lumMod val="50000"/>
                            </a:schemeClr>
                          </a:solidFill>
                        </a:rPr>
                        <a:t>friendship</a:t>
                      </a:r>
                      <a:r>
                        <a:rPr lang="en-US" sz="1600" b="1" baseline="0" dirty="0" smtClean="0">
                          <a:solidFill>
                            <a:schemeClr val="accent1">
                              <a:lumMod val="50000"/>
                            </a:schemeClr>
                          </a:solidFill>
                        </a:rPr>
                        <a:t> </a:t>
                      </a:r>
                      <a:r>
                        <a:rPr lang="en-US" sz="1600" dirty="0" smtClean="0">
                          <a:solidFill>
                            <a:schemeClr val="accent1">
                              <a:lumMod val="50000"/>
                            </a:schemeClr>
                          </a:solidFill>
                        </a:rPr>
                        <a:t>help students generate a list of </a:t>
                      </a:r>
                      <a:r>
                        <a:rPr lang="en-US" sz="1600" b="1" dirty="0" smtClean="0">
                          <a:solidFill>
                            <a:schemeClr val="accent1">
                              <a:lumMod val="50000"/>
                            </a:schemeClr>
                          </a:solidFill>
                        </a:rPr>
                        <a:t>qualities of a good friend</a:t>
                      </a:r>
                      <a:r>
                        <a:rPr lang="en-US" sz="1600" dirty="0" smtClean="0">
                          <a:solidFill>
                            <a:schemeClr val="accent1">
                              <a:lumMod val="50000"/>
                            </a:schemeClr>
                          </a:solidFill>
                        </a:rPr>
                        <a:t>. Then  Provide students with materials to make paper bag puppets. Students should create a puppet that symbolizes at least three qualities of a good friend. </a:t>
                      </a:r>
                      <a:endParaRPr lang="en-US" sz="1600" dirty="0">
                        <a:solidFill>
                          <a:schemeClr val="accent1">
                            <a:lumMod val="50000"/>
                          </a:schemeClr>
                        </a:solidFill>
                      </a:endParaRPr>
                    </a:p>
                  </a:txBody>
                  <a:tcPr marL="121905" marR="121905" marT="45731" marB="45731"/>
                </a:tc>
                <a:tc>
                  <a:txBody>
                    <a:bodyPr/>
                    <a:lstStyle/>
                    <a:p>
                      <a:pPr algn="ctr"/>
                      <a:endParaRPr lang="en-US" sz="1600" b="0" i="0" kern="1200" dirty="0" smtClean="0">
                        <a:solidFill>
                          <a:schemeClr val="tx1"/>
                        </a:solidFill>
                        <a:latin typeface="+mn-lt"/>
                        <a:ea typeface="+mn-ea"/>
                        <a:cs typeface="+mn-cs"/>
                      </a:endParaRPr>
                    </a:p>
                    <a:p>
                      <a:pPr algn="ctr"/>
                      <a:r>
                        <a:rPr lang="en-US" sz="1600" dirty="0" smtClean="0"/>
                        <a:t>Write the name of one </a:t>
                      </a:r>
                      <a:r>
                        <a:rPr lang="en-US" sz="1600" b="1" dirty="0" smtClean="0"/>
                        <a:t>reproductive organ </a:t>
                      </a:r>
                      <a:r>
                        <a:rPr lang="en-US" sz="1600" dirty="0" smtClean="0"/>
                        <a:t>on an index card, and write its function.  This activity allows students to say the reproductive organ names and encourages student interact with a variety of classmates function on another card .</a:t>
                      </a:r>
                      <a:endParaRPr lang="en-US" sz="1600" b="0" i="0" kern="1200" dirty="0" smtClean="0">
                        <a:solidFill>
                          <a:schemeClr val="tx1"/>
                        </a:solidFill>
                        <a:latin typeface="+mn-lt"/>
                        <a:ea typeface="+mn-ea"/>
                        <a:cs typeface="+mn-cs"/>
                      </a:endParaRPr>
                    </a:p>
                  </a:txBody>
                  <a:tcPr marL="121905" marR="121905" marT="45731" marB="45731"/>
                </a:tc>
              </a:tr>
              <a:tr h="153564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Assessment task</a:t>
                      </a:r>
                    </a:p>
                    <a:p>
                      <a:pPr algn="ctr"/>
                      <a:endParaRPr lang="en-US" sz="1600" b="1" u="none" dirty="0">
                        <a:solidFill>
                          <a:srgbClr val="002060"/>
                        </a:solidFill>
                      </a:endParaRPr>
                    </a:p>
                  </a:txBody>
                  <a:tcPr marL="121905" marR="121905" marT="45731" marB="45731"/>
                </a:tc>
                <a:tc>
                  <a:txBody>
                    <a:bodyPr/>
                    <a:lstStyle/>
                    <a:p>
                      <a:pPr algn="ctr"/>
                      <a:r>
                        <a:rPr lang="en-US" sz="1600" dirty="0" smtClean="0"/>
                        <a:t>Children can draw a picture of a family member and share a story with classmates about how that person helps the family stay healthy and safe.</a:t>
                      </a:r>
                      <a:endParaRPr lang="en-US" sz="1600" dirty="0"/>
                    </a:p>
                  </a:txBody>
                  <a:tcPr marL="121905" marR="121905" marT="45731" marB="45731"/>
                </a:tc>
                <a:tc>
                  <a:txBody>
                    <a:bodyPr/>
                    <a:lstStyle/>
                    <a:p>
                      <a:pPr algn="ctr"/>
                      <a:r>
                        <a:rPr lang="en-US" sz="1600" dirty="0" smtClean="0">
                          <a:solidFill>
                            <a:schemeClr val="accent1">
                              <a:lumMod val="50000"/>
                            </a:schemeClr>
                          </a:solidFill>
                        </a:rPr>
                        <a:t>The puppet symbolizing three qualities. students should write a brief paragraph describing the puppet aid a description of how the symbols demonstrate qualities of a good friend. </a:t>
                      </a:r>
                      <a:endParaRPr lang="en-US" sz="1600" dirty="0">
                        <a:solidFill>
                          <a:schemeClr val="accent1">
                            <a:lumMod val="50000"/>
                          </a:schemeClr>
                        </a:solidFill>
                      </a:endParaRPr>
                    </a:p>
                  </a:txBody>
                  <a:tcPr marL="121905" marR="121905" marT="45731" marB="45731"/>
                </a:tc>
                <a:tc>
                  <a:txBody>
                    <a:bodyPr/>
                    <a:lstStyle/>
                    <a:p>
                      <a:pPr algn="ctr"/>
                      <a:endParaRPr lang="en-US" sz="1600" dirty="0" smtClean="0"/>
                    </a:p>
                    <a:p>
                      <a:pPr algn="ctr"/>
                      <a:r>
                        <a:rPr lang="en-US" sz="1600" dirty="0" smtClean="0"/>
                        <a:t>students can complete the activity several times, starting with a different card each time</a:t>
                      </a:r>
                      <a:endParaRPr lang="en-US" sz="1600" dirty="0"/>
                    </a:p>
                  </a:txBody>
                  <a:tcPr marL="121905" marR="121905" marT="45731" marB="45731"/>
                </a:tc>
              </a:tr>
              <a:tr h="151508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Assessment criteria</a:t>
                      </a:r>
                    </a:p>
                  </a:txBody>
                  <a:tcPr marL="121905" marR="121905" marT="45731" marB="45731"/>
                </a:tc>
                <a:tc>
                  <a:txBody>
                    <a:bodyPr/>
                    <a:lstStyle/>
                    <a:p>
                      <a:pPr algn="ctr"/>
                      <a:endParaRPr lang="en-US" sz="1600" u="none" dirty="0" smtClean="0"/>
                    </a:p>
                    <a:p>
                      <a:pPr algn="ctr"/>
                      <a:r>
                        <a:rPr lang="en-US" sz="1600" dirty="0" smtClean="0"/>
                        <a:t>students should be able to express the concept of family members helping one another stay healthy and safe. </a:t>
                      </a:r>
                      <a:endParaRPr lang="en-US" sz="1600" u="none" dirty="0"/>
                    </a:p>
                  </a:txBody>
                  <a:tcPr marL="121905" marR="121905" marT="45731" marB="45731"/>
                </a:tc>
                <a:tc>
                  <a:txBody>
                    <a:bodyPr/>
                    <a:lstStyle/>
                    <a:p>
                      <a:pPr algn="ctr"/>
                      <a:endParaRPr lang="ar-SA" sz="1600" dirty="0" smtClean="0"/>
                    </a:p>
                    <a:p>
                      <a:pPr algn="ctr"/>
                      <a:r>
                        <a:rPr lang="en-US" sz="1600" dirty="0" smtClean="0">
                          <a:solidFill>
                            <a:schemeClr val="accent1">
                              <a:lumMod val="50000"/>
                            </a:schemeClr>
                          </a:solidFill>
                        </a:rPr>
                        <a:t>students should be able to identify at least three qualities of a good friend and symbolize that in the puppet they  create. </a:t>
                      </a:r>
                      <a:endParaRPr lang="en-US" sz="1600" dirty="0">
                        <a:solidFill>
                          <a:schemeClr val="accent1">
                            <a:lumMod val="50000"/>
                          </a:schemeClr>
                        </a:solidFill>
                      </a:endParaRPr>
                    </a:p>
                  </a:txBody>
                  <a:tcPr marL="121905" marR="121905" marT="45731" marB="45731"/>
                </a:tc>
                <a:tc>
                  <a:txBody>
                    <a:bodyPr/>
                    <a:lstStyle/>
                    <a:p>
                      <a:pPr algn="ctr"/>
                      <a:endParaRPr lang="en-US" sz="1600" dirty="0" smtClean="0"/>
                    </a:p>
                    <a:p>
                      <a:pPr algn="ctr"/>
                      <a:r>
                        <a:rPr lang="en-US" sz="1600" dirty="0" smtClean="0"/>
                        <a:t>students should match the cards correctly and consistently</a:t>
                      </a:r>
                      <a:endParaRPr lang="en-US" sz="1600" dirty="0"/>
                    </a:p>
                  </a:txBody>
                  <a:tcPr marL="121905" marR="121905" marT="45731" marB="45731"/>
                </a:tc>
              </a:tr>
              <a:tr h="83943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ar-SA"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Constructs</a:t>
                      </a:r>
                    </a:p>
                    <a:p>
                      <a:pPr algn="ctr"/>
                      <a:endParaRPr lang="en-US" sz="1600" b="1" u="none" dirty="0">
                        <a:solidFill>
                          <a:srgbClr val="002060"/>
                        </a:solidFill>
                      </a:endParaRPr>
                    </a:p>
                  </a:txBody>
                  <a:tcPr marL="121905" marR="121905" marT="45731" marB="45731"/>
                </a:tc>
                <a:tc>
                  <a:txBody>
                    <a:bodyPr/>
                    <a:lstStyle/>
                    <a:p>
                      <a:pPr algn="ctr"/>
                      <a:endParaRPr lang="ar-SA" sz="1600" b="1" u="none" dirty="0" smtClean="0"/>
                    </a:p>
                    <a:p>
                      <a:pPr algn="ctr"/>
                      <a:r>
                        <a:rPr lang="en-US" sz="1600" b="1" u="none" dirty="0" smtClean="0"/>
                        <a:t>Attitudes</a:t>
                      </a:r>
                      <a:r>
                        <a:rPr lang="en-US" sz="1600" b="1" u="none" baseline="0" dirty="0" smtClean="0"/>
                        <a:t> toward behavior</a:t>
                      </a:r>
                      <a:endParaRPr lang="en-US" sz="1600" b="1" u="none" dirty="0"/>
                    </a:p>
                  </a:txBody>
                  <a:tcPr marL="121905" marR="121905" marT="45731" marB="45731"/>
                </a:tc>
                <a:tc>
                  <a:txBody>
                    <a:bodyPr/>
                    <a:lstStyle/>
                    <a:p>
                      <a:pPr algn="ctr"/>
                      <a:r>
                        <a:rPr lang="en-US" sz="1600" b="1" dirty="0" smtClean="0">
                          <a:solidFill>
                            <a:schemeClr val="accent1">
                              <a:lumMod val="50000"/>
                            </a:schemeClr>
                          </a:solidFill>
                        </a:rPr>
                        <a:t>Attitudes</a:t>
                      </a:r>
                      <a:r>
                        <a:rPr lang="en-US" sz="1600" b="1" baseline="0" dirty="0" smtClean="0">
                          <a:solidFill>
                            <a:schemeClr val="accent1">
                              <a:lumMod val="50000"/>
                            </a:schemeClr>
                          </a:solidFill>
                        </a:rPr>
                        <a:t> toward behavior </a:t>
                      </a:r>
                    </a:p>
                    <a:p>
                      <a:pPr algn="ctr"/>
                      <a:r>
                        <a:rPr lang="en-US" sz="1600" b="1" dirty="0" smtClean="0">
                          <a:solidFill>
                            <a:schemeClr val="accent1">
                              <a:lumMod val="50000"/>
                            </a:schemeClr>
                          </a:solidFill>
                        </a:rPr>
                        <a:t>subjective norms.</a:t>
                      </a:r>
                      <a:r>
                        <a:rPr lang="en-US" sz="1600" b="1" baseline="0" dirty="0" smtClean="0">
                          <a:solidFill>
                            <a:schemeClr val="accent1">
                              <a:lumMod val="50000"/>
                            </a:schemeClr>
                          </a:solidFill>
                        </a:rPr>
                        <a:t> </a:t>
                      </a:r>
                      <a:endParaRPr lang="en-US" sz="1600" b="1" dirty="0">
                        <a:solidFill>
                          <a:schemeClr val="accent1">
                            <a:lumMod val="50000"/>
                          </a:schemeClr>
                        </a:solidFill>
                      </a:endParaRPr>
                    </a:p>
                  </a:txBody>
                  <a:tcPr marL="121905" marR="121905" marT="45731" marB="4573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p>
                    <a:p>
                      <a:pPr algn="ctr"/>
                      <a:r>
                        <a:rPr lang="en-US" sz="1600" b="1" u="none" dirty="0" smtClean="0"/>
                        <a:t>Attitudes</a:t>
                      </a:r>
                      <a:r>
                        <a:rPr lang="en-US" sz="1600" b="1" u="none" baseline="0" dirty="0" smtClean="0"/>
                        <a:t> toward behavior</a:t>
                      </a:r>
                      <a:endParaRPr lang="en-US" sz="1600" b="1" u="none" dirty="0" smtClean="0"/>
                    </a:p>
                    <a:p>
                      <a:pPr algn="ctr"/>
                      <a:endParaRPr lang="en-US" sz="1600" b="1" dirty="0"/>
                    </a:p>
                  </a:txBody>
                  <a:tcPr marL="121905" marR="121905" marT="45731" marB="45731"/>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007305" y="1701203"/>
            <a:ext cx="10175805" cy="3529209"/>
          </a:xfrm>
          <a:prstGeom prst="roundRect">
            <a:avLst/>
          </a:prstGeom>
          <a:ln w="38100"/>
        </p:spPr>
        <p:style>
          <a:lnRef idx="2">
            <a:schemeClr val="accent1"/>
          </a:lnRef>
          <a:fillRef idx="1">
            <a:schemeClr val="lt1"/>
          </a:fillRef>
          <a:effectRef idx="0">
            <a:schemeClr val="accent1"/>
          </a:effectRef>
          <a:fontRef idx="minor">
            <a:schemeClr val="dk1"/>
          </a:fontRef>
        </p:style>
        <p:txBody>
          <a:bodyPr lIns="99697" tIns="49849" rIns="99697" bIns="49849" rtlCol="1" anchor="ctr"/>
          <a:lstStyle/>
          <a:p>
            <a:pPr algn="ctr"/>
            <a:r>
              <a:rPr lang="en-US" sz="3200" b="1" dirty="0" smtClean="0">
                <a:solidFill>
                  <a:srgbClr val="C00000"/>
                </a:solidFill>
              </a:rPr>
              <a:t>NHES 2 | Analyze Influences </a:t>
            </a:r>
            <a:r>
              <a:rPr lang="en-US" sz="3200" b="1" dirty="0" smtClean="0"/>
              <a:t/>
            </a:r>
            <a:br>
              <a:rPr lang="en-US" sz="3200" b="1" dirty="0" smtClean="0"/>
            </a:br>
            <a:r>
              <a:rPr lang="en-US" sz="3200" i="1" dirty="0" smtClean="0"/>
              <a:t>Students will analyze the influence of family, peers, culture, media. technology, and other factors on health behaviors.</a:t>
            </a:r>
            <a:endParaRPr lang="en-US" sz="3200" dirty="0" smtClean="0"/>
          </a:p>
          <a:p>
            <a:pPr algn="ctr"/>
            <a:endParaRPr lang="ar-SA" sz="3200" dirty="0" smtClean="0"/>
          </a:p>
          <a:p>
            <a:pPr algn="ctr"/>
            <a:endParaRPr lang="ar-SA" sz="31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5"/>
          <p:cNvGraphicFramePr>
            <a:graphicFrameLocks/>
          </p:cNvGraphicFramePr>
          <p:nvPr/>
        </p:nvGraphicFramePr>
        <p:xfrm>
          <a:off x="-1" y="1"/>
          <a:ext cx="12190413" cy="6903068"/>
        </p:xfrm>
        <a:graphic>
          <a:graphicData uri="http://schemas.openxmlformats.org/drawingml/2006/table">
            <a:tbl>
              <a:tblPr firstRow="1" bandRow="1">
                <a:tableStyleId>{5DA37D80-6434-44D0-A028-1B22A696006F}</a:tableStyleId>
              </a:tblPr>
              <a:tblGrid>
                <a:gridCol w="1433198"/>
                <a:gridCol w="3632413"/>
                <a:gridCol w="3459441"/>
                <a:gridCol w="3665361"/>
              </a:tblGrid>
              <a:tr h="331234">
                <a:tc>
                  <a:txBody>
                    <a:bodyPr/>
                    <a:lstStyle/>
                    <a:p>
                      <a:pPr algn="ctr"/>
                      <a:endParaRPr lang="en-US" sz="1600" dirty="0"/>
                    </a:p>
                  </a:txBody>
                  <a:tcPr marL="121905" marR="121905" marT="45731" marB="45731"/>
                </a:tc>
                <a:tc>
                  <a:txBody>
                    <a:bodyPr/>
                    <a:lstStyle/>
                    <a:p>
                      <a:pPr algn="ctr"/>
                      <a:r>
                        <a:rPr lang="en-US" sz="1600" dirty="0" smtClean="0">
                          <a:solidFill>
                            <a:srgbClr val="002060"/>
                          </a:solidFill>
                        </a:rPr>
                        <a:t>Grades K-2</a:t>
                      </a:r>
                      <a:endParaRPr lang="en-US" sz="1600" dirty="0">
                        <a:solidFill>
                          <a:srgbClr val="002060"/>
                        </a:solidFill>
                      </a:endParaRPr>
                    </a:p>
                  </a:txBody>
                  <a:tcPr marL="121905" marR="121905" marT="45731" marB="45731"/>
                </a:tc>
                <a:tc>
                  <a:txBody>
                    <a:bodyPr/>
                    <a:lstStyle/>
                    <a:p>
                      <a:pPr algn="ctr"/>
                      <a:r>
                        <a:rPr lang="en-US" sz="1600" dirty="0" smtClean="0">
                          <a:solidFill>
                            <a:srgbClr val="002060"/>
                          </a:solidFill>
                        </a:rPr>
                        <a:t>Grades</a:t>
                      </a:r>
                      <a:r>
                        <a:rPr lang="en-US" sz="1600" baseline="0" dirty="0" smtClean="0">
                          <a:solidFill>
                            <a:srgbClr val="002060"/>
                          </a:solidFill>
                        </a:rPr>
                        <a:t> 3-5</a:t>
                      </a:r>
                      <a:endParaRPr lang="en-US" sz="1600" dirty="0">
                        <a:solidFill>
                          <a:srgbClr val="002060"/>
                        </a:solidFill>
                      </a:endParaRPr>
                    </a:p>
                  </a:txBody>
                  <a:tcPr marL="121905" marR="121905" marT="45731" marB="45731"/>
                </a:tc>
                <a:tc>
                  <a:txBody>
                    <a:bodyPr/>
                    <a:lstStyle/>
                    <a:p>
                      <a:pPr algn="ctr"/>
                      <a:r>
                        <a:rPr lang="en-US" sz="1600" dirty="0" smtClean="0">
                          <a:solidFill>
                            <a:srgbClr val="002060"/>
                          </a:solidFill>
                        </a:rPr>
                        <a:t>Grades 6-8</a:t>
                      </a:r>
                      <a:endParaRPr lang="en-US" sz="1600" dirty="0">
                        <a:solidFill>
                          <a:srgbClr val="002060"/>
                        </a:solidFill>
                      </a:endParaRPr>
                    </a:p>
                  </a:txBody>
                  <a:tcPr marL="121905" marR="121905" marT="45731" marB="45731"/>
                </a:tc>
              </a:tr>
              <a:tr h="647564">
                <a:tc>
                  <a:txBody>
                    <a:bodyPr/>
                    <a:lstStyle/>
                    <a:p>
                      <a:pPr algn="ctr"/>
                      <a:r>
                        <a:rPr lang="en-US" sz="1600" b="1" dirty="0" smtClean="0">
                          <a:solidFill>
                            <a:srgbClr val="002060"/>
                          </a:solidFill>
                        </a:rPr>
                        <a:t>Title</a:t>
                      </a:r>
                      <a:endParaRPr lang="en-US" sz="1600" b="1" dirty="0">
                        <a:solidFill>
                          <a:srgbClr val="002060"/>
                        </a:solidFill>
                      </a:endParaRPr>
                    </a:p>
                  </a:txBody>
                  <a:tcPr marL="121905" marR="121905" marT="45731" marB="45731"/>
                </a:tc>
                <a:tc>
                  <a:txBody>
                    <a:bodyPr/>
                    <a:lstStyle/>
                    <a:p>
                      <a:pPr algn="ctr"/>
                      <a:r>
                        <a:rPr lang="en-US" sz="1600" b="1" dirty="0" smtClean="0"/>
                        <a:t>How We Do Things in My Family </a:t>
                      </a:r>
                      <a:endParaRPr lang="en-US" sz="1600" b="1" dirty="0"/>
                    </a:p>
                  </a:txBody>
                  <a:tcPr marL="121905" marR="121905" marT="45731" marB="45731"/>
                </a:tc>
                <a:tc>
                  <a:txBody>
                    <a:bodyPr/>
                    <a:lstStyle/>
                    <a:p>
                      <a:pPr algn="ctr"/>
                      <a:r>
                        <a:rPr lang="en-US" sz="1600" b="1" dirty="0" smtClean="0">
                          <a:solidFill>
                            <a:schemeClr val="accent1">
                              <a:lumMod val="50000"/>
                            </a:schemeClr>
                          </a:solidFill>
                        </a:rPr>
                        <a:t>Stereotypes-What Can We Really Tell from Looking? </a:t>
                      </a:r>
                      <a:endParaRPr lang="en-US" sz="1600" b="1" dirty="0">
                        <a:solidFill>
                          <a:schemeClr val="accent1">
                            <a:lumMod val="50000"/>
                          </a:schemeClr>
                        </a:solidFill>
                      </a:endParaRPr>
                    </a:p>
                  </a:txBody>
                  <a:tcPr marL="121905" marR="121905" marT="45731" marB="45731"/>
                </a:tc>
                <a:tc>
                  <a:txBody>
                    <a:bodyPr/>
                    <a:lstStyle/>
                    <a:p>
                      <a:pPr algn="ctr"/>
                      <a:r>
                        <a:rPr lang="en-US" sz="1600" b="1" dirty="0" smtClean="0"/>
                        <a:t>Messages in the Media About “Ideal” Men and Women </a:t>
                      </a:r>
                      <a:endParaRPr lang="en-US" sz="1600" b="1" kern="1200" dirty="0" smtClean="0">
                        <a:solidFill>
                          <a:schemeClr val="tx1"/>
                        </a:solidFill>
                        <a:latin typeface="+mn-lt"/>
                        <a:ea typeface="+mn-ea"/>
                        <a:cs typeface="+mn-cs"/>
                      </a:endParaRPr>
                    </a:p>
                  </a:txBody>
                  <a:tcPr marL="121905" marR="121905" marT="45731" marB="45731"/>
                </a:tc>
              </a:tr>
              <a:tr h="1990627">
                <a:tc>
                  <a:txBody>
                    <a:bodyPr/>
                    <a:lstStyle/>
                    <a:p>
                      <a:pPr algn="ctr"/>
                      <a:endParaRPr lang="en-US" sz="1600" b="1" dirty="0" smtClean="0">
                        <a:solidFill>
                          <a:srgbClr val="002060"/>
                        </a:solidFill>
                      </a:endParaRPr>
                    </a:p>
                    <a:p>
                      <a:pPr algn="ctr"/>
                      <a:endParaRPr lang="en-US" sz="1600" b="1" dirty="0" smtClean="0">
                        <a:solidFill>
                          <a:srgbClr val="002060"/>
                        </a:solidFill>
                      </a:endParaRPr>
                    </a:p>
                    <a:p>
                      <a:pPr algn="ctr"/>
                      <a:r>
                        <a:rPr lang="en-US" sz="1600" b="1" dirty="0" smtClean="0">
                          <a:solidFill>
                            <a:srgbClr val="002060"/>
                          </a:solidFill>
                        </a:rPr>
                        <a:t>Example</a:t>
                      </a:r>
                      <a:endParaRPr lang="en-US" sz="1600" b="1" dirty="0">
                        <a:solidFill>
                          <a:srgbClr val="002060"/>
                        </a:solidFill>
                      </a:endParaRPr>
                    </a:p>
                  </a:txBody>
                  <a:tcPr marL="121905" marR="121905" marT="45731" marB="45731"/>
                </a:tc>
                <a:tc>
                  <a:txBody>
                    <a:bodyPr/>
                    <a:lstStyle/>
                    <a:p>
                      <a:pPr algn="ctr"/>
                      <a:endParaRPr lang="ar-SA" sz="1600" dirty="0" smtClean="0"/>
                    </a:p>
                    <a:p>
                      <a:pPr algn="ctr"/>
                      <a:r>
                        <a:rPr lang="en-US" sz="1600" dirty="0" smtClean="0"/>
                        <a:t>Students can write about the “</a:t>
                      </a:r>
                      <a:r>
                        <a:rPr lang="en-US" sz="1600" b="1" dirty="0" smtClean="0"/>
                        <a:t>way we do things to stay healthy in my family.</a:t>
                      </a:r>
                      <a:r>
                        <a:rPr lang="en-US" sz="1600" dirty="0" smtClean="0"/>
                        <a:t>” Ask students to think about how the decisions they make and the things they do are influenced by family habits and self-management strategies. </a:t>
                      </a:r>
                      <a:endParaRPr lang="en-US" sz="1600" dirty="0">
                        <a:cs typeface="+mn-cs"/>
                      </a:endParaRPr>
                    </a:p>
                  </a:txBody>
                  <a:tcPr marL="121905" marR="121905" marT="45731" marB="45731"/>
                </a:tc>
                <a:tc>
                  <a:txBody>
                    <a:bodyPr/>
                    <a:lstStyle/>
                    <a:p>
                      <a:pPr algn="ctr"/>
                      <a:r>
                        <a:rPr lang="en-US" sz="1600" dirty="0" smtClean="0">
                          <a:solidFill>
                            <a:schemeClr val="accent1">
                              <a:lumMod val="50000"/>
                            </a:schemeClr>
                          </a:solidFill>
                        </a:rPr>
                        <a:t>Try an activity with students to have them think about what we actually can and can’t tell about people just from looking at them. Have children work in small groups with a few pictures each. Ask, “What can we tell about the people by looking at them?”  </a:t>
                      </a:r>
                      <a:endParaRPr lang="en-US" sz="1600" dirty="0">
                        <a:solidFill>
                          <a:schemeClr val="accent1">
                            <a:lumMod val="50000"/>
                          </a:schemeClr>
                        </a:solidFill>
                      </a:endParaRPr>
                    </a:p>
                  </a:txBody>
                  <a:tcPr marL="121905" marR="121905" marT="45731" marB="45731"/>
                </a:tc>
                <a:tc>
                  <a:txBody>
                    <a:bodyPr/>
                    <a:lstStyle/>
                    <a:p>
                      <a:pPr algn="ctr"/>
                      <a:endParaRPr lang="en-US" sz="1600" b="0" i="0" kern="1200" dirty="0" smtClean="0">
                        <a:solidFill>
                          <a:schemeClr val="tx1"/>
                        </a:solidFill>
                        <a:latin typeface="+mn-lt"/>
                        <a:ea typeface="+mn-ea"/>
                        <a:cs typeface="+mn-cs"/>
                      </a:endParaRPr>
                    </a:p>
                    <a:p>
                      <a:pPr algn="ctr"/>
                      <a:r>
                        <a:rPr lang="en-US" sz="1600" dirty="0" smtClean="0"/>
                        <a:t>Ideas about sexual attractiveness are reflected in and come from images in the media. Middle-level students enjoy this assignment of finding magazine pictures of what men and women are “supposed” to look like.</a:t>
                      </a:r>
                      <a:endParaRPr lang="en-US" sz="1600" b="0" i="0" kern="1200" dirty="0" smtClean="0">
                        <a:solidFill>
                          <a:schemeClr val="tx1"/>
                        </a:solidFill>
                        <a:latin typeface="+mn-lt"/>
                        <a:ea typeface="+mn-ea"/>
                        <a:cs typeface="+mn-cs"/>
                      </a:endParaRPr>
                    </a:p>
                  </a:txBody>
                  <a:tcPr marL="121905" marR="121905" marT="45731" marB="45731"/>
                </a:tc>
              </a:tr>
              <a:tr h="153564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Assessment task</a:t>
                      </a:r>
                    </a:p>
                    <a:p>
                      <a:pPr algn="ctr"/>
                      <a:endParaRPr lang="en-US" sz="1600" b="1" u="none" dirty="0">
                        <a:solidFill>
                          <a:srgbClr val="002060"/>
                        </a:solidFill>
                      </a:endParaRPr>
                    </a:p>
                  </a:txBody>
                  <a:tcPr marL="121905" marR="121905" marT="45731" marB="45731"/>
                </a:tc>
                <a:tc>
                  <a:txBody>
                    <a:bodyPr/>
                    <a:lstStyle/>
                    <a:p>
                      <a:pPr algn="ctr"/>
                      <a:endParaRPr lang="en-US" sz="1600" dirty="0" smtClean="0"/>
                    </a:p>
                    <a:p>
                      <a:pPr algn="ctr"/>
                      <a:r>
                        <a:rPr lang="en-US" sz="1600" dirty="0" smtClean="0"/>
                        <a:t>students can draw a picture and write a sentence about “how my family helps me stay healthy”</a:t>
                      </a:r>
                      <a:endParaRPr lang="en-US" sz="1600" dirty="0"/>
                    </a:p>
                  </a:txBody>
                  <a:tcPr marL="121905" marR="121905" marT="45731" marB="45731"/>
                </a:tc>
                <a:tc>
                  <a:txBody>
                    <a:bodyPr/>
                    <a:lstStyle/>
                    <a:p>
                      <a:pPr algn="ctr"/>
                      <a:endParaRPr lang="en-US" sz="1600" dirty="0" smtClean="0"/>
                    </a:p>
                    <a:p>
                      <a:pPr algn="ctr"/>
                      <a:r>
                        <a:rPr lang="en-US" sz="1600" dirty="0" smtClean="0">
                          <a:solidFill>
                            <a:schemeClr val="accent1">
                              <a:lumMod val="50000"/>
                            </a:schemeClr>
                          </a:solidFill>
                        </a:rPr>
                        <a:t>students can work individually or in pairs to select a magazine picture to “de-stereotype” for the class.</a:t>
                      </a:r>
                      <a:endParaRPr lang="en-US" sz="1600" dirty="0">
                        <a:solidFill>
                          <a:schemeClr val="accent1">
                            <a:lumMod val="50000"/>
                          </a:schemeClr>
                        </a:solidFill>
                      </a:endParaRPr>
                    </a:p>
                  </a:txBody>
                  <a:tcPr marL="121905" marR="121905" marT="45731" marB="45731"/>
                </a:tc>
                <a:tc>
                  <a:txBody>
                    <a:bodyPr/>
                    <a:lstStyle/>
                    <a:p>
                      <a:pPr algn="ctr"/>
                      <a:endParaRPr lang="en-US" sz="1600" dirty="0" smtClean="0"/>
                    </a:p>
                    <a:p>
                      <a:pPr algn="ctr"/>
                      <a:r>
                        <a:rPr lang="en-US" sz="1600" dirty="0" smtClean="0"/>
                        <a:t>students can explain their media messages about men and women in terms of myths and misperceptions. </a:t>
                      </a:r>
                      <a:endParaRPr lang="en-US" sz="1600" dirty="0"/>
                    </a:p>
                  </a:txBody>
                  <a:tcPr marL="121905" marR="121905" marT="45731" marB="45731"/>
                </a:tc>
              </a:tr>
              <a:tr h="151508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Assessment criteria</a:t>
                      </a:r>
                    </a:p>
                  </a:txBody>
                  <a:tcPr marL="121905" marR="121905" marT="45731" marB="45731"/>
                </a:tc>
                <a:tc>
                  <a:txBody>
                    <a:bodyPr/>
                    <a:lstStyle/>
                    <a:p>
                      <a:pPr algn="ctr"/>
                      <a:endParaRPr lang="en-US" sz="1600" u="none" dirty="0" smtClean="0"/>
                    </a:p>
                    <a:p>
                      <a:pPr algn="ctr"/>
                      <a:r>
                        <a:rPr lang="en-US" sz="1600" dirty="0" smtClean="0"/>
                        <a:t>students should explain at least one healthy preference or habit they have developed (internalized) because of the way their family does things. </a:t>
                      </a:r>
                      <a:endParaRPr lang="en-US" sz="1600" u="none" dirty="0"/>
                    </a:p>
                  </a:txBody>
                  <a:tcPr marL="121905" marR="121905" marT="45731" marB="45731"/>
                </a:tc>
                <a:tc>
                  <a:txBody>
                    <a:bodyPr/>
                    <a:lstStyle/>
                    <a:p>
                      <a:pPr algn="ctr"/>
                      <a:r>
                        <a:rPr lang="en-US" sz="1600" dirty="0" smtClean="0">
                          <a:solidFill>
                            <a:schemeClr val="accent1">
                              <a:lumMod val="50000"/>
                            </a:schemeClr>
                          </a:solidFill>
                        </a:rPr>
                        <a:t>students should explain the possible stereotypes communicated in the picture and challenge those biases with alternative explanations and explain how stereotypes can influence the way people behave toward others.</a:t>
                      </a:r>
                      <a:endParaRPr lang="en-US" sz="1600" dirty="0">
                        <a:solidFill>
                          <a:schemeClr val="accent1">
                            <a:lumMod val="50000"/>
                          </a:schemeClr>
                        </a:solidFill>
                      </a:endParaRPr>
                    </a:p>
                  </a:txBody>
                  <a:tcPr marL="121905" marR="121905" marT="45731" marB="45731"/>
                </a:tc>
                <a:tc>
                  <a:txBody>
                    <a:bodyPr/>
                    <a:lstStyle/>
                    <a:p>
                      <a:pPr algn="ctr"/>
                      <a:endParaRPr lang="en-US" sz="1600" dirty="0" smtClean="0"/>
                    </a:p>
                    <a:p>
                      <a:pPr algn="ctr"/>
                      <a:r>
                        <a:rPr lang="en-US" sz="1600" dirty="0" smtClean="0"/>
                        <a:t>students should identify at least five myths and misperceptions about media images of “ideal” men and women and provide healthy alternatives to the images. </a:t>
                      </a:r>
                      <a:endParaRPr lang="en-US" sz="1600" dirty="0"/>
                    </a:p>
                  </a:txBody>
                  <a:tcPr marL="121905" marR="121905" marT="45731" marB="45731"/>
                </a:tc>
              </a:tr>
              <a:tr h="83943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ar-SA"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Constructs</a:t>
                      </a:r>
                    </a:p>
                    <a:p>
                      <a:pPr algn="ctr"/>
                      <a:endParaRPr lang="en-US" sz="1600" b="1" u="none" dirty="0">
                        <a:solidFill>
                          <a:srgbClr val="002060"/>
                        </a:solidFill>
                      </a:endParaRPr>
                    </a:p>
                  </a:txBody>
                  <a:tcPr marL="121905" marR="121905" marT="45731" marB="45731"/>
                </a:tc>
                <a:tc>
                  <a:txBody>
                    <a:bodyPr/>
                    <a:lstStyle/>
                    <a:p>
                      <a:pPr algn="ctr"/>
                      <a:endParaRPr lang="ar-SA" sz="1600" b="1" u="none" dirty="0" smtClean="0"/>
                    </a:p>
                    <a:p>
                      <a:pPr algn="ctr"/>
                      <a:r>
                        <a:rPr lang="en-US" sz="1600" b="1" dirty="0" smtClean="0">
                          <a:solidFill>
                            <a:schemeClr val="tx1">
                              <a:lumMod val="95000"/>
                              <a:lumOff val="5000"/>
                            </a:schemeClr>
                          </a:solidFill>
                        </a:rPr>
                        <a:t>subjective norms.</a:t>
                      </a:r>
                      <a:r>
                        <a:rPr lang="en-US" sz="1600" b="1" baseline="0" dirty="0" smtClean="0">
                          <a:solidFill>
                            <a:schemeClr val="tx1">
                              <a:lumMod val="95000"/>
                              <a:lumOff val="5000"/>
                            </a:schemeClr>
                          </a:solidFill>
                        </a:rPr>
                        <a:t> </a:t>
                      </a:r>
                      <a:endParaRPr lang="en-US" sz="1600" b="1" dirty="0">
                        <a:solidFill>
                          <a:schemeClr val="tx1">
                            <a:lumMod val="95000"/>
                            <a:lumOff val="5000"/>
                          </a:schemeClr>
                        </a:solidFill>
                      </a:endParaRPr>
                    </a:p>
                  </a:txBody>
                  <a:tcPr marL="121905" marR="121905" marT="45731" marB="45731"/>
                </a:tc>
                <a:tc>
                  <a:txBody>
                    <a:bodyPr/>
                    <a:lstStyle/>
                    <a:p>
                      <a:pPr algn="ctr"/>
                      <a:r>
                        <a:rPr lang="en-US" sz="1600" b="1" baseline="0" dirty="0" smtClean="0">
                          <a:solidFill>
                            <a:schemeClr val="accent1">
                              <a:lumMod val="50000"/>
                            </a:schemeClr>
                          </a:solidFill>
                        </a:rPr>
                        <a:t> </a:t>
                      </a:r>
                    </a:p>
                    <a:p>
                      <a:pPr algn="ctr"/>
                      <a:r>
                        <a:rPr lang="en-US" sz="1600" b="1" dirty="0" smtClean="0">
                          <a:solidFill>
                            <a:schemeClr val="accent1">
                              <a:lumMod val="50000"/>
                            </a:schemeClr>
                          </a:solidFill>
                        </a:rPr>
                        <a:t>subjective norms.</a:t>
                      </a:r>
                      <a:r>
                        <a:rPr lang="en-US" sz="1600" b="1" baseline="0" dirty="0" smtClean="0">
                          <a:solidFill>
                            <a:schemeClr val="accent1">
                              <a:lumMod val="50000"/>
                            </a:schemeClr>
                          </a:solidFill>
                        </a:rPr>
                        <a:t> </a:t>
                      </a:r>
                      <a:endParaRPr lang="en-US" sz="1600" b="1" dirty="0">
                        <a:solidFill>
                          <a:schemeClr val="accent1">
                            <a:lumMod val="50000"/>
                          </a:schemeClr>
                        </a:solidFill>
                      </a:endParaRPr>
                    </a:p>
                  </a:txBody>
                  <a:tcPr marL="121905" marR="121905" marT="45731" marB="4573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p>
                    <a:p>
                      <a:pPr algn="ctr"/>
                      <a:r>
                        <a:rPr lang="en-US" sz="1600" b="1" dirty="0" smtClean="0"/>
                        <a:t>Subjective norms.</a:t>
                      </a:r>
                      <a:endParaRPr lang="en-US" sz="1600" b="1" dirty="0"/>
                    </a:p>
                  </a:txBody>
                  <a:tcPr marL="121905" marR="121905" marT="45731" marB="45731"/>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0" y="1219200"/>
            <a:ext cx="10971213" cy="4938713"/>
          </a:xfrm>
        </p:spPr>
        <p:txBody>
          <a:bodyPr/>
          <a:lstStyle/>
          <a:p>
            <a:endParaRPr lang="ar-SA" dirty="0"/>
          </a:p>
        </p:txBody>
      </p:sp>
      <p:sp>
        <p:nvSpPr>
          <p:cNvPr id="4" name="Rounded Rectangle 3"/>
          <p:cNvSpPr/>
          <p:nvPr/>
        </p:nvSpPr>
        <p:spPr>
          <a:xfrm>
            <a:off x="1007305" y="1701203"/>
            <a:ext cx="10175805" cy="3529209"/>
          </a:xfrm>
          <a:prstGeom prst="roundRect">
            <a:avLst/>
          </a:prstGeom>
          <a:ln w="38100"/>
        </p:spPr>
        <p:style>
          <a:lnRef idx="2">
            <a:schemeClr val="accent1"/>
          </a:lnRef>
          <a:fillRef idx="1">
            <a:schemeClr val="lt1"/>
          </a:fillRef>
          <a:effectRef idx="0">
            <a:schemeClr val="accent1"/>
          </a:effectRef>
          <a:fontRef idx="minor">
            <a:schemeClr val="dk1"/>
          </a:fontRef>
        </p:style>
        <p:txBody>
          <a:bodyPr lIns="99697" tIns="49849" rIns="99697" bIns="49849" rtlCol="1" anchor="ctr"/>
          <a:lstStyle/>
          <a:p>
            <a:pPr algn="ctr"/>
            <a:r>
              <a:rPr lang="en-US" sz="3200" b="1" dirty="0" smtClean="0">
                <a:solidFill>
                  <a:srgbClr val="C00000"/>
                </a:solidFill>
              </a:rPr>
              <a:t>NHES 3 |Access Information, Products, </a:t>
            </a:r>
            <a:br>
              <a:rPr lang="en-US" sz="3200" b="1" dirty="0" smtClean="0">
                <a:solidFill>
                  <a:srgbClr val="C00000"/>
                </a:solidFill>
              </a:rPr>
            </a:br>
            <a:r>
              <a:rPr lang="en-US" sz="3200" b="1" dirty="0" smtClean="0">
                <a:solidFill>
                  <a:srgbClr val="C00000"/>
                </a:solidFill>
              </a:rPr>
              <a:t>and Services </a:t>
            </a:r>
            <a:r>
              <a:rPr lang="en-US" sz="3200" b="1" dirty="0" smtClean="0"/>
              <a:t/>
            </a:r>
            <a:br>
              <a:rPr lang="en-US" sz="3200" b="1" dirty="0" smtClean="0"/>
            </a:br>
            <a:r>
              <a:rPr lang="en-US" sz="3200" i="1" dirty="0" smtClean="0"/>
              <a:t>Students will demonstrate the ability to access valid information </a:t>
            </a:r>
            <a:r>
              <a:rPr lang="en-US" sz="3200" dirty="0" smtClean="0"/>
              <a:t>and</a:t>
            </a:r>
            <a:r>
              <a:rPr lang="en-US" sz="3200" b="1" i="1" dirty="0" smtClean="0"/>
              <a:t> </a:t>
            </a:r>
            <a:r>
              <a:rPr lang="en-US" sz="3200" i="1" dirty="0" smtClean="0"/>
              <a:t>products and services to enhance health. </a:t>
            </a:r>
            <a:endParaRPr lang="en-US" sz="32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5"/>
          <p:cNvGraphicFramePr>
            <a:graphicFrameLocks/>
          </p:cNvGraphicFramePr>
          <p:nvPr/>
        </p:nvGraphicFramePr>
        <p:xfrm>
          <a:off x="-1" y="1"/>
          <a:ext cx="12190413" cy="6863655"/>
        </p:xfrm>
        <a:graphic>
          <a:graphicData uri="http://schemas.openxmlformats.org/drawingml/2006/table">
            <a:tbl>
              <a:tblPr firstRow="1" bandRow="1">
                <a:tableStyleId>{5DA37D80-6434-44D0-A028-1B22A696006F}</a:tableStyleId>
              </a:tblPr>
              <a:tblGrid>
                <a:gridCol w="1433198"/>
                <a:gridCol w="3632413"/>
                <a:gridCol w="3459441"/>
                <a:gridCol w="3665361"/>
              </a:tblGrid>
              <a:tr h="331234">
                <a:tc>
                  <a:txBody>
                    <a:bodyPr/>
                    <a:lstStyle/>
                    <a:p>
                      <a:pPr algn="ctr"/>
                      <a:endParaRPr lang="en-US" sz="1600" dirty="0"/>
                    </a:p>
                  </a:txBody>
                  <a:tcPr marL="121905" marR="121905" marT="45731" marB="45731"/>
                </a:tc>
                <a:tc>
                  <a:txBody>
                    <a:bodyPr/>
                    <a:lstStyle/>
                    <a:p>
                      <a:pPr algn="ctr"/>
                      <a:r>
                        <a:rPr lang="en-US" sz="1600" dirty="0" smtClean="0">
                          <a:solidFill>
                            <a:srgbClr val="002060"/>
                          </a:solidFill>
                        </a:rPr>
                        <a:t>Grades K-2</a:t>
                      </a:r>
                      <a:endParaRPr lang="en-US" sz="1600" dirty="0">
                        <a:solidFill>
                          <a:srgbClr val="002060"/>
                        </a:solidFill>
                      </a:endParaRPr>
                    </a:p>
                  </a:txBody>
                  <a:tcPr marL="121905" marR="121905" marT="45731" marB="45731"/>
                </a:tc>
                <a:tc>
                  <a:txBody>
                    <a:bodyPr/>
                    <a:lstStyle/>
                    <a:p>
                      <a:pPr algn="ctr"/>
                      <a:r>
                        <a:rPr lang="en-US" sz="1600" dirty="0" smtClean="0">
                          <a:solidFill>
                            <a:srgbClr val="002060"/>
                          </a:solidFill>
                        </a:rPr>
                        <a:t>Grades</a:t>
                      </a:r>
                      <a:r>
                        <a:rPr lang="en-US" sz="1600" baseline="0" dirty="0" smtClean="0">
                          <a:solidFill>
                            <a:srgbClr val="002060"/>
                          </a:solidFill>
                        </a:rPr>
                        <a:t> 3-5</a:t>
                      </a:r>
                      <a:endParaRPr lang="en-US" sz="1600" dirty="0">
                        <a:solidFill>
                          <a:srgbClr val="002060"/>
                        </a:solidFill>
                      </a:endParaRPr>
                    </a:p>
                  </a:txBody>
                  <a:tcPr marL="121905" marR="121905" marT="45731" marB="45731"/>
                </a:tc>
                <a:tc>
                  <a:txBody>
                    <a:bodyPr/>
                    <a:lstStyle/>
                    <a:p>
                      <a:pPr algn="ctr"/>
                      <a:r>
                        <a:rPr lang="en-US" sz="1600" dirty="0" smtClean="0">
                          <a:solidFill>
                            <a:srgbClr val="002060"/>
                          </a:solidFill>
                        </a:rPr>
                        <a:t>Grades 6-8</a:t>
                      </a:r>
                      <a:endParaRPr lang="en-US" sz="1600" dirty="0">
                        <a:solidFill>
                          <a:srgbClr val="002060"/>
                        </a:solidFill>
                      </a:endParaRPr>
                    </a:p>
                  </a:txBody>
                  <a:tcPr marL="121905" marR="121905" marT="45731" marB="45731"/>
                </a:tc>
              </a:tr>
              <a:tr h="647564">
                <a:tc>
                  <a:txBody>
                    <a:bodyPr/>
                    <a:lstStyle/>
                    <a:p>
                      <a:pPr algn="ctr"/>
                      <a:r>
                        <a:rPr lang="en-US" sz="1600" b="1" dirty="0" smtClean="0">
                          <a:solidFill>
                            <a:srgbClr val="002060"/>
                          </a:solidFill>
                        </a:rPr>
                        <a:t>Title</a:t>
                      </a:r>
                      <a:endParaRPr lang="en-US" sz="1600" b="1" dirty="0">
                        <a:solidFill>
                          <a:srgbClr val="002060"/>
                        </a:solidFill>
                      </a:endParaRPr>
                    </a:p>
                  </a:txBody>
                  <a:tcPr marL="121905" marR="121905" marT="45731" marB="45731"/>
                </a:tc>
                <a:tc>
                  <a:txBody>
                    <a:bodyPr/>
                    <a:lstStyle/>
                    <a:p>
                      <a:pPr algn="ctr"/>
                      <a:r>
                        <a:rPr lang="en-US" sz="1600" b="1" dirty="0" smtClean="0"/>
                        <a:t>Adult I can count </a:t>
                      </a:r>
                      <a:endParaRPr lang="en-US" sz="1600" b="1" dirty="0"/>
                    </a:p>
                  </a:txBody>
                  <a:tcPr marL="121905" marR="121905" marT="45731" marB="45731"/>
                </a:tc>
                <a:tc>
                  <a:txBody>
                    <a:bodyPr/>
                    <a:lstStyle/>
                    <a:p>
                      <a:pPr algn="ctr"/>
                      <a:r>
                        <a:rPr lang="en-US" sz="1600" b="1" dirty="0" smtClean="0">
                          <a:solidFill>
                            <a:schemeClr val="accent1">
                              <a:lumMod val="50000"/>
                            </a:schemeClr>
                          </a:solidFill>
                        </a:rPr>
                        <a:t>Finding Out About how families work together</a:t>
                      </a:r>
                      <a:endParaRPr lang="en-US" sz="1600" b="1" dirty="0">
                        <a:solidFill>
                          <a:schemeClr val="accent1">
                            <a:lumMod val="50000"/>
                          </a:schemeClr>
                        </a:solidFill>
                      </a:endParaRPr>
                    </a:p>
                  </a:txBody>
                  <a:tcPr marL="121905" marR="121905" marT="45731" marB="45731"/>
                </a:tc>
                <a:tc>
                  <a:txBody>
                    <a:bodyPr/>
                    <a:lstStyle/>
                    <a:p>
                      <a:pPr algn="ctr"/>
                      <a:r>
                        <a:rPr lang="en-US" sz="1600" b="1" dirty="0" smtClean="0"/>
                        <a:t>Ask the Expert </a:t>
                      </a:r>
                      <a:endParaRPr lang="en-US" sz="1600" b="1" kern="1200" dirty="0" smtClean="0">
                        <a:solidFill>
                          <a:schemeClr val="tx1"/>
                        </a:solidFill>
                        <a:latin typeface="+mn-lt"/>
                        <a:ea typeface="+mn-ea"/>
                        <a:cs typeface="+mn-cs"/>
                      </a:endParaRPr>
                    </a:p>
                  </a:txBody>
                  <a:tcPr marL="121905" marR="121905" marT="45731" marB="45731"/>
                </a:tc>
              </a:tr>
              <a:tr h="1990627">
                <a:tc>
                  <a:txBody>
                    <a:bodyPr/>
                    <a:lstStyle/>
                    <a:p>
                      <a:pPr algn="ctr"/>
                      <a:endParaRPr lang="en-US" sz="1600" b="1" dirty="0" smtClean="0">
                        <a:solidFill>
                          <a:srgbClr val="002060"/>
                        </a:solidFill>
                      </a:endParaRPr>
                    </a:p>
                    <a:p>
                      <a:pPr algn="ctr"/>
                      <a:endParaRPr lang="en-US" sz="1600" b="1" dirty="0" smtClean="0">
                        <a:solidFill>
                          <a:srgbClr val="002060"/>
                        </a:solidFill>
                      </a:endParaRPr>
                    </a:p>
                    <a:p>
                      <a:pPr algn="ctr"/>
                      <a:r>
                        <a:rPr lang="en-US" sz="1600" b="1" dirty="0" smtClean="0">
                          <a:solidFill>
                            <a:srgbClr val="002060"/>
                          </a:solidFill>
                        </a:rPr>
                        <a:t>Example</a:t>
                      </a:r>
                      <a:endParaRPr lang="en-US" sz="1600" b="1" dirty="0">
                        <a:solidFill>
                          <a:srgbClr val="002060"/>
                        </a:solidFill>
                      </a:endParaRPr>
                    </a:p>
                  </a:txBody>
                  <a:tcPr marL="121905" marR="121905" marT="45731" marB="45731"/>
                </a:tc>
                <a:tc>
                  <a:txBody>
                    <a:bodyPr/>
                    <a:lstStyle/>
                    <a:p>
                      <a:pPr algn="ctr"/>
                      <a:endParaRPr lang="ar-SA" sz="1600" dirty="0" smtClean="0"/>
                    </a:p>
                    <a:p>
                      <a:pPr algn="ctr"/>
                      <a:r>
                        <a:rPr lang="en-US" sz="1600" dirty="0" smtClean="0"/>
                        <a:t>In particular, students need to identify </a:t>
                      </a:r>
                      <a:r>
                        <a:rPr lang="en-US" sz="1600" b="1" dirty="0" smtClean="0"/>
                        <a:t>adults</a:t>
                      </a:r>
                      <a:r>
                        <a:rPr lang="en-US" sz="1600" dirty="0" smtClean="0"/>
                        <a:t> they could turn to if they experience unwanted touching or other situations that make them feel scared or uncomfortable.</a:t>
                      </a:r>
                      <a:endParaRPr lang="ar-SA" sz="1600" dirty="0" smtClean="0"/>
                    </a:p>
                  </a:txBody>
                  <a:tcPr marL="121905" marR="121905" marT="45731" marB="45731"/>
                </a:tc>
                <a:tc>
                  <a:txBody>
                    <a:bodyPr/>
                    <a:lstStyle/>
                    <a:p>
                      <a:pPr algn="ctr"/>
                      <a:endParaRPr lang="ar-SA" sz="1600" dirty="0" smtClean="0"/>
                    </a:p>
                    <a:p>
                      <a:pPr algn="ctr"/>
                      <a:r>
                        <a:rPr lang="en-US" sz="1600" dirty="0" smtClean="0">
                          <a:solidFill>
                            <a:schemeClr val="accent1">
                              <a:lumMod val="50000"/>
                            </a:schemeClr>
                          </a:solidFill>
                        </a:rPr>
                        <a:t>Students can interview their </a:t>
                      </a:r>
                      <a:r>
                        <a:rPr lang="en-US" sz="1600" b="1" dirty="0" smtClean="0">
                          <a:solidFill>
                            <a:schemeClr val="accent1">
                              <a:lumMod val="50000"/>
                            </a:schemeClr>
                          </a:solidFill>
                        </a:rPr>
                        <a:t>parents</a:t>
                      </a:r>
                      <a:r>
                        <a:rPr lang="en-US" sz="1600" dirty="0" smtClean="0">
                          <a:solidFill>
                            <a:schemeClr val="accent1">
                              <a:lumMod val="50000"/>
                            </a:schemeClr>
                          </a:solidFill>
                        </a:rPr>
                        <a:t> or </a:t>
                      </a:r>
                      <a:r>
                        <a:rPr lang="en-US" sz="1600" b="1" dirty="0" smtClean="0">
                          <a:solidFill>
                            <a:schemeClr val="accent1">
                              <a:lumMod val="50000"/>
                            </a:schemeClr>
                          </a:solidFill>
                        </a:rPr>
                        <a:t>caregivers</a:t>
                      </a:r>
                      <a:r>
                        <a:rPr lang="en-US" sz="1600" dirty="0" smtClean="0">
                          <a:solidFill>
                            <a:schemeClr val="accent1">
                              <a:lumMod val="50000"/>
                            </a:schemeClr>
                          </a:solidFill>
                        </a:rPr>
                        <a:t> to find out what their families say " makes a caring and helpful family member " and " what kinds of jobs various family members do to help our family "</a:t>
                      </a:r>
                      <a:endParaRPr lang="en-US" sz="1600" dirty="0">
                        <a:solidFill>
                          <a:schemeClr val="accent1">
                            <a:lumMod val="50000"/>
                          </a:schemeClr>
                        </a:solidFill>
                      </a:endParaRPr>
                    </a:p>
                  </a:txBody>
                  <a:tcPr marL="121905" marR="121905" marT="45731" marB="45731"/>
                </a:tc>
                <a:tc>
                  <a:txBody>
                    <a:bodyPr/>
                    <a:lstStyle/>
                    <a:p>
                      <a:pPr algn="ctr"/>
                      <a:r>
                        <a:rPr lang="en-US" sz="1600" dirty="0" smtClean="0"/>
                        <a:t>Students can be given a variety of questions related to sexual decision making that have been asked by students their age or younger .Students are to act as “</a:t>
                      </a:r>
                      <a:r>
                        <a:rPr lang="en-US" sz="1600" b="1" dirty="0" smtClean="0"/>
                        <a:t>experts</a:t>
                      </a:r>
                      <a:r>
                        <a:rPr lang="en-US" sz="1600" dirty="0" smtClean="0"/>
                        <a:t>” and apply their knowledge regarding STDs and pregnancy to help answer each question. </a:t>
                      </a:r>
                      <a:endParaRPr lang="en-US" sz="1600" b="0" i="0" kern="1200" dirty="0" smtClean="0">
                        <a:solidFill>
                          <a:schemeClr val="tx1"/>
                        </a:solidFill>
                        <a:latin typeface="+mn-lt"/>
                        <a:ea typeface="+mn-ea"/>
                        <a:cs typeface="+mn-cs"/>
                      </a:endParaRPr>
                    </a:p>
                  </a:txBody>
                  <a:tcPr marL="121905" marR="121905" marT="45731" marB="45731"/>
                </a:tc>
              </a:tr>
              <a:tr h="153564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Assessment task</a:t>
                      </a:r>
                    </a:p>
                    <a:p>
                      <a:pPr algn="ctr"/>
                      <a:endParaRPr lang="en-US" sz="1600" b="1" u="none" dirty="0">
                        <a:solidFill>
                          <a:srgbClr val="002060"/>
                        </a:solidFill>
                      </a:endParaRPr>
                    </a:p>
                  </a:txBody>
                  <a:tcPr marL="121905" marR="121905" marT="45731" marB="45731"/>
                </a:tc>
                <a:tc>
                  <a:txBody>
                    <a:bodyPr/>
                    <a:lstStyle/>
                    <a:p>
                      <a:pPr algn="ctr"/>
                      <a:endParaRPr lang="en-US" sz="1600" dirty="0" smtClean="0"/>
                    </a:p>
                    <a:p>
                      <a:pPr algn="ctr"/>
                      <a:endParaRPr lang="en-US" sz="1600" dirty="0" smtClean="0"/>
                    </a:p>
                    <a:p>
                      <a:pPr algn="ctr"/>
                      <a:r>
                        <a:rPr lang="en-US" sz="1600" dirty="0" smtClean="0"/>
                        <a:t>The students’ hand tracings are the assessment task for this activity</a:t>
                      </a:r>
                    </a:p>
                  </a:txBody>
                  <a:tcPr marL="121905" marR="121905" marT="45731" marB="45731"/>
                </a:tc>
                <a:tc>
                  <a:txBody>
                    <a:bodyPr/>
                    <a:lstStyle/>
                    <a:p>
                      <a:pPr algn="ctr"/>
                      <a:endParaRPr lang="en-US" sz="1600" dirty="0" smtClean="0"/>
                    </a:p>
                    <a:p>
                      <a:pPr algn="ctr"/>
                      <a:r>
                        <a:rPr lang="en-US" sz="1600" dirty="0" smtClean="0">
                          <a:solidFill>
                            <a:schemeClr val="accent1">
                              <a:lumMod val="50000"/>
                            </a:schemeClr>
                          </a:solidFill>
                        </a:rPr>
                        <a:t>The students' report on their family interviews ( what makes a caring family member , what jobs family members do to help the family ) </a:t>
                      </a:r>
                    </a:p>
                  </a:txBody>
                  <a:tcPr marL="121905" marR="121905" marT="45731" marB="45731"/>
                </a:tc>
                <a:tc>
                  <a:txBody>
                    <a:bodyPr/>
                    <a:lstStyle/>
                    <a:p>
                      <a:pPr algn="ctr"/>
                      <a:endParaRPr lang="en-US" sz="1600" dirty="0" smtClean="0"/>
                    </a:p>
                    <a:p>
                      <a:pPr algn="ctr"/>
                      <a:endParaRPr lang="en-US" sz="1600" dirty="0" smtClean="0"/>
                    </a:p>
                    <a:p>
                      <a:pPr algn="ctr"/>
                      <a:r>
                        <a:rPr lang="en-US" sz="1600" dirty="0" smtClean="0"/>
                        <a:t>The answer students write </a:t>
                      </a:r>
                    </a:p>
                  </a:txBody>
                  <a:tcPr marL="121905" marR="121905" marT="45731" marB="45731"/>
                </a:tc>
              </a:tr>
              <a:tr h="151508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Assessment criteria</a:t>
                      </a:r>
                    </a:p>
                  </a:txBody>
                  <a:tcPr marL="121905" marR="121905" marT="45731" marB="45731"/>
                </a:tc>
                <a:tc>
                  <a:txBody>
                    <a:bodyPr/>
                    <a:lstStyle/>
                    <a:p>
                      <a:pPr algn="ctr"/>
                      <a:endParaRPr lang="en-US" sz="1600" u="none" dirty="0" smtClean="0"/>
                    </a:p>
                    <a:p>
                      <a:pPr algn="ctr"/>
                      <a:r>
                        <a:rPr lang="en-US" sz="1600" dirty="0" smtClean="0"/>
                        <a:t>students should be able to identify five people they can count on in at least three different locations (home, school, community). </a:t>
                      </a:r>
                      <a:endParaRPr lang="en-US" sz="1600" u="none" dirty="0" smtClean="0"/>
                    </a:p>
                  </a:txBody>
                  <a:tcPr marL="121905" marR="121905" marT="45731" marB="45731"/>
                </a:tc>
                <a:tc>
                  <a:txBody>
                    <a:bodyPr/>
                    <a:lstStyle/>
                    <a:p>
                      <a:pPr algn="ctr"/>
                      <a:endParaRPr lang="en-US" sz="1600" dirty="0" smtClean="0">
                        <a:solidFill>
                          <a:schemeClr val="accent1">
                            <a:lumMod val="50000"/>
                          </a:schemeClr>
                        </a:solidFill>
                      </a:endParaRPr>
                    </a:p>
                    <a:p>
                      <a:pPr algn="ctr"/>
                      <a:r>
                        <a:rPr lang="en-US" sz="1600" dirty="0" smtClean="0">
                          <a:solidFill>
                            <a:schemeClr val="accent1">
                              <a:lumMod val="50000"/>
                            </a:schemeClr>
                          </a:solidFill>
                        </a:rPr>
                        <a:t>students should report their information sources and tell why the sources are valid .</a:t>
                      </a:r>
                      <a:endParaRPr lang="en-US" sz="1600" dirty="0">
                        <a:solidFill>
                          <a:schemeClr val="accent1">
                            <a:lumMod val="50000"/>
                          </a:schemeClr>
                        </a:solidFill>
                      </a:endParaRPr>
                    </a:p>
                  </a:txBody>
                  <a:tcPr marL="121905" marR="121905" marT="45731" marB="45731"/>
                </a:tc>
                <a:tc>
                  <a:txBody>
                    <a:bodyPr/>
                    <a:lstStyle/>
                    <a:p>
                      <a:pPr algn="ctr"/>
                      <a:endParaRPr lang="en-US" sz="1600" dirty="0" smtClean="0"/>
                    </a:p>
                    <a:p>
                      <a:pPr algn="ctr"/>
                      <a:r>
                        <a:rPr lang="en-US" sz="1600" dirty="0" smtClean="0"/>
                        <a:t>students should provide factual information in their answer and encourage the person asking the question act in a healthy way.</a:t>
                      </a:r>
                    </a:p>
                  </a:txBody>
                  <a:tcPr marL="121905" marR="121905" marT="45731" marB="45731"/>
                </a:tc>
              </a:tr>
              <a:tr h="83943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ar-SA"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Constructs</a:t>
                      </a:r>
                    </a:p>
                    <a:p>
                      <a:pPr algn="ctr"/>
                      <a:endParaRPr lang="en-US" sz="1600" b="1" u="none" dirty="0">
                        <a:solidFill>
                          <a:srgbClr val="002060"/>
                        </a:solidFill>
                      </a:endParaRPr>
                    </a:p>
                  </a:txBody>
                  <a:tcPr marL="121905" marR="121905" marT="45731" marB="45731"/>
                </a:tc>
                <a:tc>
                  <a:txBody>
                    <a:bodyPr/>
                    <a:lstStyle/>
                    <a:p>
                      <a:pPr algn="ctr"/>
                      <a:endParaRPr lang="en-US" sz="1600" b="1" u="none" dirty="0" smtClean="0"/>
                    </a:p>
                    <a:p>
                      <a:pPr algn="ctr"/>
                      <a:r>
                        <a:rPr lang="en-US" sz="1600" b="1" dirty="0" smtClean="0"/>
                        <a:t>Perceived behavior control</a:t>
                      </a:r>
                      <a:endParaRPr lang="ar-SA" sz="1600" b="1" u="none" dirty="0" smtClean="0"/>
                    </a:p>
                  </a:txBody>
                  <a:tcPr marL="121905" marR="121905" marT="45731" marB="45731"/>
                </a:tc>
                <a:tc>
                  <a:txBody>
                    <a:bodyPr/>
                    <a:lstStyle/>
                    <a:p>
                      <a:pPr algn="ctr"/>
                      <a:r>
                        <a:rPr lang="en-US" sz="1600" b="1" baseline="0" dirty="0" smtClean="0">
                          <a:solidFill>
                            <a:schemeClr val="accent1">
                              <a:lumMod val="50000"/>
                            </a:schemeClr>
                          </a:solidFill>
                        </a:rPr>
                        <a:t> </a:t>
                      </a:r>
                    </a:p>
                    <a:p>
                      <a:pPr algn="ctr"/>
                      <a:r>
                        <a:rPr lang="en-US" sz="1600" b="1" dirty="0" smtClean="0">
                          <a:solidFill>
                            <a:schemeClr val="accent1">
                              <a:lumMod val="50000"/>
                            </a:schemeClr>
                          </a:solidFill>
                        </a:rPr>
                        <a:t>Perceived behavioral control</a:t>
                      </a:r>
                      <a:endParaRPr lang="en-US" sz="1600" b="1" baseline="0" dirty="0" smtClean="0">
                        <a:solidFill>
                          <a:schemeClr val="accent1">
                            <a:lumMod val="50000"/>
                          </a:schemeClr>
                        </a:solidFill>
                      </a:endParaRPr>
                    </a:p>
                    <a:p>
                      <a:pPr algn="ctr"/>
                      <a:endParaRPr lang="en-US" sz="1600" b="1" dirty="0">
                        <a:solidFill>
                          <a:schemeClr val="accent1">
                            <a:lumMod val="50000"/>
                          </a:schemeClr>
                        </a:solidFill>
                      </a:endParaRPr>
                    </a:p>
                  </a:txBody>
                  <a:tcPr marL="121905" marR="121905" marT="45731" marB="4573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Attitudes towards behavior</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perceived behavioral control</a:t>
                      </a:r>
                      <a:endParaRPr lang="en-US" sz="1600" b="1" u="none" dirty="0" smtClean="0"/>
                    </a:p>
                  </a:txBody>
                  <a:tcPr marL="121905" marR="121905" marT="45731" marB="45731"/>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007305" y="1701203"/>
            <a:ext cx="10175805" cy="3529209"/>
          </a:xfrm>
          <a:prstGeom prst="roundRect">
            <a:avLst/>
          </a:prstGeom>
          <a:ln w="38100"/>
        </p:spPr>
        <p:style>
          <a:lnRef idx="2">
            <a:schemeClr val="accent1"/>
          </a:lnRef>
          <a:fillRef idx="1">
            <a:schemeClr val="lt1"/>
          </a:fillRef>
          <a:effectRef idx="0">
            <a:schemeClr val="accent1"/>
          </a:effectRef>
          <a:fontRef idx="minor">
            <a:schemeClr val="dk1"/>
          </a:fontRef>
        </p:style>
        <p:txBody>
          <a:bodyPr lIns="99697" tIns="49849" rIns="99697" bIns="49849" rtlCol="1" anchor="ctr"/>
          <a:lstStyle/>
          <a:p>
            <a:pPr algn="ctr"/>
            <a:r>
              <a:rPr lang="en-US" sz="3200" b="1" dirty="0" smtClean="0">
                <a:solidFill>
                  <a:srgbClr val="C00000"/>
                </a:solidFill>
              </a:rPr>
              <a:t>NHES 4 I Interpersonal Communication </a:t>
            </a:r>
            <a:r>
              <a:rPr lang="en-US" sz="3200" dirty="0" smtClean="0"/>
              <a:t/>
            </a:r>
            <a:br>
              <a:rPr lang="en-US" sz="3200" dirty="0" smtClean="0"/>
            </a:br>
            <a:r>
              <a:rPr lang="en-US" sz="3200" i="1" dirty="0" smtClean="0"/>
              <a:t>Students will demonstrate the ability to use interpersonal communication skills to enhance health and avoid or reduce health risks.</a:t>
            </a:r>
            <a:endParaRPr lang="ar-SA" sz="3200" dirty="0" smtClean="0"/>
          </a:p>
          <a:p>
            <a:pPr algn="ctr"/>
            <a:endParaRPr lang="en-US" sz="320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5"/>
          <p:cNvGraphicFramePr>
            <a:graphicFrameLocks/>
          </p:cNvGraphicFramePr>
          <p:nvPr/>
        </p:nvGraphicFramePr>
        <p:xfrm>
          <a:off x="-1" y="1"/>
          <a:ext cx="12190413" cy="6954623"/>
        </p:xfrm>
        <a:graphic>
          <a:graphicData uri="http://schemas.openxmlformats.org/drawingml/2006/table">
            <a:tbl>
              <a:tblPr firstRow="1" bandRow="1">
                <a:tableStyleId>{5DA37D80-6434-44D0-A028-1B22A696006F}</a:tableStyleId>
              </a:tblPr>
              <a:tblGrid>
                <a:gridCol w="1433198"/>
                <a:gridCol w="3632413"/>
                <a:gridCol w="3459441"/>
                <a:gridCol w="3665361"/>
              </a:tblGrid>
              <a:tr h="331234">
                <a:tc>
                  <a:txBody>
                    <a:bodyPr/>
                    <a:lstStyle/>
                    <a:p>
                      <a:pPr algn="ctr"/>
                      <a:endParaRPr lang="en-US" sz="1600" dirty="0"/>
                    </a:p>
                  </a:txBody>
                  <a:tcPr marL="121905" marR="121905" marT="45731" marB="45731"/>
                </a:tc>
                <a:tc>
                  <a:txBody>
                    <a:bodyPr/>
                    <a:lstStyle/>
                    <a:p>
                      <a:pPr algn="ctr"/>
                      <a:r>
                        <a:rPr lang="en-US" sz="1600" dirty="0" smtClean="0">
                          <a:solidFill>
                            <a:srgbClr val="002060"/>
                          </a:solidFill>
                        </a:rPr>
                        <a:t>Grades K-2</a:t>
                      </a:r>
                      <a:endParaRPr lang="en-US" sz="1600" dirty="0">
                        <a:solidFill>
                          <a:srgbClr val="002060"/>
                        </a:solidFill>
                      </a:endParaRPr>
                    </a:p>
                  </a:txBody>
                  <a:tcPr marL="121905" marR="121905" marT="45731" marB="45731"/>
                </a:tc>
                <a:tc>
                  <a:txBody>
                    <a:bodyPr/>
                    <a:lstStyle/>
                    <a:p>
                      <a:pPr algn="ctr"/>
                      <a:r>
                        <a:rPr lang="en-US" sz="1600" dirty="0" smtClean="0">
                          <a:solidFill>
                            <a:srgbClr val="002060"/>
                          </a:solidFill>
                        </a:rPr>
                        <a:t>Grades</a:t>
                      </a:r>
                      <a:r>
                        <a:rPr lang="en-US" sz="1600" baseline="0" dirty="0" smtClean="0">
                          <a:solidFill>
                            <a:srgbClr val="002060"/>
                          </a:solidFill>
                        </a:rPr>
                        <a:t> 3-5</a:t>
                      </a:r>
                      <a:endParaRPr lang="en-US" sz="1600" dirty="0">
                        <a:solidFill>
                          <a:srgbClr val="002060"/>
                        </a:solidFill>
                      </a:endParaRPr>
                    </a:p>
                  </a:txBody>
                  <a:tcPr marL="121905" marR="121905" marT="45731" marB="45731"/>
                </a:tc>
                <a:tc>
                  <a:txBody>
                    <a:bodyPr/>
                    <a:lstStyle/>
                    <a:p>
                      <a:pPr algn="ctr"/>
                      <a:r>
                        <a:rPr lang="en-US" sz="1600" dirty="0" smtClean="0">
                          <a:solidFill>
                            <a:srgbClr val="002060"/>
                          </a:solidFill>
                        </a:rPr>
                        <a:t>Grades 6-8</a:t>
                      </a:r>
                      <a:endParaRPr lang="en-US" sz="1600" dirty="0">
                        <a:solidFill>
                          <a:srgbClr val="002060"/>
                        </a:solidFill>
                      </a:endParaRPr>
                    </a:p>
                  </a:txBody>
                  <a:tcPr marL="121905" marR="121905" marT="45731" marB="45731"/>
                </a:tc>
              </a:tr>
              <a:tr h="647564">
                <a:tc>
                  <a:txBody>
                    <a:bodyPr/>
                    <a:lstStyle/>
                    <a:p>
                      <a:pPr algn="ctr"/>
                      <a:r>
                        <a:rPr lang="en-US" sz="1600" b="1" dirty="0" smtClean="0">
                          <a:solidFill>
                            <a:srgbClr val="002060"/>
                          </a:solidFill>
                        </a:rPr>
                        <a:t>Title</a:t>
                      </a:r>
                      <a:endParaRPr lang="en-US" sz="1600" b="1" dirty="0">
                        <a:solidFill>
                          <a:srgbClr val="002060"/>
                        </a:solidFill>
                      </a:endParaRPr>
                    </a:p>
                  </a:txBody>
                  <a:tcPr marL="121905" marR="121905" marT="45731" marB="45731"/>
                </a:tc>
                <a:tc>
                  <a:txBody>
                    <a:bodyPr/>
                    <a:lstStyle/>
                    <a:p>
                      <a:pPr algn="ctr"/>
                      <a:r>
                        <a:rPr lang="en-US" sz="1600" b="1" i="1" dirty="0" smtClean="0"/>
                        <a:t>Your Body Belongs to You: </a:t>
                      </a:r>
                      <a:r>
                        <a:rPr lang="en-US" sz="1600" b="1" dirty="0" smtClean="0"/>
                        <a:t>Communicating About Your Body</a:t>
                      </a:r>
                      <a:endParaRPr lang="en-US" sz="1600" b="1" dirty="0"/>
                    </a:p>
                  </a:txBody>
                  <a:tcPr marL="121905" marR="121905" marT="45731" marB="45731"/>
                </a:tc>
                <a:tc>
                  <a:txBody>
                    <a:bodyPr/>
                    <a:lstStyle/>
                    <a:p>
                      <a:pPr algn="ctr"/>
                      <a:r>
                        <a:rPr lang="en-US" sz="1600" b="1" dirty="0" smtClean="0">
                          <a:solidFill>
                            <a:schemeClr val="accent1">
                              <a:lumMod val="50000"/>
                            </a:schemeClr>
                          </a:solidFill>
                        </a:rPr>
                        <a:t>Talking About Privacy </a:t>
                      </a:r>
                      <a:endParaRPr lang="en-US" sz="1600" b="1" dirty="0">
                        <a:solidFill>
                          <a:schemeClr val="accent1">
                            <a:lumMod val="50000"/>
                          </a:schemeClr>
                        </a:solidFill>
                      </a:endParaRPr>
                    </a:p>
                  </a:txBody>
                  <a:tcPr marL="121905" marR="121905" marT="45731" marB="45731"/>
                </a:tc>
                <a:tc>
                  <a:txBody>
                    <a:bodyPr/>
                    <a:lstStyle/>
                    <a:p>
                      <a:pPr algn="ctr"/>
                      <a:r>
                        <a:rPr lang="en-US" sz="1600" b="1" dirty="0" smtClean="0"/>
                        <a:t>R-E-S-P-E-C-T</a:t>
                      </a:r>
                      <a:endParaRPr lang="en-US" sz="1600" b="1" kern="1200" dirty="0" smtClean="0">
                        <a:solidFill>
                          <a:schemeClr val="tx1"/>
                        </a:solidFill>
                        <a:latin typeface="+mn-lt"/>
                        <a:ea typeface="+mn-ea"/>
                        <a:cs typeface="+mn-cs"/>
                      </a:endParaRPr>
                    </a:p>
                  </a:txBody>
                  <a:tcPr marL="121905" marR="121905" marT="45731" marB="45731"/>
                </a:tc>
              </a:tr>
              <a:tr h="1990627">
                <a:tc>
                  <a:txBody>
                    <a:bodyPr/>
                    <a:lstStyle/>
                    <a:p>
                      <a:pPr algn="ctr"/>
                      <a:endParaRPr lang="en-US" sz="1600" b="1" dirty="0" smtClean="0">
                        <a:solidFill>
                          <a:srgbClr val="002060"/>
                        </a:solidFill>
                      </a:endParaRPr>
                    </a:p>
                    <a:p>
                      <a:pPr algn="ctr"/>
                      <a:endParaRPr lang="en-US" sz="1600" b="1" dirty="0" smtClean="0">
                        <a:solidFill>
                          <a:srgbClr val="002060"/>
                        </a:solidFill>
                      </a:endParaRPr>
                    </a:p>
                    <a:p>
                      <a:pPr algn="ctr"/>
                      <a:r>
                        <a:rPr lang="en-US" sz="1600" b="1" dirty="0" smtClean="0">
                          <a:solidFill>
                            <a:srgbClr val="002060"/>
                          </a:solidFill>
                        </a:rPr>
                        <a:t>Example</a:t>
                      </a:r>
                      <a:endParaRPr lang="en-US" sz="1600" b="1" dirty="0">
                        <a:solidFill>
                          <a:srgbClr val="002060"/>
                        </a:solidFill>
                      </a:endParaRPr>
                    </a:p>
                  </a:txBody>
                  <a:tcPr marL="121905" marR="121905" marT="45731" marB="45731"/>
                </a:tc>
                <a:tc>
                  <a:txBody>
                    <a:bodyPr/>
                    <a:lstStyle/>
                    <a:p>
                      <a:pPr algn="ctr"/>
                      <a:r>
                        <a:rPr lang="en-US" sz="1600" b="0" dirty="0" smtClean="0"/>
                        <a:t>Children</a:t>
                      </a:r>
                      <a:r>
                        <a:rPr lang="en-US" sz="1600" dirty="0" smtClean="0"/>
                        <a:t> often participate in games and songs to name their exterior body parts Teachers can help children understand that their bodies belong to them and should always tell a trusted adult if someone touches or tries to touch them in a way that makes them feel scared or uncomfortable. </a:t>
                      </a:r>
                      <a:endParaRPr lang="ar-SA" sz="1600" dirty="0" smtClean="0"/>
                    </a:p>
                  </a:txBody>
                  <a:tcPr marL="121905" marR="121905" marT="45731" marB="45731"/>
                </a:tc>
                <a:tc>
                  <a:txBody>
                    <a:bodyPr/>
                    <a:lstStyle/>
                    <a:p>
                      <a:pPr algn="ctr"/>
                      <a:r>
                        <a:rPr lang="en-US" sz="1600" dirty="0" smtClean="0">
                          <a:solidFill>
                            <a:schemeClr val="accent1">
                              <a:lumMod val="50000"/>
                            </a:schemeClr>
                          </a:solidFill>
                        </a:rPr>
                        <a:t>Teaching students that it’s </a:t>
                      </a:r>
                      <a:br>
                        <a:rPr lang="en-US" sz="1600" dirty="0" smtClean="0">
                          <a:solidFill>
                            <a:schemeClr val="accent1">
                              <a:lumMod val="50000"/>
                            </a:schemeClr>
                          </a:solidFill>
                        </a:rPr>
                      </a:br>
                      <a:r>
                        <a:rPr lang="en-US" sz="1600" dirty="0" smtClean="0">
                          <a:solidFill>
                            <a:schemeClr val="accent1">
                              <a:lumMod val="50000"/>
                            </a:schemeClr>
                          </a:solidFill>
                        </a:rPr>
                        <a:t>inappropriate to go through someone else’s desk or to keep asking questions when someone has declined to answer. Students also can discuss when they should or shouldn’t keep something private and ways to protect privacy. </a:t>
                      </a:r>
                      <a:endParaRPr lang="en-US" sz="1600" dirty="0">
                        <a:solidFill>
                          <a:schemeClr val="accent1">
                            <a:lumMod val="50000"/>
                          </a:schemeClr>
                        </a:solidFill>
                      </a:endParaRPr>
                    </a:p>
                  </a:txBody>
                  <a:tcPr marL="121905" marR="121905" marT="45731" marB="45731"/>
                </a:tc>
                <a:tc>
                  <a:txBody>
                    <a:bodyPr/>
                    <a:lstStyle/>
                    <a:p>
                      <a:pPr algn="ctr"/>
                      <a:r>
                        <a:rPr lang="en-US" sz="1600" dirty="0" smtClean="0"/>
                        <a:t>Teachers can play a song about “ RESPECT” to introduce the idea of respecting oneself and others. Begin the discussion by having students share their ideas about respect—for example, “When is a person respecting me?” “When is a person disrespecting me?” </a:t>
                      </a:r>
                      <a:endParaRPr lang="en-US" sz="1600" b="0" i="0" kern="1200" dirty="0" smtClean="0">
                        <a:solidFill>
                          <a:schemeClr val="tx1"/>
                        </a:solidFill>
                        <a:latin typeface="+mn-lt"/>
                        <a:ea typeface="+mn-ea"/>
                        <a:cs typeface="+mn-cs"/>
                      </a:endParaRPr>
                    </a:p>
                  </a:txBody>
                  <a:tcPr marL="121905" marR="121905" marT="45731" marB="45731"/>
                </a:tc>
              </a:tr>
              <a:tr h="153564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Assessment task</a:t>
                      </a:r>
                    </a:p>
                    <a:p>
                      <a:pPr algn="ctr"/>
                      <a:endParaRPr lang="en-US" sz="1600" b="1" u="none" dirty="0">
                        <a:solidFill>
                          <a:srgbClr val="002060"/>
                        </a:solidFill>
                      </a:endParaRPr>
                    </a:p>
                  </a:txBody>
                  <a:tcPr marL="121905" marR="121905" marT="45731" marB="45731"/>
                </a:tc>
                <a:tc>
                  <a:txBody>
                    <a:bodyPr/>
                    <a:lstStyle/>
                    <a:p>
                      <a:pPr algn="ctr"/>
                      <a:endParaRPr lang="en-US" sz="1600" dirty="0" smtClean="0"/>
                    </a:p>
                    <a:p>
                      <a:pPr algn="ctr"/>
                      <a:r>
                        <a:rPr lang="en-US" sz="1600" dirty="0" smtClean="0"/>
                        <a:t>students can tell what they would say and do if someone touched or tried to touch them in a way that made them feel scared or uncomfortable</a:t>
                      </a:r>
                    </a:p>
                  </a:txBody>
                  <a:tcPr marL="121905" marR="121905" marT="45731" marB="45731"/>
                </a:tc>
                <a:tc>
                  <a:txBody>
                    <a:bodyPr/>
                    <a:lstStyle/>
                    <a:p>
                      <a:pPr algn="ctr"/>
                      <a:r>
                        <a:rPr lang="en-US" sz="1600" dirty="0" smtClean="0">
                          <a:solidFill>
                            <a:schemeClr val="accent1">
                              <a:lumMod val="50000"/>
                            </a:schemeClr>
                          </a:solidFill>
                        </a:rPr>
                        <a:t>students can make a “Respecting Privacy” list that tells ways they can respect the privacy of others and ways they want others to respect their privacy </a:t>
                      </a:r>
                    </a:p>
                  </a:txBody>
                  <a:tcPr marL="121905" marR="121905" marT="45731" marB="45731"/>
                </a:tc>
                <a:tc>
                  <a:txBody>
                    <a:bodyPr/>
                    <a:lstStyle/>
                    <a:p>
                      <a:pPr algn="ctr"/>
                      <a:endParaRPr lang="en-US" sz="1600" dirty="0" smtClean="0"/>
                    </a:p>
                    <a:p>
                      <a:pPr algn="ctr"/>
                      <a:r>
                        <a:rPr lang="en-US" sz="1600" dirty="0" smtClean="0"/>
                        <a:t>students can create their own version of an R-E-S-P-E-C-T song, a rap, or some other kind of reminder.</a:t>
                      </a:r>
                    </a:p>
                  </a:txBody>
                  <a:tcPr marL="121905" marR="121905" marT="45731" marB="45731"/>
                </a:tc>
              </a:tr>
              <a:tr h="151508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Assessment criteria</a:t>
                      </a:r>
                    </a:p>
                  </a:txBody>
                  <a:tcPr marL="121905" marR="121905" marT="45731" marB="45731"/>
                </a:tc>
                <a:tc>
                  <a:txBody>
                    <a:bodyPr/>
                    <a:lstStyle/>
                    <a:p>
                      <a:pPr algn="ctr"/>
                      <a:r>
                        <a:rPr lang="en-US" sz="1600" dirty="0" smtClean="0"/>
                        <a:t>students should be able to list saying “Stop it! getting away as soon as they can, and telling a trusted adult as soon as possible that someone touched or tried to touch them on their private part </a:t>
                      </a:r>
                      <a:endParaRPr lang="en-US" sz="1600" u="none" dirty="0" smtClean="0"/>
                    </a:p>
                  </a:txBody>
                  <a:tcPr marL="121905" marR="121905" marT="45731" marB="45731"/>
                </a:tc>
                <a:tc>
                  <a:txBody>
                    <a:bodyPr/>
                    <a:lstStyle/>
                    <a:p>
                      <a:pPr algn="ctr"/>
                      <a:r>
                        <a:rPr lang="en-US" sz="1600" dirty="0" smtClean="0">
                          <a:solidFill>
                            <a:schemeClr val="accent1">
                              <a:lumMod val="50000"/>
                            </a:schemeClr>
                          </a:solidFill>
                        </a:rPr>
                        <a:t>students should explain when they should and shouldn’t tell a trusted adult about “private” concerns. Students should always tell a trusted adult when they feel that they or others are unsafe or in danger. </a:t>
                      </a:r>
                      <a:endParaRPr lang="en-US" sz="1600" dirty="0">
                        <a:solidFill>
                          <a:schemeClr val="accent1">
                            <a:lumMod val="50000"/>
                          </a:schemeClr>
                        </a:solidFill>
                      </a:endParaRPr>
                    </a:p>
                  </a:txBody>
                  <a:tcPr marL="121905" marR="121905" marT="45731" marB="45731"/>
                </a:tc>
                <a:tc>
                  <a:txBody>
                    <a:bodyPr/>
                    <a:lstStyle/>
                    <a:p>
                      <a:pPr algn="ctr"/>
                      <a:endParaRPr lang="en-US" sz="1600" dirty="0" smtClean="0"/>
                    </a:p>
                    <a:p>
                      <a:pPr algn="ctr"/>
                      <a:r>
                        <a:rPr lang="en-US" sz="1600" dirty="0" smtClean="0"/>
                        <a:t>students should list at least three examples of the respect they want (“R-E-S-P-E-C-T, find out what it means to me!”) </a:t>
                      </a:r>
                    </a:p>
                  </a:txBody>
                  <a:tcPr marL="121905" marR="121905" marT="45731" marB="45731"/>
                </a:tc>
              </a:tr>
              <a:tr h="83943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ar-SA"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Constructs</a:t>
                      </a:r>
                    </a:p>
                    <a:p>
                      <a:pPr algn="ctr"/>
                      <a:endParaRPr lang="en-US" sz="1600" b="1" u="none" dirty="0">
                        <a:solidFill>
                          <a:srgbClr val="002060"/>
                        </a:solidFill>
                      </a:endParaRPr>
                    </a:p>
                  </a:txBody>
                  <a:tcPr marL="121905" marR="121905" marT="45731" marB="45731"/>
                </a:tc>
                <a:tc>
                  <a:txBody>
                    <a:bodyPr/>
                    <a:lstStyle/>
                    <a:p>
                      <a:pPr algn="ctr"/>
                      <a:endParaRPr lang="en-US" sz="1600" b="1" u="none" dirty="0" smtClean="0"/>
                    </a:p>
                    <a:p>
                      <a:pPr algn="ctr"/>
                      <a:r>
                        <a:rPr lang="en-US" sz="1600" b="1" dirty="0" smtClean="0"/>
                        <a:t>perceived behavioral control</a:t>
                      </a:r>
                      <a:endParaRPr lang="ar-SA" sz="1600" b="1" u="none" dirty="0" smtClean="0"/>
                    </a:p>
                  </a:txBody>
                  <a:tcPr marL="121905" marR="121905" marT="45731" marB="45731"/>
                </a:tc>
                <a:tc>
                  <a:txBody>
                    <a:bodyPr/>
                    <a:lstStyle/>
                    <a:p>
                      <a:pPr algn="ctr"/>
                      <a:r>
                        <a:rPr lang="en-US" sz="1600" b="1" baseline="0" dirty="0" smtClean="0">
                          <a:solidFill>
                            <a:schemeClr val="accent1">
                              <a:lumMod val="50000"/>
                            </a:schemeClr>
                          </a:solidFill>
                        </a:rPr>
                        <a:t> </a:t>
                      </a:r>
                    </a:p>
                    <a:p>
                      <a:pPr algn="ctr"/>
                      <a:r>
                        <a:rPr lang="en-US" sz="1600" b="1" dirty="0" smtClean="0">
                          <a:solidFill>
                            <a:schemeClr val="accent1">
                              <a:lumMod val="50000"/>
                            </a:schemeClr>
                          </a:solidFill>
                        </a:rPr>
                        <a:t>Perceived behavioral control</a:t>
                      </a:r>
                      <a:endParaRPr lang="en-US" sz="1600" b="1" dirty="0">
                        <a:solidFill>
                          <a:schemeClr val="accent1">
                            <a:lumMod val="50000"/>
                          </a:schemeClr>
                        </a:solidFill>
                      </a:endParaRPr>
                    </a:p>
                  </a:txBody>
                  <a:tcPr marL="121905" marR="121905" marT="45731" marB="4573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Perceived behavioral control</a:t>
                      </a:r>
                      <a:endParaRPr lang="en-US" sz="1600" b="1" u="none" dirty="0" smtClean="0"/>
                    </a:p>
                  </a:txBody>
                  <a:tcPr marL="121905" marR="121905" marT="45731" marB="45731"/>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Prevalence And Cost </a:t>
            </a:r>
            <a:endParaRPr lang="ar-SA" dirty="0"/>
          </a:p>
        </p:txBody>
      </p:sp>
      <p:sp>
        <p:nvSpPr>
          <p:cNvPr id="3" name="Content Placeholder 2"/>
          <p:cNvSpPr>
            <a:spLocks noGrp="1"/>
          </p:cNvSpPr>
          <p:nvPr>
            <p:ph sz="quarter" idx="1"/>
          </p:nvPr>
        </p:nvSpPr>
        <p:spPr/>
        <p:txBody>
          <a:bodyPr/>
          <a:lstStyle/>
          <a:p>
            <a:pPr algn="l" rtl="0"/>
            <a:r>
              <a:rPr lang="en-US" dirty="0" smtClean="0"/>
              <a:t>Today’s children and adolescents are faced with many serious issues and decisions regarding their sexuality. Unfortunately, they often receive mixed messages from the </a:t>
            </a:r>
            <a:r>
              <a:rPr lang="en-US" dirty="0" smtClean="0">
                <a:solidFill>
                  <a:srgbClr val="C00000"/>
                </a:solidFill>
              </a:rPr>
              <a:t>media</a:t>
            </a:r>
            <a:r>
              <a:rPr lang="en-US" dirty="0" smtClean="0"/>
              <a:t> about sexuality, which can contribute to confusion about their sexual development and related behaviors. </a:t>
            </a:r>
          </a:p>
          <a:p>
            <a:pPr algn="l" rtl="0"/>
            <a:r>
              <a:rPr lang="en-US" dirty="0" smtClean="0"/>
              <a:t>The results of early risky sexual behavior are teen </a:t>
            </a:r>
            <a:r>
              <a:rPr lang="en-US" dirty="0" smtClean="0">
                <a:solidFill>
                  <a:srgbClr val="C00000"/>
                </a:solidFill>
              </a:rPr>
              <a:t>pregnancy</a:t>
            </a:r>
            <a:r>
              <a:rPr lang="en-US" dirty="0" smtClean="0"/>
              <a:t>, </a:t>
            </a:r>
            <a:r>
              <a:rPr lang="en-US" dirty="0" smtClean="0">
                <a:solidFill>
                  <a:srgbClr val="C00000"/>
                </a:solidFill>
              </a:rPr>
              <a:t>HIV/AIDS</a:t>
            </a:r>
            <a:r>
              <a:rPr lang="en-US" dirty="0" smtClean="0"/>
              <a:t>, and other </a:t>
            </a:r>
            <a:r>
              <a:rPr lang="en-US" dirty="0" smtClean="0">
                <a:solidFill>
                  <a:srgbClr val="C00000"/>
                </a:solidFill>
              </a:rPr>
              <a:t>sexually transmitted diseases (STDs)</a:t>
            </a:r>
            <a:r>
              <a:rPr lang="en-US" dirty="0" smtClean="0"/>
              <a:t>. </a:t>
            </a:r>
            <a:endParaRPr lang="ar-S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007305" y="1701203"/>
            <a:ext cx="10175805" cy="3529209"/>
          </a:xfrm>
          <a:prstGeom prst="roundRect">
            <a:avLst/>
          </a:prstGeom>
          <a:ln w="38100"/>
        </p:spPr>
        <p:style>
          <a:lnRef idx="2">
            <a:schemeClr val="accent1"/>
          </a:lnRef>
          <a:fillRef idx="1">
            <a:schemeClr val="lt1"/>
          </a:fillRef>
          <a:effectRef idx="0">
            <a:schemeClr val="accent1"/>
          </a:effectRef>
          <a:fontRef idx="minor">
            <a:schemeClr val="dk1"/>
          </a:fontRef>
        </p:style>
        <p:txBody>
          <a:bodyPr lIns="99697" tIns="49849" rIns="99697" bIns="49849" rtlCol="1" anchor="ctr"/>
          <a:lstStyle/>
          <a:p>
            <a:pPr algn="ctr"/>
            <a:r>
              <a:rPr lang="en-US" sz="3200" b="1" dirty="0" smtClean="0">
                <a:solidFill>
                  <a:srgbClr val="C00000"/>
                </a:solidFill>
              </a:rPr>
              <a:t>NHES 5 I Decision Making </a:t>
            </a:r>
            <a:r>
              <a:rPr lang="en-US" sz="3200" b="1" dirty="0" smtClean="0"/>
              <a:t/>
            </a:r>
            <a:br>
              <a:rPr lang="en-US" sz="3200" b="1" dirty="0" smtClean="0"/>
            </a:br>
            <a:r>
              <a:rPr lang="en-US" sz="3200" i="1" dirty="0" smtClean="0"/>
              <a:t>Students will demonstrate the ability to use decision-making skills to enhance health. </a:t>
            </a:r>
            <a:br>
              <a:rPr lang="en-US" sz="3200" i="1" dirty="0" smtClean="0"/>
            </a:br>
            <a:endParaRPr lang="en-US" sz="3200" dirty="0" smtClean="0"/>
          </a:p>
          <a:p>
            <a:pPr algn="ctr"/>
            <a:endParaRPr lang="en-US" sz="3200"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5"/>
          <p:cNvGraphicFramePr>
            <a:graphicFrameLocks/>
          </p:cNvGraphicFramePr>
          <p:nvPr/>
        </p:nvGraphicFramePr>
        <p:xfrm>
          <a:off x="-1" y="1"/>
          <a:ext cx="12190413" cy="6954623"/>
        </p:xfrm>
        <a:graphic>
          <a:graphicData uri="http://schemas.openxmlformats.org/drawingml/2006/table">
            <a:tbl>
              <a:tblPr firstRow="1" bandRow="1">
                <a:tableStyleId>{5DA37D80-6434-44D0-A028-1B22A696006F}</a:tableStyleId>
              </a:tblPr>
              <a:tblGrid>
                <a:gridCol w="1433198"/>
                <a:gridCol w="3632413"/>
                <a:gridCol w="3459441"/>
                <a:gridCol w="3665361"/>
              </a:tblGrid>
              <a:tr h="331234">
                <a:tc>
                  <a:txBody>
                    <a:bodyPr/>
                    <a:lstStyle/>
                    <a:p>
                      <a:pPr algn="ctr"/>
                      <a:endParaRPr lang="en-US" sz="1600" dirty="0"/>
                    </a:p>
                  </a:txBody>
                  <a:tcPr marL="121905" marR="121905" marT="45731" marB="45731"/>
                </a:tc>
                <a:tc>
                  <a:txBody>
                    <a:bodyPr/>
                    <a:lstStyle/>
                    <a:p>
                      <a:pPr algn="ctr"/>
                      <a:r>
                        <a:rPr lang="en-US" sz="1600" dirty="0" smtClean="0">
                          <a:solidFill>
                            <a:srgbClr val="002060"/>
                          </a:solidFill>
                        </a:rPr>
                        <a:t>Grades K-2</a:t>
                      </a:r>
                      <a:endParaRPr lang="en-US" sz="1600" dirty="0">
                        <a:solidFill>
                          <a:srgbClr val="002060"/>
                        </a:solidFill>
                      </a:endParaRPr>
                    </a:p>
                  </a:txBody>
                  <a:tcPr marL="121905" marR="121905" marT="45731" marB="45731"/>
                </a:tc>
                <a:tc>
                  <a:txBody>
                    <a:bodyPr/>
                    <a:lstStyle/>
                    <a:p>
                      <a:pPr algn="ctr"/>
                      <a:r>
                        <a:rPr lang="en-US" sz="1600" dirty="0" smtClean="0">
                          <a:solidFill>
                            <a:srgbClr val="002060"/>
                          </a:solidFill>
                        </a:rPr>
                        <a:t>Grades</a:t>
                      </a:r>
                      <a:r>
                        <a:rPr lang="en-US" sz="1600" baseline="0" dirty="0" smtClean="0">
                          <a:solidFill>
                            <a:srgbClr val="002060"/>
                          </a:solidFill>
                        </a:rPr>
                        <a:t> 3-5</a:t>
                      </a:r>
                      <a:endParaRPr lang="en-US" sz="1600" dirty="0">
                        <a:solidFill>
                          <a:srgbClr val="002060"/>
                        </a:solidFill>
                      </a:endParaRPr>
                    </a:p>
                  </a:txBody>
                  <a:tcPr marL="121905" marR="121905" marT="45731" marB="45731"/>
                </a:tc>
                <a:tc>
                  <a:txBody>
                    <a:bodyPr/>
                    <a:lstStyle/>
                    <a:p>
                      <a:pPr algn="ctr"/>
                      <a:r>
                        <a:rPr lang="en-US" sz="1600" dirty="0" smtClean="0">
                          <a:solidFill>
                            <a:srgbClr val="002060"/>
                          </a:solidFill>
                        </a:rPr>
                        <a:t>Grades 6-8</a:t>
                      </a:r>
                      <a:endParaRPr lang="en-US" sz="1600" dirty="0">
                        <a:solidFill>
                          <a:srgbClr val="002060"/>
                        </a:solidFill>
                      </a:endParaRPr>
                    </a:p>
                  </a:txBody>
                  <a:tcPr marL="121905" marR="121905" marT="45731" marB="45731"/>
                </a:tc>
              </a:tr>
              <a:tr h="647564">
                <a:tc>
                  <a:txBody>
                    <a:bodyPr/>
                    <a:lstStyle/>
                    <a:p>
                      <a:pPr algn="ctr"/>
                      <a:r>
                        <a:rPr lang="en-US" sz="1600" b="1" dirty="0" smtClean="0">
                          <a:solidFill>
                            <a:srgbClr val="002060"/>
                          </a:solidFill>
                        </a:rPr>
                        <a:t>Title</a:t>
                      </a:r>
                      <a:endParaRPr lang="en-US" sz="1600" b="1" dirty="0">
                        <a:solidFill>
                          <a:srgbClr val="002060"/>
                        </a:solidFill>
                      </a:endParaRPr>
                    </a:p>
                  </a:txBody>
                  <a:tcPr marL="121905" marR="121905" marT="45731" marB="45731"/>
                </a:tc>
                <a:tc>
                  <a:txBody>
                    <a:bodyPr/>
                    <a:lstStyle/>
                    <a:p>
                      <a:pPr algn="ctr"/>
                      <a:r>
                        <a:rPr lang="en-US" sz="1600" b="1" dirty="0" smtClean="0"/>
                        <a:t>What Do You Do, Dear?</a:t>
                      </a:r>
                      <a:endParaRPr lang="en-US" sz="1600" b="1" dirty="0"/>
                    </a:p>
                  </a:txBody>
                  <a:tcPr marL="121905" marR="121905" marT="45731" marB="45731"/>
                </a:tc>
                <a:tc>
                  <a:txBody>
                    <a:bodyPr/>
                    <a:lstStyle/>
                    <a:p>
                      <a:pPr algn="ctr"/>
                      <a:r>
                        <a:rPr lang="en-US" sz="1600" b="1" dirty="0" smtClean="0">
                          <a:solidFill>
                            <a:schemeClr val="accent1">
                              <a:lumMod val="50000"/>
                            </a:schemeClr>
                          </a:solidFill>
                        </a:rPr>
                        <a:t>Deciding for Me</a:t>
                      </a:r>
                      <a:endParaRPr lang="en-US" sz="1600" b="1" dirty="0">
                        <a:solidFill>
                          <a:schemeClr val="accent1">
                            <a:lumMod val="50000"/>
                          </a:schemeClr>
                        </a:solidFill>
                      </a:endParaRPr>
                    </a:p>
                  </a:txBody>
                  <a:tcPr marL="121905" marR="121905" marT="45731" marB="45731"/>
                </a:tc>
                <a:tc>
                  <a:txBody>
                    <a:bodyPr/>
                    <a:lstStyle/>
                    <a:p>
                      <a:pPr algn="ctr"/>
                      <a:r>
                        <a:rPr lang="en-US" sz="1600" b="1" dirty="0" smtClean="0"/>
                        <a:t>Deciding on Abstinence </a:t>
                      </a:r>
                      <a:endParaRPr lang="en-US" sz="1600" b="1" kern="1200" dirty="0" smtClean="0">
                        <a:solidFill>
                          <a:schemeClr val="tx1"/>
                        </a:solidFill>
                        <a:latin typeface="+mn-lt"/>
                        <a:ea typeface="+mn-ea"/>
                        <a:cs typeface="+mn-cs"/>
                      </a:endParaRPr>
                    </a:p>
                  </a:txBody>
                  <a:tcPr marL="121905" marR="121905" marT="45731" marB="45731"/>
                </a:tc>
              </a:tr>
              <a:tr h="1990627">
                <a:tc>
                  <a:txBody>
                    <a:bodyPr/>
                    <a:lstStyle/>
                    <a:p>
                      <a:pPr algn="ctr"/>
                      <a:endParaRPr lang="en-US" sz="1600" b="1" dirty="0" smtClean="0">
                        <a:solidFill>
                          <a:srgbClr val="002060"/>
                        </a:solidFill>
                      </a:endParaRPr>
                    </a:p>
                    <a:p>
                      <a:pPr algn="ctr"/>
                      <a:endParaRPr lang="en-US" sz="1600" b="1" dirty="0" smtClean="0">
                        <a:solidFill>
                          <a:srgbClr val="002060"/>
                        </a:solidFill>
                      </a:endParaRPr>
                    </a:p>
                    <a:p>
                      <a:pPr algn="ctr"/>
                      <a:r>
                        <a:rPr lang="en-US" sz="1600" b="1" dirty="0" smtClean="0">
                          <a:solidFill>
                            <a:srgbClr val="002060"/>
                          </a:solidFill>
                        </a:rPr>
                        <a:t>Example</a:t>
                      </a:r>
                      <a:endParaRPr lang="en-US" sz="1600" b="1" dirty="0">
                        <a:solidFill>
                          <a:srgbClr val="002060"/>
                        </a:solidFill>
                      </a:endParaRPr>
                    </a:p>
                  </a:txBody>
                  <a:tcPr marL="121905" marR="121905" marT="45731" marB="45731"/>
                </a:tc>
                <a:tc>
                  <a:txBody>
                    <a:bodyPr/>
                    <a:lstStyle/>
                    <a:p>
                      <a:pPr algn="ctr" rtl="0">
                        <a:buNone/>
                      </a:pPr>
                      <a:r>
                        <a:rPr lang="en-US" sz="1600" dirty="0" smtClean="0"/>
                        <a:t>Teacher</a:t>
                      </a:r>
                      <a:r>
                        <a:rPr lang="en-US" sz="1600" baseline="0" dirty="0" smtClean="0"/>
                        <a:t> brings books, and c</a:t>
                      </a:r>
                      <a:r>
                        <a:rPr lang="en-US" sz="1600" dirty="0" smtClean="0"/>
                        <a:t>haracters in children’s books often are faced with a problem or decision. </a:t>
                      </a:r>
                      <a:br>
                        <a:rPr lang="en-US" sz="1600" dirty="0" smtClean="0"/>
                      </a:br>
                      <a:r>
                        <a:rPr lang="en-US" sz="1600" dirty="0" smtClean="0"/>
                        <a:t>Children can provide their own decisions about what to do and how to decide and then compare their answers with those in the book. </a:t>
                      </a:r>
                      <a:br>
                        <a:rPr lang="en-US" sz="1600" dirty="0" smtClean="0"/>
                      </a:br>
                      <a:endParaRPr lang="ar-SA" sz="1600" dirty="0"/>
                    </a:p>
                  </a:txBody>
                  <a:tcPr marL="121905" marR="121905" marT="45731" marB="45731"/>
                </a:tc>
                <a:tc>
                  <a:txBody>
                    <a:bodyPr/>
                    <a:lstStyle/>
                    <a:p>
                      <a:pPr algn="ctr"/>
                      <a:endParaRPr lang="ar-SA" sz="1600" dirty="0" smtClean="0"/>
                    </a:p>
                    <a:p>
                      <a:pPr algn="ctr"/>
                      <a:r>
                        <a:rPr lang="en-US" sz="1600" dirty="0" smtClean="0">
                          <a:solidFill>
                            <a:schemeClr val="accent1">
                              <a:lumMod val="50000"/>
                            </a:schemeClr>
                          </a:solidFill>
                        </a:rPr>
                        <a:t>Children can list decisions in two columns—decisions others make and those they make for themselves. Emphasize the importance of making good decisions in those areas where students get to decide for themselves. </a:t>
                      </a:r>
                      <a:endParaRPr lang="en-US" sz="1600" dirty="0">
                        <a:solidFill>
                          <a:schemeClr val="accent1">
                            <a:lumMod val="50000"/>
                          </a:schemeClr>
                        </a:solidFill>
                      </a:endParaRPr>
                    </a:p>
                  </a:txBody>
                  <a:tcPr marL="121905" marR="121905" marT="45731" marB="45731"/>
                </a:tc>
                <a:tc>
                  <a:txBody>
                    <a:bodyPr/>
                    <a:lstStyle/>
                    <a:p>
                      <a:pPr algn="ctr"/>
                      <a:endParaRPr lang="en-US" sz="1600" dirty="0" smtClean="0"/>
                    </a:p>
                    <a:p>
                      <a:pPr algn="ctr"/>
                      <a:r>
                        <a:rPr lang="en-US" sz="1600" dirty="0" smtClean="0"/>
                        <a:t>Explain that one decision teens can make about sex is to abstain until they are older. Emphasize that people choose to abstain from something for many reasons including health, religion, fear, or lack of interest. </a:t>
                      </a:r>
                      <a:endParaRPr lang="en-US" sz="1600" b="0" i="0" kern="1200" dirty="0" smtClean="0">
                        <a:solidFill>
                          <a:schemeClr val="tx1"/>
                        </a:solidFill>
                        <a:latin typeface="+mn-lt"/>
                        <a:ea typeface="+mn-ea"/>
                        <a:cs typeface="+mn-cs"/>
                      </a:endParaRPr>
                    </a:p>
                  </a:txBody>
                  <a:tcPr marL="121905" marR="121905" marT="45731" marB="45731"/>
                </a:tc>
              </a:tr>
              <a:tr h="153564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Assessment task</a:t>
                      </a:r>
                    </a:p>
                    <a:p>
                      <a:pPr algn="ctr"/>
                      <a:endParaRPr lang="en-US" sz="1600" b="1" u="none" dirty="0">
                        <a:solidFill>
                          <a:srgbClr val="002060"/>
                        </a:solidFill>
                      </a:endParaRPr>
                    </a:p>
                  </a:txBody>
                  <a:tcPr marL="121905" marR="121905" marT="45731" marB="45731"/>
                </a:tc>
                <a:tc>
                  <a:txBody>
                    <a:bodyPr/>
                    <a:lstStyle/>
                    <a:p>
                      <a:pPr algn="ctr"/>
                      <a:endParaRPr lang="en-US" sz="1600" dirty="0" smtClean="0"/>
                    </a:p>
                    <a:p>
                      <a:pPr algn="ctr"/>
                      <a:r>
                        <a:rPr lang="en-US" sz="1600" dirty="0" smtClean="0"/>
                        <a:t>students can make up their own “What do you do, Dear?” questions and answers.</a:t>
                      </a:r>
                    </a:p>
                  </a:txBody>
                  <a:tcPr marL="121905" marR="121905" marT="45731" marB="45731"/>
                </a:tc>
                <a:tc>
                  <a:txBody>
                    <a:bodyPr/>
                    <a:lstStyle/>
                    <a:p>
                      <a:pPr algn="ctr"/>
                      <a:endParaRPr lang="en-US" sz="1600" dirty="0" smtClean="0"/>
                    </a:p>
                    <a:p>
                      <a:pPr algn="ctr"/>
                      <a:r>
                        <a:rPr lang="en-US" sz="1600" dirty="0" smtClean="0">
                          <a:solidFill>
                            <a:schemeClr val="accent1">
                              <a:lumMod val="50000"/>
                            </a:schemeClr>
                          </a:solidFill>
                        </a:rPr>
                        <a:t>students can make their two- column list of decisions that others make and that they make and explain how they can make good decisions.</a:t>
                      </a:r>
                    </a:p>
                  </a:txBody>
                  <a:tcPr marL="121905" marR="121905" marT="45731" marB="45731"/>
                </a:tc>
                <a:tc>
                  <a:txBody>
                    <a:bodyPr/>
                    <a:lstStyle/>
                    <a:p>
                      <a:pPr algn="ctr"/>
                      <a:endParaRPr lang="en-US" sz="1600" dirty="0" smtClean="0"/>
                    </a:p>
                    <a:p>
                      <a:pPr algn="ctr"/>
                      <a:r>
                        <a:rPr lang="en-US" sz="1600" dirty="0" smtClean="0"/>
                        <a:t>students can write down the reasons to remain abstinent that have the most meaning to them. </a:t>
                      </a:r>
                    </a:p>
                  </a:txBody>
                  <a:tcPr marL="121905" marR="121905" marT="45731" marB="45731"/>
                </a:tc>
              </a:tr>
              <a:tr h="151508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Assessment criteria</a:t>
                      </a:r>
                    </a:p>
                  </a:txBody>
                  <a:tcPr marL="121905" marR="121905" marT="45731" marB="45731"/>
                </a:tc>
                <a:tc>
                  <a:txBody>
                    <a:bodyPr/>
                    <a:lstStyle/>
                    <a:p>
                      <a:pPr algn="ctr"/>
                      <a:endParaRPr lang="en-US" sz="1600" u="none" dirty="0" smtClean="0"/>
                    </a:p>
                    <a:p>
                      <a:pPr algn="ctr"/>
                      <a:r>
                        <a:rPr lang="en-US" sz="1600" dirty="0" smtClean="0"/>
                        <a:t>students should explain what to do and why they chose to do it. All answers should be health enhancing.</a:t>
                      </a:r>
                      <a:endParaRPr lang="en-US" sz="1600" u="none" dirty="0" smtClean="0"/>
                    </a:p>
                  </a:txBody>
                  <a:tcPr marL="121905" marR="121905" marT="45731" marB="45731"/>
                </a:tc>
                <a:tc>
                  <a:txBody>
                    <a:bodyPr/>
                    <a:lstStyle/>
                    <a:p>
                      <a:pPr algn="ctr"/>
                      <a:r>
                        <a:rPr lang="en-US" sz="1600" dirty="0" smtClean="0">
                          <a:solidFill>
                            <a:schemeClr val="accent1">
                              <a:lumMod val="50000"/>
                            </a:schemeClr>
                          </a:solidFill>
                        </a:rPr>
                        <a:t>students should explain three alternatives for a specific decision, name positive and negative consequences, choose a decision, and tell how they will know whether it was a good one. </a:t>
                      </a:r>
                      <a:endParaRPr lang="en-US" sz="1600" dirty="0">
                        <a:solidFill>
                          <a:schemeClr val="accent1">
                            <a:lumMod val="50000"/>
                          </a:schemeClr>
                        </a:solidFill>
                      </a:endParaRPr>
                    </a:p>
                  </a:txBody>
                  <a:tcPr marL="121905" marR="121905" marT="45731" marB="45731"/>
                </a:tc>
                <a:tc>
                  <a:txBody>
                    <a:bodyPr/>
                    <a:lstStyle/>
                    <a:p>
                      <a:pPr algn="ctr"/>
                      <a:endParaRPr lang="en-US" sz="1600" dirty="0" smtClean="0"/>
                    </a:p>
                    <a:p>
                      <a:pPr algn="ctr"/>
                      <a:r>
                        <a:rPr lang="en-US" sz="1600" dirty="0" smtClean="0"/>
                        <a:t>students should be able to explain why their reasons have the most meaning and why those reasons would help them remain abstinent. </a:t>
                      </a:r>
                    </a:p>
                  </a:txBody>
                  <a:tcPr marL="121905" marR="121905" marT="45731" marB="45731"/>
                </a:tc>
              </a:tr>
              <a:tr h="83943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ar-SA"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Constructs</a:t>
                      </a:r>
                    </a:p>
                    <a:p>
                      <a:pPr algn="ctr"/>
                      <a:endParaRPr lang="en-US" sz="1600" b="1" u="none" dirty="0">
                        <a:solidFill>
                          <a:srgbClr val="002060"/>
                        </a:solidFill>
                      </a:endParaRPr>
                    </a:p>
                  </a:txBody>
                  <a:tcPr marL="121905" marR="121905" marT="45731" marB="45731"/>
                </a:tc>
                <a:tc>
                  <a:txBody>
                    <a:bodyPr/>
                    <a:lstStyle/>
                    <a:p>
                      <a:pPr algn="ctr"/>
                      <a:endParaRPr lang="en-US" sz="1600" b="1" u="none" dirty="0" smtClean="0"/>
                    </a:p>
                    <a:p>
                      <a:pPr algn="ctr"/>
                      <a:r>
                        <a:rPr lang="en-US" sz="1600" b="1" dirty="0" smtClean="0"/>
                        <a:t>Perceived behavioral control.</a:t>
                      </a:r>
                      <a:endParaRPr lang="ar-SA" sz="1600" b="1" u="none" dirty="0" smtClean="0"/>
                    </a:p>
                  </a:txBody>
                  <a:tcPr marL="121905" marR="121905" marT="45731" marB="45731"/>
                </a:tc>
                <a:tc>
                  <a:txBody>
                    <a:bodyPr/>
                    <a:lstStyle/>
                    <a:p>
                      <a:pPr algn="ctr"/>
                      <a:r>
                        <a:rPr lang="en-US" sz="1600" b="1" baseline="0" dirty="0" smtClean="0">
                          <a:solidFill>
                            <a:schemeClr val="accent1">
                              <a:lumMod val="50000"/>
                            </a:schemeClr>
                          </a:solidFill>
                        </a:rPr>
                        <a:t> </a:t>
                      </a:r>
                    </a:p>
                    <a:p>
                      <a:pPr algn="ctr"/>
                      <a:r>
                        <a:rPr lang="en-US" sz="1600" b="1" dirty="0" smtClean="0">
                          <a:solidFill>
                            <a:schemeClr val="accent1">
                              <a:lumMod val="50000"/>
                            </a:schemeClr>
                          </a:solidFill>
                        </a:rPr>
                        <a:t>Perceived behavioral control</a:t>
                      </a:r>
                      <a:endParaRPr lang="en-US" sz="1600" b="1" baseline="0" dirty="0" smtClean="0">
                        <a:solidFill>
                          <a:schemeClr val="accent1">
                            <a:lumMod val="50000"/>
                          </a:schemeClr>
                        </a:solidFill>
                      </a:endParaRPr>
                    </a:p>
                    <a:p>
                      <a:pPr algn="ctr"/>
                      <a:endParaRPr lang="en-US" sz="1600" b="1" dirty="0">
                        <a:solidFill>
                          <a:schemeClr val="accent1">
                            <a:lumMod val="50000"/>
                          </a:schemeClr>
                        </a:solidFill>
                      </a:endParaRPr>
                    </a:p>
                  </a:txBody>
                  <a:tcPr marL="121905" marR="121905" marT="45731" marB="4573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Attitudes towards behavior</a:t>
                      </a:r>
                      <a:endParaRPr lang="en-US" sz="1600" b="1" u="none" dirty="0" smtClean="0"/>
                    </a:p>
                  </a:txBody>
                  <a:tcPr marL="121905" marR="121905" marT="45731" marB="45731"/>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054646" y="1773610"/>
            <a:ext cx="10175805" cy="3529209"/>
          </a:xfrm>
          <a:prstGeom prst="roundRect">
            <a:avLst/>
          </a:prstGeom>
          <a:ln w="38100"/>
        </p:spPr>
        <p:style>
          <a:lnRef idx="2">
            <a:schemeClr val="accent1"/>
          </a:lnRef>
          <a:fillRef idx="1">
            <a:schemeClr val="lt1"/>
          </a:fillRef>
          <a:effectRef idx="0">
            <a:schemeClr val="accent1"/>
          </a:effectRef>
          <a:fontRef idx="minor">
            <a:schemeClr val="dk1"/>
          </a:fontRef>
        </p:style>
        <p:txBody>
          <a:bodyPr lIns="99697" tIns="49849" rIns="99697" bIns="49849" rtlCol="1" anchor="ctr"/>
          <a:lstStyle/>
          <a:p>
            <a:pPr algn="ctr" rtl="0">
              <a:buNone/>
            </a:pPr>
            <a:r>
              <a:rPr lang="en-US" sz="3200" b="1" dirty="0" smtClean="0">
                <a:solidFill>
                  <a:srgbClr val="C00000"/>
                </a:solidFill>
              </a:rPr>
              <a:t>NHES6 I Goal Setting </a:t>
            </a:r>
          </a:p>
          <a:p>
            <a:pPr algn="ctr" rtl="0">
              <a:buNone/>
            </a:pPr>
            <a:r>
              <a:rPr lang="en-US" sz="3200" i="1" dirty="0" smtClean="0"/>
              <a:t>Students will demonstrate the ability to use goal-setting skills to enhance health. </a:t>
            </a:r>
            <a:br>
              <a:rPr lang="en-US" sz="3200" i="1" dirty="0" smtClean="0"/>
            </a:br>
            <a:r>
              <a:rPr lang="en-US" sz="3200" dirty="0" smtClean="0"/>
              <a:t/>
            </a:r>
            <a:br>
              <a:rPr lang="en-US" sz="3200" dirty="0" smtClean="0"/>
            </a:br>
            <a:endParaRPr lang="ar-SA" sz="32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5"/>
          <p:cNvGraphicFramePr>
            <a:graphicFrameLocks/>
          </p:cNvGraphicFramePr>
          <p:nvPr/>
        </p:nvGraphicFramePr>
        <p:xfrm>
          <a:off x="-1" y="1"/>
          <a:ext cx="12190413" cy="6934069"/>
        </p:xfrm>
        <a:graphic>
          <a:graphicData uri="http://schemas.openxmlformats.org/drawingml/2006/table">
            <a:tbl>
              <a:tblPr firstRow="1" bandRow="1">
                <a:tableStyleId>{5DA37D80-6434-44D0-A028-1B22A696006F}</a:tableStyleId>
              </a:tblPr>
              <a:tblGrid>
                <a:gridCol w="1433198"/>
                <a:gridCol w="3632413"/>
                <a:gridCol w="3459441"/>
                <a:gridCol w="3665361"/>
              </a:tblGrid>
              <a:tr h="331234">
                <a:tc>
                  <a:txBody>
                    <a:bodyPr/>
                    <a:lstStyle/>
                    <a:p>
                      <a:pPr algn="ctr"/>
                      <a:endParaRPr lang="en-US" sz="1600" dirty="0"/>
                    </a:p>
                  </a:txBody>
                  <a:tcPr marL="121905" marR="121905" marT="45731" marB="45731"/>
                </a:tc>
                <a:tc>
                  <a:txBody>
                    <a:bodyPr/>
                    <a:lstStyle/>
                    <a:p>
                      <a:pPr algn="ctr"/>
                      <a:r>
                        <a:rPr lang="en-US" sz="1600" dirty="0" smtClean="0">
                          <a:solidFill>
                            <a:srgbClr val="002060"/>
                          </a:solidFill>
                        </a:rPr>
                        <a:t>Grades K-2</a:t>
                      </a:r>
                      <a:endParaRPr lang="en-US" sz="1600" dirty="0">
                        <a:solidFill>
                          <a:srgbClr val="002060"/>
                        </a:solidFill>
                      </a:endParaRPr>
                    </a:p>
                  </a:txBody>
                  <a:tcPr marL="121905" marR="121905" marT="45731" marB="45731"/>
                </a:tc>
                <a:tc>
                  <a:txBody>
                    <a:bodyPr/>
                    <a:lstStyle/>
                    <a:p>
                      <a:pPr algn="ctr"/>
                      <a:r>
                        <a:rPr lang="en-US" sz="1600" dirty="0" smtClean="0">
                          <a:solidFill>
                            <a:srgbClr val="002060"/>
                          </a:solidFill>
                        </a:rPr>
                        <a:t>Grades</a:t>
                      </a:r>
                      <a:r>
                        <a:rPr lang="en-US" sz="1600" baseline="0" dirty="0" smtClean="0">
                          <a:solidFill>
                            <a:srgbClr val="002060"/>
                          </a:solidFill>
                        </a:rPr>
                        <a:t> 3-5</a:t>
                      </a:r>
                      <a:endParaRPr lang="en-US" sz="1600" dirty="0">
                        <a:solidFill>
                          <a:srgbClr val="002060"/>
                        </a:solidFill>
                      </a:endParaRPr>
                    </a:p>
                  </a:txBody>
                  <a:tcPr marL="121905" marR="121905" marT="45731" marB="45731"/>
                </a:tc>
                <a:tc>
                  <a:txBody>
                    <a:bodyPr/>
                    <a:lstStyle/>
                    <a:p>
                      <a:pPr algn="ctr"/>
                      <a:r>
                        <a:rPr lang="en-US" sz="1600" dirty="0" smtClean="0">
                          <a:solidFill>
                            <a:srgbClr val="002060"/>
                          </a:solidFill>
                        </a:rPr>
                        <a:t>Grades 6-8</a:t>
                      </a:r>
                      <a:endParaRPr lang="en-US" sz="1600" dirty="0">
                        <a:solidFill>
                          <a:srgbClr val="002060"/>
                        </a:solidFill>
                      </a:endParaRPr>
                    </a:p>
                  </a:txBody>
                  <a:tcPr marL="121905" marR="121905" marT="45731" marB="45731"/>
                </a:tc>
              </a:tr>
              <a:tr h="647564">
                <a:tc>
                  <a:txBody>
                    <a:bodyPr/>
                    <a:lstStyle/>
                    <a:p>
                      <a:pPr algn="ctr"/>
                      <a:r>
                        <a:rPr lang="en-US" sz="1600" b="1" dirty="0" smtClean="0">
                          <a:solidFill>
                            <a:srgbClr val="002060"/>
                          </a:solidFill>
                        </a:rPr>
                        <a:t>Title</a:t>
                      </a:r>
                      <a:endParaRPr lang="en-US" sz="1600" b="1" dirty="0">
                        <a:solidFill>
                          <a:srgbClr val="002060"/>
                        </a:solidFill>
                      </a:endParaRPr>
                    </a:p>
                  </a:txBody>
                  <a:tcPr marL="121905" marR="121905" marT="45731" marB="45731"/>
                </a:tc>
                <a:tc>
                  <a:txBody>
                    <a:bodyPr/>
                    <a:lstStyle/>
                    <a:p>
                      <a:pPr algn="ctr"/>
                      <a:r>
                        <a:rPr lang="en-US" sz="1600" b="1" dirty="0" smtClean="0"/>
                        <a:t>Goals for Being a Good Friend</a:t>
                      </a:r>
                      <a:r>
                        <a:rPr lang="en-US" sz="1600" dirty="0" smtClean="0"/>
                        <a:t> </a:t>
                      </a:r>
                      <a:endParaRPr lang="en-US" sz="1600" b="1" dirty="0"/>
                    </a:p>
                  </a:txBody>
                  <a:tcPr marL="121905" marR="121905" marT="45731" marB="45731"/>
                </a:tc>
                <a:tc>
                  <a:txBody>
                    <a:bodyPr/>
                    <a:lstStyle/>
                    <a:p>
                      <a:pPr algn="ctr"/>
                      <a:r>
                        <a:rPr lang="en-US" sz="1600" b="1" dirty="0" smtClean="0">
                          <a:solidFill>
                            <a:schemeClr val="accent1">
                              <a:lumMod val="50000"/>
                            </a:schemeClr>
                          </a:solidFill>
                        </a:rPr>
                        <a:t>Goals to Help My Family </a:t>
                      </a:r>
                      <a:endParaRPr lang="en-US" sz="1600" b="1" dirty="0">
                        <a:solidFill>
                          <a:schemeClr val="accent1">
                            <a:lumMod val="50000"/>
                          </a:schemeClr>
                        </a:solidFill>
                      </a:endParaRPr>
                    </a:p>
                  </a:txBody>
                  <a:tcPr marL="121905" marR="121905" marT="45731" marB="45731"/>
                </a:tc>
                <a:tc>
                  <a:txBody>
                    <a:bodyPr/>
                    <a:lstStyle/>
                    <a:p>
                      <a:pPr algn="ctr"/>
                      <a:r>
                        <a:rPr lang="en-US" sz="1600" b="1" dirty="0" smtClean="0"/>
                        <a:t>Teen Parenting—Not One of My Goals </a:t>
                      </a:r>
                      <a:endParaRPr lang="en-US" sz="1600" b="1" kern="1200" dirty="0" smtClean="0">
                        <a:solidFill>
                          <a:schemeClr val="tx1"/>
                        </a:solidFill>
                        <a:latin typeface="+mn-lt"/>
                        <a:ea typeface="+mn-ea"/>
                        <a:cs typeface="+mn-cs"/>
                      </a:endParaRPr>
                    </a:p>
                  </a:txBody>
                  <a:tcPr marL="121905" marR="121905" marT="45731" marB="45731"/>
                </a:tc>
              </a:tr>
              <a:tr h="1990627">
                <a:tc>
                  <a:txBody>
                    <a:bodyPr/>
                    <a:lstStyle/>
                    <a:p>
                      <a:pPr algn="ctr"/>
                      <a:endParaRPr lang="en-US" sz="1600" b="1" dirty="0" smtClean="0">
                        <a:solidFill>
                          <a:srgbClr val="002060"/>
                        </a:solidFill>
                      </a:endParaRPr>
                    </a:p>
                    <a:p>
                      <a:pPr algn="ctr"/>
                      <a:endParaRPr lang="en-US" sz="1600" b="1" dirty="0" smtClean="0">
                        <a:solidFill>
                          <a:srgbClr val="002060"/>
                        </a:solidFill>
                      </a:endParaRPr>
                    </a:p>
                    <a:p>
                      <a:pPr algn="ctr"/>
                      <a:r>
                        <a:rPr lang="en-US" sz="1600" b="1" dirty="0" smtClean="0">
                          <a:solidFill>
                            <a:srgbClr val="002060"/>
                          </a:solidFill>
                        </a:rPr>
                        <a:t>Example</a:t>
                      </a:r>
                      <a:endParaRPr lang="en-US" sz="1600" b="1" dirty="0">
                        <a:solidFill>
                          <a:srgbClr val="002060"/>
                        </a:solidFill>
                      </a:endParaRPr>
                    </a:p>
                  </a:txBody>
                  <a:tcPr marL="121905" marR="121905" marT="45731" marB="45731"/>
                </a:tc>
                <a:tc>
                  <a:txBody>
                    <a:bodyPr/>
                    <a:lstStyle/>
                    <a:p>
                      <a:pPr algn="ctr"/>
                      <a:endParaRPr lang="en-US" sz="1600" dirty="0" smtClean="0"/>
                    </a:p>
                    <a:p>
                      <a:pPr algn="ctr"/>
                      <a:r>
                        <a:rPr lang="en-US" sz="1600" dirty="0" smtClean="0">
                          <a:cs typeface="+mn-cs"/>
                        </a:rPr>
                        <a:t>Students can work in small groups to brainstorm the qualities of a </a:t>
                      </a:r>
                      <a:r>
                        <a:rPr lang="en-US" sz="1600" b="1" dirty="0" smtClean="0">
                          <a:cs typeface="+mn-cs"/>
                        </a:rPr>
                        <a:t>good friend</a:t>
                      </a:r>
                      <a:r>
                        <a:rPr lang="en-US" sz="1600" dirty="0" smtClean="0">
                          <a:cs typeface="+mn-cs"/>
                        </a:rPr>
                        <a:t>. Students should identify one way they could improve on being </a:t>
                      </a:r>
                      <a:r>
                        <a:rPr lang="en-US" sz="1600" i="1" dirty="0" smtClean="0">
                          <a:cs typeface="+mn-cs"/>
                        </a:rPr>
                        <a:t>a </a:t>
                      </a:r>
                      <a:r>
                        <a:rPr lang="en-US" sz="1600" dirty="0" smtClean="0">
                          <a:cs typeface="+mn-cs"/>
                        </a:rPr>
                        <a:t>good friend. </a:t>
                      </a:r>
                      <a:endParaRPr lang="ar-SA" sz="1600" dirty="0" smtClean="0">
                        <a:cs typeface="+mn-cs"/>
                      </a:endParaRPr>
                    </a:p>
                  </a:txBody>
                  <a:tcPr marL="121905" marR="121905" marT="45731" marB="45731"/>
                </a:tc>
                <a:tc>
                  <a:txBody>
                    <a:bodyPr/>
                    <a:lstStyle/>
                    <a:p>
                      <a:pPr algn="ctr"/>
                      <a:endParaRPr lang="en-US" sz="1600" dirty="0" smtClean="0"/>
                    </a:p>
                    <a:p>
                      <a:pPr algn="ctr"/>
                      <a:r>
                        <a:rPr lang="en-US" sz="1600" dirty="0" smtClean="0">
                          <a:solidFill>
                            <a:schemeClr val="accent1">
                              <a:lumMod val="50000"/>
                            </a:schemeClr>
                          </a:solidFill>
                        </a:rPr>
                        <a:t>Students can discuss ways they can be </a:t>
                      </a:r>
                      <a:r>
                        <a:rPr lang="en-US" sz="1600" b="1" dirty="0" smtClean="0">
                          <a:solidFill>
                            <a:schemeClr val="accent1">
                              <a:lumMod val="50000"/>
                            </a:schemeClr>
                          </a:solidFill>
                        </a:rPr>
                        <a:t>helpful</a:t>
                      </a:r>
                      <a:r>
                        <a:rPr lang="en-US" sz="1600" dirty="0" smtClean="0">
                          <a:solidFill>
                            <a:schemeClr val="accent1">
                              <a:lumMod val="50000"/>
                            </a:schemeClr>
                          </a:solidFill>
                        </a:rPr>
                        <a:t> in their families without being asked. Students can set a personal goal to help in a certain way in their families for a week, without publicizing their goal at tome. </a:t>
                      </a:r>
                      <a:endParaRPr lang="en-US" sz="1600" dirty="0">
                        <a:solidFill>
                          <a:schemeClr val="accent1">
                            <a:lumMod val="50000"/>
                          </a:schemeClr>
                        </a:solidFill>
                      </a:endParaRPr>
                    </a:p>
                  </a:txBody>
                  <a:tcPr marL="121905" marR="121905" marT="45731" marB="45731"/>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dirty="0" smtClean="0"/>
                        <a:t>Discussing about one of the negative outcomes of becoming sexually active is becoming a teen parent .Students can work in small groups to brainstorm on a sheet about how their lives would change in each of five categories financial, family, social, educational, and emotional if they became a teen parent .</a:t>
                      </a:r>
                      <a:endParaRPr lang="ar-SA" sz="1600" dirty="0" smtClean="0"/>
                    </a:p>
                  </a:txBody>
                  <a:tcPr marL="121905" marR="121905" marT="45731" marB="45731"/>
                </a:tc>
              </a:tr>
              <a:tr h="153564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Assessment task</a:t>
                      </a:r>
                    </a:p>
                    <a:p>
                      <a:pPr algn="ctr"/>
                      <a:endParaRPr lang="en-US" sz="1600" b="1" u="none" dirty="0">
                        <a:solidFill>
                          <a:srgbClr val="002060"/>
                        </a:solidFill>
                      </a:endParaRPr>
                    </a:p>
                  </a:txBody>
                  <a:tcPr marL="121905" marR="121905" marT="45731" marB="45731"/>
                </a:tc>
                <a:tc>
                  <a:txBody>
                    <a:bodyPr/>
                    <a:lstStyle/>
                    <a:p>
                      <a:pPr algn="ctr"/>
                      <a:r>
                        <a:rPr lang="en-US" sz="1600" dirty="0" smtClean="0"/>
                        <a:t>Students can set an individual or class goal for being a good friend or a better friend for one week. Students should discuss their progress day by day during the week. </a:t>
                      </a:r>
                    </a:p>
                  </a:txBody>
                  <a:tcPr marL="121905" marR="121905" marT="45731" marB="45731"/>
                </a:tc>
                <a:tc>
                  <a:txBody>
                    <a:bodyPr/>
                    <a:lstStyle/>
                    <a:p>
                      <a:pPr algn="ctr"/>
                      <a:endParaRPr lang="en-US" sz="1600" dirty="0" smtClean="0"/>
                    </a:p>
                    <a:p>
                      <a:pPr algn="ctr"/>
                      <a:endParaRPr lang="en-US" sz="1600" dirty="0" smtClean="0"/>
                    </a:p>
                    <a:p>
                      <a:pPr algn="ctr"/>
                      <a:r>
                        <a:rPr lang="en-US" sz="1600" dirty="0" smtClean="0">
                          <a:solidFill>
                            <a:schemeClr val="accent1">
                              <a:lumMod val="50000"/>
                            </a:schemeClr>
                          </a:solidFill>
                        </a:rPr>
                        <a:t>Students set their goals .</a:t>
                      </a:r>
                    </a:p>
                  </a:txBody>
                  <a:tcPr marL="121905" marR="121905" marT="45731" marB="45731"/>
                </a:tc>
                <a:tc>
                  <a:txBody>
                    <a:bodyPr/>
                    <a:lstStyle/>
                    <a:p>
                      <a:pPr algn="ctr"/>
                      <a:r>
                        <a:rPr lang="en-US" sz="1600" dirty="0" smtClean="0"/>
                        <a:t>Students can share with the class the three most persuasive reasons to not become a teen parent. During their presentation, students should share personal goals that would be affected if they became teen parents. </a:t>
                      </a:r>
                    </a:p>
                  </a:txBody>
                  <a:tcPr marL="121905" marR="121905" marT="45731" marB="45731"/>
                </a:tc>
              </a:tr>
              <a:tr h="151508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Assessment criteria</a:t>
                      </a:r>
                    </a:p>
                  </a:txBody>
                  <a:tcPr marL="121905" marR="121905" marT="45731" marB="45731"/>
                </a:tc>
                <a:tc>
                  <a:txBody>
                    <a:bodyPr/>
                    <a:lstStyle/>
                    <a:p>
                      <a:pPr algn="ctr"/>
                      <a:endParaRPr lang="en-US" sz="1600" dirty="0" smtClean="0"/>
                    </a:p>
                    <a:p>
                      <a:pPr algn="ctr"/>
                      <a:r>
                        <a:rPr lang="en-US" sz="1600" dirty="0" smtClean="0"/>
                        <a:t>Students should state a clear goal , make a plan, plan for supports and barriers, and evaluate results </a:t>
                      </a:r>
                      <a:endParaRPr lang="en-US" sz="1600" u="none" dirty="0" smtClean="0"/>
                    </a:p>
                  </a:txBody>
                  <a:tcPr marL="121905" marR="121905" marT="45731" marB="45731"/>
                </a:tc>
                <a:tc>
                  <a:txBody>
                    <a:bodyPr/>
                    <a:lstStyle/>
                    <a:p>
                      <a:pPr algn="ctr"/>
                      <a:r>
                        <a:rPr lang="en-US" sz="1600" dirty="0" smtClean="0">
                          <a:solidFill>
                            <a:schemeClr val="accent1">
                              <a:lumMod val="50000"/>
                            </a:schemeClr>
                          </a:solidFill>
                        </a:rPr>
                        <a:t>students should set a clear goal, tell what steps they will take to achieve it, identity supports and barriers and ways to deal with barriers, and plan away to assess their progress. </a:t>
                      </a:r>
                      <a:endParaRPr lang="en-US" sz="1600" dirty="0">
                        <a:solidFill>
                          <a:schemeClr val="accent1">
                            <a:lumMod val="50000"/>
                          </a:schemeClr>
                        </a:solidFill>
                      </a:endParaRPr>
                    </a:p>
                  </a:txBody>
                  <a:tcPr marL="121905" marR="121905" marT="45731" marB="45731"/>
                </a:tc>
                <a:tc>
                  <a:txBody>
                    <a:bodyPr/>
                    <a:lstStyle/>
                    <a:p>
                      <a:pPr algn="ctr"/>
                      <a:endParaRPr lang="en-US" sz="1600" dirty="0" smtClean="0"/>
                    </a:p>
                    <a:p>
                      <a:pPr algn="ctr"/>
                      <a:r>
                        <a:rPr lang="en-US" sz="1600" dirty="0" smtClean="0"/>
                        <a:t>Students should list at least three goals that would be affected and explain how these goals affect their decisions related to sexual health. </a:t>
                      </a:r>
                    </a:p>
                  </a:txBody>
                  <a:tcPr marL="121905" marR="121905" marT="45731" marB="45731"/>
                </a:tc>
              </a:tr>
              <a:tr h="83943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ar-SA"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Constructs</a:t>
                      </a:r>
                    </a:p>
                    <a:p>
                      <a:pPr algn="ctr"/>
                      <a:endParaRPr lang="en-US" sz="1600" b="1" u="none" dirty="0">
                        <a:solidFill>
                          <a:srgbClr val="002060"/>
                        </a:solidFill>
                      </a:endParaRPr>
                    </a:p>
                  </a:txBody>
                  <a:tcPr marL="121905" marR="121905" marT="45731" marB="45731"/>
                </a:tc>
                <a:tc>
                  <a:txBody>
                    <a:bodyPr/>
                    <a:lstStyle/>
                    <a:p>
                      <a:pPr algn="ctr"/>
                      <a:r>
                        <a:rPr lang="en-US" sz="1600" b="1" dirty="0" smtClean="0"/>
                        <a:t>Subjective norms</a:t>
                      </a:r>
                    </a:p>
                    <a:p>
                      <a:pPr algn="ctr"/>
                      <a:r>
                        <a:rPr lang="en-US" sz="1600" b="1" dirty="0" smtClean="0"/>
                        <a:t>perceived behavioral control</a:t>
                      </a:r>
                      <a:endParaRPr lang="ar-SA" sz="1600" b="1" u="none" dirty="0" smtClean="0"/>
                    </a:p>
                  </a:txBody>
                  <a:tcPr marL="121905" marR="121905" marT="45731" marB="45731"/>
                </a:tc>
                <a:tc>
                  <a:txBody>
                    <a:bodyPr/>
                    <a:lstStyle/>
                    <a:p>
                      <a:pPr algn="ctr"/>
                      <a:r>
                        <a:rPr lang="en-US" sz="1600" b="1" baseline="0" dirty="0" smtClean="0">
                          <a:solidFill>
                            <a:schemeClr val="accent1">
                              <a:lumMod val="50000"/>
                            </a:schemeClr>
                          </a:solidFill>
                        </a:rPr>
                        <a:t> </a:t>
                      </a:r>
                    </a:p>
                    <a:p>
                      <a:pPr algn="ctr"/>
                      <a:r>
                        <a:rPr lang="en-US" sz="1600" b="1" dirty="0" smtClean="0">
                          <a:solidFill>
                            <a:schemeClr val="accent1">
                              <a:lumMod val="50000"/>
                            </a:schemeClr>
                          </a:solidFill>
                        </a:rPr>
                        <a:t>Perceived behavioral control</a:t>
                      </a:r>
                      <a:endParaRPr lang="en-US" sz="1600" b="1" dirty="0">
                        <a:solidFill>
                          <a:schemeClr val="accent1">
                            <a:lumMod val="50000"/>
                          </a:schemeClr>
                        </a:solidFill>
                      </a:endParaRPr>
                    </a:p>
                  </a:txBody>
                  <a:tcPr marL="121905" marR="121905" marT="45731" marB="4573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Attitudes toward behavior</a:t>
                      </a:r>
                      <a:endParaRPr lang="en-US" sz="1600" b="1" u="none" dirty="0" smtClean="0"/>
                    </a:p>
                  </a:txBody>
                  <a:tcPr marL="121905" marR="121905" marT="45731" marB="45731"/>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007305" y="1701203"/>
            <a:ext cx="10175805" cy="3529209"/>
          </a:xfrm>
          <a:prstGeom prst="roundRect">
            <a:avLst/>
          </a:prstGeom>
          <a:ln w="38100"/>
        </p:spPr>
        <p:style>
          <a:lnRef idx="2">
            <a:schemeClr val="accent1"/>
          </a:lnRef>
          <a:fillRef idx="1">
            <a:schemeClr val="lt1"/>
          </a:fillRef>
          <a:effectRef idx="0">
            <a:schemeClr val="accent1"/>
          </a:effectRef>
          <a:fontRef idx="minor">
            <a:schemeClr val="dk1"/>
          </a:fontRef>
        </p:style>
        <p:txBody>
          <a:bodyPr lIns="99697" tIns="49849" rIns="99697" bIns="49849" rtlCol="1" anchor="ctr"/>
          <a:lstStyle/>
          <a:p>
            <a:pPr algn="ctr">
              <a:buNone/>
            </a:pPr>
            <a:r>
              <a:rPr lang="en-US" sz="3200" b="1" dirty="0" smtClean="0">
                <a:solidFill>
                  <a:srgbClr val="C00000"/>
                </a:solidFill>
              </a:rPr>
              <a:t>NHES 7 I Self-Management </a:t>
            </a:r>
          </a:p>
          <a:p>
            <a:pPr algn="ctr">
              <a:buNone/>
            </a:pPr>
            <a:r>
              <a:rPr lang="en-US" sz="3200" i="1" dirty="0" smtClean="0"/>
              <a:t>Students will demonstrate the ability to practice health-enhancing behaviors and avoid or reduce health risks.</a:t>
            </a:r>
            <a:endParaRPr lang="en-US" sz="3200" dirty="0" smtClean="0"/>
          </a:p>
          <a:p>
            <a:pPr algn="ctr">
              <a:buNone/>
            </a:pPr>
            <a:endParaRPr lang="ar-SA" sz="32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5"/>
          <p:cNvGraphicFramePr>
            <a:graphicFrameLocks/>
          </p:cNvGraphicFramePr>
          <p:nvPr/>
        </p:nvGraphicFramePr>
        <p:xfrm>
          <a:off x="-1" y="1"/>
          <a:ext cx="12190413" cy="7217322"/>
        </p:xfrm>
        <a:graphic>
          <a:graphicData uri="http://schemas.openxmlformats.org/drawingml/2006/table">
            <a:tbl>
              <a:tblPr firstRow="1" bandRow="1">
                <a:tableStyleId>{5DA37D80-6434-44D0-A028-1B22A696006F}</a:tableStyleId>
              </a:tblPr>
              <a:tblGrid>
                <a:gridCol w="1433198"/>
                <a:gridCol w="3632413"/>
                <a:gridCol w="3459441"/>
                <a:gridCol w="3665361"/>
              </a:tblGrid>
              <a:tr h="331234">
                <a:tc>
                  <a:txBody>
                    <a:bodyPr/>
                    <a:lstStyle/>
                    <a:p>
                      <a:pPr algn="ctr"/>
                      <a:endParaRPr lang="en-US" sz="1600" dirty="0"/>
                    </a:p>
                  </a:txBody>
                  <a:tcPr marL="121905" marR="121905" marT="45731" marB="45731"/>
                </a:tc>
                <a:tc>
                  <a:txBody>
                    <a:bodyPr/>
                    <a:lstStyle/>
                    <a:p>
                      <a:pPr algn="ctr"/>
                      <a:r>
                        <a:rPr lang="en-US" sz="1600" dirty="0" smtClean="0">
                          <a:solidFill>
                            <a:srgbClr val="002060"/>
                          </a:solidFill>
                        </a:rPr>
                        <a:t>Grades K-2</a:t>
                      </a:r>
                      <a:endParaRPr lang="en-US" sz="1600" dirty="0">
                        <a:solidFill>
                          <a:srgbClr val="002060"/>
                        </a:solidFill>
                      </a:endParaRPr>
                    </a:p>
                  </a:txBody>
                  <a:tcPr marL="121905" marR="121905" marT="45731" marB="45731"/>
                </a:tc>
                <a:tc>
                  <a:txBody>
                    <a:bodyPr/>
                    <a:lstStyle/>
                    <a:p>
                      <a:pPr algn="ctr"/>
                      <a:r>
                        <a:rPr lang="en-US" sz="1600" dirty="0" smtClean="0">
                          <a:solidFill>
                            <a:srgbClr val="002060"/>
                          </a:solidFill>
                        </a:rPr>
                        <a:t>Grades</a:t>
                      </a:r>
                      <a:r>
                        <a:rPr lang="en-US" sz="1600" baseline="0" dirty="0" smtClean="0">
                          <a:solidFill>
                            <a:srgbClr val="002060"/>
                          </a:solidFill>
                        </a:rPr>
                        <a:t> 3-5</a:t>
                      </a:r>
                      <a:endParaRPr lang="en-US" sz="1600" dirty="0">
                        <a:solidFill>
                          <a:srgbClr val="002060"/>
                        </a:solidFill>
                      </a:endParaRPr>
                    </a:p>
                  </a:txBody>
                  <a:tcPr marL="121905" marR="121905" marT="45731" marB="45731"/>
                </a:tc>
                <a:tc>
                  <a:txBody>
                    <a:bodyPr/>
                    <a:lstStyle/>
                    <a:p>
                      <a:pPr algn="ctr"/>
                      <a:r>
                        <a:rPr lang="en-US" sz="1600" dirty="0" smtClean="0">
                          <a:solidFill>
                            <a:srgbClr val="002060"/>
                          </a:solidFill>
                        </a:rPr>
                        <a:t>Grades 6-8</a:t>
                      </a:r>
                      <a:endParaRPr lang="en-US" sz="1600" dirty="0">
                        <a:solidFill>
                          <a:srgbClr val="002060"/>
                        </a:solidFill>
                      </a:endParaRPr>
                    </a:p>
                  </a:txBody>
                  <a:tcPr marL="121905" marR="121905" marT="45731" marB="45731"/>
                </a:tc>
              </a:tr>
              <a:tr h="647564">
                <a:tc>
                  <a:txBody>
                    <a:bodyPr/>
                    <a:lstStyle/>
                    <a:p>
                      <a:pPr algn="ctr"/>
                      <a:r>
                        <a:rPr lang="en-US" sz="1600" b="1" dirty="0" smtClean="0">
                          <a:solidFill>
                            <a:srgbClr val="002060"/>
                          </a:solidFill>
                        </a:rPr>
                        <a:t>Title</a:t>
                      </a:r>
                      <a:endParaRPr lang="en-US" sz="1600" b="1" dirty="0">
                        <a:solidFill>
                          <a:srgbClr val="002060"/>
                        </a:solidFill>
                      </a:endParaRPr>
                    </a:p>
                  </a:txBody>
                  <a:tcPr marL="121905" marR="121905" marT="45731" marB="45731"/>
                </a:tc>
                <a:tc>
                  <a:txBody>
                    <a:bodyPr/>
                    <a:lstStyle/>
                    <a:p>
                      <a:pPr algn="ctr"/>
                      <a:r>
                        <a:rPr lang="en-US" sz="1600" b="1" dirty="0" smtClean="0"/>
                        <a:t>Julius, Baby of the World: A New Brother or Sister in the Family </a:t>
                      </a:r>
                      <a:endParaRPr lang="en-US" sz="1600" b="1" dirty="0"/>
                    </a:p>
                  </a:txBody>
                  <a:tcPr marL="121905" marR="121905" marT="45731" marB="45731"/>
                </a:tc>
                <a:tc>
                  <a:txBody>
                    <a:bodyPr/>
                    <a:lstStyle/>
                    <a:p>
                      <a:pPr algn="ctr"/>
                      <a:r>
                        <a:rPr lang="en-US" sz="1600" b="1" dirty="0" smtClean="0">
                          <a:solidFill>
                            <a:schemeClr val="accent1">
                              <a:lumMod val="50000"/>
                            </a:schemeClr>
                          </a:solidFill>
                        </a:rPr>
                        <a:t>Getting Help </a:t>
                      </a:r>
                      <a:endParaRPr lang="en-US" sz="1600" b="1" dirty="0">
                        <a:solidFill>
                          <a:schemeClr val="accent1">
                            <a:lumMod val="50000"/>
                          </a:schemeClr>
                        </a:solidFill>
                      </a:endParaRPr>
                    </a:p>
                  </a:txBody>
                  <a:tcPr marL="121905" marR="121905" marT="45731" marB="45731"/>
                </a:tc>
                <a:tc>
                  <a:txBody>
                    <a:bodyPr/>
                    <a:lstStyle/>
                    <a:p>
                      <a:pPr algn="ctr"/>
                      <a:r>
                        <a:rPr lang="en-US" sz="1600" b="1" dirty="0" smtClean="0"/>
                        <a:t>Role-Plays for Self-Management</a:t>
                      </a:r>
                      <a:endParaRPr lang="en-US" sz="1600" b="1" kern="1200" dirty="0" smtClean="0">
                        <a:solidFill>
                          <a:schemeClr val="tx1"/>
                        </a:solidFill>
                        <a:latin typeface="+mn-lt"/>
                        <a:ea typeface="+mn-ea"/>
                        <a:cs typeface="+mn-cs"/>
                      </a:endParaRPr>
                    </a:p>
                  </a:txBody>
                  <a:tcPr marL="121905" marR="121905" marT="45731" marB="45731"/>
                </a:tc>
              </a:tr>
              <a:tr h="1990627">
                <a:tc>
                  <a:txBody>
                    <a:bodyPr/>
                    <a:lstStyle/>
                    <a:p>
                      <a:pPr algn="ctr"/>
                      <a:endParaRPr lang="en-US" sz="1600" b="1" dirty="0" smtClean="0">
                        <a:solidFill>
                          <a:srgbClr val="002060"/>
                        </a:solidFill>
                      </a:endParaRPr>
                    </a:p>
                    <a:p>
                      <a:pPr algn="ctr"/>
                      <a:endParaRPr lang="en-US" sz="1600" b="1" dirty="0" smtClean="0">
                        <a:solidFill>
                          <a:srgbClr val="002060"/>
                        </a:solidFill>
                      </a:endParaRPr>
                    </a:p>
                    <a:p>
                      <a:pPr algn="ctr"/>
                      <a:r>
                        <a:rPr lang="en-US" sz="1600" b="1" dirty="0" smtClean="0">
                          <a:solidFill>
                            <a:srgbClr val="002060"/>
                          </a:solidFill>
                        </a:rPr>
                        <a:t>Example</a:t>
                      </a:r>
                      <a:endParaRPr lang="en-US" sz="1600" b="1" dirty="0">
                        <a:solidFill>
                          <a:srgbClr val="002060"/>
                        </a:solidFill>
                      </a:endParaRPr>
                    </a:p>
                  </a:txBody>
                  <a:tcPr marL="121905" marR="121905" marT="45731" marB="45731"/>
                </a:tc>
                <a:tc>
                  <a:txBody>
                    <a:bodyPr/>
                    <a:lstStyle/>
                    <a:p>
                      <a:pPr algn="ctr"/>
                      <a:endParaRPr lang="en-US" sz="1600" dirty="0" smtClean="0"/>
                    </a:p>
                    <a:p>
                      <a:pPr algn="ctr"/>
                      <a:r>
                        <a:rPr lang="en-US" sz="1600" dirty="0" smtClean="0"/>
                        <a:t>Teachers tell the students about </a:t>
                      </a:r>
                      <a:r>
                        <a:rPr lang="en-US" sz="1600" b="1" dirty="0" smtClean="0"/>
                        <a:t>Lilly’s story</a:t>
                      </a:r>
                      <a:r>
                        <a:rPr lang="en-US" sz="1600" dirty="0" smtClean="0"/>
                        <a:t> with her new brother. Then the teachers can ask students to share their experiences and feelings  about having new siblings at home. </a:t>
                      </a:r>
                      <a:endParaRPr lang="ar-SA" sz="1600" dirty="0" smtClean="0"/>
                    </a:p>
                  </a:txBody>
                  <a:tcPr marL="121905" marR="121905" marT="45731" marB="45731"/>
                </a:tc>
                <a:tc>
                  <a:txBody>
                    <a:bodyPr/>
                    <a:lstStyle/>
                    <a:p>
                      <a:pPr algn="ctr"/>
                      <a:r>
                        <a:rPr lang="en-US" sz="1600" dirty="0" smtClean="0">
                          <a:solidFill>
                            <a:schemeClr val="accent1">
                              <a:lumMod val="50000"/>
                            </a:schemeClr>
                          </a:solidFill>
                        </a:rPr>
                        <a:t>Students should know how to get the </a:t>
                      </a:r>
                      <a:r>
                        <a:rPr lang="en-US" sz="1600" b="1" dirty="0" smtClean="0">
                          <a:solidFill>
                            <a:schemeClr val="accent1">
                              <a:lumMod val="50000"/>
                            </a:schemeClr>
                          </a:solidFill>
                        </a:rPr>
                        <a:t>help</a:t>
                      </a:r>
                      <a:r>
                        <a:rPr lang="en-US" sz="1600" dirty="0" smtClean="0">
                          <a:solidFill>
                            <a:schemeClr val="accent1">
                              <a:lumMod val="50000"/>
                            </a:schemeClr>
                          </a:solidFill>
                        </a:rPr>
                        <a:t> they need should an uncomfortable, threatening, or emergency situation arise. Students need to know that it’s important for them to tell an adult in those situation. Similarly, it’s important for adults to believe children who come to them for help</a:t>
                      </a:r>
                      <a:endParaRPr lang="en-US" sz="1600" dirty="0">
                        <a:solidFill>
                          <a:schemeClr val="accent1">
                            <a:lumMod val="50000"/>
                          </a:schemeClr>
                        </a:solidFill>
                      </a:endParaRPr>
                    </a:p>
                  </a:txBody>
                  <a:tcPr marL="121905" marR="121905" marT="45731" marB="45731"/>
                </a:tc>
                <a:tc>
                  <a:txBody>
                    <a:bodyPr/>
                    <a:lstStyle/>
                    <a:p>
                      <a:pPr algn="ctr"/>
                      <a:r>
                        <a:rPr lang="en-US" sz="1600" dirty="0" smtClean="0"/>
                        <a:t>Students can work in small groups to brainstorm </a:t>
                      </a:r>
                      <a:r>
                        <a:rPr lang="en-US" sz="1600" b="1" dirty="0" smtClean="0"/>
                        <a:t>challenging</a:t>
                      </a:r>
                      <a:r>
                        <a:rPr lang="en-US" sz="1600" dirty="0" smtClean="0"/>
                        <a:t> or </a:t>
                      </a:r>
                      <a:r>
                        <a:rPr lang="en-US" sz="1600" b="1" dirty="0" smtClean="0"/>
                        <a:t>risky situations </a:t>
                      </a:r>
                      <a:r>
                        <a:rPr lang="en-US" sz="1600" dirty="0" smtClean="0"/>
                        <a:t>they know that students their age face or might face in the future. Students can choose one of the situations and show a strong way to handle the situation, as well as a less decisive way that could lead to problems. </a:t>
                      </a:r>
                      <a:endParaRPr lang="en-US" sz="1600" b="0" i="0" kern="1200" dirty="0" smtClean="0">
                        <a:solidFill>
                          <a:schemeClr val="tx1"/>
                        </a:solidFill>
                        <a:latin typeface="+mn-lt"/>
                        <a:ea typeface="+mn-ea"/>
                        <a:cs typeface="+mn-cs"/>
                      </a:endParaRPr>
                    </a:p>
                  </a:txBody>
                  <a:tcPr marL="121905" marR="121905" marT="45731" marB="45731"/>
                </a:tc>
              </a:tr>
              <a:tr h="153564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Assessment task</a:t>
                      </a:r>
                    </a:p>
                    <a:p>
                      <a:pPr algn="ctr"/>
                      <a:endParaRPr lang="en-US" sz="1600" b="1" u="none" dirty="0">
                        <a:solidFill>
                          <a:srgbClr val="002060"/>
                        </a:solidFill>
                      </a:endParaRPr>
                    </a:p>
                  </a:txBody>
                  <a:tcPr marL="121905" marR="121905" marT="45731" marB="45731"/>
                </a:tc>
                <a:tc>
                  <a:txBody>
                    <a:bodyPr/>
                    <a:lstStyle/>
                    <a:p>
                      <a:pPr algn="ctr"/>
                      <a:r>
                        <a:rPr lang="en-US" sz="1600" dirty="0" smtClean="0"/>
                        <a:t>Students might want to make new pages to add to </a:t>
                      </a:r>
                      <a:r>
                        <a:rPr lang="en-US" sz="1600" i="1" dirty="0" smtClean="0"/>
                        <a:t>Julius, Baby of the World: </a:t>
                      </a:r>
                      <a:r>
                        <a:rPr lang="en-US" sz="1600" dirty="0" smtClean="0"/>
                        <a:t>A New Brother or Sister in the Family based on their own experiences. Students should report their feelings honestly, but they also should discuss healthy ways to deal with their feelings. </a:t>
                      </a:r>
                    </a:p>
                  </a:txBody>
                  <a:tcPr marL="121905" marR="121905" marT="45731" marB="45731"/>
                </a:tc>
                <a:tc>
                  <a:txBody>
                    <a:bodyPr/>
                    <a:lstStyle/>
                    <a:p>
                      <a:pPr algn="ctr"/>
                      <a:r>
                        <a:rPr lang="en-US" sz="1600" dirty="0" smtClean="0">
                          <a:solidFill>
                            <a:schemeClr val="accent1">
                              <a:lumMod val="50000"/>
                            </a:schemeClr>
                          </a:solidFill>
                        </a:rPr>
                        <a:t>Students can describe and discuss situations in which they might feel uncomfortable or unsafe and write a scenario in which they feel the need to get help and then share the scenario with the class . </a:t>
                      </a:r>
                    </a:p>
                  </a:txBody>
                  <a:tcPr marL="121905" marR="121905" marT="45731" marB="45731"/>
                </a:tc>
                <a:tc>
                  <a:txBody>
                    <a:bodyPr/>
                    <a:lstStyle/>
                    <a:p>
                      <a:pPr algn="ctr"/>
                      <a:r>
                        <a:rPr lang="en-US" sz="1600" dirty="0" smtClean="0"/>
                        <a:t>Students can work in small groups to demonstrate a challenging situation with two self-management outcomes—one effective and one ineffective. Students can follow their demonstration by asking classmates which techniques were effective or ineffective and why.</a:t>
                      </a:r>
                    </a:p>
                  </a:txBody>
                  <a:tcPr marL="121905" marR="121905" marT="45731" marB="45731"/>
                </a:tc>
              </a:tr>
              <a:tr h="117087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Assessment criteria</a:t>
                      </a:r>
                    </a:p>
                  </a:txBody>
                  <a:tcPr marL="121905" marR="121905" marT="45731" marB="45731"/>
                </a:tc>
                <a:tc>
                  <a:txBody>
                    <a:bodyPr/>
                    <a:lstStyle/>
                    <a:p>
                      <a:pPr algn="ctr"/>
                      <a:endParaRPr lang="en-US" sz="1600" dirty="0" smtClean="0"/>
                    </a:p>
                    <a:p>
                      <a:pPr algn="ctr"/>
                      <a:r>
                        <a:rPr lang="en-US" sz="1600" dirty="0" smtClean="0"/>
                        <a:t>Students should be able to describe at least one feeling and explain a healthy way to manage it. </a:t>
                      </a:r>
                      <a:endParaRPr lang="en-US" sz="1600" u="none" dirty="0" smtClean="0"/>
                    </a:p>
                  </a:txBody>
                  <a:tcPr marL="121905" marR="121905" marT="45731" marB="45731"/>
                </a:tc>
                <a:tc>
                  <a:txBody>
                    <a:bodyPr/>
                    <a:lstStyle/>
                    <a:p>
                      <a:pPr algn="ctr"/>
                      <a:endParaRPr lang="en-US" sz="1600" dirty="0" smtClean="0"/>
                    </a:p>
                    <a:p>
                      <a:pPr algn="ctr"/>
                      <a:r>
                        <a:rPr lang="en-US" sz="1600" dirty="0" smtClean="0">
                          <a:solidFill>
                            <a:schemeClr val="accent1">
                              <a:lumMod val="50000"/>
                            </a:schemeClr>
                          </a:solidFill>
                        </a:rPr>
                        <a:t>Students should specify at least two ways to get help in the scenario they describe. </a:t>
                      </a:r>
                      <a:endParaRPr lang="en-US" sz="1600" dirty="0">
                        <a:solidFill>
                          <a:schemeClr val="accent1">
                            <a:lumMod val="50000"/>
                          </a:schemeClr>
                        </a:solidFill>
                      </a:endParaRPr>
                    </a:p>
                  </a:txBody>
                  <a:tcPr marL="121905" marR="121905" marT="45731" marB="45731"/>
                </a:tc>
                <a:tc>
                  <a:txBody>
                    <a:bodyPr/>
                    <a:lstStyle/>
                    <a:p>
                      <a:pPr algn="ctr"/>
                      <a:r>
                        <a:rPr lang="en-US" sz="1600" dirty="0" smtClean="0"/>
                        <a:t>Students should compare and contrast at least one effective and one ineffective self-management strategy for responding to the challenging situation they demonstrate for the class. </a:t>
                      </a:r>
                    </a:p>
                  </a:txBody>
                  <a:tcPr marL="121905" marR="121905" marT="45731" marB="45731"/>
                </a:tc>
              </a:tr>
              <a:tr h="83943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Constructs</a:t>
                      </a:r>
                    </a:p>
                    <a:p>
                      <a:pPr algn="ctr"/>
                      <a:endParaRPr lang="en-US" sz="1600" b="1" u="none" dirty="0">
                        <a:solidFill>
                          <a:srgbClr val="002060"/>
                        </a:solidFill>
                      </a:endParaRPr>
                    </a:p>
                  </a:txBody>
                  <a:tcPr marL="121905" marR="121905" marT="45731" marB="45731"/>
                </a:tc>
                <a:tc>
                  <a:txBody>
                    <a:bodyPr/>
                    <a:lstStyle/>
                    <a:p>
                      <a:pPr algn="ctr"/>
                      <a:r>
                        <a:rPr lang="en-US" sz="1600" b="1" dirty="0" smtClean="0"/>
                        <a:t>Attitudes toward behavior</a:t>
                      </a:r>
                      <a:endParaRPr lang="ar-SA" sz="1600" b="1" u="none" dirty="0" smtClean="0"/>
                    </a:p>
                  </a:txBody>
                  <a:tcPr marL="121905" marR="121905" marT="45731" marB="45731"/>
                </a:tc>
                <a:tc>
                  <a:txBody>
                    <a:bodyPr/>
                    <a:lstStyle/>
                    <a:p>
                      <a:pPr algn="ctr"/>
                      <a:r>
                        <a:rPr lang="en-US" sz="1600" b="1" dirty="0" smtClean="0">
                          <a:solidFill>
                            <a:schemeClr val="accent1">
                              <a:lumMod val="50000"/>
                            </a:schemeClr>
                          </a:solidFill>
                        </a:rPr>
                        <a:t>Perceived behavioral control</a:t>
                      </a:r>
                      <a:endParaRPr lang="en-US" sz="1600" b="1" dirty="0">
                        <a:solidFill>
                          <a:schemeClr val="accent1">
                            <a:lumMod val="50000"/>
                          </a:schemeClr>
                        </a:solidFill>
                      </a:endParaRPr>
                    </a:p>
                  </a:txBody>
                  <a:tcPr marL="121905" marR="121905" marT="45731" marB="4573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Perceived behavioral control</a:t>
                      </a:r>
                      <a:endParaRPr lang="en-US" sz="1600" b="1" u="none" dirty="0" smtClean="0"/>
                    </a:p>
                  </a:txBody>
                  <a:tcPr marL="121905" marR="121905" marT="45731" marB="45731"/>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007305" y="1701203"/>
            <a:ext cx="10175805" cy="3529209"/>
          </a:xfrm>
          <a:prstGeom prst="roundRect">
            <a:avLst/>
          </a:prstGeom>
          <a:ln w="38100"/>
        </p:spPr>
        <p:style>
          <a:lnRef idx="2">
            <a:schemeClr val="accent1"/>
          </a:lnRef>
          <a:fillRef idx="1">
            <a:schemeClr val="lt1"/>
          </a:fillRef>
          <a:effectRef idx="0">
            <a:schemeClr val="accent1"/>
          </a:effectRef>
          <a:fontRef idx="minor">
            <a:schemeClr val="dk1"/>
          </a:fontRef>
        </p:style>
        <p:txBody>
          <a:bodyPr lIns="99697" tIns="49849" rIns="99697" bIns="49849" rtlCol="1" anchor="ctr"/>
          <a:lstStyle/>
          <a:p>
            <a:pPr algn="ctr">
              <a:buNone/>
            </a:pPr>
            <a:r>
              <a:rPr lang="en-US" sz="3200" b="1" dirty="0" smtClean="0">
                <a:solidFill>
                  <a:srgbClr val="C00000"/>
                </a:solidFill>
              </a:rPr>
              <a:t>NHES 8 I Advocacy</a:t>
            </a:r>
            <a:r>
              <a:rPr lang="en-US" sz="3200" dirty="0" smtClean="0">
                <a:solidFill>
                  <a:srgbClr val="C00000"/>
                </a:solidFill>
              </a:rPr>
              <a:t> </a:t>
            </a:r>
            <a:r>
              <a:rPr lang="en-US" sz="3200" dirty="0" smtClean="0"/>
              <a:t/>
            </a:r>
            <a:br>
              <a:rPr lang="en-US" sz="3200" dirty="0" smtClean="0"/>
            </a:br>
            <a:r>
              <a:rPr lang="en-US" sz="3200" i="1" dirty="0" smtClean="0"/>
              <a:t>Students will demonstrate the ability to advocate for personal, family, and community health. </a:t>
            </a:r>
            <a:r>
              <a:rPr lang="en-US" sz="3200" dirty="0" smtClean="0"/>
              <a:t/>
            </a:r>
            <a:br>
              <a:rPr lang="en-US" sz="3200" dirty="0" smtClean="0"/>
            </a:br>
            <a:endParaRPr lang="ar-SA" sz="3200" dirty="0" smtClean="0"/>
          </a:p>
          <a:p>
            <a:pPr algn="ctr"/>
            <a:endParaRPr lang="en-US" sz="3200"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5"/>
          <p:cNvGraphicFramePr>
            <a:graphicFrameLocks/>
          </p:cNvGraphicFramePr>
          <p:nvPr/>
        </p:nvGraphicFramePr>
        <p:xfrm>
          <a:off x="0" y="-4067"/>
          <a:ext cx="12190413" cy="6976714"/>
        </p:xfrm>
        <a:graphic>
          <a:graphicData uri="http://schemas.openxmlformats.org/drawingml/2006/table">
            <a:tbl>
              <a:tblPr firstRow="1" bandRow="1">
                <a:tableStyleId>{5DA37D80-6434-44D0-A028-1B22A696006F}</a:tableStyleId>
              </a:tblPr>
              <a:tblGrid>
                <a:gridCol w="2001069"/>
                <a:gridCol w="5071670"/>
                <a:gridCol w="5117674"/>
              </a:tblGrid>
              <a:tr h="354484">
                <a:tc>
                  <a:txBody>
                    <a:bodyPr/>
                    <a:lstStyle/>
                    <a:p>
                      <a:pPr algn="ctr"/>
                      <a:endParaRPr lang="en-US" sz="1600" dirty="0"/>
                    </a:p>
                  </a:txBody>
                  <a:tcPr marL="121905" marR="121905" marT="45731" marB="45731"/>
                </a:tc>
                <a:tc>
                  <a:txBody>
                    <a:bodyPr/>
                    <a:lstStyle/>
                    <a:p>
                      <a:pPr algn="ctr"/>
                      <a:r>
                        <a:rPr lang="en-US" sz="1600" dirty="0" smtClean="0">
                          <a:solidFill>
                            <a:srgbClr val="002060"/>
                          </a:solidFill>
                        </a:rPr>
                        <a:t>Grades K-2</a:t>
                      </a:r>
                      <a:endParaRPr lang="en-US" sz="1600" dirty="0">
                        <a:solidFill>
                          <a:srgbClr val="002060"/>
                        </a:solidFill>
                      </a:endParaRPr>
                    </a:p>
                  </a:txBody>
                  <a:tcPr marL="121905" marR="121905" marT="45731" marB="45731"/>
                </a:tc>
                <a:tc>
                  <a:txBody>
                    <a:bodyPr/>
                    <a:lstStyle/>
                    <a:p>
                      <a:pPr algn="ctr"/>
                      <a:r>
                        <a:rPr lang="en-US" sz="1600" dirty="0" smtClean="0">
                          <a:solidFill>
                            <a:srgbClr val="002060"/>
                          </a:solidFill>
                        </a:rPr>
                        <a:t>Grades 6-8</a:t>
                      </a:r>
                      <a:endParaRPr lang="en-US" sz="1600" dirty="0">
                        <a:solidFill>
                          <a:srgbClr val="002060"/>
                        </a:solidFill>
                      </a:endParaRPr>
                    </a:p>
                  </a:txBody>
                  <a:tcPr marL="121905" marR="121905" marT="45731" marB="45731"/>
                </a:tc>
              </a:tr>
              <a:tr h="684610">
                <a:tc>
                  <a:txBody>
                    <a:bodyPr/>
                    <a:lstStyle/>
                    <a:p>
                      <a:pPr algn="ctr"/>
                      <a:r>
                        <a:rPr lang="en-US" sz="1600" b="1" dirty="0" smtClean="0">
                          <a:solidFill>
                            <a:srgbClr val="002060"/>
                          </a:solidFill>
                        </a:rPr>
                        <a:t>Title</a:t>
                      </a:r>
                      <a:endParaRPr lang="en-US" sz="1600" b="1" dirty="0">
                        <a:solidFill>
                          <a:srgbClr val="002060"/>
                        </a:solidFill>
                      </a:endParaRPr>
                    </a:p>
                  </a:txBody>
                  <a:tcPr marL="121905" marR="121905" marT="45731" marB="45731"/>
                </a:tc>
                <a:tc>
                  <a:txBody>
                    <a:bodyPr/>
                    <a:lstStyle/>
                    <a:p>
                      <a:pPr algn="ctr"/>
                      <a:r>
                        <a:rPr lang="en-US" sz="1600" b="1" i="1" dirty="0" smtClean="0"/>
                        <a:t>It’s Okay to Be </a:t>
                      </a:r>
                      <a:r>
                        <a:rPr lang="en-US" sz="1600" b="1" dirty="0" smtClean="0"/>
                        <a:t>different :Treating Others with Friendliness and Compassion </a:t>
                      </a:r>
                      <a:endParaRPr lang="en-US" sz="1600" b="1" dirty="0"/>
                    </a:p>
                  </a:txBody>
                  <a:tcPr marL="121905" marR="121905" marT="45731" marB="45731"/>
                </a:tc>
                <a:tc>
                  <a:txBody>
                    <a:bodyPr/>
                    <a:lstStyle/>
                    <a:p>
                      <a:pPr algn="ctr"/>
                      <a:r>
                        <a:rPr lang="en-US" sz="1600" b="1" dirty="0" smtClean="0">
                          <a:solidFill>
                            <a:schemeClr val="accent1">
                              <a:lumMod val="50000"/>
                            </a:schemeClr>
                          </a:solidFill>
                        </a:rPr>
                        <a:t>Spreading the Word: Most Kids Make the Healthy Choice </a:t>
                      </a:r>
                      <a:endParaRPr lang="en-US" sz="1600" b="1" kern="1200" dirty="0" smtClean="0">
                        <a:solidFill>
                          <a:schemeClr val="accent1">
                            <a:lumMod val="50000"/>
                          </a:schemeClr>
                        </a:solidFill>
                        <a:latin typeface="+mn-lt"/>
                        <a:ea typeface="+mn-ea"/>
                        <a:cs typeface="+mn-cs"/>
                      </a:endParaRPr>
                    </a:p>
                  </a:txBody>
                  <a:tcPr marL="121905" marR="121905" marT="45731" marB="45731"/>
                </a:tc>
              </a:tr>
              <a:tr h="2416803">
                <a:tc>
                  <a:txBody>
                    <a:bodyPr/>
                    <a:lstStyle/>
                    <a:p>
                      <a:pPr algn="ctr"/>
                      <a:endParaRPr lang="en-US" sz="1600" b="1" dirty="0" smtClean="0">
                        <a:solidFill>
                          <a:srgbClr val="002060"/>
                        </a:solidFill>
                      </a:endParaRPr>
                    </a:p>
                    <a:p>
                      <a:pPr algn="ctr"/>
                      <a:endParaRPr lang="en-US" sz="1600" b="1" dirty="0" smtClean="0">
                        <a:solidFill>
                          <a:srgbClr val="002060"/>
                        </a:solidFill>
                      </a:endParaRPr>
                    </a:p>
                    <a:p>
                      <a:pPr algn="ctr"/>
                      <a:r>
                        <a:rPr lang="en-US" sz="1600" b="1" dirty="0" smtClean="0">
                          <a:solidFill>
                            <a:srgbClr val="002060"/>
                          </a:solidFill>
                        </a:rPr>
                        <a:t>Example</a:t>
                      </a:r>
                      <a:endParaRPr lang="en-US" sz="1600" b="1" dirty="0">
                        <a:solidFill>
                          <a:srgbClr val="002060"/>
                        </a:solidFill>
                      </a:endParaRPr>
                    </a:p>
                  </a:txBody>
                  <a:tcPr marL="121905" marR="121905" marT="45731" marB="45731"/>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dirty="0" smtClean="0"/>
                        <a:t>After reading the book,</a:t>
                      </a:r>
                      <a:r>
                        <a:rPr lang="en-US" sz="1600" baseline="0" dirty="0" smtClean="0"/>
                        <a:t> teacher </a:t>
                      </a:r>
                      <a:r>
                        <a:rPr lang="en-US" sz="1600" dirty="0" smtClean="0"/>
                        <a:t>can ask students whom they treat with </a:t>
                      </a:r>
                      <a:r>
                        <a:rPr lang="en-US" sz="1600" b="1" dirty="0" smtClean="0"/>
                        <a:t>kindness</a:t>
                      </a:r>
                      <a:r>
                        <a:rPr lang="en-US" sz="1600" dirty="0" smtClean="0"/>
                        <a:t> and </a:t>
                      </a:r>
                      <a:r>
                        <a:rPr lang="en-US" sz="1600" b="1" dirty="0" smtClean="0"/>
                        <a:t>compassion</a:t>
                      </a:r>
                      <a:r>
                        <a:rPr lang="en-US" sz="1600" dirty="0" smtClean="0"/>
                        <a:t> and ask students to think about other people who need their kindness and compassion, such as people who have cancer or HIV or people they perceive to be different in some way. Teachers can help students understand that they don’t need to be afraid of people who seem different in some way and that they can treat all people with friendliness and compassion. </a:t>
                      </a:r>
                      <a:endParaRPr lang="ar-SA" sz="1600" dirty="0" smtClean="0"/>
                    </a:p>
                    <a:p>
                      <a:pPr algn="ctr"/>
                      <a:endParaRPr lang="ar-SA" sz="1600" dirty="0" smtClean="0"/>
                    </a:p>
                  </a:txBody>
                  <a:tcPr marL="121905" marR="121905" marT="45731" marB="45731"/>
                </a:tc>
                <a:tc>
                  <a:txBody>
                    <a:bodyPr/>
                    <a:lstStyle/>
                    <a:p>
                      <a:pPr algn="ctr"/>
                      <a:r>
                        <a:rPr lang="en-US" sz="1600" dirty="0" smtClean="0">
                          <a:solidFill>
                            <a:schemeClr val="accent1">
                              <a:lumMod val="50000"/>
                            </a:schemeClr>
                          </a:solidFill>
                        </a:rPr>
                        <a:t>Students can review and publicize their findings from the </a:t>
                      </a:r>
                      <a:r>
                        <a:rPr lang="en-US" sz="1600" b="1" dirty="0" smtClean="0">
                          <a:solidFill>
                            <a:schemeClr val="accent1">
                              <a:lumMod val="50000"/>
                            </a:schemeClr>
                          </a:solidFill>
                        </a:rPr>
                        <a:t>Youth Risk Behavior Survey </a:t>
                      </a:r>
                      <a:r>
                        <a:rPr lang="en-US" sz="1600" dirty="0" smtClean="0">
                          <a:solidFill>
                            <a:schemeClr val="accent1">
                              <a:lumMod val="50000"/>
                            </a:schemeClr>
                          </a:solidFill>
                        </a:rPr>
                        <a:t>(YRBS) to other classes within their school. The bottom line is that most kids make the healthy choice. </a:t>
                      </a:r>
                      <a:endParaRPr lang="ar-SA" sz="1600" dirty="0" smtClean="0">
                        <a:solidFill>
                          <a:schemeClr val="accent1">
                            <a:lumMod val="50000"/>
                          </a:schemeClr>
                        </a:solidFill>
                      </a:endParaRPr>
                    </a:p>
                    <a:p>
                      <a:pPr algn="ctr"/>
                      <a:r>
                        <a:rPr lang="en-US" sz="1600" dirty="0" smtClean="0">
                          <a:solidFill>
                            <a:schemeClr val="accent1">
                              <a:lumMod val="50000"/>
                            </a:schemeClr>
                          </a:solidFill>
                        </a:rPr>
                        <a:t>YRBS data are available at www.cdc.gov/hlealthyYouth/yrbs/index.htm. </a:t>
                      </a:r>
                      <a:endParaRPr lang="en-US" sz="1600" b="0" i="0" kern="1200" dirty="0" smtClean="0">
                        <a:solidFill>
                          <a:schemeClr val="accent1">
                            <a:lumMod val="50000"/>
                          </a:schemeClr>
                        </a:solidFill>
                        <a:latin typeface="+mn-lt"/>
                        <a:ea typeface="+mn-ea"/>
                        <a:cs typeface="+mn-cs"/>
                      </a:endParaRPr>
                    </a:p>
                  </a:txBody>
                  <a:tcPr marL="121905" marR="121905" marT="45731" marB="45731"/>
                </a:tc>
              </a:tr>
              <a:tr h="139245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Assessment task</a:t>
                      </a:r>
                    </a:p>
                    <a:p>
                      <a:pPr algn="ctr"/>
                      <a:endParaRPr lang="en-US" sz="1600" b="1" u="none" dirty="0">
                        <a:solidFill>
                          <a:srgbClr val="002060"/>
                        </a:solidFill>
                      </a:endParaRPr>
                    </a:p>
                  </a:txBody>
                  <a:tcPr marL="121905" marR="121905" marT="45731" marB="45731"/>
                </a:tc>
                <a:tc>
                  <a:txBody>
                    <a:bodyPr/>
                    <a:lstStyle/>
                    <a:p>
                      <a:pPr algn="ctr"/>
                      <a:endParaRPr lang="ar-SA" sz="1600" dirty="0" smtClean="0"/>
                    </a:p>
                    <a:p>
                      <a:pPr algn="ctr"/>
                      <a:r>
                        <a:rPr lang="en-US" sz="1600" dirty="0" smtClean="0"/>
                        <a:t>Students can make a list of ways they can treat others with friendliness and compassion. </a:t>
                      </a:r>
                    </a:p>
                  </a:txBody>
                  <a:tcPr marL="121905" marR="121905" marT="45731" marB="45731"/>
                </a:tc>
                <a:tc>
                  <a:txBody>
                    <a:bodyPr/>
                    <a:lstStyle/>
                    <a:p>
                      <a:pPr algn="ctr"/>
                      <a:r>
                        <a:rPr lang="en-US" sz="1600" dirty="0" smtClean="0">
                          <a:solidFill>
                            <a:schemeClr val="accent1">
                              <a:lumMod val="50000"/>
                            </a:schemeClr>
                          </a:solidFill>
                        </a:rPr>
                        <a:t>Students can prepare pamphlets or PowerPoint presentations on what they learn about the sexual behavior of high school students. Students should present their data from the positive perspective. </a:t>
                      </a:r>
                    </a:p>
                  </a:txBody>
                  <a:tcPr marL="121905" marR="121905" marT="45731" marB="45731"/>
                </a:tc>
              </a:tr>
              <a:tr h="112785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Assessment criteria</a:t>
                      </a:r>
                    </a:p>
                  </a:txBody>
                  <a:tcPr marL="121905" marR="121905" marT="45731" marB="45731"/>
                </a:tc>
                <a:tc>
                  <a:txBody>
                    <a:bodyPr/>
                    <a:lstStyle/>
                    <a:p>
                      <a:pPr algn="ctr"/>
                      <a:endParaRPr lang="en-US" sz="1600" u="none" dirty="0" smtClean="0"/>
                    </a:p>
                    <a:p>
                      <a:pPr algn="ctr"/>
                      <a:r>
                        <a:rPr lang="en-US" sz="1600" dirty="0" smtClean="0"/>
                        <a:t>Students should explain why they would “take a stand” by doing these things. </a:t>
                      </a:r>
                      <a:endParaRPr lang="en-US" sz="1600" u="none" dirty="0" smtClean="0"/>
                    </a:p>
                  </a:txBody>
                  <a:tcPr marL="121905" marR="121905" marT="45731" marB="45731"/>
                </a:tc>
                <a:tc>
                  <a:txBody>
                    <a:bodyPr/>
                    <a:lstStyle/>
                    <a:p>
                      <a:pPr algn="ctr"/>
                      <a:endParaRPr lang="en-US" sz="1600" dirty="0" smtClean="0"/>
                    </a:p>
                    <a:p>
                      <a:pPr algn="ctr"/>
                      <a:r>
                        <a:rPr lang="en-US" sz="1600" dirty="0" smtClean="0">
                          <a:solidFill>
                            <a:schemeClr val="accent1">
                              <a:lumMod val="50000"/>
                            </a:schemeClr>
                          </a:solidFill>
                        </a:rPr>
                        <a:t>Students should state a strong position, back it up, target the audience, and speak with conviction. </a:t>
                      </a:r>
                    </a:p>
                  </a:txBody>
                  <a:tcPr marL="121905" marR="121905" marT="45731" marB="45731"/>
                </a:tc>
              </a:tr>
              <a:tr h="88745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ar-SA" sz="1600" b="1" u="none"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dirty="0" smtClean="0">
                          <a:solidFill>
                            <a:srgbClr val="002060"/>
                          </a:solidFill>
                        </a:rPr>
                        <a:t>Constructs</a:t>
                      </a:r>
                    </a:p>
                    <a:p>
                      <a:pPr algn="ctr"/>
                      <a:endParaRPr lang="en-US" sz="1600" b="1" u="none" dirty="0">
                        <a:solidFill>
                          <a:srgbClr val="002060"/>
                        </a:solidFill>
                      </a:endParaRPr>
                    </a:p>
                  </a:txBody>
                  <a:tcPr marL="121905" marR="121905" marT="45731" marB="45731"/>
                </a:tc>
                <a:tc>
                  <a:txBody>
                    <a:bodyPr/>
                    <a:lstStyle/>
                    <a:p>
                      <a:pPr algn="ctr"/>
                      <a:endParaRPr lang="en-US" sz="1600" b="1" u="none" dirty="0" smtClean="0"/>
                    </a:p>
                    <a:p>
                      <a:pPr algn="ctr"/>
                      <a:r>
                        <a:rPr lang="en-US" sz="1600" b="1" dirty="0" smtClean="0"/>
                        <a:t>Subjective norms.</a:t>
                      </a:r>
                      <a:endParaRPr lang="ar-SA" sz="1600" b="1" u="none" dirty="0" smtClean="0"/>
                    </a:p>
                  </a:txBody>
                  <a:tcPr marL="121905" marR="121905" marT="45731" marB="4573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u="none"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accent1">
                              <a:lumMod val="50000"/>
                            </a:schemeClr>
                          </a:solidFill>
                        </a:rPr>
                        <a:t>Subjective norms</a:t>
                      </a:r>
                      <a:endParaRPr lang="en-US" sz="1600" b="1" u="none" dirty="0" smtClean="0">
                        <a:solidFill>
                          <a:schemeClr val="accent1">
                            <a:lumMod val="50000"/>
                          </a:schemeClr>
                        </a:solidFill>
                      </a:endParaRPr>
                    </a:p>
                  </a:txBody>
                  <a:tcPr marL="121905" marR="121905" marT="45731" marB="45731"/>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tock-vector-cute-thank-you-script-card-86432680.jpg"/>
          <p:cNvPicPr>
            <a:picLocks noChangeAspect="1"/>
          </p:cNvPicPr>
          <p:nvPr/>
        </p:nvPicPr>
        <p:blipFill>
          <a:blip r:embed="rId2" cstate="print"/>
          <a:stretch>
            <a:fillRect/>
          </a:stretch>
        </p:blipFill>
        <p:spPr>
          <a:xfrm>
            <a:off x="2134766" y="0"/>
            <a:ext cx="7704856" cy="666042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 </a:t>
            </a:r>
            <a:r>
              <a:rPr lang="en-US" dirty="0" smtClean="0"/>
              <a:t> Each year in the United States :</a:t>
            </a:r>
            <a:endParaRPr lang="ar-SA" dirty="0"/>
          </a:p>
        </p:txBody>
      </p:sp>
      <p:sp>
        <p:nvSpPr>
          <p:cNvPr id="3" name="Content Placeholder 2"/>
          <p:cNvSpPr>
            <a:spLocks noGrp="1"/>
          </p:cNvSpPr>
          <p:nvPr>
            <p:ph sz="quarter" idx="1"/>
          </p:nvPr>
        </p:nvSpPr>
        <p:spPr/>
        <p:txBody>
          <a:bodyPr>
            <a:normAutofit fontScale="92500" lnSpcReduction="10000"/>
          </a:bodyPr>
          <a:lstStyle/>
          <a:p>
            <a:pPr algn="l" rtl="0"/>
            <a:r>
              <a:rPr lang="en-US" dirty="0" smtClean="0"/>
              <a:t>Almost </a:t>
            </a:r>
            <a:r>
              <a:rPr lang="en-US" dirty="0" smtClean="0">
                <a:solidFill>
                  <a:srgbClr val="FF0000"/>
                </a:solidFill>
              </a:rPr>
              <a:t>750,000</a:t>
            </a:r>
            <a:r>
              <a:rPr lang="en-US" dirty="0" smtClean="0"/>
              <a:t> young women age 19 or younger become pregnant .</a:t>
            </a:r>
          </a:p>
          <a:p>
            <a:pPr algn="l" rtl="0"/>
            <a:r>
              <a:rPr lang="en-US" dirty="0" smtClean="0">
                <a:solidFill>
                  <a:srgbClr val="FF0000"/>
                </a:solidFill>
              </a:rPr>
              <a:t>450,000</a:t>
            </a:r>
            <a:r>
              <a:rPr lang="en-US" dirty="0" smtClean="0"/>
              <a:t> children are born to teen mothers each year.</a:t>
            </a:r>
          </a:p>
          <a:p>
            <a:pPr algn="l" rtl="0"/>
            <a:r>
              <a:rPr lang="en-US" dirty="0" smtClean="0"/>
              <a:t>Teen pregnancy costing society over </a:t>
            </a:r>
            <a:r>
              <a:rPr lang="en-US" dirty="0" smtClean="0">
                <a:solidFill>
                  <a:srgbClr val="FF0000"/>
                </a:solidFill>
              </a:rPr>
              <a:t>$9 billion </a:t>
            </a:r>
            <a:r>
              <a:rPr lang="en-US" dirty="0" smtClean="0"/>
              <a:t>annually.</a:t>
            </a:r>
          </a:p>
          <a:p>
            <a:pPr algn="l" rtl="0"/>
            <a:r>
              <a:rPr lang="en-US" dirty="0" smtClean="0"/>
              <a:t>Most of these costs are associated with negative consequences for the children of teen mothers including </a:t>
            </a:r>
            <a:r>
              <a:rPr lang="en-US" dirty="0" smtClean="0">
                <a:solidFill>
                  <a:srgbClr val="C00000"/>
                </a:solidFill>
              </a:rPr>
              <a:t>lack of health care</a:t>
            </a:r>
            <a:r>
              <a:rPr lang="en-US" dirty="0" smtClean="0"/>
              <a:t>, </a:t>
            </a:r>
            <a:r>
              <a:rPr lang="en-US" dirty="0" smtClean="0">
                <a:solidFill>
                  <a:srgbClr val="C00000"/>
                </a:solidFill>
              </a:rPr>
              <a:t>reliance on child welfare</a:t>
            </a:r>
            <a:r>
              <a:rPr lang="en-US" dirty="0" smtClean="0"/>
              <a:t>, and </a:t>
            </a:r>
            <a:r>
              <a:rPr lang="en-US" dirty="0" smtClean="0">
                <a:solidFill>
                  <a:srgbClr val="C00000"/>
                </a:solidFill>
              </a:rPr>
              <a:t>lower lifetime earnings</a:t>
            </a:r>
            <a:r>
              <a:rPr lang="en-US" dirty="0" smtClean="0"/>
              <a:t>. </a:t>
            </a:r>
          </a:p>
          <a:p>
            <a:pPr algn="l" rtl="0"/>
            <a:r>
              <a:rPr lang="en-US" dirty="0" smtClean="0"/>
              <a:t>The cost to society of STDs is also very high. It is estimated that the lifetime medical costs for new STD and HIV cases for </a:t>
            </a:r>
            <a:r>
              <a:rPr lang="en-US" i="1" dirty="0" smtClean="0"/>
              <a:t>5- </a:t>
            </a:r>
            <a:r>
              <a:rPr lang="en-US" dirty="0" smtClean="0"/>
              <a:t>to 24-year- olds reach </a:t>
            </a:r>
            <a:r>
              <a:rPr lang="en-US" dirty="0" smtClean="0">
                <a:solidFill>
                  <a:srgbClr val="FF0000"/>
                </a:solidFill>
              </a:rPr>
              <a:t>$6.5 billion</a:t>
            </a:r>
            <a:r>
              <a:rPr lang="en-US" dirty="0" smtClean="0"/>
              <a:t>.</a:t>
            </a:r>
          </a:p>
          <a:p>
            <a:pPr algn="l" rtl="0"/>
            <a:r>
              <a:rPr lang="en-US" dirty="0" smtClean="0">
                <a:solidFill>
                  <a:srgbClr val="00B050"/>
                </a:solidFill>
              </a:rPr>
              <a:t>At national level </a:t>
            </a:r>
            <a:r>
              <a:rPr lang="en-US" dirty="0" smtClean="0"/>
              <a:t>:  Almost </a:t>
            </a:r>
            <a:r>
              <a:rPr lang="en-US" dirty="0" smtClean="0">
                <a:solidFill>
                  <a:srgbClr val="FF0000"/>
                </a:solidFill>
              </a:rPr>
              <a:t>9.4 % </a:t>
            </a:r>
            <a:r>
              <a:rPr lang="en-US" dirty="0" smtClean="0"/>
              <a:t>of young women age 19 or younger become pregnant  (</a:t>
            </a:r>
            <a:r>
              <a:rPr lang="en-US" sz="2000" dirty="0" smtClean="0">
                <a:solidFill>
                  <a:schemeClr val="tx1">
                    <a:lumMod val="75000"/>
                    <a:lumOff val="25000"/>
                  </a:schemeClr>
                </a:solidFill>
              </a:rPr>
              <a:t>Northern region </a:t>
            </a:r>
            <a:r>
              <a:rPr lang="en-US" dirty="0" smtClean="0"/>
              <a:t>) while there are </a:t>
            </a:r>
            <a:r>
              <a:rPr lang="en-US" dirty="0" smtClean="0">
                <a:solidFill>
                  <a:srgbClr val="FF0000"/>
                </a:solidFill>
              </a:rPr>
              <a:t>6%</a:t>
            </a:r>
            <a:r>
              <a:rPr lang="en-US" dirty="0" smtClean="0"/>
              <a:t> of teenage girls become pregnant in Riyadh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8658" y="1"/>
            <a:ext cx="14303728" cy="1116618"/>
          </a:xfrm>
        </p:spPr>
        <p:txBody>
          <a:bodyPr>
            <a:normAutofit fontScale="90000"/>
          </a:bodyPr>
          <a:lstStyle/>
          <a:p>
            <a:pPr algn="ctr"/>
            <a:r>
              <a:rPr lang="en-US" b="1" dirty="0" smtClean="0"/>
              <a:t>Sexual Health and </a:t>
            </a:r>
            <a:br>
              <a:rPr lang="en-US" b="1" dirty="0" smtClean="0"/>
            </a:br>
            <a:r>
              <a:rPr lang="en-US" b="1" dirty="0" smtClean="0"/>
              <a:t>Academic Performance </a:t>
            </a:r>
            <a:endParaRPr lang="ar-SA" dirty="0"/>
          </a:p>
        </p:txBody>
      </p:sp>
      <p:sp>
        <p:nvSpPr>
          <p:cNvPr id="3" name="Content Placeholder 2"/>
          <p:cNvSpPr>
            <a:spLocks noGrp="1"/>
          </p:cNvSpPr>
          <p:nvPr>
            <p:ph sz="quarter" idx="1"/>
          </p:nvPr>
        </p:nvSpPr>
        <p:spPr>
          <a:xfrm>
            <a:off x="609521" y="1219483"/>
            <a:ext cx="10598253" cy="4938903"/>
          </a:xfrm>
        </p:spPr>
        <p:txBody>
          <a:bodyPr/>
          <a:lstStyle/>
          <a:p>
            <a:pPr algn="l" rtl="0"/>
            <a:r>
              <a:rPr lang="en-US" dirty="0" smtClean="0"/>
              <a:t>Teen pregnancy also creates </a:t>
            </a:r>
            <a:r>
              <a:rPr lang="en-US" dirty="0" smtClean="0">
                <a:solidFill>
                  <a:schemeClr val="bg2">
                    <a:lumMod val="50000"/>
                  </a:schemeClr>
                </a:solidFill>
              </a:rPr>
              <a:t>academic problems</a:t>
            </a:r>
            <a:r>
              <a:rPr lang="en-US" dirty="0" smtClean="0"/>
              <a:t>. </a:t>
            </a:r>
          </a:p>
          <a:p>
            <a:pPr algn="l" rtl="0"/>
            <a:r>
              <a:rPr lang="en-US" b="1" dirty="0" smtClean="0">
                <a:solidFill>
                  <a:srgbClr val="C00000"/>
                </a:solidFill>
              </a:rPr>
              <a:t>Parenthood</a:t>
            </a:r>
            <a:r>
              <a:rPr lang="en-US" dirty="0" smtClean="0"/>
              <a:t> is a leading cause of high school dropout among teen girls. Early parenting also limits young mothers’ chances of getting a postsecondary education, which increases the chances that they will live in poverty. </a:t>
            </a:r>
            <a:endParaRPr lang="ar-SA" dirty="0"/>
          </a:p>
        </p:txBody>
      </p:sp>
      <p:pic>
        <p:nvPicPr>
          <p:cNvPr id="4" name="Picture 3" descr="tumblr_inline_mhd2q3pzV61qz4rgp.png"/>
          <p:cNvPicPr>
            <a:picLocks noChangeAspect="1"/>
          </p:cNvPicPr>
          <p:nvPr/>
        </p:nvPicPr>
        <p:blipFill>
          <a:blip r:embed="rId2" cstate="print"/>
          <a:stretch>
            <a:fillRect/>
          </a:stretch>
        </p:blipFill>
        <p:spPr>
          <a:xfrm>
            <a:off x="4367014" y="3213770"/>
            <a:ext cx="3073923" cy="2889488"/>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Factors That influence Sexual Health </a:t>
            </a:r>
            <a:endParaRPr lang="ar-SA" dirty="0"/>
          </a:p>
        </p:txBody>
      </p:sp>
      <p:sp>
        <p:nvSpPr>
          <p:cNvPr id="3" name="Content Placeholder 2"/>
          <p:cNvSpPr>
            <a:spLocks noGrp="1"/>
          </p:cNvSpPr>
          <p:nvPr>
            <p:ph sz="quarter" idx="1"/>
          </p:nvPr>
        </p:nvSpPr>
        <p:spPr/>
        <p:txBody>
          <a:bodyPr>
            <a:normAutofit/>
          </a:bodyPr>
          <a:lstStyle/>
          <a:p>
            <a:pPr algn="l" rtl="0"/>
            <a:r>
              <a:rPr lang="en-US" dirty="0" smtClean="0"/>
              <a:t>The factors associated with a </a:t>
            </a:r>
            <a:r>
              <a:rPr lang="en-US" dirty="0" smtClean="0">
                <a:solidFill>
                  <a:schemeClr val="accent1">
                    <a:lumMod val="75000"/>
                  </a:schemeClr>
                </a:solidFill>
              </a:rPr>
              <a:t>reduced potential for such activity</a:t>
            </a:r>
            <a:r>
              <a:rPr lang="en-US" dirty="0" smtClean="0">
                <a:solidFill>
                  <a:srgbClr val="C00000"/>
                </a:solidFill>
              </a:rPr>
              <a:t> </a:t>
            </a:r>
            <a:r>
              <a:rPr lang="en-US" dirty="0" smtClean="0"/>
              <a:t>are called </a:t>
            </a:r>
            <a:r>
              <a:rPr lang="en-US" b="1" dirty="0" smtClean="0">
                <a:solidFill>
                  <a:srgbClr val="C00000"/>
                </a:solidFill>
              </a:rPr>
              <a:t>protective factors</a:t>
            </a:r>
            <a:r>
              <a:rPr lang="en-US" dirty="0" smtClean="0"/>
              <a:t>. Some protective factors against early risky sexual behaviors include youth who :</a:t>
            </a:r>
            <a:br>
              <a:rPr lang="en-US" dirty="0" smtClean="0"/>
            </a:br>
            <a:r>
              <a:rPr lang="en-US" dirty="0" smtClean="0"/>
              <a:t>1. A Live in a community where there is a </a:t>
            </a:r>
            <a:r>
              <a:rPr lang="en-US" dirty="0" smtClean="0">
                <a:solidFill>
                  <a:schemeClr val="accent1">
                    <a:lumMod val="75000"/>
                  </a:schemeClr>
                </a:solidFill>
              </a:rPr>
              <a:t>high proportion of foreign-born residents</a:t>
            </a:r>
            <a:r>
              <a:rPr lang="en-US" dirty="0" smtClean="0"/>
              <a:t>. </a:t>
            </a:r>
            <a:br>
              <a:rPr lang="en-US" dirty="0" smtClean="0"/>
            </a:br>
            <a:r>
              <a:rPr lang="en-US" dirty="0" smtClean="0"/>
              <a:t>2.  Live with </a:t>
            </a:r>
            <a:r>
              <a:rPr lang="en-US" dirty="0" smtClean="0">
                <a:solidFill>
                  <a:srgbClr val="C00000"/>
                </a:solidFill>
              </a:rPr>
              <a:t>two</a:t>
            </a:r>
            <a:r>
              <a:rPr lang="en-US" dirty="0" smtClean="0"/>
              <a:t> parents. </a:t>
            </a:r>
            <a:br>
              <a:rPr lang="en-US" dirty="0" smtClean="0"/>
            </a:br>
            <a:r>
              <a:rPr lang="en-US" dirty="0" smtClean="0"/>
              <a:t>3.  Live with parents who have a </a:t>
            </a:r>
            <a:r>
              <a:rPr lang="en-US" dirty="0" smtClean="0">
                <a:solidFill>
                  <a:schemeClr val="accent1">
                    <a:lumMod val="75000"/>
                  </a:schemeClr>
                </a:solidFill>
              </a:rPr>
              <a:t>high level of education</a:t>
            </a:r>
            <a:r>
              <a:rPr lang="en-US" dirty="0" smtClean="0"/>
              <a:t>. </a:t>
            </a:r>
            <a:br>
              <a:rPr lang="en-US" dirty="0" smtClean="0"/>
            </a:br>
            <a:r>
              <a:rPr lang="en-US" dirty="0" smtClean="0"/>
              <a:t>4.  Live in a home where there is a </a:t>
            </a:r>
            <a:r>
              <a:rPr lang="en-US" dirty="0" smtClean="0">
                <a:solidFill>
                  <a:schemeClr val="accent1">
                    <a:lumMod val="75000"/>
                  </a:schemeClr>
                </a:solidFill>
              </a:rPr>
              <a:t>high quality </a:t>
            </a:r>
            <a:r>
              <a:rPr lang="en-US" dirty="0" smtClean="0"/>
              <a:t>of family interactions, connectedness, and satisfaction with relationships. </a:t>
            </a:r>
            <a:br>
              <a:rPr lang="en-US" dirty="0" smtClean="0"/>
            </a:b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pPr algn="l" rtl="0"/>
            <a:r>
              <a:rPr lang="en-US" dirty="0" smtClean="0"/>
              <a:t>5. Live in a household where there is </a:t>
            </a:r>
            <a:r>
              <a:rPr lang="en-US" dirty="0" smtClean="0">
                <a:solidFill>
                  <a:schemeClr val="accent1">
                    <a:lumMod val="75000"/>
                  </a:schemeClr>
                </a:solidFill>
              </a:rPr>
              <a:t>adequate parental  supervision and monitoring</a:t>
            </a:r>
            <a:r>
              <a:rPr lang="en-US" dirty="0" smtClean="0"/>
              <a:t>.  </a:t>
            </a:r>
          </a:p>
          <a:p>
            <a:pPr algn="l" rtl="0">
              <a:buNone/>
            </a:pPr>
            <a:r>
              <a:rPr lang="en-US" dirty="0" smtClean="0"/>
              <a:t/>
            </a:r>
            <a:br>
              <a:rPr lang="en-US" dirty="0" smtClean="0"/>
            </a:br>
            <a:r>
              <a:rPr lang="en-US" i="1" dirty="0" smtClean="0"/>
              <a:t>6.  </a:t>
            </a:r>
            <a:r>
              <a:rPr lang="en-US" dirty="0" smtClean="0"/>
              <a:t>Have parents who </a:t>
            </a:r>
            <a:r>
              <a:rPr lang="en-US" dirty="0" smtClean="0">
                <a:solidFill>
                  <a:srgbClr val="C00000"/>
                </a:solidFill>
              </a:rPr>
              <a:t>disapprove</a:t>
            </a:r>
            <a:r>
              <a:rPr lang="en-US" dirty="0" smtClean="0"/>
              <a:t> of premarital sex or teen sex. </a:t>
            </a:r>
          </a:p>
          <a:p>
            <a:pPr algn="l" rtl="0">
              <a:buNone/>
            </a:pPr>
            <a:r>
              <a:rPr lang="en-US" dirty="0" smtClean="0"/>
              <a:t/>
            </a:r>
            <a:br>
              <a:rPr lang="en-US" dirty="0" smtClean="0"/>
            </a:br>
            <a:r>
              <a:rPr lang="en-US" dirty="0" smtClean="0"/>
              <a:t>7.  Have </a:t>
            </a:r>
            <a:r>
              <a:rPr lang="en-US" dirty="0" smtClean="0">
                <a:solidFill>
                  <a:schemeClr val="accent1">
                    <a:lumMod val="75000"/>
                  </a:schemeClr>
                </a:solidFill>
              </a:rPr>
              <a:t>good parent-child communication </a:t>
            </a:r>
            <a:r>
              <a:rPr lang="en-US" dirty="0" smtClean="0"/>
              <a:t>about sex and condoms  or contraception, especially before the teen initiates sex. </a:t>
            </a:r>
            <a:endParaRPr lang="ar-SA" dirty="0" smtClean="0"/>
          </a:p>
          <a:p>
            <a:pPr algn="l" rtl="0"/>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623311" y="476782"/>
            <a:ext cx="10971372" cy="5689949"/>
          </a:xfrm>
        </p:spPr>
        <p:txBody>
          <a:bodyPr>
            <a:normAutofit lnSpcReduction="10000"/>
          </a:bodyPr>
          <a:lstStyle/>
          <a:p>
            <a:pPr algn="l" rtl="0">
              <a:buNone/>
            </a:pPr>
            <a:r>
              <a:rPr lang="en-US" sz="3100" dirty="0" smtClean="0"/>
              <a:t>   The factors associated with </a:t>
            </a:r>
            <a:r>
              <a:rPr lang="en-US" sz="3100" dirty="0" smtClean="0">
                <a:solidFill>
                  <a:schemeClr val="accent1">
                    <a:lumMod val="75000"/>
                  </a:schemeClr>
                </a:solidFill>
              </a:rPr>
              <a:t>greater potential for engaging</a:t>
            </a:r>
            <a:r>
              <a:rPr lang="en-US" sz="3100" dirty="0" smtClean="0"/>
              <a:t> in early risky sexual behaviors, pregnancy, and STDs are called </a:t>
            </a:r>
            <a:r>
              <a:rPr lang="en-US" sz="3100" b="1" dirty="0" smtClean="0">
                <a:solidFill>
                  <a:srgbClr val="C00000"/>
                </a:solidFill>
              </a:rPr>
              <a:t>risk factors </a:t>
            </a:r>
            <a:r>
              <a:rPr lang="en-US" sz="3100" dirty="0" smtClean="0"/>
              <a:t>. Some risky behaviors include youth who : </a:t>
            </a:r>
          </a:p>
          <a:p>
            <a:pPr algn="l" rtl="0"/>
            <a:r>
              <a:rPr lang="en-US" dirty="0" smtClean="0"/>
              <a:t>1</a:t>
            </a:r>
            <a:r>
              <a:rPr lang="en-US" b="1" dirty="0" smtClean="0"/>
              <a:t>.  </a:t>
            </a:r>
            <a:r>
              <a:rPr lang="en-US" dirty="0" smtClean="0"/>
              <a:t>Live in a community where there is </a:t>
            </a:r>
            <a:r>
              <a:rPr lang="en-US" dirty="0" smtClean="0">
                <a:solidFill>
                  <a:schemeClr val="accent6">
                    <a:lumMod val="50000"/>
                  </a:schemeClr>
                </a:solidFill>
              </a:rPr>
              <a:t>community disorganization </a:t>
            </a:r>
            <a:r>
              <a:rPr lang="en-US" dirty="0" smtClean="0"/>
              <a:t>(violence, substance abuse). </a:t>
            </a:r>
          </a:p>
          <a:p>
            <a:pPr algn="l" rtl="0">
              <a:buNone/>
            </a:pPr>
            <a:r>
              <a:rPr lang="en-US" dirty="0" smtClean="0"/>
              <a:t/>
            </a:r>
            <a:br>
              <a:rPr lang="en-US" dirty="0" smtClean="0"/>
            </a:br>
            <a:r>
              <a:rPr lang="en-US" dirty="0" smtClean="0"/>
              <a:t>2. Live in a family that has </a:t>
            </a:r>
            <a:r>
              <a:rPr lang="en-US" dirty="0" smtClean="0">
                <a:solidFill>
                  <a:schemeClr val="accent6">
                    <a:lumMod val="50000"/>
                  </a:schemeClr>
                </a:solidFill>
              </a:rPr>
              <a:t>experienced disruption </a:t>
            </a:r>
            <a:r>
              <a:rPr lang="en-US" dirty="0" smtClean="0"/>
              <a:t>(divorce, change to a single-parent household). </a:t>
            </a:r>
          </a:p>
          <a:p>
            <a:pPr algn="l" rtl="0">
              <a:buNone/>
            </a:pPr>
            <a:r>
              <a:rPr lang="en-US" dirty="0" smtClean="0"/>
              <a:t/>
            </a:r>
            <a:br>
              <a:rPr lang="en-US" dirty="0" smtClean="0"/>
            </a:br>
            <a:r>
              <a:rPr lang="en-US" i="1" dirty="0" smtClean="0"/>
              <a:t>3. </a:t>
            </a:r>
            <a:r>
              <a:rPr lang="en-US" dirty="0" smtClean="0"/>
              <a:t>Live in a household where there is </a:t>
            </a:r>
            <a:r>
              <a:rPr lang="en-US" dirty="0" smtClean="0">
                <a:solidFill>
                  <a:schemeClr val="accent6">
                    <a:lumMod val="50000"/>
                  </a:schemeClr>
                </a:solidFill>
              </a:rPr>
              <a:t>substance abuse</a:t>
            </a:r>
            <a:r>
              <a:rPr lang="en-US" dirty="0" smtClean="0"/>
              <a:t>. </a:t>
            </a:r>
          </a:p>
          <a:p>
            <a:pPr algn="l" rtl="0">
              <a:buNone/>
            </a:pPr>
            <a:r>
              <a:rPr lang="en-US" dirty="0" smtClean="0"/>
              <a:t/>
            </a:r>
            <a:br>
              <a:rPr lang="en-US" dirty="0" smtClean="0"/>
            </a:br>
            <a:r>
              <a:rPr lang="en-US" dirty="0" smtClean="0"/>
              <a:t>4.  Live in a household where there is </a:t>
            </a:r>
            <a:r>
              <a:rPr lang="en-US" dirty="0" smtClean="0">
                <a:solidFill>
                  <a:schemeClr val="accent6">
                    <a:lumMod val="50000"/>
                  </a:schemeClr>
                </a:solidFill>
              </a:rPr>
              <a:t>physical abuse and general maltreatment</a:t>
            </a:r>
            <a:r>
              <a:rPr lang="en-US" dirty="0" smtClean="0"/>
              <a:t>.</a:t>
            </a: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endParaRPr lang="ar-SA" sz="2200" dirty="0"/>
          </a:p>
        </p:txBody>
      </p:sp>
      <p:sp>
        <p:nvSpPr>
          <p:cNvPr id="6" name="Content Placeholder 5"/>
          <p:cNvSpPr>
            <a:spLocks noGrp="1"/>
          </p:cNvSpPr>
          <p:nvPr>
            <p:ph sz="quarter" idx="1"/>
          </p:nvPr>
        </p:nvSpPr>
        <p:spPr>
          <a:xfrm>
            <a:off x="609521" y="1125004"/>
            <a:ext cx="10971372" cy="5257802"/>
          </a:xfrm>
        </p:spPr>
        <p:txBody>
          <a:bodyPr>
            <a:normAutofit/>
          </a:bodyPr>
          <a:lstStyle/>
          <a:p>
            <a:pPr algn="l" rtl="0"/>
            <a:r>
              <a:rPr lang="en-US" dirty="0" smtClean="0"/>
              <a:t>5. </a:t>
            </a:r>
            <a:r>
              <a:rPr lang="en-US" i="1" dirty="0" smtClean="0"/>
              <a:t> </a:t>
            </a:r>
            <a:r>
              <a:rPr lang="en-US" dirty="0" smtClean="0"/>
              <a:t>Have a mother who first had </a:t>
            </a:r>
            <a:r>
              <a:rPr lang="en-US" dirty="0" smtClean="0">
                <a:solidFill>
                  <a:srgbClr val="C00000"/>
                </a:solidFill>
              </a:rPr>
              <a:t>sex</a:t>
            </a:r>
            <a:r>
              <a:rPr lang="en-US" dirty="0" smtClean="0"/>
              <a:t> at an early age or </a:t>
            </a:r>
            <a:r>
              <a:rPr lang="en-US" dirty="0" smtClean="0">
                <a:solidFill>
                  <a:srgbClr val="C00000"/>
                </a:solidFill>
              </a:rPr>
              <a:t>gave birth </a:t>
            </a:r>
            <a:r>
              <a:rPr lang="en-US" dirty="0" smtClean="0"/>
              <a:t>at an early age.</a:t>
            </a:r>
          </a:p>
          <a:p>
            <a:pPr algn="l" rtl="0">
              <a:buNone/>
            </a:pPr>
            <a:r>
              <a:rPr lang="en-US" dirty="0" smtClean="0"/>
              <a:t> </a:t>
            </a:r>
            <a:br>
              <a:rPr lang="en-US" dirty="0" smtClean="0"/>
            </a:br>
            <a:r>
              <a:rPr lang="en-US" dirty="0" smtClean="0"/>
              <a:t>6.  Have peers and close friends who are </a:t>
            </a:r>
            <a:r>
              <a:rPr lang="en-US" dirty="0" smtClean="0">
                <a:solidFill>
                  <a:schemeClr val="accent6">
                    <a:lumMod val="50000"/>
                  </a:schemeClr>
                </a:solidFill>
              </a:rPr>
              <a:t>older</a:t>
            </a:r>
            <a:r>
              <a:rPr lang="en-US" dirty="0" smtClean="0"/>
              <a:t>. </a:t>
            </a:r>
          </a:p>
          <a:p>
            <a:pPr algn="l" rtl="0">
              <a:buNone/>
            </a:pPr>
            <a:r>
              <a:rPr lang="en-US" dirty="0" smtClean="0"/>
              <a:t/>
            </a:r>
            <a:br>
              <a:rPr lang="en-US" dirty="0" smtClean="0"/>
            </a:br>
            <a:r>
              <a:rPr lang="en-US" dirty="0" smtClean="0"/>
              <a:t>7.  Have an </a:t>
            </a:r>
            <a:r>
              <a:rPr lang="en-US" dirty="0" smtClean="0">
                <a:solidFill>
                  <a:schemeClr val="accent6">
                    <a:lumMod val="50000"/>
                  </a:schemeClr>
                </a:solidFill>
              </a:rPr>
              <a:t>older sibling </a:t>
            </a:r>
            <a:r>
              <a:rPr lang="en-US" dirty="0" smtClean="0"/>
              <a:t>who has had sex or a sister who has given birth as an adolescent. </a:t>
            </a:r>
          </a:p>
          <a:p>
            <a:pPr algn="l" rtl="0">
              <a:buNone/>
            </a:pPr>
            <a:r>
              <a:rPr lang="en-US" dirty="0" smtClean="0"/>
              <a:t/>
            </a:r>
            <a:br>
              <a:rPr lang="en-US" dirty="0" smtClean="0"/>
            </a:br>
            <a:r>
              <a:rPr lang="en-US" dirty="0" smtClean="0"/>
              <a:t>8. Are behind in school or having problems in school.</a:t>
            </a:r>
          </a:p>
          <a:p>
            <a:pPr algn="l" rtl="0"/>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1401</TotalTime>
  <Words>3577</Words>
  <Application>Microsoft Macintosh PowerPoint</Application>
  <PresentationFormat>Custom</PresentationFormat>
  <Paragraphs>369</Paragraphs>
  <Slides>38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38</vt:i4>
      </vt:variant>
    </vt:vector>
  </HeadingPairs>
  <TitlesOfParts>
    <vt:vector size="45" baseType="lpstr">
      <vt:lpstr>Arial</vt:lpstr>
      <vt:lpstr>Bookman Old Style</vt:lpstr>
      <vt:lpstr>Gill Sans MT</vt:lpstr>
      <vt:lpstr>Times New Roman</vt:lpstr>
      <vt:lpstr>Wingdings</vt:lpstr>
      <vt:lpstr>Wingdings 3</vt:lpstr>
      <vt:lpstr>Origin</vt:lpstr>
      <vt:lpstr>PROMOTING SEXUAL HEALTH </vt:lpstr>
      <vt:lpstr>Introduction</vt:lpstr>
      <vt:lpstr>Prevalence And Cost </vt:lpstr>
      <vt:lpstr>  Each year in the United States :</vt:lpstr>
      <vt:lpstr>Sexual Health and  Academic Performance </vt:lpstr>
      <vt:lpstr>Factors That influence Sexual Health </vt:lpstr>
      <vt:lpstr>PowerPoint Presentation</vt:lpstr>
      <vt:lpstr>PowerPoint Presentation</vt:lpstr>
      <vt:lpstr>PowerPoint Presentation</vt:lpstr>
      <vt:lpstr>Opposition to Sexuality Education</vt:lpstr>
      <vt:lpstr>Reasons to Include Sexuality Education in Elementary and Middle Schools </vt:lpstr>
      <vt:lpstr>PowerPoint Presentation</vt:lpstr>
      <vt:lpstr>PowerPoint Presentation</vt:lpstr>
      <vt:lpstr>GUIDEUNES FOR SCHOOLS </vt:lpstr>
      <vt:lpstr>PowerPoint Presentation</vt:lpstr>
      <vt:lpstr>PowerPoint Presentation</vt:lpstr>
      <vt:lpstr>GUIDELINES FOR CLASSROOM  APPLICATIONS : </vt:lpstr>
      <vt:lpstr>PowerPoint Presentation</vt:lpstr>
      <vt:lpstr>      * Families :</vt:lpstr>
      <vt:lpstr> Recommendations for Concepts and Practice : </vt:lpstr>
      <vt:lpstr>STRATEGIES FOR LEARNING AND ASSESSMENT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Promoting sexual health</dc:title>
  <dc:creator>TOSHIBA</dc:creator>
  <cp:lastModifiedBy>Microsoft Office User</cp:lastModifiedBy>
  <cp:revision>112</cp:revision>
  <dcterms:created xsi:type="dcterms:W3CDTF">2014-04-14T14:29:13Z</dcterms:created>
  <dcterms:modified xsi:type="dcterms:W3CDTF">2016-03-28T09:10:12Z</dcterms:modified>
</cp:coreProperties>
</file>