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59" r:id="rId3"/>
    <p:sldId id="295" r:id="rId4"/>
    <p:sldId id="303" r:id="rId5"/>
    <p:sldId id="305" r:id="rId6"/>
    <p:sldId id="306" r:id="rId7"/>
    <p:sldId id="350" r:id="rId8"/>
    <p:sldId id="307" r:id="rId9"/>
    <p:sldId id="308" r:id="rId10"/>
    <p:sldId id="304" r:id="rId11"/>
    <p:sldId id="302" r:id="rId12"/>
    <p:sldId id="351" r:id="rId13"/>
    <p:sldId id="333" r:id="rId14"/>
    <p:sldId id="334" r:id="rId15"/>
    <p:sldId id="335" r:id="rId16"/>
    <p:sldId id="336" r:id="rId17"/>
    <p:sldId id="337" r:id="rId18"/>
    <p:sldId id="338" r:id="rId19"/>
    <p:sldId id="339" r:id="rId20"/>
    <p:sldId id="340" r:id="rId21"/>
    <p:sldId id="341" r:id="rId22"/>
    <p:sldId id="342" r:id="rId23"/>
    <p:sldId id="343" r:id="rId24"/>
    <p:sldId id="344" r:id="rId25"/>
    <p:sldId id="345" r:id="rId26"/>
    <p:sldId id="346" r:id="rId27"/>
    <p:sldId id="347" r:id="rId28"/>
    <p:sldId id="348" r:id="rId29"/>
    <p:sldId id="310" r:id="rId30"/>
    <p:sldId id="317" r:id="rId31"/>
    <p:sldId id="318" r:id="rId32"/>
    <p:sldId id="301" r:id="rId33"/>
  </p:sldIdLst>
  <p:sldSz cx="12192000" cy="6858000"/>
  <p:notesSz cx="6858000" cy="9144000"/>
  <p:defaultTextStyle>
    <a:defPPr>
      <a:defRPr lang="ar-S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3080D"/>
    <a:srgbClr val="0084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91511" autoAdjust="0"/>
  </p:normalViewPr>
  <p:slideViewPr>
    <p:cSldViewPr snapToGrid="0">
      <p:cViewPr>
        <p:scale>
          <a:sx n="40" d="100"/>
          <a:sy n="40" d="100"/>
        </p:scale>
        <p:origin x="-144" y="-294"/>
      </p:cViewPr>
      <p:guideLst>
        <p:guide orient="horz" pos="2116"/>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3C39426-17AB-45B0-94C8-B4C565C7182E}" type="datetimeFigureOut">
              <a:rPr lang="en-US" smtClean="0"/>
              <a:t>19/9/2017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824DCD-A29E-4913-B06D-67440F7FA8CA}" type="slidenum">
              <a:rPr lang="en-US" smtClean="0"/>
              <a:t>‹#›</a:t>
            </a:fld>
            <a:endParaRPr lang="en-US"/>
          </a:p>
        </p:txBody>
      </p:sp>
    </p:spTree>
    <p:extLst>
      <p:ext uri="{BB962C8B-B14F-4D97-AF65-F5344CB8AC3E}">
        <p14:creationId xmlns:p14="http://schemas.microsoft.com/office/powerpoint/2010/main" val="37033992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824DCD-A29E-4913-B06D-67440F7FA8CA}" type="slidenum">
              <a:rPr lang="en-US" smtClean="0"/>
              <a:t>2</a:t>
            </a:fld>
            <a:endParaRPr lang="en-US"/>
          </a:p>
        </p:txBody>
      </p:sp>
    </p:spTree>
    <p:extLst>
      <p:ext uri="{BB962C8B-B14F-4D97-AF65-F5344CB8AC3E}">
        <p14:creationId xmlns:p14="http://schemas.microsoft.com/office/powerpoint/2010/main" val="13622522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824DCD-A29E-4913-B06D-67440F7FA8CA}" type="slidenum">
              <a:rPr lang="en-US" smtClean="0"/>
              <a:t>11</a:t>
            </a:fld>
            <a:endParaRPr lang="en-US"/>
          </a:p>
        </p:txBody>
      </p:sp>
    </p:spTree>
    <p:extLst>
      <p:ext uri="{BB962C8B-B14F-4D97-AF65-F5344CB8AC3E}">
        <p14:creationId xmlns:p14="http://schemas.microsoft.com/office/powerpoint/2010/main" val="32536380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824DCD-A29E-4913-B06D-67440F7FA8CA}" type="slidenum">
              <a:rPr lang="en-US" smtClean="0"/>
              <a:t>12</a:t>
            </a:fld>
            <a:endParaRPr lang="en-US"/>
          </a:p>
        </p:txBody>
      </p:sp>
    </p:spTree>
    <p:extLst>
      <p:ext uri="{BB962C8B-B14F-4D97-AF65-F5344CB8AC3E}">
        <p14:creationId xmlns:p14="http://schemas.microsoft.com/office/powerpoint/2010/main" val="32536380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824DCD-A29E-4913-B06D-67440F7FA8CA}" type="slidenum">
              <a:rPr lang="en-US" smtClean="0"/>
              <a:t>13</a:t>
            </a:fld>
            <a:endParaRPr lang="en-US"/>
          </a:p>
        </p:txBody>
      </p:sp>
    </p:spTree>
    <p:extLst>
      <p:ext uri="{BB962C8B-B14F-4D97-AF65-F5344CB8AC3E}">
        <p14:creationId xmlns:p14="http://schemas.microsoft.com/office/powerpoint/2010/main" val="32536380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824DCD-A29E-4913-B06D-67440F7FA8CA}" type="slidenum">
              <a:rPr lang="en-US" smtClean="0"/>
              <a:t>14</a:t>
            </a:fld>
            <a:endParaRPr lang="en-US"/>
          </a:p>
        </p:txBody>
      </p:sp>
    </p:spTree>
    <p:extLst>
      <p:ext uri="{BB962C8B-B14F-4D97-AF65-F5344CB8AC3E}">
        <p14:creationId xmlns:p14="http://schemas.microsoft.com/office/powerpoint/2010/main" val="32536380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824DCD-A29E-4913-B06D-67440F7FA8CA}" type="slidenum">
              <a:rPr lang="en-US" smtClean="0"/>
              <a:t>15</a:t>
            </a:fld>
            <a:endParaRPr lang="en-US"/>
          </a:p>
        </p:txBody>
      </p:sp>
    </p:spTree>
    <p:extLst>
      <p:ext uri="{BB962C8B-B14F-4D97-AF65-F5344CB8AC3E}">
        <p14:creationId xmlns:p14="http://schemas.microsoft.com/office/powerpoint/2010/main" val="32536380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824DCD-A29E-4913-B06D-67440F7FA8CA}" type="slidenum">
              <a:rPr lang="en-US" smtClean="0"/>
              <a:t>16</a:t>
            </a:fld>
            <a:endParaRPr lang="en-US"/>
          </a:p>
        </p:txBody>
      </p:sp>
    </p:spTree>
    <p:extLst>
      <p:ext uri="{BB962C8B-B14F-4D97-AF65-F5344CB8AC3E}">
        <p14:creationId xmlns:p14="http://schemas.microsoft.com/office/powerpoint/2010/main" val="32536380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824DCD-A29E-4913-B06D-67440F7FA8CA}" type="slidenum">
              <a:rPr lang="en-US" smtClean="0"/>
              <a:t>17</a:t>
            </a:fld>
            <a:endParaRPr lang="en-US"/>
          </a:p>
        </p:txBody>
      </p:sp>
    </p:spTree>
    <p:extLst>
      <p:ext uri="{BB962C8B-B14F-4D97-AF65-F5344CB8AC3E}">
        <p14:creationId xmlns:p14="http://schemas.microsoft.com/office/powerpoint/2010/main" val="32536380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824DCD-A29E-4913-B06D-67440F7FA8CA}" type="slidenum">
              <a:rPr lang="en-US" smtClean="0"/>
              <a:t>18</a:t>
            </a:fld>
            <a:endParaRPr lang="en-US"/>
          </a:p>
        </p:txBody>
      </p:sp>
    </p:spTree>
    <p:extLst>
      <p:ext uri="{BB962C8B-B14F-4D97-AF65-F5344CB8AC3E}">
        <p14:creationId xmlns:p14="http://schemas.microsoft.com/office/powerpoint/2010/main" val="32536380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824DCD-A29E-4913-B06D-67440F7FA8CA}" type="slidenum">
              <a:rPr lang="en-US" smtClean="0"/>
              <a:t>19</a:t>
            </a:fld>
            <a:endParaRPr lang="en-US"/>
          </a:p>
        </p:txBody>
      </p:sp>
    </p:spTree>
    <p:extLst>
      <p:ext uri="{BB962C8B-B14F-4D97-AF65-F5344CB8AC3E}">
        <p14:creationId xmlns:p14="http://schemas.microsoft.com/office/powerpoint/2010/main" val="32536380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824DCD-A29E-4913-B06D-67440F7FA8CA}" type="slidenum">
              <a:rPr lang="en-US" smtClean="0"/>
              <a:t>20</a:t>
            </a:fld>
            <a:endParaRPr lang="en-US"/>
          </a:p>
        </p:txBody>
      </p:sp>
    </p:spTree>
    <p:extLst>
      <p:ext uri="{BB962C8B-B14F-4D97-AF65-F5344CB8AC3E}">
        <p14:creationId xmlns:p14="http://schemas.microsoft.com/office/powerpoint/2010/main" val="32536380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ar-SA" dirty="0" smtClean="0"/>
              <a:t>As I thought about how to approach the topic of Quality Assurance with this very esteemed group, it crossed my mind that some of you might be interested in the technical history behind the use of the word “quality” in various sectors.</a:t>
            </a:r>
          </a:p>
          <a:p>
            <a:r>
              <a:rPr lang="en-US" altLang="ar-SA" dirty="0" smtClean="0"/>
              <a:t>-  Such as this very interesting ISO 9000 definition which states that QUALITY is the “degree to which a set of inherent characteristics fulfills requirements”</a:t>
            </a:r>
          </a:p>
          <a:p>
            <a:r>
              <a:rPr lang="en-US" altLang="ar-SA" dirty="0" smtClean="0"/>
              <a:t>Or to point that W. Edwards Deming, considered by many as one of the giants of “QUALITY” in the 20th century, and who said rather simply that:</a:t>
            </a:r>
          </a:p>
          <a:p>
            <a:r>
              <a:rPr lang="en-US" altLang="ar-SA" dirty="0" smtClean="0"/>
              <a:t>- “"Costs go down and productivity goes up, as improvement of quality is accomplished by better management of design, engineering, testing and by improvement of processes.”</a:t>
            </a:r>
          </a:p>
          <a:p>
            <a:r>
              <a:rPr lang="en-US" altLang="ar-SA" dirty="0" smtClean="0"/>
              <a:t>Or even to highlight the conventional distinction between:</a:t>
            </a:r>
          </a:p>
          <a:p>
            <a:r>
              <a:rPr lang="en-US" altLang="ar-SA" dirty="0" smtClean="0"/>
              <a:t>-  QUALITY CONTROL” which is described as the “detection of defects”…. </a:t>
            </a:r>
          </a:p>
          <a:p>
            <a:r>
              <a:rPr lang="en-US" altLang="ar-SA" dirty="0" smtClean="0"/>
              <a:t>-  QUALITY ASSURANCE which is usually to referred to as the “prevention of defects” and</a:t>
            </a:r>
          </a:p>
          <a:p>
            <a:endParaRPr lang="en-US" dirty="0"/>
          </a:p>
        </p:txBody>
      </p:sp>
      <p:sp>
        <p:nvSpPr>
          <p:cNvPr id="4" name="Slide Number Placeholder 3"/>
          <p:cNvSpPr>
            <a:spLocks noGrp="1"/>
          </p:cNvSpPr>
          <p:nvPr>
            <p:ph type="sldNum" sz="quarter" idx="10"/>
          </p:nvPr>
        </p:nvSpPr>
        <p:spPr/>
        <p:txBody>
          <a:bodyPr/>
          <a:lstStyle/>
          <a:p>
            <a:fld id="{9F824DCD-A29E-4913-B06D-67440F7FA8CA}" type="slidenum">
              <a:rPr lang="en-US" smtClean="0"/>
              <a:t>3</a:t>
            </a:fld>
            <a:endParaRPr lang="en-US"/>
          </a:p>
        </p:txBody>
      </p:sp>
    </p:spTree>
    <p:extLst>
      <p:ext uri="{BB962C8B-B14F-4D97-AF65-F5344CB8AC3E}">
        <p14:creationId xmlns:p14="http://schemas.microsoft.com/office/powerpoint/2010/main" val="32536380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ar-SA" dirty="0" smtClean="0"/>
              <a:t>Now that you have completed all the scoring for all the domains for both interventions, you transfer the summary scores to a summary sheet, as shown here.</a:t>
            </a:r>
          </a:p>
          <a:p>
            <a:endParaRPr lang="en-US" altLang="ar-SA" dirty="0" smtClean="0"/>
          </a:p>
          <a:p>
            <a:r>
              <a:rPr lang="en-US" altLang="ar-SA" dirty="0" smtClean="0"/>
              <a:t>The result here appears to be that In-home fatal injuries scored somewhat higher than the Failure to Thrive Health problem.</a:t>
            </a:r>
          </a:p>
          <a:p>
            <a:endParaRPr lang="en-US" altLang="ar-SA" dirty="0" smtClean="0"/>
          </a:p>
          <a:p>
            <a:r>
              <a:rPr lang="en-US" altLang="ar-SA" dirty="0" smtClean="0"/>
              <a:t>At this point, the group would need to discuss whether they feel that the overall scoring process is acceptable, and if so, would need to discuss the results.</a:t>
            </a:r>
          </a:p>
          <a:p>
            <a:r>
              <a:rPr lang="en-US" altLang="ar-SA" dirty="0" smtClean="0"/>
              <a:t>It probably would be necessary to review the detailed underlying scores and discuss whether the overall score is reflective of the group’s assessment of those underlying scores.</a:t>
            </a:r>
          </a:p>
          <a:p>
            <a:r>
              <a:rPr lang="en-US" altLang="ar-SA" dirty="0" smtClean="0"/>
              <a:t>In other words, does the group believe that the scoring accurately reflects that the second health problem is the one they should choose.</a:t>
            </a:r>
          </a:p>
          <a:p>
            <a:r>
              <a:rPr lang="en-US" altLang="ar-SA" dirty="0" smtClean="0"/>
              <a:t>If not, that would need to be discussed.</a:t>
            </a:r>
          </a:p>
          <a:p>
            <a:r>
              <a:rPr lang="en-US" altLang="ar-SA" dirty="0" smtClean="0"/>
              <a:t>The main point is that the scoring process highlights that the two interventions have differing characteristics, and that now that the group has completed the process of using the prioritization tool, they can have a meaningful discussion about the relative value of pursuing one of the two health problems.</a:t>
            </a:r>
          </a:p>
          <a:p>
            <a:endParaRPr lang="en-US" dirty="0"/>
          </a:p>
        </p:txBody>
      </p:sp>
      <p:sp>
        <p:nvSpPr>
          <p:cNvPr id="4" name="Slide Number Placeholder 3"/>
          <p:cNvSpPr>
            <a:spLocks noGrp="1"/>
          </p:cNvSpPr>
          <p:nvPr>
            <p:ph type="sldNum" sz="quarter" idx="10"/>
          </p:nvPr>
        </p:nvSpPr>
        <p:spPr/>
        <p:txBody>
          <a:bodyPr/>
          <a:lstStyle/>
          <a:p>
            <a:fld id="{9F824DCD-A29E-4913-B06D-67440F7FA8CA}" type="slidenum">
              <a:rPr lang="en-US" smtClean="0"/>
              <a:t>21</a:t>
            </a:fld>
            <a:endParaRPr lang="en-US"/>
          </a:p>
        </p:txBody>
      </p:sp>
    </p:spTree>
    <p:extLst>
      <p:ext uri="{BB962C8B-B14F-4D97-AF65-F5344CB8AC3E}">
        <p14:creationId xmlns:p14="http://schemas.microsoft.com/office/powerpoint/2010/main" val="32536380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824DCD-A29E-4913-B06D-67440F7FA8CA}" type="slidenum">
              <a:rPr lang="en-US" smtClean="0"/>
              <a:t>22</a:t>
            </a:fld>
            <a:endParaRPr lang="en-US"/>
          </a:p>
        </p:txBody>
      </p:sp>
    </p:spTree>
    <p:extLst>
      <p:ext uri="{BB962C8B-B14F-4D97-AF65-F5344CB8AC3E}">
        <p14:creationId xmlns:p14="http://schemas.microsoft.com/office/powerpoint/2010/main" val="32536380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ar-SA" dirty="0" smtClean="0"/>
              <a:t> This is where the second category of evidence that I alluded to earlier comes in.  We must carefully review the evidence for an against each intervention or activity that we are considering in relation to a particular health problem.</a:t>
            </a:r>
          </a:p>
          <a:p>
            <a:r>
              <a:rPr lang="en-US" altLang="ar-SA" dirty="0" smtClean="0"/>
              <a:t>    Some of you may know that our office recently completed a document titled “Evidence-Based Public Health Practice”, and in there we provide a lot of information about the use of evidence.</a:t>
            </a:r>
          </a:p>
          <a:p>
            <a:r>
              <a:rPr lang="en-US" altLang="ar-SA" dirty="0" smtClean="0"/>
              <a:t>    For example, we accept the definition of Dr. Neal </a:t>
            </a:r>
            <a:r>
              <a:rPr lang="en-US" altLang="ar-SA" dirty="0" err="1" smtClean="0"/>
              <a:t>Kohatsu</a:t>
            </a:r>
            <a:r>
              <a:rPr lang="en-US" altLang="ar-SA" dirty="0" smtClean="0"/>
              <a:t>, who heads the Cancer Prevention Division up in the California Department of Public Health as “The process of integrating science-based interventions with community preferences to improve the health of the population.” </a:t>
            </a:r>
            <a:endParaRPr lang="en-US" altLang="ar-SA" dirty="0" smtClean="0"/>
          </a:p>
        </p:txBody>
      </p:sp>
      <p:sp>
        <p:nvSpPr>
          <p:cNvPr id="4" name="Slide Number Placeholder 3"/>
          <p:cNvSpPr>
            <a:spLocks noGrp="1"/>
          </p:cNvSpPr>
          <p:nvPr>
            <p:ph type="sldNum" sz="quarter" idx="10"/>
          </p:nvPr>
        </p:nvSpPr>
        <p:spPr/>
        <p:txBody>
          <a:bodyPr/>
          <a:lstStyle/>
          <a:p>
            <a:fld id="{9F824DCD-A29E-4913-B06D-67440F7FA8CA}" type="slidenum">
              <a:rPr lang="en-US" smtClean="0"/>
              <a:t>23</a:t>
            </a:fld>
            <a:endParaRPr lang="en-US"/>
          </a:p>
        </p:txBody>
      </p:sp>
    </p:spTree>
    <p:extLst>
      <p:ext uri="{BB962C8B-B14F-4D97-AF65-F5344CB8AC3E}">
        <p14:creationId xmlns:p14="http://schemas.microsoft.com/office/powerpoint/2010/main" val="32536380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ar-SA" dirty="0" smtClean="0"/>
              <a:t>In that document we also provide a table that outlines the various Rationales for Decision-making in Public Health Practice.  We divide these rationales into TIER 1 which includes categories such as systematic review and individual research studies that are normally classified as “EVIDENCE”, and TIER 1 which includes other rationales, such ethical reasons, laws, or grant requirements. </a:t>
            </a:r>
          </a:p>
          <a:p>
            <a:endParaRPr lang="en-US" dirty="0"/>
          </a:p>
        </p:txBody>
      </p:sp>
      <p:sp>
        <p:nvSpPr>
          <p:cNvPr id="4" name="Slide Number Placeholder 3"/>
          <p:cNvSpPr>
            <a:spLocks noGrp="1"/>
          </p:cNvSpPr>
          <p:nvPr>
            <p:ph type="sldNum" sz="quarter" idx="10"/>
          </p:nvPr>
        </p:nvSpPr>
        <p:spPr/>
        <p:txBody>
          <a:bodyPr/>
          <a:lstStyle/>
          <a:p>
            <a:fld id="{9F824DCD-A29E-4913-B06D-67440F7FA8CA}" type="slidenum">
              <a:rPr lang="en-US" smtClean="0"/>
              <a:t>24</a:t>
            </a:fld>
            <a:endParaRPr lang="en-US"/>
          </a:p>
        </p:txBody>
      </p:sp>
    </p:spTree>
    <p:extLst>
      <p:ext uri="{BB962C8B-B14F-4D97-AF65-F5344CB8AC3E}">
        <p14:creationId xmlns:p14="http://schemas.microsoft.com/office/powerpoint/2010/main" val="32536380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ar-SA" dirty="0" smtClean="0"/>
              <a:t>We also talk about how to “Find” evidence, including performing a literature search and a list of REQUIRED SOURCES that I believe you should review before you should consider and search for evidence complete.</a:t>
            </a:r>
          </a:p>
          <a:p>
            <a:endParaRPr lang="en-US" altLang="ar-SA" dirty="0" smtClean="0"/>
          </a:p>
          <a:p>
            <a:r>
              <a:rPr lang="en-US" altLang="ar-SA" dirty="0" smtClean="0"/>
              <a:t>In any case, my point is that as you are ASSURE the QUALITY of your work, you must have an informed approach that assures that you are doing the RIGHT things.  Reliance on evidence and the use of some form Prioritization Criteria are central elements in such an approach.</a:t>
            </a:r>
          </a:p>
          <a:p>
            <a:endParaRPr lang="en-US" dirty="0"/>
          </a:p>
        </p:txBody>
      </p:sp>
      <p:sp>
        <p:nvSpPr>
          <p:cNvPr id="4" name="Slide Number Placeholder 3"/>
          <p:cNvSpPr>
            <a:spLocks noGrp="1"/>
          </p:cNvSpPr>
          <p:nvPr>
            <p:ph type="sldNum" sz="quarter" idx="10"/>
          </p:nvPr>
        </p:nvSpPr>
        <p:spPr/>
        <p:txBody>
          <a:bodyPr/>
          <a:lstStyle/>
          <a:p>
            <a:fld id="{9F824DCD-A29E-4913-B06D-67440F7FA8CA}" type="slidenum">
              <a:rPr lang="en-US" smtClean="0"/>
              <a:t>25</a:t>
            </a:fld>
            <a:endParaRPr lang="en-US"/>
          </a:p>
        </p:txBody>
      </p:sp>
    </p:spTree>
    <p:extLst>
      <p:ext uri="{BB962C8B-B14F-4D97-AF65-F5344CB8AC3E}">
        <p14:creationId xmlns:p14="http://schemas.microsoft.com/office/powerpoint/2010/main" val="32536380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ar-SA" dirty="0" smtClean="0"/>
              <a:t>OK… so now let’s move on to WORTHY</a:t>
            </a:r>
          </a:p>
          <a:p>
            <a:r>
              <a:rPr lang="en-US" altLang="ar-SA" dirty="0" smtClean="0"/>
              <a:t>What does it mean for work to be “worthy”</a:t>
            </a:r>
          </a:p>
          <a:p>
            <a:endParaRPr lang="en-US" dirty="0"/>
          </a:p>
        </p:txBody>
      </p:sp>
      <p:sp>
        <p:nvSpPr>
          <p:cNvPr id="4" name="Slide Number Placeholder 3"/>
          <p:cNvSpPr>
            <a:spLocks noGrp="1"/>
          </p:cNvSpPr>
          <p:nvPr>
            <p:ph type="sldNum" sz="quarter" idx="10"/>
          </p:nvPr>
        </p:nvSpPr>
        <p:spPr/>
        <p:txBody>
          <a:bodyPr/>
          <a:lstStyle/>
          <a:p>
            <a:fld id="{9F824DCD-A29E-4913-B06D-67440F7FA8CA}" type="slidenum">
              <a:rPr lang="en-US" smtClean="0"/>
              <a:t>26</a:t>
            </a:fld>
            <a:endParaRPr lang="en-US"/>
          </a:p>
        </p:txBody>
      </p:sp>
    </p:spTree>
    <p:extLst>
      <p:ext uri="{BB962C8B-B14F-4D97-AF65-F5344CB8AC3E}">
        <p14:creationId xmlns:p14="http://schemas.microsoft.com/office/powerpoint/2010/main" val="32536380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824DCD-A29E-4913-B06D-67440F7FA8CA}" type="slidenum">
              <a:rPr lang="en-US" smtClean="0"/>
              <a:t>27</a:t>
            </a:fld>
            <a:endParaRPr lang="en-US"/>
          </a:p>
        </p:txBody>
      </p:sp>
    </p:spTree>
    <p:extLst>
      <p:ext uri="{BB962C8B-B14F-4D97-AF65-F5344CB8AC3E}">
        <p14:creationId xmlns:p14="http://schemas.microsoft.com/office/powerpoint/2010/main" val="32536380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824DCD-A29E-4913-B06D-67440F7FA8CA}" type="slidenum">
              <a:rPr lang="en-US" smtClean="0"/>
              <a:t>28</a:t>
            </a:fld>
            <a:endParaRPr lang="en-US"/>
          </a:p>
        </p:txBody>
      </p:sp>
    </p:spTree>
    <p:extLst>
      <p:ext uri="{BB962C8B-B14F-4D97-AF65-F5344CB8AC3E}">
        <p14:creationId xmlns:p14="http://schemas.microsoft.com/office/powerpoint/2010/main" val="32536380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824DCD-A29E-4913-B06D-67440F7FA8CA}" type="slidenum">
              <a:rPr lang="en-US" smtClean="0"/>
              <a:t>29</a:t>
            </a:fld>
            <a:endParaRPr lang="en-US"/>
          </a:p>
        </p:txBody>
      </p:sp>
    </p:spTree>
    <p:extLst>
      <p:ext uri="{BB962C8B-B14F-4D97-AF65-F5344CB8AC3E}">
        <p14:creationId xmlns:p14="http://schemas.microsoft.com/office/powerpoint/2010/main" val="32536380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824DCD-A29E-4913-B06D-67440F7FA8CA}" type="slidenum">
              <a:rPr lang="en-US" smtClean="0"/>
              <a:t>30</a:t>
            </a:fld>
            <a:endParaRPr lang="en-US"/>
          </a:p>
        </p:txBody>
      </p:sp>
    </p:spTree>
    <p:extLst>
      <p:ext uri="{BB962C8B-B14F-4D97-AF65-F5344CB8AC3E}">
        <p14:creationId xmlns:p14="http://schemas.microsoft.com/office/powerpoint/2010/main" val="32536380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824DCD-A29E-4913-B06D-67440F7FA8CA}" type="slidenum">
              <a:rPr lang="en-US" smtClean="0"/>
              <a:t>4</a:t>
            </a:fld>
            <a:endParaRPr lang="en-US"/>
          </a:p>
        </p:txBody>
      </p:sp>
    </p:spTree>
    <p:extLst>
      <p:ext uri="{BB962C8B-B14F-4D97-AF65-F5344CB8AC3E}">
        <p14:creationId xmlns:p14="http://schemas.microsoft.com/office/powerpoint/2010/main" val="32536380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ar-SA" dirty="0" smtClean="0"/>
              <a:t>I would like to summarize the key points of this presentation.</a:t>
            </a:r>
          </a:p>
          <a:p>
            <a:r>
              <a:rPr lang="en-US" altLang="ar-SA" dirty="0" smtClean="0"/>
              <a:t>First, I hope this presentation has helped to affirm in your own mind that prioritization is a very specific, important, and rather common activity that is central to the practice of public health.</a:t>
            </a:r>
          </a:p>
          <a:p>
            <a:r>
              <a:rPr lang="en-US" altLang="ar-SA" dirty="0" smtClean="0"/>
              <a:t>Effective prioritization requires that we be aware that there are established “best practices” on how to do this well, and that use of these will enhance our accountability as public stewards of very scarce resources, and will enable us to make decisions that have the greatest possibility of improving and protecting the public’s health.</a:t>
            </a:r>
          </a:p>
          <a:p>
            <a:endParaRPr lang="en-US" altLang="ar-SA" dirty="0" smtClean="0"/>
          </a:p>
          <a:p>
            <a:r>
              <a:rPr lang="en-US" altLang="ar-SA" dirty="0" smtClean="0"/>
              <a:t>I have briefly introduced a 4-domain prioritization tool that can be adapted for quick and easy use by almost anyone in public health practice.</a:t>
            </a:r>
          </a:p>
          <a:p>
            <a:endParaRPr lang="en-US" altLang="ar-SA" dirty="0" smtClean="0"/>
          </a:p>
          <a:p>
            <a:endParaRPr lang="en-US" altLang="ar-SA" dirty="0" smtClean="0"/>
          </a:p>
          <a:p>
            <a:endParaRPr lang="en-US" altLang="ar-SA" dirty="0" smtClean="0"/>
          </a:p>
          <a:p>
            <a:endParaRPr lang="en-US" altLang="ar-SA" dirty="0" smtClean="0"/>
          </a:p>
          <a:p>
            <a:endParaRPr lang="en-US" altLang="ar-SA" dirty="0" smtClean="0"/>
          </a:p>
          <a:p>
            <a:endParaRPr lang="en-US" altLang="ar-SA" dirty="0" smtClean="0"/>
          </a:p>
        </p:txBody>
      </p:sp>
      <p:sp>
        <p:nvSpPr>
          <p:cNvPr id="4" name="Slide Number Placeholder 3"/>
          <p:cNvSpPr>
            <a:spLocks noGrp="1"/>
          </p:cNvSpPr>
          <p:nvPr>
            <p:ph type="sldNum" sz="quarter" idx="10"/>
          </p:nvPr>
        </p:nvSpPr>
        <p:spPr/>
        <p:txBody>
          <a:bodyPr/>
          <a:lstStyle/>
          <a:p>
            <a:fld id="{9F824DCD-A29E-4913-B06D-67440F7FA8CA}" type="slidenum">
              <a:rPr lang="en-US" smtClean="0"/>
              <a:t>31</a:t>
            </a:fld>
            <a:endParaRPr lang="en-US"/>
          </a:p>
        </p:txBody>
      </p:sp>
    </p:spTree>
    <p:extLst>
      <p:ext uri="{BB962C8B-B14F-4D97-AF65-F5344CB8AC3E}">
        <p14:creationId xmlns:p14="http://schemas.microsoft.com/office/powerpoint/2010/main" val="32536380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824DCD-A29E-4913-B06D-67440F7FA8CA}" type="slidenum">
              <a:rPr lang="en-US" smtClean="0"/>
              <a:t>5</a:t>
            </a:fld>
            <a:endParaRPr lang="en-US"/>
          </a:p>
        </p:txBody>
      </p:sp>
    </p:spTree>
    <p:extLst>
      <p:ext uri="{BB962C8B-B14F-4D97-AF65-F5344CB8AC3E}">
        <p14:creationId xmlns:p14="http://schemas.microsoft.com/office/powerpoint/2010/main" val="32536380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824DCD-A29E-4913-B06D-67440F7FA8CA}" type="slidenum">
              <a:rPr lang="en-US" smtClean="0"/>
              <a:t>6</a:t>
            </a:fld>
            <a:endParaRPr lang="en-US"/>
          </a:p>
        </p:txBody>
      </p:sp>
    </p:spTree>
    <p:extLst>
      <p:ext uri="{BB962C8B-B14F-4D97-AF65-F5344CB8AC3E}">
        <p14:creationId xmlns:p14="http://schemas.microsoft.com/office/powerpoint/2010/main" val="32536380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824DCD-A29E-4913-B06D-67440F7FA8CA}" type="slidenum">
              <a:rPr lang="en-US" smtClean="0"/>
              <a:t>7</a:t>
            </a:fld>
            <a:endParaRPr lang="en-US"/>
          </a:p>
        </p:txBody>
      </p:sp>
    </p:spTree>
    <p:extLst>
      <p:ext uri="{BB962C8B-B14F-4D97-AF65-F5344CB8AC3E}">
        <p14:creationId xmlns:p14="http://schemas.microsoft.com/office/powerpoint/2010/main" val="32536380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824DCD-A29E-4913-B06D-67440F7FA8CA}" type="slidenum">
              <a:rPr lang="en-US" smtClean="0"/>
              <a:t>8</a:t>
            </a:fld>
            <a:endParaRPr lang="en-US"/>
          </a:p>
        </p:txBody>
      </p:sp>
    </p:spTree>
    <p:extLst>
      <p:ext uri="{BB962C8B-B14F-4D97-AF65-F5344CB8AC3E}">
        <p14:creationId xmlns:p14="http://schemas.microsoft.com/office/powerpoint/2010/main" val="32536380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824DCD-A29E-4913-B06D-67440F7FA8CA}" type="slidenum">
              <a:rPr lang="en-US" smtClean="0"/>
              <a:t>9</a:t>
            </a:fld>
            <a:endParaRPr lang="en-US"/>
          </a:p>
        </p:txBody>
      </p:sp>
    </p:spTree>
    <p:extLst>
      <p:ext uri="{BB962C8B-B14F-4D97-AF65-F5344CB8AC3E}">
        <p14:creationId xmlns:p14="http://schemas.microsoft.com/office/powerpoint/2010/main" val="32536380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824DCD-A29E-4913-B06D-67440F7FA8CA}" type="slidenum">
              <a:rPr lang="en-US" smtClean="0"/>
              <a:t>10</a:t>
            </a:fld>
            <a:endParaRPr lang="en-US"/>
          </a:p>
        </p:txBody>
      </p:sp>
    </p:spTree>
    <p:extLst>
      <p:ext uri="{BB962C8B-B14F-4D97-AF65-F5344CB8AC3E}">
        <p14:creationId xmlns:p14="http://schemas.microsoft.com/office/powerpoint/2010/main" val="32536380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ar-S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ar-SA"/>
          </a:p>
        </p:txBody>
      </p:sp>
      <p:sp>
        <p:nvSpPr>
          <p:cNvPr id="4" name="Date Placeholder 3"/>
          <p:cNvSpPr>
            <a:spLocks noGrp="1"/>
          </p:cNvSpPr>
          <p:nvPr>
            <p:ph type="dt" sz="half" idx="10"/>
          </p:nvPr>
        </p:nvSpPr>
        <p:spPr/>
        <p:txBody>
          <a:bodyPr/>
          <a:lstStyle/>
          <a:p>
            <a:fld id="{4BDA11C6-EE2C-4F50-881A-552F90738A9A}" type="datetimeFigureOut">
              <a:rPr lang="ar-SA" smtClean="0"/>
              <a:t>28/12/1438</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5418B9A7-4140-4532-9C3B-E8B3E546D554}" type="slidenum">
              <a:rPr lang="ar-SA" smtClean="0"/>
              <a:t>‹#›</a:t>
            </a:fld>
            <a:endParaRPr lang="ar-SA"/>
          </a:p>
        </p:txBody>
      </p:sp>
    </p:spTree>
    <p:extLst>
      <p:ext uri="{BB962C8B-B14F-4D97-AF65-F5344CB8AC3E}">
        <p14:creationId xmlns:p14="http://schemas.microsoft.com/office/powerpoint/2010/main" val="38087150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fld id="{4BDA11C6-EE2C-4F50-881A-552F90738A9A}" type="datetimeFigureOut">
              <a:rPr lang="ar-SA" smtClean="0"/>
              <a:t>28/12/1438</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5418B9A7-4140-4532-9C3B-E8B3E546D554}" type="slidenum">
              <a:rPr lang="ar-SA" smtClean="0"/>
              <a:t>‹#›</a:t>
            </a:fld>
            <a:endParaRPr lang="ar-SA"/>
          </a:p>
        </p:txBody>
      </p:sp>
    </p:spTree>
    <p:extLst>
      <p:ext uri="{BB962C8B-B14F-4D97-AF65-F5344CB8AC3E}">
        <p14:creationId xmlns:p14="http://schemas.microsoft.com/office/powerpoint/2010/main" val="915949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ar-S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fld id="{4BDA11C6-EE2C-4F50-881A-552F90738A9A}" type="datetimeFigureOut">
              <a:rPr lang="ar-SA" smtClean="0"/>
              <a:t>28/12/1438</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5418B9A7-4140-4532-9C3B-E8B3E546D554}" type="slidenum">
              <a:rPr lang="ar-SA" smtClean="0"/>
              <a:t>‹#›</a:t>
            </a:fld>
            <a:endParaRPr lang="ar-SA"/>
          </a:p>
        </p:txBody>
      </p:sp>
    </p:spTree>
    <p:extLst>
      <p:ext uri="{BB962C8B-B14F-4D97-AF65-F5344CB8AC3E}">
        <p14:creationId xmlns:p14="http://schemas.microsoft.com/office/powerpoint/2010/main" val="207365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fld id="{4BDA11C6-EE2C-4F50-881A-552F90738A9A}" type="datetimeFigureOut">
              <a:rPr lang="ar-SA" smtClean="0"/>
              <a:t>28/12/1438</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5418B9A7-4140-4532-9C3B-E8B3E546D554}" type="slidenum">
              <a:rPr lang="ar-SA" smtClean="0"/>
              <a:t>‹#›</a:t>
            </a:fld>
            <a:endParaRPr lang="ar-SA"/>
          </a:p>
        </p:txBody>
      </p:sp>
    </p:spTree>
    <p:extLst>
      <p:ext uri="{BB962C8B-B14F-4D97-AF65-F5344CB8AC3E}">
        <p14:creationId xmlns:p14="http://schemas.microsoft.com/office/powerpoint/2010/main" val="2603005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ar-S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BDA11C6-EE2C-4F50-881A-552F90738A9A}" type="datetimeFigureOut">
              <a:rPr lang="ar-SA" smtClean="0"/>
              <a:t>28/12/1438</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5418B9A7-4140-4532-9C3B-E8B3E546D554}" type="slidenum">
              <a:rPr lang="ar-SA" smtClean="0"/>
              <a:t>‹#›</a:t>
            </a:fld>
            <a:endParaRPr lang="ar-SA"/>
          </a:p>
        </p:txBody>
      </p:sp>
    </p:spTree>
    <p:extLst>
      <p:ext uri="{BB962C8B-B14F-4D97-AF65-F5344CB8AC3E}">
        <p14:creationId xmlns:p14="http://schemas.microsoft.com/office/powerpoint/2010/main" val="37941387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Date Placeholder 4"/>
          <p:cNvSpPr>
            <a:spLocks noGrp="1"/>
          </p:cNvSpPr>
          <p:nvPr>
            <p:ph type="dt" sz="half" idx="10"/>
          </p:nvPr>
        </p:nvSpPr>
        <p:spPr/>
        <p:txBody>
          <a:bodyPr/>
          <a:lstStyle/>
          <a:p>
            <a:fld id="{4BDA11C6-EE2C-4F50-881A-552F90738A9A}" type="datetimeFigureOut">
              <a:rPr lang="ar-SA" smtClean="0"/>
              <a:t>28/12/1438</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5418B9A7-4140-4532-9C3B-E8B3E546D554}" type="slidenum">
              <a:rPr lang="ar-SA" smtClean="0"/>
              <a:t>‹#›</a:t>
            </a:fld>
            <a:endParaRPr lang="ar-SA"/>
          </a:p>
        </p:txBody>
      </p:sp>
    </p:spTree>
    <p:extLst>
      <p:ext uri="{BB962C8B-B14F-4D97-AF65-F5344CB8AC3E}">
        <p14:creationId xmlns:p14="http://schemas.microsoft.com/office/powerpoint/2010/main" val="30405679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ar-S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Date Placeholder 6"/>
          <p:cNvSpPr>
            <a:spLocks noGrp="1"/>
          </p:cNvSpPr>
          <p:nvPr>
            <p:ph type="dt" sz="half" idx="10"/>
          </p:nvPr>
        </p:nvSpPr>
        <p:spPr/>
        <p:txBody>
          <a:bodyPr/>
          <a:lstStyle/>
          <a:p>
            <a:fld id="{4BDA11C6-EE2C-4F50-881A-552F90738A9A}" type="datetimeFigureOut">
              <a:rPr lang="ar-SA" smtClean="0"/>
              <a:t>28/12/1438</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5418B9A7-4140-4532-9C3B-E8B3E546D554}" type="slidenum">
              <a:rPr lang="ar-SA" smtClean="0"/>
              <a:t>‹#›</a:t>
            </a:fld>
            <a:endParaRPr lang="ar-SA"/>
          </a:p>
        </p:txBody>
      </p:sp>
    </p:spTree>
    <p:extLst>
      <p:ext uri="{BB962C8B-B14F-4D97-AF65-F5344CB8AC3E}">
        <p14:creationId xmlns:p14="http://schemas.microsoft.com/office/powerpoint/2010/main" val="1776301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Date Placeholder 2"/>
          <p:cNvSpPr>
            <a:spLocks noGrp="1"/>
          </p:cNvSpPr>
          <p:nvPr>
            <p:ph type="dt" sz="half" idx="10"/>
          </p:nvPr>
        </p:nvSpPr>
        <p:spPr/>
        <p:txBody>
          <a:bodyPr/>
          <a:lstStyle/>
          <a:p>
            <a:fld id="{4BDA11C6-EE2C-4F50-881A-552F90738A9A}" type="datetimeFigureOut">
              <a:rPr lang="ar-SA" smtClean="0"/>
              <a:t>28/12/1438</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5418B9A7-4140-4532-9C3B-E8B3E546D554}" type="slidenum">
              <a:rPr lang="ar-SA" smtClean="0"/>
              <a:t>‹#›</a:t>
            </a:fld>
            <a:endParaRPr lang="ar-SA"/>
          </a:p>
        </p:txBody>
      </p:sp>
    </p:spTree>
    <p:extLst>
      <p:ext uri="{BB962C8B-B14F-4D97-AF65-F5344CB8AC3E}">
        <p14:creationId xmlns:p14="http://schemas.microsoft.com/office/powerpoint/2010/main" val="707181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DA11C6-EE2C-4F50-881A-552F90738A9A}" type="datetimeFigureOut">
              <a:rPr lang="ar-SA" smtClean="0"/>
              <a:t>28/12/1438</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5418B9A7-4140-4532-9C3B-E8B3E546D554}" type="slidenum">
              <a:rPr lang="ar-SA" smtClean="0"/>
              <a:t>‹#›</a:t>
            </a:fld>
            <a:endParaRPr lang="ar-SA"/>
          </a:p>
        </p:txBody>
      </p:sp>
    </p:spTree>
    <p:extLst>
      <p:ext uri="{BB962C8B-B14F-4D97-AF65-F5344CB8AC3E}">
        <p14:creationId xmlns:p14="http://schemas.microsoft.com/office/powerpoint/2010/main" val="2043074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ar-S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BDA11C6-EE2C-4F50-881A-552F90738A9A}" type="datetimeFigureOut">
              <a:rPr lang="ar-SA" smtClean="0"/>
              <a:t>28/12/1438</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5418B9A7-4140-4532-9C3B-E8B3E546D554}" type="slidenum">
              <a:rPr lang="ar-SA" smtClean="0"/>
              <a:t>‹#›</a:t>
            </a:fld>
            <a:endParaRPr lang="ar-SA"/>
          </a:p>
        </p:txBody>
      </p:sp>
    </p:spTree>
    <p:extLst>
      <p:ext uri="{BB962C8B-B14F-4D97-AF65-F5344CB8AC3E}">
        <p14:creationId xmlns:p14="http://schemas.microsoft.com/office/powerpoint/2010/main" val="2862074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ar-S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BDA11C6-EE2C-4F50-881A-552F90738A9A}" type="datetimeFigureOut">
              <a:rPr lang="ar-SA" smtClean="0"/>
              <a:t>28/12/1438</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5418B9A7-4140-4532-9C3B-E8B3E546D554}" type="slidenum">
              <a:rPr lang="ar-SA" smtClean="0"/>
              <a:t>‹#›</a:t>
            </a:fld>
            <a:endParaRPr lang="ar-SA"/>
          </a:p>
        </p:txBody>
      </p:sp>
    </p:spTree>
    <p:extLst>
      <p:ext uri="{BB962C8B-B14F-4D97-AF65-F5344CB8AC3E}">
        <p14:creationId xmlns:p14="http://schemas.microsoft.com/office/powerpoint/2010/main" val="29275331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ar-S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DA11C6-EE2C-4F50-881A-552F90738A9A}" type="datetimeFigureOut">
              <a:rPr lang="ar-SA" smtClean="0"/>
              <a:t>28/12/1438</a:t>
            </a:fld>
            <a:endParaRPr lang="ar-S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ar-S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18B9A7-4140-4532-9C3B-E8B3E546D554}" type="slidenum">
              <a:rPr lang="ar-SA" smtClean="0"/>
              <a:t>‹#›</a:t>
            </a:fld>
            <a:endParaRPr lang="ar-SA"/>
          </a:p>
        </p:txBody>
      </p:sp>
    </p:spTree>
    <p:extLst>
      <p:ext uri="{BB962C8B-B14F-4D97-AF65-F5344CB8AC3E}">
        <p14:creationId xmlns:p14="http://schemas.microsoft.com/office/powerpoint/2010/main" val="33900501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133601"/>
            <a:ext cx="9144000" cy="1376362"/>
          </a:xfrm>
        </p:spPr>
        <p:txBody>
          <a:bodyPr>
            <a:normAutofit/>
          </a:bodyPr>
          <a:lstStyle/>
          <a:p>
            <a:r>
              <a:rPr lang="en-US" altLang="ar-SA" sz="4800" dirty="0">
                <a:latin typeface="Times New Roman" pitchFamily="18" charset="0"/>
                <a:cs typeface="Times New Roman" pitchFamily="18" charset="0"/>
              </a:rPr>
              <a:t>Public Health Management Tools</a:t>
            </a:r>
            <a:endParaRPr lang="ar-SA" sz="4800" dirty="0">
              <a:solidFill>
                <a:schemeClr val="accent1">
                  <a:lumMod val="75000"/>
                </a:schemeClr>
              </a:solidFill>
              <a:latin typeface="Traditional Arabic" panose="02020603050405020304" pitchFamily="18" charset="-78"/>
              <a:cs typeface="Traditional Arabic" panose="02020603050405020304" pitchFamily="18" charset="-78"/>
            </a:endParaRPr>
          </a:p>
        </p:txBody>
      </p:sp>
      <p:sp>
        <p:nvSpPr>
          <p:cNvPr id="3" name="Subtitle 2"/>
          <p:cNvSpPr>
            <a:spLocks noGrp="1"/>
          </p:cNvSpPr>
          <p:nvPr>
            <p:ph type="subTitle" idx="1"/>
          </p:nvPr>
        </p:nvSpPr>
        <p:spPr>
          <a:xfrm>
            <a:off x="577518" y="4355532"/>
            <a:ext cx="7717395" cy="1655762"/>
          </a:xfrm>
        </p:spPr>
        <p:txBody>
          <a:bodyPr>
            <a:noAutofit/>
          </a:bodyPr>
          <a:lstStyle/>
          <a:p>
            <a:r>
              <a:rPr lang="en-US" sz="2800" dirty="0">
                <a:solidFill>
                  <a:srgbClr val="0084BD"/>
                </a:solidFill>
                <a:latin typeface="Times New Roman" pitchFamily="18" charset="0"/>
                <a:cs typeface="Times New Roman" pitchFamily="18" charset="0"/>
              </a:rPr>
              <a:t>Osama A </a:t>
            </a:r>
            <a:r>
              <a:rPr lang="en-US" sz="2800" dirty="0" err="1">
                <a:solidFill>
                  <a:srgbClr val="0084BD"/>
                </a:solidFill>
                <a:latin typeface="Times New Roman" pitchFamily="18" charset="0"/>
                <a:cs typeface="Times New Roman" pitchFamily="18" charset="0"/>
              </a:rPr>
              <a:t>Samarkandi</a:t>
            </a:r>
            <a:r>
              <a:rPr lang="en-US" sz="2800" dirty="0">
                <a:solidFill>
                  <a:srgbClr val="0084BD"/>
                </a:solidFill>
                <a:latin typeface="Times New Roman" pitchFamily="18" charset="0"/>
                <a:cs typeface="Times New Roman" pitchFamily="18" charset="0"/>
              </a:rPr>
              <a:t>, PhD, RN </a:t>
            </a:r>
          </a:p>
          <a:p>
            <a:r>
              <a:rPr lang="en-US" sz="2800" dirty="0" smtClean="0">
                <a:solidFill>
                  <a:srgbClr val="0084BD"/>
                </a:solidFill>
                <a:latin typeface="Times New Roman" pitchFamily="18" charset="0"/>
                <a:cs typeface="Times New Roman" pitchFamily="18" charset="0"/>
              </a:rPr>
              <a:t>EMS </a:t>
            </a:r>
            <a:r>
              <a:rPr lang="en-US" sz="2800" dirty="0">
                <a:solidFill>
                  <a:srgbClr val="0084BD"/>
                </a:solidFill>
                <a:latin typeface="Times New Roman" pitchFamily="18" charset="0"/>
                <a:cs typeface="Times New Roman" pitchFamily="18" charset="0"/>
              </a:rPr>
              <a:t>313; Public Health for EMS Professionals</a:t>
            </a:r>
            <a:br>
              <a:rPr lang="en-US" sz="2800" dirty="0">
                <a:solidFill>
                  <a:srgbClr val="0084BD"/>
                </a:solidFill>
                <a:latin typeface="Times New Roman" pitchFamily="18" charset="0"/>
                <a:cs typeface="Times New Roman" pitchFamily="18" charset="0"/>
              </a:rPr>
            </a:br>
            <a:endParaRPr lang="en-US" sz="2800" dirty="0">
              <a:solidFill>
                <a:srgbClr val="0084BD"/>
              </a:solidFill>
              <a:latin typeface="Times New Roman" pitchFamily="18" charset="0"/>
              <a:cs typeface="Times New Roman" pitchFamily="18" charset="0"/>
            </a:endParaRPr>
          </a:p>
        </p:txBody>
      </p:sp>
    </p:spTree>
    <p:extLst>
      <p:ext uri="{BB962C8B-B14F-4D97-AF65-F5344CB8AC3E}">
        <p14:creationId xmlns:p14="http://schemas.microsoft.com/office/powerpoint/2010/main" val="5272143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tile tx="0" ty="0" sx="100000" sy="100000" flip="none" algn="tl"/>
        </a:blipFill>
        <a:effectLst/>
      </p:bgPr>
    </p:bg>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539262" y="38100"/>
            <a:ext cx="11113476" cy="838200"/>
          </a:xfrm>
        </p:spPr>
        <p:txBody>
          <a:bodyPr>
            <a:normAutofit/>
          </a:bodyPr>
          <a:lstStyle/>
          <a:p>
            <a:pPr algn="ctr"/>
            <a:r>
              <a:rPr lang="en-US" sz="3600" b="1" dirty="0">
                <a:solidFill>
                  <a:schemeClr val="bg1"/>
                </a:solidFill>
                <a:latin typeface="Times New Roman" pitchFamily="18" charset="0"/>
                <a:cs typeface="Times New Roman" pitchFamily="18" charset="0"/>
              </a:rPr>
              <a:t>Public Health </a:t>
            </a:r>
            <a:r>
              <a:rPr lang="en-US" sz="3600" b="1" dirty="0" smtClean="0">
                <a:solidFill>
                  <a:schemeClr val="bg1"/>
                </a:solidFill>
                <a:latin typeface="Times New Roman" pitchFamily="18" charset="0"/>
                <a:cs typeface="Times New Roman" pitchFamily="18" charset="0"/>
              </a:rPr>
              <a:t>Measures Overall </a:t>
            </a:r>
            <a:r>
              <a:rPr lang="en-US" sz="3600" b="1" dirty="0">
                <a:solidFill>
                  <a:schemeClr val="bg1"/>
                </a:solidFill>
                <a:latin typeface="Times New Roman" pitchFamily="18" charset="0"/>
                <a:cs typeface="Times New Roman" pitchFamily="18" charset="0"/>
              </a:rPr>
              <a:t>Schematic of Plan</a:t>
            </a:r>
          </a:p>
        </p:txBody>
      </p:sp>
      <p:grpSp>
        <p:nvGrpSpPr>
          <p:cNvPr id="8" name="مجموعة 17"/>
          <p:cNvGrpSpPr>
            <a:grpSpLocks/>
          </p:cNvGrpSpPr>
          <p:nvPr/>
        </p:nvGrpSpPr>
        <p:grpSpPr bwMode="auto">
          <a:xfrm>
            <a:off x="1750401" y="1168524"/>
            <a:ext cx="8620125" cy="5226050"/>
            <a:chOff x="176213" y="1547813"/>
            <a:chExt cx="8620125" cy="5226050"/>
          </a:xfrm>
        </p:grpSpPr>
        <p:sp>
          <p:nvSpPr>
            <p:cNvPr id="9" name="Rectangle 2"/>
            <p:cNvSpPr>
              <a:spLocks noChangeArrowheads="1"/>
            </p:cNvSpPr>
            <p:nvPr/>
          </p:nvSpPr>
          <p:spPr bwMode="auto">
            <a:xfrm>
              <a:off x="474663" y="2649538"/>
              <a:ext cx="3748087" cy="3708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ar-SA" altLang="ar-SA" sz="1800">
                <a:latin typeface="Times New Roman" panose="02020603050405020304" pitchFamily="18" charset="0"/>
                <a:ea typeface="MS PGothic" pitchFamily="34" charset="-128"/>
                <a:cs typeface="Times New Roman" panose="02020603050405020304" pitchFamily="18" charset="0"/>
              </a:endParaRPr>
            </a:p>
          </p:txBody>
        </p:sp>
        <p:sp>
          <p:nvSpPr>
            <p:cNvPr id="10" name="Text Box 3"/>
            <p:cNvSpPr txBox="1">
              <a:spLocks noChangeArrowheads="1"/>
            </p:cNvSpPr>
            <p:nvPr/>
          </p:nvSpPr>
          <p:spPr bwMode="auto">
            <a:xfrm>
              <a:off x="523875" y="2771775"/>
              <a:ext cx="3695700" cy="346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tabLst>
                  <a:tab pos="1030288" algn="l"/>
                </a:tabLst>
                <a:defRPr sz="3200">
                  <a:solidFill>
                    <a:schemeClr val="tx1"/>
                  </a:solidFill>
                  <a:latin typeface="Arial" charset="0"/>
                </a:defRPr>
              </a:lvl1pPr>
              <a:lvl2pPr marL="920750" indent="-457200">
                <a:spcBef>
                  <a:spcPct val="20000"/>
                </a:spcBef>
                <a:buChar char="•"/>
                <a:tabLst>
                  <a:tab pos="1030288" algn="l"/>
                </a:tabLst>
                <a:defRPr sz="2800">
                  <a:solidFill>
                    <a:schemeClr val="tx1"/>
                  </a:solidFill>
                  <a:latin typeface="Arial" charset="0"/>
                </a:defRPr>
              </a:lvl2pPr>
              <a:lvl3pPr marL="1371600" indent="-457200">
                <a:spcBef>
                  <a:spcPct val="20000"/>
                </a:spcBef>
                <a:buChar char="•"/>
                <a:tabLst>
                  <a:tab pos="1030288" algn="l"/>
                </a:tabLst>
                <a:defRPr sz="2400">
                  <a:solidFill>
                    <a:schemeClr val="tx1"/>
                  </a:solidFill>
                  <a:latin typeface="Arial" charset="0"/>
                </a:defRPr>
              </a:lvl3pPr>
              <a:lvl4pPr marL="1600200" indent="-228600">
                <a:spcBef>
                  <a:spcPct val="20000"/>
                </a:spcBef>
                <a:buChar char="•"/>
                <a:tabLst>
                  <a:tab pos="1030288" algn="l"/>
                </a:tabLst>
                <a:defRPr sz="2000">
                  <a:solidFill>
                    <a:schemeClr val="tx1"/>
                  </a:solidFill>
                  <a:latin typeface="Arial" charset="0"/>
                </a:defRPr>
              </a:lvl4pPr>
              <a:lvl5pPr marL="2057400" indent="-228600">
                <a:spcBef>
                  <a:spcPct val="20000"/>
                </a:spcBef>
                <a:buChar char="•"/>
                <a:tabLst>
                  <a:tab pos="1030288" algn="l"/>
                </a:tabLst>
                <a:defRPr sz="2000">
                  <a:solidFill>
                    <a:schemeClr val="tx1"/>
                  </a:solidFill>
                  <a:latin typeface="Arial" charset="0"/>
                </a:defRPr>
              </a:lvl5pPr>
              <a:lvl6pPr marL="2514600" indent="-228600" eaLnBrk="0" fontAlgn="base" hangingPunct="0">
                <a:spcBef>
                  <a:spcPct val="20000"/>
                </a:spcBef>
                <a:spcAft>
                  <a:spcPct val="0"/>
                </a:spcAft>
                <a:buChar char="•"/>
                <a:tabLst>
                  <a:tab pos="1030288" algn="l"/>
                </a:tabLst>
                <a:defRPr sz="2000">
                  <a:solidFill>
                    <a:schemeClr val="tx1"/>
                  </a:solidFill>
                  <a:latin typeface="Arial" charset="0"/>
                </a:defRPr>
              </a:lvl6pPr>
              <a:lvl7pPr marL="2971800" indent="-228600" eaLnBrk="0" fontAlgn="base" hangingPunct="0">
                <a:spcBef>
                  <a:spcPct val="20000"/>
                </a:spcBef>
                <a:spcAft>
                  <a:spcPct val="0"/>
                </a:spcAft>
                <a:buChar char="•"/>
                <a:tabLst>
                  <a:tab pos="1030288" algn="l"/>
                </a:tabLst>
                <a:defRPr sz="2000">
                  <a:solidFill>
                    <a:schemeClr val="tx1"/>
                  </a:solidFill>
                  <a:latin typeface="Arial" charset="0"/>
                </a:defRPr>
              </a:lvl7pPr>
              <a:lvl8pPr marL="3429000" indent="-228600" eaLnBrk="0" fontAlgn="base" hangingPunct="0">
                <a:spcBef>
                  <a:spcPct val="20000"/>
                </a:spcBef>
                <a:spcAft>
                  <a:spcPct val="0"/>
                </a:spcAft>
                <a:buChar char="•"/>
                <a:tabLst>
                  <a:tab pos="1030288" algn="l"/>
                </a:tabLst>
                <a:defRPr sz="2000">
                  <a:solidFill>
                    <a:schemeClr val="tx1"/>
                  </a:solidFill>
                  <a:latin typeface="Arial" charset="0"/>
                </a:defRPr>
              </a:lvl8pPr>
              <a:lvl9pPr marL="3886200" indent="-228600" eaLnBrk="0" fontAlgn="base" hangingPunct="0">
                <a:spcBef>
                  <a:spcPct val="20000"/>
                </a:spcBef>
                <a:spcAft>
                  <a:spcPct val="0"/>
                </a:spcAft>
                <a:buChar char="•"/>
                <a:tabLst>
                  <a:tab pos="1030288" algn="l"/>
                </a:tabLst>
                <a:defRPr sz="2000">
                  <a:solidFill>
                    <a:schemeClr val="tx1"/>
                  </a:solidFill>
                  <a:latin typeface="Arial" charset="0"/>
                </a:defRPr>
              </a:lvl9pPr>
            </a:lstStyle>
            <a:p>
              <a:pPr eaLnBrk="1" hangingPunct="1">
                <a:spcBef>
                  <a:spcPct val="50000"/>
                </a:spcBef>
                <a:buFontTx/>
                <a:buAutoNum type="romanUcPeriod"/>
              </a:pPr>
              <a:r>
                <a:rPr lang="en-US" altLang="ar-SA" sz="1800" dirty="0">
                  <a:latin typeface="Times New Roman" panose="02020603050405020304" pitchFamily="18" charset="0"/>
                  <a:ea typeface="MS PGothic" pitchFamily="34" charset="-128"/>
                  <a:cs typeface="Times New Roman" panose="02020603050405020304" pitchFamily="18" charset="0"/>
                </a:rPr>
                <a:t>Population Measures</a:t>
              </a:r>
            </a:p>
            <a:p>
              <a:pPr eaLnBrk="1" hangingPunct="1">
                <a:spcBef>
                  <a:spcPct val="0"/>
                </a:spcBef>
                <a:buFontTx/>
                <a:buNone/>
              </a:pPr>
              <a:endParaRPr lang="en-US" altLang="ar-SA" sz="1000" dirty="0">
                <a:latin typeface="Times New Roman" panose="02020603050405020304" pitchFamily="18" charset="0"/>
                <a:ea typeface="MS PGothic" pitchFamily="34" charset="-128"/>
                <a:cs typeface="Times New Roman" panose="02020603050405020304" pitchFamily="18" charset="0"/>
              </a:endParaRPr>
            </a:p>
            <a:p>
              <a:pPr lvl="1" eaLnBrk="1" hangingPunct="1">
                <a:spcBef>
                  <a:spcPct val="75000"/>
                </a:spcBef>
                <a:buFontTx/>
                <a:buAutoNum type="alphaUcPeriod"/>
              </a:pPr>
              <a:r>
                <a:rPr lang="en-US" altLang="ar-SA" sz="1600" dirty="0">
                  <a:latin typeface="Times New Roman" panose="02020603050405020304" pitchFamily="18" charset="0"/>
                  <a:ea typeface="MS PGothic" pitchFamily="34" charset="-128"/>
                  <a:cs typeface="Times New Roman" panose="02020603050405020304" pitchFamily="18" charset="0"/>
                </a:rPr>
                <a:t>Population</a:t>
              </a:r>
            </a:p>
            <a:p>
              <a:pPr lvl="1" eaLnBrk="1" hangingPunct="1">
                <a:spcBef>
                  <a:spcPct val="75000"/>
                </a:spcBef>
                <a:buFontTx/>
                <a:buAutoNum type="alphaUcPeriod"/>
              </a:pPr>
              <a:r>
                <a:rPr lang="en-US" altLang="ar-SA" sz="1600" dirty="0">
                  <a:latin typeface="Times New Roman" panose="02020603050405020304" pitchFamily="18" charset="0"/>
                  <a:ea typeface="MS PGothic" pitchFamily="34" charset="-128"/>
                  <a:cs typeface="Times New Roman" panose="02020603050405020304" pitchFamily="18" charset="0"/>
                </a:rPr>
                <a:t>Population </a:t>
              </a:r>
              <a:r>
                <a:rPr lang="en-US" altLang="ar-SA" sz="1600" u="sng" dirty="0">
                  <a:latin typeface="Times New Roman" panose="02020603050405020304" pitchFamily="18" charset="0"/>
                  <a:ea typeface="MS PGothic" pitchFamily="34" charset="-128"/>
                  <a:cs typeface="Times New Roman" panose="02020603050405020304" pitchFamily="18" charset="0"/>
                </a:rPr>
                <a:t>Goals</a:t>
              </a:r>
            </a:p>
            <a:p>
              <a:pPr lvl="1" eaLnBrk="1" hangingPunct="1">
                <a:spcBef>
                  <a:spcPct val="75000"/>
                </a:spcBef>
                <a:buFontTx/>
                <a:buNone/>
              </a:pPr>
              <a:r>
                <a:rPr lang="en-US" altLang="ar-SA" sz="1600" dirty="0">
                  <a:latin typeface="Times New Roman" panose="02020603050405020304" pitchFamily="18" charset="0"/>
                  <a:ea typeface="MS PGothic" pitchFamily="34" charset="-128"/>
                  <a:cs typeface="Times New Roman" panose="02020603050405020304" pitchFamily="18" charset="0"/>
                </a:rPr>
                <a:t>	-	(Population) Indicators</a:t>
              </a:r>
            </a:p>
            <a:p>
              <a:pPr lvl="1" eaLnBrk="1" hangingPunct="1">
                <a:spcBef>
                  <a:spcPct val="75000"/>
                </a:spcBef>
                <a:buFontTx/>
                <a:buAutoNum type="alphaUcPeriod" startAt="3"/>
              </a:pPr>
              <a:r>
                <a:rPr lang="en-US" altLang="ar-SA" sz="1600" dirty="0">
                  <a:latin typeface="Times New Roman" panose="02020603050405020304" pitchFamily="18" charset="0"/>
                  <a:ea typeface="MS PGothic" pitchFamily="34" charset="-128"/>
                  <a:cs typeface="Times New Roman" panose="02020603050405020304" pitchFamily="18" charset="0"/>
                </a:rPr>
                <a:t>Effective Strategies</a:t>
              </a:r>
            </a:p>
            <a:p>
              <a:pPr lvl="1" eaLnBrk="1" hangingPunct="1">
                <a:spcBef>
                  <a:spcPct val="75000"/>
                </a:spcBef>
                <a:buFontTx/>
                <a:buAutoNum type="alphaUcPeriod" startAt="3"/>
              </a:pPr>
              <a:r>
                <a:rPr lang="en-US" altLang="ar-SA" sz="1600" dirty="0">
                  <a:latin typeface="Times New Roman" panose="02020603050405020304" pitchFamily="18" charset="0"/>
                  <a:ea typeface="MS PGothic" pitchFamily="34" charset="-128"/>
                  <a:cs typeface="Times New Roman" panose="02020603050405020304" pitchFamily="18" charset="0"/>
                </a:rPr>
                <a:t>Role(s) of the Program </a:t>
              </a:r>
            </a:p>
            <a:p>
              <a:pPr lvl="2" eaLnBrk="1" hangingPunct="1">
                <a:spcBef>
                  <a:spcPct val="75000"/>
                </a:spcBef>
                <a:buFontTx/>
                <a:buNone/>
              </a:pPr>
              <a:r>
                <a:rPr lang="en-US" altLang="ar-SA" sz="1400" dirty="0">
                  <a:latin typeface="Times New Roman" panose="02020603050405020304" pitchFamily="18" charset="0"/>
                  <a:ea typeface="MS PGothic" pitchFamily="34" charset="-128"/>
                  <a:cs typeface="Times New Roman" panose="02020603050405020304" pitchFamily="18" charset="0"/>
                </a:rPr>
                <a:t>-	(Services and Activities)</a:t>
              </a:r>
            </a:p>
            <a:p>
              <a:pPr lvl="1" eaLnBrk="1" hangingPunct="1">
                <a:spcBef>
                  <a:spcPct val="75000"/>
                </a:spcBef>
                <a:buFontTx/>
                <a:buAutoNum type="alphaUcPeriod" startAt="3"/>
              </a:pPr>
              <a:r>
                <a:rPr lang="en-US" altLang="ar-SA" sz="1600" dirty="0">
                  <a:latin typeface="Times New Roman" panose="02020603050405020304" pitchFamily="18" charset="0"/>
                  <a:ea typeface="MS PGothic" pitchFamily="34" charset="-128"/>
                  <a:cs typeface="Times New Roman" panose="02020603050405020304" pitchFamily="18" charset="0"/>
                </a:rPr>
                <a:t>Partners</a:t>
              </a:r>
            </a:p>
          </p:txBody>
        </p:sp>
        <p:sp>
          <p:nvSpPr>
            <p:cNvPr id="12" name="Text Box 4"/>
            <p:cNvSpPr txBox="1">
              <a:spLocks noChangeArrowheads="1"/>
            </p:cNvSpPr>
            <p:nvPr/>
          </p:nvSpPr>
          <p:spPr bwMode="auto">
            <a:xfrm>
              <a:off x="4659313" y="2771775"/>
              <a:ext cx="3798887" cy="223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98463" indent="-398463">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96975" indent="-282575">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AutoNum type="romanUcPeriod" startAt="2"/>
              </a:pPr>
              <a:r>
                <a:rPr lang="en-US" altLang="ar-SA" sz="1800">
                  <a:latin typeface="Times New Roman" panose="02020603050405020304" pitchFamily="18" charset="0"/>
                  <a:ea typeface="MS PGothic" pitchFamily="34" charset="-128"/>
                  <a:cs typeface="Times New Roman" panose="02020603050405020304" pitchFamily="18" charset="0"/>
                </a:rPr>
                <a:t>Program Performance</a:t>
              </a:r>
            </a:p>
            <a:p>
              <a:pPr eaLnBrk="1" hangingPunct="1">
                <a:spcBef>
                  <a:spcPct val="0"/>
                </a:spcBef>
                <a:buFontTx/>
                <a:buNone/>
              </a:pPr>
              <a:endParaRPr lang="en-US" altLang="ar-SA" sz="1000">
                <a:latin typeface="Times New Roman" panose="02020603050405020304" pitchFamily="18" charset="0"/>
                <a:ea typeface="MS PGothic" pitchFamily="34" charset="-128"/>
                <a:cs typeface="Times New Roman" panose="02020603050405020304" pitchFamily="18" charset="0"/>
              </a:endParaRPr>
            </a:p>
            <a:p>
              <a:pPr eaLnBrk="1" hangingPunct="1">
                <a:spcBef>
                  <a:spcPct val="75000"/>
                </a:spcBef>
                <a:buFontTx/>
                <a:buNone/>
              </a:pPr>
              <a:r>
                <a:rPr lang="en-US" altLang="ar-SA" sz="1600">
                  <a:latin typeface="Times New Roman" panose="02020603050405020304" pitchFamily="18" charset="0"/>
                  <a:ea typeface="MS PGothic" pitchFamily="34" charset="-128"/>
                  <a:cs typeface="Times New Roman" panose="02020603050405020304" pitchFamily="18" charset="0"/>
                </a:rPr>
                <a:t>	A.  Program Customers</a:t>
              </a:r>
            </a:p>
            <a:p>
              <a:pPr eaLnBrk="1" hangingPunct="1">
                <a:spcBef>
                  <a:spcPct val="75000"/>
                </a:spcBef>
                <a:buFontTx/>
                <a:buNone/>
              </a:pPr>
              <a:r>
                <a:rPr lang="en-US" altLang="ar-SA" sz="1600">
                  <a:latin typeface="Times New Roman" panose="02020603050405020304" pitchFamily="18" charset="0"/>
                  <a:ea typeface="MS PGothic" pitchFamily="34" charset="-128"/>
                  <a:cs typeface="Times New Roman" panose="02020603050405020304" pitchFamily="18" charset="0"/>
                </a:rPr>
                <a:t>	B.  Program Performance </a:t>
              </a:r>
              <a:r>
                <a:rPr lang="en-US" altLang="ar-SA" sz="1600" u="sng">
                  <a:latin typeface="Times New Roman" panose="02020603050405020304" pitchFamily="18" charset="0"/>
                  <a:ea typeface="MS PGothic" pitchFamily="34" charset="-128"/>
                  <a:cs typeface="Times New Roman" panose="02020603050405020304" pitchFamily="18" charset="0"/>
                </a:rPr>
                <a:t>Goals</a:t>
              </a:r>
            </a:p>
            <a:p>
              <a:pPr lvl="2" eaLnBrk="1" hangingPunct="1">
                <a:spcBef>
                  <a:spcPct val="75000"/>
                </a:spcBef>
                <a:buFontTx/>
                <a:buChar char="-"/>
              </a:pPr>
              <a:r>
                <a:rPr lang="en-US" altLang="ar-SA" sz="1600">
                  <a:latin typeface="Times New Roman" panose="02020603050405020304" pitchFamily="18" charset="0"/>
                  <a:ea typeface="MS PGothic" pitchFamily="34" charset="-128"/>
                  <a:cs typeface="Times New Roman" panose="02020603050405020304" pitchFamily="18" charset="0"/>
                </a:rPr>
                <a:t>Performance Measures</a:t>
              </a:r>
            </a:p>
            <a:p>
              <a:pPr eaLnBrk="1" hangingPunct="1">
                <a:spcBef>
                  <a:spcPct val="75000"/>
                </a:spcBef>
                <a:buFontTx/>
                <a:buNone/>
              </a:pPr>
              <a:r>
                <a:rPr lang="en-US" altLang="ar-SA" sz="1600">
                  <a:latin typeface="Times New Roman" panose="02020603050405020304" pitchFamily="18" charset="0"/>
                  <a:ea typeface="MS PGothic" pitchFamily="34" charset="-128"/>
                  <a:cs typeface="Times New Roman" panose="02020603050405020304" pitchFamily="18" charset="0"/>
                </a:rPr>
                <a:t>	C.  Strategies to Improve Performance</a:t>
              </a:r>
            </a:p>
          </p:txBody>
        </p:sp>
        <p:sp>
          <p:nvSpPr>
            <p:cNvPr id="13" name="Line 5"/>
            <p:cNvSpPr>
              <a:spLocks noChangeShapeType="1"/>
            </p:cNvSpPr>
            <p:nvPr/>
          </p:nvSpPr>
          <p:spPr bwMode="auto">
            <a:xfrm>
              <a:off x="628650" y="3213100"/>
              <a:ext cx="244633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14" name="Rectangle 6"/>
            <p:cNvSpPr>
              <a:spLocks noChangeArrowheads="1"/>
            </p:cNvSpPr>
            <p:nvPr/>
          </p:nvSpPr>
          <p:spPr bwMode="auto">
            <a:xfrm>
              <a:off x="4638675" y="2649538"/>
              <a:ext cx="3824288" cy="37068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ar-SA" altLang="ar-SA" sz="1800">
                <a:latin typeface="Times New Roman" panose="02020603050405020304" pitchFamily="18" charset="0"/>
                <a:ea typeface="MS PGothic" pitchFamily="34" charset="-128"/>
                <a:cs typeface="Times New Roman" panose="02020603050405020304" pitchFamily="18" charset="0"/>
              </a:endParaRPr>
            </a:p>
          </p:txBody>
        </p:sp>
        <p:sp>
          <p:nvSpPr>
            <p:cNvPr id="15" name="Line 7"/>
            <p:cNvSpPr>
              <a:spLocks noChangeShapeType="1"/>
            </p:cNvSpPr>
            <p:nvPr/>
          </p:nvSpPr>
          <p:spPr bwMode="auto">
            <a:xfrm>
              <a:off x="4792663" y="3213100"/>
              <a:ext cx="24479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16" name="Oval 8"/>
            <p:cNvSpPr>
              <a:spLocks noChangeArrowheads="1"/>
            </p:cNvSpPr>
            <p:nvPr/>
          </p:nvSpPr>
          <p:spPr bwMode="auto">
            <a:xfrm>
              <a:off x="3181350" y="1547813"/>
              <a:ext cx="2460625" cy="887412"/>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ar-SA" sz="1800">
                  <a:latin typeface="Times New Roman" panose="02020603050405020304" pitchFamily="18" charset="0"/>
                  <a:ea typeface="MS PGothic" pitchFamily="34" charset="-128"/>
                  <a:cs typeface="Times New Roman" panose="02020603050405020304" pitchFamily="18" charset="0"/>
                </a:rPr>
                <a:t>Program</a:t>
              </a:r>
            </a:p>
            <a:p>
              <a:pPr algn="ctr" eaLnBrk="1" hangingPunct="1">
                <a:spcBef>
                  <a:spcPct val="0"/>
                </a:spcBef>
                <a:buFontTx/>
                <a:buNone/>
              </a:pPr>
              <a:r>
                <a:rPr lang="en-US" altLang="ar-SA" sz="1600">
                  <a:latin typeface="Times New Roman" panose="02020603050405020304" pitchFamily="18" charset="0"/>
                  <a:ea typeface="MS PGothic" pitchFamily="34" charset="-128"/>
                  <a:cs typeface="Times New Roman" panose="02020603050405020304" pitchFamily="18" charset="0"/>
                </a:rPr>
                <a:t>Mission and Vision</a:t>
              </a:r>
            </a:p>
          </p:txBody>
        </p:sp>
        <p:sp>
          <p:nvSpPr>
            <p:cNvPr id="17" name="Oval 10"/>
            <p:cNvSpPr>
              <a:spLocks noChangeArrowheads="1"/>
            </p:cNvSpPr>
            <p:nvPr/>
          </p:nvSpPr>
          <p:spPr bwMode="auto">
            <a:xfrm>
              <a:off x="1303338" y="5073650"/>
              <a:ext cx="2212975" cy="358775"/>
            </a:xfrm>
            <a:prstGeom prst="ellipse">
              <a:avLst/>
            </a:prstGeom>
            <a:noFill/>
            <a:ln w="28575">
              <a:solidFill>
                <a:srgbClr val="C8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ar-SA" altLang="ar-SA" sz="1800">
                <a:latin typeface="Times New Roman" panose="02020603050405020304" pitchFamily="18" charset="0"/>
                <a:ea typeface="MS PGothic" pitchFamily="34" charset="-128"/>
                <a:cs typeface="Times New Roman" panose="02020603050405020304" pitchFamily="18" charset="0"/>
              </a:endParaRPr>
            </a:p>
          </p:txBody>
        </p:sp>
        <p:sp>
          <p:nvSpPr>
            <p:cNvPr id="18" name="Oval 11"/>
            <p:cNvSpPr>
              <a:spLocks noChangeArrowheads="1"/>
            </p:cNvSpPr>
            <p:nvPr/>
          </p:nvSpPr>
          <p:spPr bwMode="auto">
            <a:xfrm>
              <a:off x="1303338" y="4654550"/>
              <a:ext cx="2212975" cy="358775"/>
            </a:xfrm>
            <a:prstGeom prst="ellipse">
              <a:avLst/>
            </a:prstGeom>
            <a:noFill/>
            <a:ln w="28575">
              <a:solidFill>
                <a:srgbClr val="C8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ar-SA" altLang="ar-SA" sz="1800">
                <a:latin typeface="Times New Roman" panose="02020603050405020304" pitchFamily="18" charset="0"/>
                <a:ea typeface="MS PGothic" pitchFamily="34" charset="-128"/>
                <a:cs typeface="Times New Roman" panose="02020603050405020304" pitchFamily="18" charset="0"/>
              </a:endParaRPr>
            </a:p>
          </p:txBody>
        </p:sp>
        <p:sp>
          <p:nvSpPr>
            <p:cNvPr id="19" name="Oval 12"/>
            <p:cNvSpPr>
              <a:spLocks noChangeArrowheads="1"/>
            </p:cNvSpPr>
            <p:nvPr/>
          </p:nvSpPr>
          <p:spPr bwMode="auto">
            <a:xfrm>
              <a:off x="1303338" y="3803650"/>
              <a:ext cx="2212975" cy="358775"/>
            </a:xfrm>
            <a:prstGeom prst="ellipse">
              <a:avLst/>
            </a:prstGeom>
            <a:noFill/>
            <a:ln w="28575">
              <a:solidFill>
                <a:srgbClr val="C8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ar-SA" altLang="ar-SA" sz="1800">
                <a:latin typeface="Times New Roman" panose="02020603050405020304" pitchFamily="18" charset="0"/>
                <a:ea typeface="MS PGothic" pitchFamily="34" charset="-128"/>
                <a:cs typeface="Times New Roman" panose="02020603050405020304" pitchFamily="18" charset="0"/>
              </a:endParaRPr>
            </a:p>
          </p:txBody>
        </p:sp>
        <p:sp>
          <p:nvSpPr>
            <p:cNvPr id="20" name="Freeform 13"/>
            <p:cNvSpPr>
              <a:spLocks/>
            </p:cNvSpPr>
            <p:nvPr/>
          </p:nvSpPr>
          <p:spPr bwMode="auto">
            <a:xfrm>
              <a:off x="201613" y="3992563"/>
              <a:ext cx="830262" cy="733425"/>
            </a:xfrm>
            <a:custGeom>
              <a:avLst/>
              <a:gdLst>
                <a:gd name="T0" fmla="*/ 1318040131 w 523"/>
                <a:gd name="T1" fmla="*/ 0 h 511"/>
                <a:gd name="T2" fmla="*/ 7559670 w 523"/>
                <a:gd name="T3" fmla="*/ 618003138 h 511"/>
                <a:gd name="T4" fmla="*/ 1275196707 w 523"/>
                <a:gd name="T5" fmla="*/ 1052665813 h 511"/>
                <a:gd name="T6" fmla="*/ 0 60000 65536"/>
                <a:gd name="T7" fmla="*/ 0 60000 65536"/>
                <a:gd name="T8" fmla="*/ 0 60000 65536"/>
                <a:gd name="T9" fmla="*/ 0 w 523"/>
                <a:gd name="T10" fmla="*/ 0 h 511"/>
                <a:gd name="T11" fmla="*/ 523 w 523"/>
                <a:gd name="T12" fmla="*/ 511 h 511"/>
              </a:gdLst>
              <a:ahLst/>
              <a:cxnLst>
                <a:cxn ang="T6">
                  <a:pos x="T0" y="T1"/>
                </a:cxn>
                <a:cxn ang="T7">
                  <a:pos x="T2" y="T3"/>
                </a:cxn>
                <a:cxn ang="T8">
                  <a:pos x="T4" y="T5"/>
                </a:cxn>
              </a:cxnLst>
              <a:rect l="T9" t="T10" r="T11" b="T12"/>
              <a:pathLst>
                <a:path w="523" h="511">
                  <a:moveTo>
                    <a:pt x="523" y="0"/>
                  </a:moveTo>
                  <a:cubicBezTo>
                    <a:pt x="264" y="107"/>
                    <a:pt x="6" y="215"/>
                    <a:pt x="3" y="300"/>
                  </a:cubicBezTo>
                  <a:cubicBezTo>
                    <a:pt x="0" y="385"/>
                    <a:pt x="253" y="448"/>
                    <a:pt x="506" y="511"/>
                  </a:cubicBezTo>
                </a:path>
              </a:pathLst>
            </a:custGeom>
            <a:noFill/>
            <a:ln w="38100">
              <a:solidFill>
                <a:srgbClr val="C8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21" name="Freeform 14"/>
            <p:cNvSpPr>
              <a:spLocks/>
            </p:cNvSpPr>
            <p:nvPr/>
          </p:nvSpPr>
          <p:spPr bwMode="auto">
            <a:xfrm>
              <a:off x="176213" y="4881563"/>
              <a:ext cx="830262" cy="360362"/>
            </a:xfrm>
            <a:custGeom>
              <a:avLst/>
              <a:gdLst>
                <a:gd name="T0" fmla="*/ 1318040131 w 523"/>
                <a:gd name="T1" fmla="*/ 0 h 511"/>
                <a:gd name="T2" fmla="*/ 7559670 w 523"/>
                <a:gd name="T3" fmla="*/ 149196215 h 511"/>
                <a:gd name="T4" fmla="*/ 1275196707 w 523"/>
                <a:gd name="T5" fmla="*/ 254130667 h 511"/>
                <a:gd name="T6" fmla="*/ 0 60000 65536"/>
                <a:gd name="T7" fmla="*/ 0 60000 65536"/>
                <a:gd name="T8" fmla="*/ 0 60000 65536"/>
                <a:gd name="T9" fmla="*/ 0 w 523"/>
                <a:gd name="T10" fmla="*/ 0 h 511"/>
                <a:gd name="T11" fmla="*/ 523 w 523"/>
                <a:gd name="T12" fmla="*/ 511 h 511"/>
              </a:gdLst>
              <a:ahLst/>
              <a:cxnLst>
                <a:cxn ang="T6">
                  <a:pos x="T0" y="T1"/>
                </a:cxn>
                <a:cxn ang="T7">
                  <a:pos x="T2" y="T3"/>
                </a:cxn>
                <a:cxn ang="T8">
                  <a:pos x="T4" y="T5"/>
                </a:cxn>
              </a:cxnLst>
              <a:rect l="T9" t="T10" r="T11" b="T12"/>
              <a:pathLst>
                <a:path w="523" h="511">
                  <a:moveTo>
                    <a:pt x="523" y="0"/>
                  </a:moveTo>
                  <a:cubicBezTo>
                    <a:pt x="264" y="107"/>
                    <a:pt x="6" y="215"/>
                    <a:pt x="3" y="300"/>
                  </a:cubicBezTo>
                  <a:cubicBezTo>
                    <a:pt x="0" y="385"/>
                    <a:pt x="253" y="448"/>
                    <a:pt x="506" y="511"/>
                  </a:cubicBezTo>
                </a:path>
              </a:pathLst>
            </a:custGeom>
            <a:noFill/>
            <a:ln w="38100">
              <a:solidFill>
                <a:srgbClr val="C8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22" name="Freeform 15"/>
            <p:cNvSpPr>
              <a:spLocks/>
            </p:cNvSpPr>
            <p:nvPr/>
          </p:nvSpPr>
          <p:spPr bwMode="auto">
            <a:xfrm>
              <a:off x="3684588" y="3979863"/>
              <a:ext cx="1335087" cy="1287462"/>
            </a:xfrm>
            <a:custGeom>
              <a:avLst/>
              <a:gdLst>
                <a:gd name="T0" fmla="*/ 0 w 760"/>
                <a:gd name="T1" fmla="*/ 2106173318 h 787"/>
                <a:gd name="T2" fmla="*/ 1175754907 w 760"/>
                <a:gd name="T3" fmla="*/ 1779676554 h 787"/>
                <a:gd name="T4" fmla="*/ 1650994935 w 760"/>
                <a:gd name="T5" fmla="*/ 347905932 h 787"/>
                <a:gd name="T6" fmla="*/ 2147483647 w 760"/>
                <a:gd name="T7" fmla="*/ 0 h 787"/>
                <a:gd name="T8" fmla="*/ 0 60000 65536"/>
                <a:gd name="T9" fmla="*/ 0 60000 65536"/>
                <a:gd name="T10" fmla="*/ 0 60000 65536"/>
                <a:gd name="T11" fmla="*/ 0 60000 65536"/>
                <a:gd name="T12" fmla="*/ 0 w 760"/>
                <a:gd name="T13" fmla="*/ 0 h 787"/>
                <a:gd name="T14" fmla="*/ 760 w 760"/>
                <a:gd name="T15" fmla="*/ 787 h 787"/>
              </a:gdLst>
              <a:ahLst/>
              <a:cxnLst>
                <a:cxn ang="T8">
                  <a:pos x="T0" y="T1"/>
                </a:cxn>
                <a:cxn ang="T9">
                  <a:pos x="T2" y="T3"/>
                </a:cxn>
                <a:cxn ang="T10">
                  <a:pos x="T4" y="T5"/>
                </a:cxn>
                <a:cxn ang="T11">
                  <a:pos x="T6" y="T7"/>
                </a:cxn>
              </a:cxnLst>
              <a:rect l="T12" t="T13" r="T14" b="T15"/>
              <a:pathLst>
                <a:path w="760" h="787">
                  <a:moveTo>
                    <a:pt x="0" y="787"/>
                  </a:moveTo>
                  <a:cubicBezTo>
                    <a:pt x="146" y="781"/>
                    <a:pt x="292" y="775"/>
                    <a:pt x="381" y="665"/>
                  </a:cubicBezTo>
                  <a:cubicBezTo>
                    <a:pt x="470" y="555"/>
                    <a:pt x="472" y="241"/>
                    <a:pt x="535" y="130"/>
                  </a:cubicBezTo>
                  <a:cubicBezTo>
                    <a:pt x="598" y="19"/>
                    <a:pt x="679" y="9"/>
                    <a:pt x="760" y="0"/>
                  </a:cubicBezTo>
                </a:path>
              </a:pathLst>
            </a:custGeom>
            <a:noFill/>
            <a:ln w="38100">
              <a:solidFill>
                <a:srgbClr val="C8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23" name="Oval 16"/>
            <p:cNvSpPr>
              <a:spLocks noChangeArrowheads="1"/>
            </p:cNvSpPr>
            <p:nvPr/>
          </p:nvSpPr>
          <p:spPr bwMode="auto">
            <a:xfrm>
              <a:off x="5268913" y="3795713"/>
              <a:ext cx="2895600" cy="358775"/>
            </a:xfrm>
            <a:prstGeom prst="ellipse">
              <a:avLst/>
            </a:prstGeom>
            <a:noFill/>
            <a:ln w="28575">
              <a:solidFill>
                <a:srgbClr val="C8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ar-SA" altLang="ar-SA" sz="1800">
                <a:latin typeface="Times New Roman" panose="02020603050405020304" pitchFamily="18" charset="0"/>
                <a:ea typeface="MS PGothic" pitchFamily="34" charset="-128"/>
                <a:cs typeface="Times New Roman" panose="02020603050405020304" pitchFamily="18" charset="0"/>
              </a:endParaRPr>
            </a:p>
          </p:txBody>
        </p:sp>
        <p:sp>
          <p:nvSpPr>
            <p:cNvPr id="24" name="Text Box 17"/>
            <p:cNvSpPr txBox="1">
              <a:spLocks noChangeArrowheads="1"/>
            </p:cNvSpPr>
            <p:nvPr/>
          </p:nvSpPr>
          <p:spPr bwMode="auto">
            <a:xfrm>
              <a:off x="4841875" y="4557713"/>
              <a:ext cx="3954463" cy="2216150"/>
            </a:xfrm>
            <a:prstGeom prst="rect">
              <a:avLst/>
            </a:prstGeom>
            <a:solidFill>
              <a:schemeClr val="bg1"/>
            </a:solidFill>
            <a:ln w="28575">
              <a:solidFill>
                <a:srgbClr val="C80000"/>
              </a:solidFill>
              <a:prstDash val="dash"/>
              <a:miter lim="800000"/>
              <a:headEnd/>
              <a:tailEnd/>
            </a:ln>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ar-SA" sz="1800" i="1">
                  <a:latin typeface="Times New Roman" panose="02020603050405020304" pitchFamily="18" charset="0"/>
                  <a:ea typeface="MS PGothic" pitchFamily="34" charset="-128"/>
                  <a:cs typeface="Times New Roman" panose="02020603050405020304" pitchFamily="18" charset="0"/>
                </a:rPr>
                <a:t>Key Concept #2</a:t>
              </a:r>
              <a:endParaRPr lang="en-US" altLang="ar-SA" sz="1800">
                <a:latin typeface="Times New Roman" panose="02020603050405020304" pitchFamily="18" charset="0"/>
                <a:ea typeface="MS PGothic" pitchFamily="34" charset="-128"/>
                <a:cs typeface="Times New Roman" panose="02020603050405020304" pitchFamily="18" charset="0"/>
              </a:endParaRPr>
            </a:p>
            <a:p>
              <a:pPr eaLnBrk="1" hangingPunct="1">
                <a:spcBef>
                  <a:spcPct val="0"/>
                </a:spcBef>
                <a:buFontTx/>
                <a:buNone/>
              </a:pPr>
              <a:r>
                <a:rPr lang="en-US" altLang="ar-SA" sz="2000">
                  <a:latin typeface="Times New Roman" panose="02020603050405020304" pitchFamily="18" charset="0"/>
                  <a:ea typeface="MS PGothic" pitchFamily="34" charset="-128"/>
                  <a:cs typeface="Times New Roman" panose="02020603050405020304" pitchFamily="18" charset="0"/>
                </a:rPr>
                <a:t>  There is a logical connection between Population and Program Goals.  This linkage occurs through evidence-based strategies, and specific roles linked to those strategies.</a:t>
              </a:r>
              <a:endParaRPr lang="en-US" altLang="ar-SA" sz="1800">
                <a:latin typeface="Times New Roman" panose="02020603050405020304" pitchFamily="18" charset="0"/>
                <a:ea typeface="MS PGothic" pitchFamily="34" charset="-128"/>
                <a:cs typeface="Times New Roman" panose="02020603050405020304" pitchFamily="18" charset="0"/>
              </a:endParaRPr>
            </a:p>
          </p:txBody>
        </p:sp>
      </p:grpSp>
    </p:spTree>
    <p:extLst>
      <p:ext uri="{BB962C8B-B14F-4D97-AF65-F5344CB8AC3E}">
        <p14:creationId xmlns:p14="http://schemas.microsoft.com/office/powerpoint/2010/main" val="32955003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tile tx="0" ty="0" sx="100000" sy="100000" flip="none" algn="tl"/>
        </a:blipFill>
        <a:effectLst/>
      </p:bgPr>
    </p:bg>
    <p:spTree>
      <p:nvGrpSpPr>
        <p:cNvPr id="1" name=""/>
        <p:cNvGrpSpPr/>
        <p:nvPr/>
      </p:nvGrpSpPr>
      <p:grpSpPr>
        <a:xfrm>
          <a:off x="0" y="0"/>
          <a:ext cx="0" cy="0"/>
          <a:chOff x="0" y="0"/>
          <a:chExt cx="0" cy="0"/>
        </a:xfrm>
      </p:grpSpPr>
      <p:sp>
        <p:nvSpPr>
          <p:cNvPr id="7" name="Rectangle 2"/>
          <p:cNvSpPr txBox="1">
            <a:spLocks noChangeArrowheads="1"/>
          </p:cNvSpPr>
          <p:nvPr/>
        </p:nvSpPr>
        <p:spPr>
          <a:xfrm>
            <a:off x="2235200" y="38100"/>
            <a:ext cx="7924800" cy="83820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solidFill>
                  <a:schemeClr val="bg1"/>
                </a:solidFill>
                <a:latin typeface="Times New Roman" pitchFamily="18" charset="0"/>
                <a:cs typeface="Times New Roman" pitchFamily="18" charset="0"/>
              </a:rPr>
              <a:t>Public Health </a:t>
            </a:r>
            <a:r>
              <a:rPr lang="en-US" sz="3600" b="1" dirty="0" smtClean="0">
                <a:solidFill>
                  <a:schemeClr val="bg1"/>
                </a:solidFill>
                <a:latin typeface="Times New Roman" pitchFamily="18" charset="0"/>
                <a:cs typeface="Times New Roman" pitchFamily="18" charset="0"/>
              </a:rPr>
              <a:t>Measures Plan </a:t>
            </a:r>
            <a:r>
              <a:rPr lang="en-US" sz="3600" b="1" dirty="0">
                <a:solidFill>
                  <a:schemeClr val="bg1"/>
                </a:solidFill>
                <a:latin typeface="Times New Roman" pitchFamily="18" charset="0"/>
                <a:cs typeface="Times New Roman" pitchFamily="18" charset="0"/>
              </a:rPr>
              <a:t>Schematic</a:t>
            </a:r>
          </a:p>
        </p:txBody>
      </p:sp>
      <p:grpSp>
        <p:nvGrpSpPr>
          <p:cNvPr id="5" name="Group 4"/>
          <p:cNvGrpSpPr/>
          <p:nvPr/>
        </p:nvGrpSpPr>
        <p:grpSpPr>
          <a:xfrm>
            <a:off x="310173" y="1275557"/>
            <a:ext cx="8223250" cy="5167312"/>
            <a:chOff x="515938" y="1531938"/>
            <a:chExt cx="8223250" cy="5167312"/>
          </a:xfrm>
        </p:grpSpPr>
        <p:sp>
          <p:nvSpPr>
            <p:cNvPr id="8" name="Text Box 3"/>
            <p:cNvSpPr txBox="1">
              <a:spLocks noChangeArrowheads="1"/>
            </p:cNvSpPr>
            <p:nvPr/>
          </p:nvSpPr>
          <p:spPr bwMode="auto">
            <a:xfrm>
              <a:off x="3597275" y="2173288"/>
              <a:ext cx="1042988" cy="270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31775" indent="-231775">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ar-SA" sz="1800" i="1" dirty="0">
                  <a:latin typeface="Times New Roman" pitchFamily="18" charset="0"/>
                  <a:ea typeface="MS PGothic" pitchFamily="34" charset="-128"/>
                  <a:cs typeface="Times New Roman" pitchFamily="18" charset="0"/>
                </a:rPr>
                <a:t>Program</a:t>
              </a:r>
            </a:p>
            <a:p>
              <a:pPr algn="ctr" eaLnBrk="1" hangingPunct="1">
                <a:spcBef>
                  <a:spcPct val="0"/>
                </a:spcBef>
                <a:buFontTx/>
                <a:buNone/>
              </a:pPr>
              <a:r>
                <a:rPr lang="en-US" altLang="ar-SA" sz="1800" i="1" dirty="0">
                  <a:latin typeface="Times New Roman" pitchFamily="18" charset="0"/>
                  <a:ea typeface="MS PGothic" pitchFamily="34" charset="-128"/>
                  <a:cs typeface="Times New Roman" pitchFamily="18" charset="0"/>
                </a:rPr>
                <a:t>Roles</a:t>
              </a:r>
            </a:p>
            <a:p>
              <a:pPr algn="ctr" eaLnBrk="1" hangingPunct="1">
                <a:spcBef>
                  <a:spcPct val="50000"/>
                </a:spcBef>
                <a:buFontTx/>
                <a:buNone/>
              </a:pPr>
              <a:r>
                <a:rPr lang="en-US" altLang="ar-SA" sz="1800" dirty="0">
                  <a:latin typeface="Times New Roman" pitchFamily="18" charset="0"/>
                  <a:ea typeface="MS PGothic" pitchFamily="34" charset="-128"/>
                  <a:cs typeface="Times New Roman" pitchFamily="18" charset="0"/>
                </a:rPr>
                <a:t>Role 1</a:t>
              </a:r>
            </a:p>
            <a:p>
              <a:pPr algn="ctr" eaLnBrk="1" hangingPunct="1">
                <a:spcBef>
                  <a:spcPct val="50000"/>
                </a:spcBef>
                <a:buFontTx/>
                <a:buNone/>
              </a:pPr>
              <a:endParaRPr lang="en-US" altLang="ar-SA" sz="1800" dirty="0">
                <a:latin typeface="Times New Roman" pitchFamily="18" charset="0"/>
                <a:ea typeface="MS PGothic" pitchFamily="34" charset="-128"/>
                <a:cs typeface="Times New Roman" pitchFamily="18" charset="0"/>
              </a:endParaRPr>
            </a:p>
            <a:p>
              <a:pPr algn="ctr" eaLnBrk="1" hangingPunct="1">
                <a:spcBef>
                  <a:spcPct val="50000"/>
                </a:spcBef>
                <a:buFontTx/>
                <a:buNone/>
              </a:pPr>
              <a:r>
                <a:rPr lang="en-US" altLang="ar-SA" sz="1800" dirty="0">
                  <a:latin typeface="Times New Roman" pitchFamily="18" charset="0"/>
                  <a:ea typeface="MS PGothic" pitchFamily="34" charset="-128"/>
                  <a:cs typeface="Times New Roman" pitchFamily="18" charset="0"/>
                </a:rPr>
                <a:t>Role 2</a:t>
              </a:r>
            </a:p>
            <a:p>
              <a:pPr algn="ctr" eaLnBrk="1" hangingPunct="1">
                <a:spcBef>
                  <a:spcPct val="50000"/>
                </a:spcBef>
                <a:buFontTx/>
                <a:buNone/>
              </a:pPr>
              <a:r>
                <a:rPr lang="en-US" altLang="ar-SA" sz="1800" dirty="0">
                  <a:latin typeface="Times New Roman" pitchFamily="18" charset="0"/>
                  <a:ea typeface="MS PGothic" pitchFamily="34" charset="-128"/>
                  <a:cs typeface="Times New Roman" pitchFamily="18" charset="0"/>
                </a:rPr>
                <a:t>Role 3</a:t>
              </a:r>
            </a:p>
            <a:p>
              <a:pPr algn="ctr" eaLnBrk="1" hangingPunct="1">
                <a:spcBef>
                  <a:spcPct val="50000"/>
                </a:spcBef>
                <a:buFontTx/>
                <a:buNone/>
              </a:pPr>
              <a:r>
                <a:rPr lang="en-US" altLang="ar-SA" sz="1800" dirty="0">
                  <a:latin typeface="Times New Roman" pitchFamily="18" charset="0"/>
                  <a:ea typeface="MS PGothic" pitchFamily="34" charset="-128"/>
                  <a:cs typeface="Times New Roman" pitchFamily="18" charset="0"/>
                </a:rPr>
                <a:t>Role 4</a:t>
              </a:r>
            </a:p>
          </p:txBody>
        </p:sp>
        <p:sp>
          <p:nvSpPr>
            <p:cNvPr id="9" name="Rectangle 4"/>
            <p:cNvSpPr>
              <a:spLocks noChangeArrowheads="1"/>
            </p:cNvSpPr>
            <p:nvPr/>
          </p:nvSpPr>
          <p:spPr bwMode="auto">
            <a:xfrm>
              <a:off x="604838" y="5527675"/>
              <a:ext cx="8056562" cy="1171575"/>
            </a:xfrm>
            <a:prstGeom prst="rect">
              <a:avLst/>
            </a:prstGeom>
            <a:solidFill>
              <a:schemeClr val="bg1"/>
            </a:solidFill>
            <a:ln w="28575">
              <a:solidFill>
                <a:srgbClr val="C80000"/>
              </a:solidFill>
              <a:prstDash val="dash"/>
              <a:miter lim="800000"/>
              <a:headEnd/>
              <a:tailEnd/>
            </a:ln>
          </p:spPr>
          <p:txBody>
            <a:bodyPr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ar-SA" sz="1800" i="1">
                  <a:latin typeface="Times New Roman" pitchFamily="18" charset="0"/>
                  <a:ea typeface="MS PGothic" pitchFamily="34" charset="-128"/>
                  <a:cs typeface="Times New Roman" pitchFamily="18" charset="0"/>
                </a:rPr>
                <a:t>Key Concept #2</a:t>
              </a:r>
              <a:endParaRPr lang="en-US" altLang="ar-SA" sz="2000">
                <a:latin typeface="Times New Roman" pitchFamily="18" charset="0"/>
                <a:ea typeface="MS PGothic" pitchFamily="34" charset="-128"/>
                <a:cs typeface="Times New Roman" pitchFamily="18" charset="0"/>
              </a:endParaRPr>
            </a:p>
            <a:p>
              <a:pPr eaLnBrk="1" hangingPunct="1">
                <a:lnSpc>
                  <a:spcPct val="85000"/>
                </a:lnSpc>
                <a:spcBef>
                  <a:spcPct val="0"/>
                </a:spcBef>
                <a:buFontTx/>
                <a:buNone/>
              </a:pPr>
              <a:r>
                <a:rPr lang="en-US" altLang="ar-SA" sz="1800">
                  <a:latin typeface="Times New Roman" pitchFamily="18" charset="0"/>
                  <a:ea typeface="MS PGothic" pitchFamily="34" charset="-128"/>
                  <a:cs typeface="Times New Roman" pitchFamily="18" charset="0"/>
                </a:rPr>
                <a:t>There is a logical connection between Population and Program Goals.  This linkage occurs through evidence-base strategies, and specific roles linked to those strategies.</a:t>
              </a:r>
              <a:endParaRPr lang="en-US" altLang="ar-SA" sz="1600">
                <a:latin typeface="Times New Roman" pitchFamily="18" charset="0"/>
                <a:ea typeface="MS PGothic" pitchFamily="34" charset="-128"/>
                <a:cs typeface="Times New Roman" pitchFamily="18" charset="0"/>
              </a:endParaRPr>
            </a:p>
            <a:p>
              <a:pPr eaLnBrk="1" hangingPunct="1">
                <a:spcBef>
                  <a:spcPct val="0"/>
                </a:spcBef>
                <a:buFontTx/>
                <a:buNone/>
              </a:pPr>
              <a:r>
                <a:rPr lang="en-US" altLang="ar-SA" sz="1800">
                  <a:solidFill>
                    <a:srgbClr val="FF0000"/>
                  </a:solidFill>
                  <a:latin typeface="Times New Roman" pitchFamily="18" charset="0"/>
                  <a:ea typeface="MS PGothic" pitchFamily="34" charset="-128"/>
                  <a:cs typeface="Times New Roman" pitchFamily="18" charset="0"/>
                </a:rPr>
                <a:t>.</a:t>
              </a:r>
            </a:p>
          </p:txBody>
        </p:sp>
        <p:sp>
          <p:nvSpPr>
            <p:cNvPr id="10" name="Text Box 5"/>
            <p:cNvSpPr txBox="1">
              <a:spLocks noChangeArrowheads="1"/>
            </p:cNvSpPr>
            <p:nvPr/>
          </p:nvSpPr>
          <p:spPr bwMode="auto">
            <a:xfrm>
              <a:off x="809625" y="1579563"/>
              <a:ext cx="36957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ar-SA" sz="2000">
                  <a:latin typeface="Times New Roman" pitchFamily="18" charset="0"/>
                  <a:ea typeface="MS PGothic" pitchFamily="34" charset="-128"/>
                  <a:cs typeface="Times New Roman" pitchFamily="18" charset="0"/>
                </a:rPr>
                <a:t>Population Measures</a:t>
              </a:r>
            </a:p>
          </p:txBody>
        </p:sp>
        <p:sp>
          <p:nvSpPr>
            <p:cNvPr id="11" name="Text Box 6"/>
            <p:cNvSpPr txBox="1">
              <a:spLocks noChangeArrowheads="1"/>
            </p:cNvSpPr>
            <p:nvPr/>
          </p:nvSpPr>
          <p:spPr bwMode="auto">
            <a:xfrm>
              <a:off x="5033963" y="1579563"/>
              <a:ext cx="36957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ar-SA" sz="2000">
                  <a:latin typeface="Times New Roman" pitchFamily="18" charset="0"/>
                  <a:ea typeface="MS PGothic" pitchFamily="34" charset="-128"/>
                  <a:cs typeface="Times New Roman" pitchFamily="18" charset="0"/>
                </a:rPr>
                <a:t>Program Performance</a:t>
              </a:r>
            </a:p>
          </p:txBody>
        </p:sp>
        <p:sp>
          <p:nvSpPr>
            <p:cNvPr id="12" name="Text Box 7"/>
            <p:cNvSpPr txBox="1">
              <a:spLocks noChangeArrowheads="1"/>
            </p:cNvSpPr>
            <p:nvPr/>
          </p:nvSpPr>
          <p:spPr bwMode="auto">
            <a:xfrm>
              <a:off x="533400" y="2173288"/>
              <a:ext cx="1222375"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31775" indent="-231775">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ar-SA" sz="1800" i="1">
                  <a:latin typeface="Times New Roman" pitchFamily="18" charset="0"/>
                  <a:ea typeface="MS PGothic" pitchFamily="34" charset="-128"/>
                  <a:cs typeface="Times New Roman" pitchFamily="18" charset="0"/>
                </a:rPr>
                <a:t>Population</a:t>
              </a:r>
            </a:p>
            <a:p>
              <a:pPr algn="ctr" eaLnBrk="1" hangingPunct="1">
                <a:spcBef>
                  <a:spcPct val="0"/>
                </a:spcBef>
                <a:buFontTx/>
                <a:buNone/>
              </a:pPr>
              <a:r>
                <a:rPr lang="en-US" altLang="ar-SA" sz="1800" i="1">
                  <a:latin typeface="Times New Roman" pitchFamily="18" charset="0"/>
                  <a:ea typeface="MS PGothic" pitchFamily="34" charset="-128"/>
                  <a:cs typeface="Times New Roman" pitchFamily="18" charset="0"/>
                </a:rPr>
                <a:t>Goals</a:t>
              </a:r>
            </a:p>
            <a:p>
              <a:pPr algn="ctr" eaLnBrk="1" hangingPunct="1">
                <a:spcBef>
                  <a:spcPct val="50000"/>
                </a:spcBef>
                <a:buFontTx/>
                <a:buNone/>
              </a:pPr>
              <a:r>
                <a:rPr lang="en-US" altLang="ar-SA" sz="1800">
                  <a:latin typeface="Times New Roman" pitchFamily="18" charset="0"/>
                  <a:ea typeface="MS PGothic" pitchFamily="34" charset="-128"/>
                  <a:cs typeface="Times New Roman" pitchFamily="18" charset="0"/>
                </a:rPr>
                <a:t>Goal</a:t>
              </a:r>
            </a:p>
          </p:txBody>
        </p:sp>
        <p:sp>
          <p:nvSpPr>
            <p:cNvPr id="13" name="Text Box 8"/>
            <p:cNvSpPr txBox="1">
              <a:spLocks noChangeArrowheads="1"/>
            </p:cNvSpPr>
            <p:nvPr/>
          </p:nvSpPr>
          <p:spPr bwMode="auto">
            <a:xfrm>
              <a:off x="2027238" y="2173288"/>
              <a:ext cx="1222375" cy="229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31775" indent="-231775">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ar-SA" sz="1800" i="1">
                  <a:latin typeface="Times New Roman" pitchFamily="18" charset="0"/>
                  <a:ea typeface="MS PGothic" pitchFamily="34" charset="-128"/>
                  <a:cs typeface="Times New Roman" pitchFamily="18" charset="0"/>
                </a:rPr>
                <a:t>Effective</a:t>
              </a:r>
            </a:p>
            <a:p>
              <a:pPr algn="ctr" eaLnBrk="1" hangingPunct="1">
                <a:spcBef>
                  <a:spcPct val="0"/>
                </a:spcBef>
                <a:buFontTx/>
                <a:buNone/>
              </a:pPr>
              <a:r>
                <a:rPr lang="en-US" altLang="ar-SA" sz="1800" i="1">
                  <a:latin typeface="Times New Roman" pitchFamily="18" charset="0"/>
                  <a:ea typeface="MS PGothic" pitchFamily="34" charset="-128"/>
                  <a:cs typeface="Times New Roman" pitchFamily="18" charset="0"/>
                </a:rPr>
                <a:t>Strategies</a:t>
              </a:r>
            </a:p>
            <a:p>
              <a:pPr algn="ctr" eaLnBrk="1" hangingPunct="1">
                <a:spcBef>
                  <a:spcPct val="50000"/>
                </a:spcBef>
                <a:buFontTx/>
                <a:buNone/>
              </a:pPr>
              <a:r>
                <a:rPr lang="en-US" altLang="ar-SA" sz="1800">
                  <a:latin typeface="Times New Roman" pitchFamily="18" charset="0"/>
                  <a:ea typeface="MS PGothic" pitchFamily="34" charset="-128"/>
                  <a:cs typeface="Times New Roman" pitchFamily="18" charset="0"/>
                </a:rPr>
                <a:t>Strategy 1</a:t>
              </a:r>
            </a:p>
            <a:p>
              <a:pPr algn="ctr" eaLnBrk="1" hangingPunct="1">
                <a:spcBef>
                  <a:spcPct val="50000"/>
                </a:spcBef>
                <a:buFontTx/>
                <a:buNone/>
              </a:pPr>
              <a:r>
                <a:rPr lang="en-US" altLang="ar-SA" sz="1800">
                  <a:solidFill>
                    <a:schemeClr val="bg2"/>
                  </a:solidFill>
                  <a:latin typeface="Times New Roman" pitchFamily="18" charset="0"/>
                  <a:ea typeface="MS PGothic" pitchFamily="34" charset="-128"/>
                  <a:cs typeface="Times New Roman" pitchFamily="18" charset="0"/>
                </a:rPr>
                <a:t>Strategy 2</a:t>
              </a:r>
            </a:p>
            <a:p>
              <a:pPr algn="ctr" eaLnBrk="1" hangingPunct="1">
                <a:spcBef>
                  <a:spcPct val="50000"/>
                </a:spcBef>
                <a:buFontTx/>
                <a:buNone/>
              </a:pPr>
              <a:r>
                <a:rPr lang="en-US" altLang="ar-SA" sz="1800">
                  <a:latin typeface="Times New Roman" pitchFamily="18" charset="0"/>
                  <a:ea typeface="MS PGothic" pitchFamily="34" charset="-128"/>
                  <a:cs typeface="Times New Roman" pitchFamily="18" charset="0"/>
                </a:rPr>
                <a:t>Strategy 3</a:t>
              </a:r>
            </a:p>
            <a:p>
              <a:pPr algn="ctr" eaLnBrk="1" hangingPunct="1">
                <a:spcBef>
                  <a:spcPct val="50000"/>
                </a:spcBef>
                <a:buFontTx/>
                <a:buNone/>
              </a:pPr>
              <a:r>
                <a:rPr lang="en-US" altLang="ar-SA" sz="1800">
                  <a:solidFill>
                    <a:schemeClr val="bg2"/>
                  </a:solidFill>
                  <a:latin typeface="Times New Roman" pitchFamily="18" charset="0"/>
                  <a:ea typeface="MS PGothic" pitchFamily="34" charset="-128"/>
                  <a:cs typeface="Times New Roman" pitchFamily="18" charset="0"/>
                </a:rPr>
                <a:t>Strategy 4</a:t>
              </a:r>
            </a:p>
          </p:txBody>
        </p:sp>
        <p:sp>
          <p:nvSpPr>
            <p:cNvPr id="14" name="Text Box 9"/>
            <p:cNvSpPr txBox="1">
              <a:spLocks noChangeArrowheads="1"/>
            </p:cNvSpPr>
            <p:nvPr/>
          </p:nvSpPr>
          <p:spPr bwMode="auto">
            <a:xfrm>
              <a:off x="5295900" y="2173288"/>
              <a:ext cx="1414463" cy="270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31775" indent="-231775">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ar-SA" sz="1800" i="1">
                  <a:latin typeface="Times New Roman" pitchFamily="18" charset="0"/>
                  <a:ea typeface="MS PGothic" pitchFamily="34" charset="-128"/>
                  <a:cs typeface="Times New Roman" pitchFamily="18" charset="0"/>
                </a:rPr>
                <a:t>Performance</a:t>
              </a:r>
            </a:p>
            <a:p>
              <a:pPr algn="ctr" eaLnBrk="1" hangingPunct="1">
                <a:spcBef>
                  <a:spcPct val="0"/>
                </a:spcBef>
                <a:buFontTx/>
                <a:buNone/>
              </a:pPr>
              <a:r>
                <a:rPr lang="en-US" altLang="ar-SA" sz="1800" i="1">
                  <a:latin typeface="Times New Roman" pitchFamily="18" charset="0"/>
                  <a:ea typeface="MS PGothic" pitchFamily="34" charset="-128"/>
                  <a:cs typeface="Times New Roman" pitchFamily="18" charset="0"/>
                </a:rPr>
                <a:t>Goals</a:t>
              </a:r>
            </a:p>
            <a:p>
              <a:pPr algn="ctr" eaLnBrk="1" hangingPunct="1">
                <a:spcBef>
                  <a:spcPct val="50000"/>
                </a:spcBef>
                <a:buFontTx/>
                <a:buNone/>
              </a:pPr>
              <a:r>
                <a:rPr lang="en-US" altLang="ar-SA" sz="1800">
                  <a:latin typeface="Times New Roman" pitchFamily="18" charset="0"/>
                  <a:ea typeface="MS PGothic" pitchFamily="34" charset="-128"/>
                  <a:cs typeface="Times New Roman" pitchFamily="18" charset="0"/>
                </a:rPr>
                <a:t>Goal 1</a:t>
              </a:r>
            </a:p>
            <a:p>
              <a:pPr algn="ctr" eaLnBrk="1" hangingPunct="1">
                <a:spcBef>
                  <a:spcPct val="50000"/>
                </a:spcBef>
                <a:buFontTx/>
                <a:buNone/>
              </a:pPr>
              <a:endParaRPr lang="en-US" altLang="ar-SA" sz="1800">
                <a:latin typeface="Times New Roman" pitchFamily="18" charset="0"/>
                <a:ea typeface="MS PGothic" pitchFamily="34" charset="-128"/>
                <a:cs typeface="Times New Roman" pitchFamily="18" charset="0"/>
              </a:endParaRPr>
            </a:p>
            <a:p>
              <a:pPr algn="ctr" eaLnBrk="1" hangingPunct="1">
                <a:spcBef>
                  <a:spcPct val="50000"/>
                </a:spcBef>
                <a:buFontTx/>
                <a:buNone/>
              </a:pPr>
              <a:r>
                <a:rPr lang="en-US" altLang="ar-SA" sz="1800">
                  <a:latin typeface="Times New Roman" pitchFamily="18" charset="0"/>
                  <a:ea typeface="MS PGothic" pitchFamily="34" charset="-128"/>
                  <a:cs typeface="Times New Roman" pitchFamily="18" charset="0"/>
                </a:rPr>
                <a:t>Goal 2</a:t>
              </a:r>
            </a:p>
            <a:p>
              <a:pPr algn="ctr" eaLnBrk="1" hangingPunct="1">
                <a:spcBef>
                  <a:spcPct val="50000"/>
                </a:spcBef>
                <a:buFontTx/>
                <a:buNone/>
              </a:pPr>
              <a:r>
                <a:rPr lang="en-US" altLang="ar-SA" sz="1800">
                  <a:latin typeface="Times New Roman" pitchFamily="18" charset="0"/>
                  <a:ea typeface="MS PGothic" pitchFamily="34" charset="-128"/>
                  <a:cs typeface="Times New Roman" pitchFamily="18" charset="0"/>
                </a:rPr>
                <a:t>Goal 3</a:t>
              </a:r>
            </a:p>
            <a:p>
              <a:pPr algn="ctr" eaLnBrk="1" hangingPunct="1">
                <a:spcBef>
                  <a:spcPct val="50000"/>
                </a:spcBef>
                <a:buFontTx/>
                <a:buNone/>
              </a:pPr>
              <a:r>
                <a:rPr lang="en-US" altLang="ar-SA" sz="1800">
                  <a:latin typeface="Times New Roman" pitchFamily="18" charset="0"/>
                  <a:ea typeface="MS PGothic" pitchFamily="34" charset="-128"/>
                  <a:cs typeface="Times New Roman" pitchFamily="18" charset="0"/>
                </a:rPr>
                <a:t>Goal 4</a:t>
              </a:r>
            </a:p>
          </p:txBody>
        </p:sp>
        <p:sp>
          <p:nvSpPr>
            <p:cNvPr id="15" name="Text Box 10"/>
            <p:cNvSpPr txBox="1">
              <a:spLocks noChangeArrowheads="1"/>
            </p:cNvSpPr>
            <p:nvPr/>
          </p:nvSpPr>
          <p:spPr bwMode="auto">
            <a:xfrm>
              <a:off x="7116763" y="2173288"/>
              <a:ext cx="1582737" cy="311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31775" indent="-231775">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ar-SA" sz="1800" i="1">
                  <a:latin typeface="Times New Roman" pitchFamily="18" charset="0"/>
                  <a:ea typeface="MS PGothic" pitchFamily="34" charset="-128"/>
                  <a:cs typeface="Times New Roman" pitchFamily="18" charset="0"/>
                </a:rPr>
                <a:t>Performance</a:t>
              </a:r>
            </a:p>
            <a:p>
              <a:pPr algn="ctr" eaLnBrk="1" hangingPunct="1">
                <a:spcBef>
                  <a:spcPct val="0"/>
                </a:spcBef>
                <a:buFontTx/>
                <a:buNone/>
              </a:pPr>
              <a:r>
                <a:rPr lang="en-US" altLang="ar-SA" sz="1800" i="1">
                  <a:latin typeface="Times New Roman" pitchFamily="18" charset="0"/>
                  <a:ea typeface="MS PGothic" pitchFamily="34" charset="-128"/>
                  <a:cs typeface="Times New Roman" pitchFamily="18" charset="0"/>
                </a:rPr>
                <a:t>Measures</a:t>
              </a:r>
            </a:p>
            <a:p>
              <a:pPr algn="ctr" eaLnBrk="1" hangingPunct="1">
                <a:spcBef>
                  <a:spcPct val="50000"/>
                </a:spcBef>
                <a:buFontTx/>
                <a:buNone/>
              </a:pPr>
              <a:r>
                <a:rPr lang="en-US" altLang="ar-SA" sz="1800">
                  <a:latin typeface="Times New Roman" pitchFamily="18" charset="0"/>
                  <a:ea typeface="MS PGothic" pitchFamily="34" charset="-128"/>
                  <a:cs typeface="Times New Roman" pitchFamily="18" charset="0"/>
                </a:rPr>
                <a:t>Measure 1</a:t>
              </a:r>
            </a:p>
            <a:p>
              <a:pPr algn="ctr" eaLnBrk="1" hangingPunct="1">
                <a:spcBef>
                  <a:spcPct val="50000"/>
                </a:spcBef>
                <a:buFontTx/>
                <a:buNone/>
              </a:pPr>
              <a:r>
                <a:rPr lang="en-US" altLang="ar-SA" sz="1800">
                  <a:latin typeface="Times New Roman" pitchFamily="18" charset="0"/>
                  <a:ea typeface="MS PGothic" pitchFamily="34" charset="-128"/>
                  <a:cs typeface="Times New Roman" pitchFamily="18" charset="0"/>
                </a:rPr>
                <a:t>Measure 2</a:t>
              </a:r>
            </a:p>
            <a:p>
              <a:pPr algn="ctr" eaLnBrk="1" hangingPunct="1">
                <a:spcBef>
                  <a:spcPct val="50000"/>
                </a:spcBef>
                <a:buFontTx/>
                <a:buNone/>
              </a:pPr>
              <a:r>
                <a:rPr lang="en-US" altLang="ar-SA" sz="1800">
                  <a:latin typeface="Times New Roman" pitchFamily="18" charset="0"/>
                  <a:ea typeface="MS PGothic" pitchFamily="34" charset="-128"/>
                  <a:cs typeface="Times New Roman" pitchFamily="18" charset="0"/>
                </a:rPr>
                <a:t>Measure 3</a:t>
              </a:r>
            </a:p>
            <a:p>
              <a:pPr algn="ctr" eaLnBrk="1" hangingPunct="1">
                <a:spcBef>
                  <a:spcPct val="50000"/>
                </a:spcBef>
                <a:buFontTx/>
                <a:buNone/>
              </a:pPr>
              <a:r>
                <a:rPr lang="en-US" altLang="ar-SA" sz="1800">
                  <a:latin typeface="Times New Roman" pitchFamily="18" charset="0"/>
                  <a:ea typeface="MS PGothic" pitchFamily="34" charset="-128"/>
                  <a:cs typeface="Times New Roman" pitchFamily="18" charset="0"/>
                </a:rPr>
                <a:t>Measure 4</a:t>
              </a:r>
            </a:p>
            <a:p>
              <a:pPr algn="ctr" eaLnBrk="1" hangingPunct="1">
                <a:spcBef>
                  <a:spcPct val="50000"/>
                </a:spcBef>
                <a:buFontTx/>
                <a:buNone/>
              </a:pPr>
              <a:r>
                <a:rPr lang="en-US" altLang="ar-SA" sz="1800">
                  <a:latin typeface="Times New Roman" pitchFamily="18" charset="0"/>
                  <a:ea typeface="MS PGothic" pitchFamily="34" charset="-128"/>
                  <a:cs typeface="Times New Roman" pitchFamily="18" charset="0"/>
                </a:rPr>
                <a:t>Measure 5</a:t>
              </a:r>
            </a:p>
            <a:p>
              <a:pPr algn="ctr" eaLnBrk="1" hangingPunct="1">
                <a:spcBef>
                  <a:spcPct val="50000"/>
                </a:spcBef>
                <a:buFontTx/>
                <a:buNone/>
              </a:pPr>
              <a:r>
                <a:rPr lang="en-US" altLang="ar-SA" sz="1800">
                  <a:latin typeface="Times New Roman" pitchFamily="18" charset="0"/>
                  <a:ea typeface="MS PGothic" pitchFamily="34" charset="-128"/>
                  <a:cs typeface="Times New Roman" pitchFamily="18" charset="0"/>
                </a:rPr>
                <a:t>Measure 6</a:t>
              </a:r>
            </a:p>
          </p:txBody>
        </p:sp>
        <p:sp>
          <p:nvSpPr>
            <p:cNvPr id="16" name="Rectangle 11"/>
            <p:cNvSpPr>
              <a:spLocks noChangeArrowheads="1"/>
            </p:cNvSpPr>
            <p:nvPr/>
          </p:nvSpPr>
          <p:spPr bwMode="auto">
            <a:xfrm>
              <a:off x="515938" y="1531938"/>
              <a:ext cx="4210050" cy="4905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ar-SA" altLang="ar-SA" sz="1800">
                <a:latin typeface="Times New Roman" pitchFamily="18" charset="0"/>
                <a:ea typeface="MS PGothic" pitchFamily="34" charset="-128"/>
                <a:cs typeface="Times New Roman" pitchFamily="18" charset="0"/>
              </a:endParaRPr>
            </a:p>
          </p:txBody>
        </p:sp>
        <p:sp>
          <p:nvSpPr>
            <p:cNvPr id="17" name="Rectangle 12"/>
            <p:cNvSpPr>
              <a:spLocks noChangeArrowheads="1"/>
            </p:cNvSpPr>
            <p:nvPr/>
          </p:nvSpPr>
          <p:spPr bwMode="auto">
            <a:xfrm>
              <a:off x="5133975" y="1531938"/>
              <a:ext cx="3605213" cy="4905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ar-SA" altLang="ar-SA" sz="1800">
                <a:latin typeface="Times New Roman" pitchFamily="18" charset="0"/>
                <a:ea typeface="MS PGothic" pitchFamily="34" charset="-128"/>
                <a:cs typeface="Times New Roman" pitchFamily="18" charset="0"/>
              </a:endParaRPr>
            </a:p>
          </p:txBody>
        </p:sp>
        <p:sp>
          <p:nvSpPr>
            <p:cNvPr id="18" name="Rectangle 13"/>
            <p:cNvSpPr>
              <a:spLocks noChangeArrowheads="1"/>
            </p:cNvSpPr>
            <p:nvPr/>
          </p:nvSpPr>
          <p:spPr bwMode="auto">
            <a:xfrm>
              <a:off x="2009775" y="2122488"/>
              <a:ext cx="1222375" cy="32337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ar-SA" altLang="ar-SA" sz="1800">
                <a:latin typeface="Times New Roman" pitchFamily="18" charset="0"/>
                <a:ea typeface="MS PGothic" pitchFamily="34" charset="-128"/>
                <a:cs typeface="Times New Roman" pitchFamily="18" charset="0"/>
              </a:endParaRPr>
            </a:p>
          </p:txBody>
        </p:sp>
        <p:sp>
          <p:nvSpPr>
            <p:cNvPr id="19" name="Rectangle 14"/>
            <p:cNvSpPr>
              <a:spLocks noChangeArrowheads="1"/>
            </p:cNvSpPr>
            <p:nvPr/>
          </p:nvSpPr>
          <p:spPr bwMode="auto">
            <a:xfrm>
              <a:off x="3508375" y="2122488"/>
              <a:ext cx="1222375" cy="32337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ar-SA" altLang="ar-SA" sz="1800">
                <a:latin typeface="Times New Roman" pitchFamily="18" charset="0"/>
                <a:ea typeface="MS PGothic" pitchFamily="34" charset="-128"/>
                <a:cs typeface="Times New Roman" pitchFamily="18" charset="0"/>
              </a:endParaRPr>
            </a:p>
          </p:txBody>
        </p:sp>
        <p:sp>
          <p:nvSpPr>
            <p:cNvPr id="20" name="Rectangle 15"/>
            <p:cNvSpPr>
              <a:spLocks noChangeArrowheads="1"/>
            </p:cNvSpPr>
            <p:nvPr/>
          </p:nvSpPr>
          <p:spPr bwMode="auto">
            <a:xfrm>
              <a:off x="523875" y="2122488"/>
              <a:ext cx="1222375" cy="32337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ar-SA" altLang="ar-SA" sz="1800">
                <a:latin typeface="Times New Roman" pitchFamily="18" charset="0"/>
                <a:ea typeface="MS PGothic" pitchFamily="34" charset="-128"/>
                <a:cs typeface="Times New Roman" pitchFamily="18" charset="0"/>
              </a:endParaRPr>
            </a:p>
          </p:txBody>
        </p:sp>
        <p:sp>
          <p:nvSpPr>
            <p:cNvPr id="21" name="Line 16"/>
            <p:cNvSpPr>
              <a:spLocks noChangeShapeType="1"/>
            </p:cNvSpPr>
            <p:nvPr/>
          </p:nvSpPr>
          <p:spPr bwMode="auto">
            <a:xfrm>
              <a:off x="617538" y="2771775"/>
              <a:ext cx="10572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 name="Line 17"/>
            <p:cNvSpPr>
              <a:spLocks noChangeShapeType="1"/>
            </p:cNvSpPr>
            <p:nvPr/>
          </p:nvSpPr>
          <p:spPr bwMode="auto">
            <a:xfrm>
              <a:off x="2082800" y="2771775"/>
              <a:ext cx="10572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 name="Line 18"/>
            <p:cNvSpPr>
              <a:spLocks noChangeShapeType="1"/>
            </p:cNvSpPr>
            <p:nvPr/>
          </p:nvSpPr>
          <p:spPr bwMode="auto">
            <a:xfrm>
              <a:off x="3587750" y="2773363"/>
              <a:ext cx="10572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 name="Rectangle 19"/>
            <p:cNvSpPr>
              <a:spLocks noChangeArrowheads="1"/>
            </p:cNvSpPr>
            <p:nvPr/>
          </p:nvSpPr>
          <p:spPr bwMode="auto">
            <a:xfrm>
              <a:off x="5167313" y="2120900"/>
              <a:ext cx="1660525" cy="32337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ar-SA" altLang="ar-SA" sz="1800">
                <a:latin typeface="Times New Roman" pitchFamily="18" charset="0"/>
                <a:ea typeface="MS PGothic" pitchFamily="34" charset="-128"/>
                <a:cs typeface="Times New Roman" pitchFamily="18" charset="0"/>
              </a:endParaRPr>
            </a:p>
          </p:txBody>
        </p:sp>
        <p:sp>
          <p:nvSpPr>
            <p:cNvPr id="25" name="Rectangle 20"/>
            <p:cNvSpPr>
              <a:spLocks noChangeArrowheads="1"/>
            </p:cNvSpPr>
            <p:nvPr/>
          </p:nvSpPr>
          <p:spPr bwMode="auto">
            <a:xfrm>
              <a:off x="7072313" y="2120900"/>
              <a:ext cx="1660525" cy="32337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ar-SA" altLang="ar-SA" sz="1800">
                <a:latin typeface="Times New Roman" pitchFamily="18" charset="0"/>
                <a:ea typeface="MS PGothic" pitchFamily="34" charset="-128"/>
                <a:cs typeface="Times New Roman" pitchFamily="18" charset="0"/>
              </a:endParaRPr>
            </a:p>
          </p:txBody>
        </p:sp>
        <p:sp>
          <p:nvSpPr>
            <p:cNvPr id="26" name="Line 21"/>
            <p:cNvSpPr>
              <a:spLocks noChangeShapeType="1"/>
            </p:cNvSpPr>
            <p:nvPr/>
          </p:nvSpPr>
          <p:spPr bwMode="auto">
            <a:xfrm>
              <a:off x="1493838" y="3038475"/>
              <a:ext cx="3857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 name="Line 22"/>
            <p:cNvSpPr>
              <a:spLocks noChangeShapeType="1"/>
            </p:cNvSpPr>
            <p:nvPr/>
          </p:nvSpPr>
          <p:spPr bwMode="auto">
            <a:xfrm>
              <a:off x="1879600" y="3038475"/>
              <a:ext cx="0" cy="12382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 name="Line 23"/>
            <p:cNvSpPr>
              <a:spLocks noChangeShapeType="1"/>
            </p:cNvSpPr>
            <p:nvPr/>
          </p:nvSpPr>
          <p:spPr bwMode="auto">
            <a:xfrm>
              <a:off x="1879600" y="3036888"/>
              <a:ext cx="24765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9" name="Line 24"/>
            <p:cNvSpPr>
              <a:spLocks noChangeShapeType="1"/>
            </p:cNvSpPr>
            <p:nvPr/>
          </p:nvSpPr>
          <p:spPr bwMode="auto">
            <a:xfrm>
              <a:off x="1879600" y="3448050"/>
              <a:ext cx="24765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 name="Line 25"/>
            <p:cNvSpPr>
              <a:spLocks noChangeShapeType="1"/>
            </p:cNvSpPr>
            <p:nvPr/>
          </p:nvSpPr>
          <p:spPr bwMode="auto">
            <a:xfrm>
              <a:off x="1879600" y="3859213"/>
              <a:ext cx="24765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1" name="Line 26"/>
            <p:cNvSpPr>
              <a:spLocks noChangeShapeType="1"/>
            </p:cNvSpPr>
            <p:nvPr/>
          </p:nvSpPr>
          <p:spPr bwMode="auto">
            <a:xfrm>
              <a:off x="1879600" y="4270375"/>
              <a:ext cx="24765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2" name="Line 27"/>
            <p:cNvSpPr>
              <a:spLocks noChangeShapeType="1"/>
            </p:cNvSpPr>
            <p:nvPr/>
          </p:nvSpPr>
          <p:spPr bwMode="auto">
            <a:xfrm>
              <a:off x="3114675" y="3051175"/>
              <a:ext cx="3857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 name="Line 29"/>
            <p:cNvSpPr>
              <a:spLocks noChangeShapeType="1"/>
            </p:cNvSpPr>
            <p:nvPr/>
          </p:nvSpPr>
          <p:spPr bwMode="auto">
            <a:xfrm>
              <a:off x="3500438" y="3051175"/>
              <a:ext cx="24765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4" name="Line 30"/>
            <p:cNvSpPr>
              <a:spLocks noChangeShapeType="1"/>
            </p:cNvSpPr>
            <p:nvPr/>
          </p:nvSpPr>
          <p:spPr bwMode="auto">
            <a:xfrm>
              <a:off x="3125788" y="3871913"/>
              <a:ext cx="6223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5" name="Line 31"/>
            <p:cNvSpPr>
              <a:spLocks noChangeShapeType="1"/>
            </p:cNvSpPr>
            <p:nvPr/>
          </p:nvSpPr>
          <p:spPr bwMode="auto">
            <a:xfrm>
              <a:off x="3359150" y="4286250"/>
              <a:ext cx="3889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6" name="Line 32"/>
            <p:cNvSpPr>
              <a:spLocks noChangeShapeType="1"/>
            </p:cNvSpPr>
            <p:nvPr/>
          </p:nvSpPr>
          <p:spPr bwMode="auto">
            <a:xfrm>
              <a:off x="3359150" y="4684713"/>
              <a:ext cx="3889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7" name="Line 33"/>
            <p:cNvSpPr>
              <a:spLocks noChangeShapeType="1"/>
            </p:cNvSpPr>
            <p:nvPr/>
          </p:nvSpPr>
          <p:spPr bwMode="auto">
            <a:xfrm>
              <a:off x="3360738" y="3876675"/>
              <a:ext cx="0" cy="81121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 name="Line 34"/>
            <p:cNvSpPr>
              <a:spLocks noChangeShapeType="1"/>
            </p:cNvSpPr>
            <p:nvPr/>
          </p:nvSpPr>
          <p:spPr bwMode="auto">
            <a:xfrm>
              <a:off x="4438650" y="3046413"/>
              <a:ext cx="11382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9" name="Line 35"/>
            <p:cNvSpPr>
              <a:spLocks noChangeShapeType="1"/>
            </p:cNvSpPr>
            <p:nvPr/>
          </p:nvSpPr>
          <p:spPr bwMode="auto">
            <a:xfrm>
              <a:off x="4475163" y="3881438"/>
              <a:ext cx="1138237"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0" name="Line 36"/>
            <p:cNvSpPr>
              <a:spLocks noChangeShapeType="1"/>
            </p:cNvSpPr>
            <p:nvPr/>
          </p:nvSpPr>
          <p:spPr bwMode="auto">
            <a:xfrm>
              <a:off x="4475163" y="4297363"/>
              <a:ext cx="1138237"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 name="Line 37"/>
            <p:cNvSpPr>
              <a:spLocks noChangeShapeType="1"/>
            </p:cNvSpPr>
            <p:nvPr/>
          </p:nvSpPr>
          <p:spPr bwMode="auto">
            <a:xfrm>
              <a:off x="4475163" y="4713288"/>
              <a:ext cx="1138237"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2" name="Line 38"/>
            <p:cNvSpPr>
              <a:spLocks noChangeShapeType="1"/>
            </p:cNvSpPr>
            <p:nvPr/>
          </p:nvSpPr>
          <p:spPr bwMode="auto">
            <a:xfrm>
              <a:off x="6367463" y="3055938"/>
              <a:ext cx="94456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3" name="Line 39"/>
            <p:cNvSpPr>
              <a:spLocks noChangeShapeType="1"/>
            </p:cNvSpPr>
            <p:nvPr/>
          </p:nvSpPr>
          <p:spPr bwMode="auto">
            <a:xfrm>
              <a:off x="6923088" y="3459163"/>
              <a:ext cx="388937"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4" name="Line 40"/>
            <p:cNvSpPr>
              <a:spLocks noChangeShapeType="1"/>
            </p:cNvSpPr>
            <p:nvPr/>
          </p:nvSpPr>
          <p:spPr bwMode="auto">
            <a:xfrm flipV="1">
              <a:off x="6929438" y="3052763"/>
              <a:ext cx="0" cy="4111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 name="Line 41"/>
            <p:cNvSpPr>
              <a:spLocks noChangeShapeType="1"/>
            </p:cNvSpPr>
            <p:nvPr/>
          </p:nvSpPr>
          <p:spPr bwMode="auto">
            <a:xfrm>
              <a:off x="6367463" y="4706938"/>
              <a:ext cx="94456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6" name="Line 42"/>
            <p:cNvSpPr>
              <a:spLocks noChangeShapeType="1"/>
            </p:cNvSpPr>
            <p:nvPr/>
          </p:nvSpPr>
          <p:spPr bwMode="auto">
            <a:xfrm>
              <a:off x="6923088" y="5110163"/>
              <a:ext cx="388937"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7" name="Line 43"/>
            <p:cNvSpPr>
              <a:spLocks noChangeShapeType="1"/>
            </p:cNvSpPr>
            <p:nvPr/>
          </p:nvSpPr>
          <p:spPr bwMode="auto">
            <a:xfrm flipV="1">
              <a:off x="6929438" y="4703763"/>
              <a:ext cx="0" cy="4111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 name="Line 44"/>
            <p:cNvSpPr>
              <a:spLocks noChangeShapeType="1"/>
            </p:cNvSpPr>
            <p:nvPr/>
          </p:nvSpPr>
          <p:spPr bwMode="auto">
            <a:xfrm>
              <a:off x="6367463" y="3868738"/>
              <a:ext cx="94456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9" name="Line 45"/>
            <p:cNvSpPr>
              <a:spLocks noChangeShapeType="1"/>
            </p:cNvSpPr>
            <p:nvPr/>
          </p:nvSpPr>
          <p:spPr bwMode="auto">
            <a:xfrm>
              <a:off x="6380163" y="4275138"/>
              <a:ext cx="94456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Tree>
    <p:extLst>
      <p:ext uri="{BB962C8B-B14F-4D97-AF65-F5344CB8AC3E}">
        <p14:creationId xmlns:p14="http://schemas.microsoft.com/office/powerpoint/2010/main" val="2149361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tile tx="0" ty="0" sx="100000" sy="100000" flip="none" algn="tl"/>
        </a:blipFill>
        <a:effectLst/>
      </p:bgPr>
    </p:bg>
    <p:spTree>
      <p:nvGrpSpPr>
        <p:cNvPr id="1" name=""/>
        <p:cNvGrpSpPr/>
        <p:nvPr/>
      </p:nvGrpSpPr>
      <p:grpSpPr>
        <a:xfrm>
          <a:off x="0" y="0"/>
          <a:ext cx="0" cy="0"/>
          <a:chOff x="0" y="0"/>
          <a:chExt cx="0" cy="0"/>
        </a:xfrm>
      </p:grpSpPr>
      <p:sp>
        <p:nvSpPr>
          <p:cNvPr id="11" name="Rectangle 2"/>
          <p:cNvSpPr>
            <a:spLocks noGrp="1" noChangeArrowheads="1"/>
          </p:cNvSpPr>
          <p:nvPr>
            <p:ph type="title"/>
          </p:nvPr>
        </p:nvSpPr>
        <p:spPr>
          <a:xfrm>
            <a:off x="587828" y="38100"/>
            <a:ext cx="10943112" cy="838200"/>
          </a:xfrm>
        </p:spPr>
        <p:txBody>
          <a:bodyPr>
            <a:normAutofit/>
          </a:bodyPr>
          <a:lstStyle/>
          <a:p>
            <a:pPr algn="ctr"/>
            <a:r>
              <a:rPr lang="en-US" sz="3600" b="1" dirty="0">
                <a:solidFill>
                  <a:schemeClr val="bg1"/>
                </a:solidFill>
                <a:latin typeface="Times New Roman" pitchFamily="18" charset="0"/>
                <a:cs typeface="Times New Roman" pitchFamily="18" charset="0"/>
              </a:rPr>
              <a:t>Example: Tobacco Control</a:t>
            </a:r>
            <a:endParaRPr lang="en-US" sz="3600" b="1" dirty="0">
              <a:solidFill>
                <a:schemeClr val="bg1"/>
              </a:solidFill>
              <a:latin typeface="Times New Roman" pitchFamily="18" charset="0"/>
              <a:cs typeface="Times New Roman" pitchFamily="18" charset="0"/>
            </a:endParaRPr>
          </a:p>
        </p:txBody>
      </p:sp>
      <p:grpSp>
        <p:nvGrpSpPr>
          <p:cNvPr id="4" name="مجموعة 6"/>
          <p:cNvGrpSpPr>
            <a:grpSpLocks/>
          </p:cNvGrpSpPr>
          <p:nvPr/>
        </p:nvGrpSpPr>
        <p:grpSpPr bwMode="auto">
          <a:xfrm>
            <a:off x="160338" y="1065518"/>
            <a:ext cx="11820647" cy="5354637"/>
            <a:chOff x="169863" y="798513"/>
            <a:chExt cx="8707437" cy="5354637"/>
          </a:xfrm>
        </p:grpSpPr>
        <p:sp>
          <p:nvSpPr>
            <p:cNvPr id="6" name="Rectangle 3"/>
            <p:cNvSpPr>
              <a:spLocks noChangeArrowheads="1"/>
            </p:cNvSpPr>
            <p:nvPr/>
          </p:nvSpPr>
          <p:spPr bwMode="auto">
            <a:xfrm>
              <a:off x="668338" y="798513"/>
              <a:ext cx="8199437" cy="2836862"/>
            </a:xfrm>
            <a:prstGeom prst="rect">
              <a:avLst/>
            </a:prstGeom>
            <a:solidFill>
              <a:srgbClr val="FFFFFF"/>
            </a:solidFill>
            <a:ln w="9525">
              <a:solidFill>
                <a:schemeClr val="tx1"/>
              </a:solidFill>
              <a:miter lim="800000"/>
              <a:headEnd/>
              <a:tailEnd/>
            </a:ln>
          </p:spPr>
          <p:txBody>
            <a:bodyPr/>
            <a:lstStyle>
              <a:lvl1pPr marL="342900" indent="-3429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ar-SA" sz="1800" u="sng" dirty="0">
                  <a:latin typeface="Times New Roman" pitchFamily="18" charset="0"/>
                  <a:ea typeface="MS PGothic" pitchFamily="34" charset="-128"/>
                </a:rPr>
                <a:t>Population Goal</a:t>
              </a:r>
              <a:r>
                <a:rPr lang="en-US" altLang="ar-SA" sz="1800" dirty="0">
                  <a:latin typeface="Times New Roman" pitchFamily="18" charset="0"/>
                  <a:ea typeface="MS PGothic" pitchFamily="34" charset="-128"/>
                </a:rPr>
                <a:t>: </a:t>
              </a:r>
              <a:r>
                <a:rPr lang="en-US" altLang="ar-SA" sz="1400" i="1" dirty="0">
                  <a:latin typeface="Times New Roman" pitchFamily="18" charset="0"/>
                  <a:ea typeface="MS PGothic" pitchFamily="34" charset="-128"/>
                </a:rPr>
                <a:t>To reduce tobacco-related death, disease, and disability in Los Angeles County</a:t>
              </a:r>
              <a:r>
                <a:rPr lang="en-US" altLang="ar-SA" sz="1400" i="1" dirty="0">
                  <a:ea typeface="MS PGothic" pitchFamily="34" charset="-128"/>
                </a:rPr>
                <a:t> </a:t>
              </a:r>
              <a:r>
                <a:rPr lang="en-US" altLang="ar-SA" sz="1400" i="1" dirty="0">
                  <a:latin typeface="Times New Roman" pitchFamily="18" charset="0"/>
                  <a:ea typeface="MS PGothic" pitchFamily="34" charset="-128"/>
                </a:rPr>
                <a:t>.</a:t>
              </a:r>
            </a:p>
            <a:p>
              <a:pPr eaLnBrk="1" hangingPunct="1">
                <a:buFontTx/>
                <a:buNone/>
              </a:pPr>
              <a:r>
                <a:rPr lang="en-US" altLang="ar-SA" sz="1800" u="sng" dirty="0">
                  <a:latin typeface="Times New Roman" pitchFamily="18" charset="0"/>
                  <a:ea typeface="MS PGothic" pitchFamily="34" charset="-128"/>
                </a:rPr>
                <a:t>Effective, Evidence-Based Strategies</a:t>
              </a:r>
              <a:r>
                <a:rPr lang="en-US" altLang="ar-SA" sz="1800" dirty="0">
                  <a:latin typeface="Times New Roman" pitchFamily="18" charset="0"/>
                  <a:ea typeface="MS PGothic" pitchFamily="34" charset="-128"/>
                </a:rPr>
                <a:t>: </a:t>
              </a:r>
              <a:r>
                <a:rPr lang="en-US" altLang="ar-SA" sz="1400" dirty="0">
                  <a:solidFill>
                    <a:srgbClr val="000080"/>
                  </a:solidFill>
                  <a:latin typeface="Times New Roman" pitchFamily="18" charset="0"/>
                  <a:ea typeface="MS PGothic" pitchFamily="34" charset="-128"/>
                </a:rPr>
                <a:t>(from the Community Guide)</a:t>
              </a:r>
            </a:p>
            <a:p>
              <a:pPr eaLnBrk="1" hangingPunct="1">
                <a:spcBef>
                  <a:spcPct val="0"/>
                </a:spcBef>
                <a:buFontTx/>
                <a:buNone/>
              </a:pPr>
              <a:r>
                <a:rPr lang="en-US" altLang="ar-SA" sz="1600" dirty="0">
                  <a:solidFill>
                    <a:srgbClr val="000080"/>
                  </a:solidFill>
                  <a:latin typeface="Times New Roman" pitchFamily="18" charset="0"/>
                  <a:ea typeface="MS PGothic" pitchFamily="34" charset="-128"/>
                </a:rPr>
                <a:t>1.	</a:t>
              </a:r>
              <a:r>
                <a:rPr lang="en-US" altLang="ar-SA" sz="1400" u="sng" dirty="0">
                  <a:solidFill>
                    <a:srgbClr val="000080"/>
                  </a:solidFill>
                  <a:latin typeface="Times New Roman" pitchFamily="18" charset="0"/>
                  <a:ea typeface="MS PGothic" pitchFamily="34" charset="-128"/>
                </a:rPr>
                <a:t>Smoking bans and restrictions</a:t>
              </a:r>
            </a:p>
            <a:p>
              <a:pPr eaLnBrk="1" hangingPunct="1">
                <a:spcBef>
                  <a:spcPct val="0"/>
                </a:spcBef>
                <a:buFontTx/>
                <a:buAutoNum type="arabicPeriod" startAt="2"/>
              </a:pPr>
              <a:r>
                <a:rPr lang="en-US" altLang="ar-SA" sz="1400" dirty="0">
                  <a:latin typeface="Times New Roman" pitchFamily="18" charset="0"/>
                  <a:ea typeface="MS PGothic" pitchFamily="34" charset="-128"/>
                </a:rPr>
                <a:t>Increasing the unit price for tobacco</a:t>
              </a:r>
            </a:p>
            <a:p>
              <a:pPr eaLnBrk="1" hangingPunct="1">
                <a:spcBef>
                  <a:spcPct val="0"/>
                </a:spcBef>
                <a:buFontTx/>
                <a:buAutoNum type="arabicPeriod" startAt="2"/>
              </a:pPr>
              <a:r>
                <a:rPr lang="en-US" altLang="ar-SA" sz="1400" dirty="0">
                  <a:latin typeface="Times New Roman" pitchFamily="18" charset="0"/>
                  <a:ea typeface="MS PGothic" pitchFamily="34" charset="-128"/>
                </a:rPr>
                <a:t>Media campaigns with interventions</a:t>
              </a:r>
            </a:p>
            <a:p>
              <a:pPr eaLnBrk="1" hangingPunct="1">
                <a:spcBef>
                  <a:spcPct val="0"/>
                </a:spcBef>
                <a:buFontTx/>
                <a:buAutoNum type="arabicPeriod" startAt="2"/>
              </a:pPr>
              <a:r>
                <a:rPr lang="en-US" altLang="ar-SA" sz="1400" dirty="0">
                  <a:latin typeface="Times New Roman" pitchFamily="18" charset="0"/>
                  <a:ea typeface="MS PGothic" pitchFamily="34" charset="-128"/>
                </a:rPr>
                <a:t>Etc.</a:t>
              </a:r>
            </a:p>
            <a:p>
              <a:pPr eaLnBrk="1" hangingPunct="1">
                <a:buFontTx/>
                <a:buNone/>
              </a:pPr>
              <a:r>
                <a:rPr lang="en-US" altLang="ar-SA" sz="1800" u="sng" dirty="0">
                  <a:latin typeface="Times New Roman" pitchFamily="18" charset="0"/>
                  <a:ea typeface="MS PGothic" pitchFamily="34" charset="-128"/>
                </a:rPr>
                <a:t>Program Roles</a:t>
              </a:r>
              <a:r>
                <a:rPr lang="en-US" altLang="ar-SA" sz="1800" dirty="0">
                  <a:latin typeface="Times New Roman" pitchFamily="18" charset="0"/>
                  <a:ea typeface="MS PGothic" pitchFamily="34" charset="-128"/>
                </a:rPr>
                <a:t>:</a:t>
              </a:r>
            </a:p>
            <a:p>
              <a:pPr eaLnBrk="1" hangingPunct="1">
                <a:spcBef>
                  <a:spcPct val="0"/>
                </a:spcBef>
                <a:buFontTx/>
                <a:buAutoNum type="arabicPeriod"/>
              </a:pPr>
              <a:r>
                <a:rPr lang="en-US" altLang="ar-SA" sz="1400" u="sng" dirty="0">
                  <a:solidFill>
                    <a:srgbClr val="000080"/>
                  </a:solidFill>
                  <a:latin typeface="Times New Roman" pitchFamily="18" charset="0"/>
                  <a:ea typeface="MS PGothic" pitchFamily="34" charset="-128"/>
                </a:rPr>
                <a:t>Advocate/enact policies that decrease second-hand smoke</a:t>
              </a:r>
            </a:p>
            <a:p>
              <a:pPr eaLnBrk="1" hangingPunct="1">
                <a:spcBef>
                  <a:spcPct val="0"/>
                </a:spcBef>
                <a:buFontTx/>
                <a:buAutoNum type="arabicPeriod"/>
              </a:pPr>
              <a:r>
                <a:rPr lang="en-US" altLang="ar-SA" sz="1400" dirty="0">
                  <a:latin typeface="Times New Roman" pitchFamily="18" charset="0"/>
                  <a:ea typeface="MS PGothic" pitchFamily="34" charset="-128"/>
                </a:rPr>
                <a:t>Advocate/enact policies that reduce tobacco availability</a:t>
              </a:r>
            </a:p>
            <a:p>
              <a:pPr eaLnBrk="1" hangingPunct="1">
                <a:spcBef>
                  <a:spcPct val="0"/>
                </a:spcBef>
                <a:buFontTx/>
                <a:buAutoNum type="arabicPeriod"/>
              </a:pPr>
              <a:r>
                <a:rPr lang="en-US" altLang="ar-SA" sz="1400" dirty="0">
                  <a:latin typeface="Times New Roman" pitchFamily="18" charset="0"/>
                  <a:ea typeface="MS PGothic" pitchFamily="34" charset="-128"/>
                </a:rPr>
                <a:t>Advocate/enact policies that counter pro-tobacco sponsorship influences</a:t>
              </a:r>
            </a:p>
            <a:p>
              <a:pPr eaLnBrk="1" hangingPunct="1">
                <a:spcBef>
                  <a:spcPct val="0"/>
                </a:spcBef>
                <a:buFontTx/>
                <a:buAutoNum type="arabicPeriod"/>
              </a:pPr>
              <a:r>
                <a:rPr lang="en-US" altLang="ar-SA" sz="1400" dirty="0">
                  <a:latin typeface="Times New Roman" pitchFamily="18" charset="0"/>
                  <a:ea typeface="MS PGothic" pitchFamily="34" charset="-128"/>
                </a:rPr>
                <a:t>Promote tobacco cessation</a:t>
              </a:r>
            </a:p>
          </p:txBody>
        </p:sp>
        <p:sp>
          <p:nvSpPr>
            <p:cNvPr id="7" name="Rectangle 4"/>
            <p:cNvSpPr>
              <a:spLocks noChangeArrowheads="1"/>
            </p:cNvSpPr>
            <p:nvPr/>
          </p:nvSpPr>
          <p:spPr bwMode="auto">
            <a:xfrm>
              <a:off x="671513" y="3813175"/>
              <a:ext cx="8205787" cy="2339975"/>
            </a:xfrm>
            <a:prstGeom prst="rect">
              <a:avLst/>
            </a:prstGeom>
            <a:solidFill>
              <a:srgbClr val="FFFFFF"/>
            </a:solidFill>
            <a:ln w="9525">
              <a:solidFill>
                <a:schemeClr val="tx1"/>
              </a:solidFill>
              <a:miter lim="800000"/>
              <a:headEnd/>
              <a:tailEnd/>
            </a:ln>
          </p:spPr>
          <p:txBody>
            <a:bodyPr/>
            <a:lstStyle>
              <a:lvl1pPr marL="342900" indent="-342900">
                <a:spcBef>
                  <a:spcPct val="20000"/>
                </a:spcBef>
                <a:buChar char="•"/>
                <a:defRPr sz="3200">
                  <a:solidFill>
                    <a:schemeClr val="tx1"/>
                  </a:solidFill>
                  <a:latin typeface="Arial" charset="0"/>
                </a:defRPr>
              </a:lvl1pPr>
              <a:lvl2pPr marL="800100" indent="-34290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ar-SA" sz="1800" u="sng">
                  <a:latin typeface="Times New Roman" pitchFamily="18" charset="0"/>
                  <a:ea typeface="MS PGothic" pitchFamily="34" charset="-128"/>
                </a:rPr>
                <a:t>Performance Measures</a:t>
              </a:r>
              <a:r>
                <a:rPr lang="en-US" altLang="ar-SA" sz="1800">
                  <a:latin typeface="Times New Roman" pitchFamily="18" charset="0"/>
                  <a:ea typeface="MS PGothic" pitchFamily="34" charset="-128"/>
                </a:rPr>
                <a:t>:</a:t>
              </a:r>
            </a:p>
            <a:p>
              <a:pPr eaLnBrk="1" hangingPunct="1">
                <a:spcBef>
                  <a:spcPct val="0"/>
                </a:spcBef>
                <a:buFontTx/>
                <a:buNone/>
              </a:pPr>
              <a:r>
                <a:rPr lang="en-US" altLang="ar-SA" sz="1600">
                  <a:latin typeface="Times New Roman" pitchFamily="18" charset="0"/>
                  <a:ea typeface="MS PGothic" pitchFamily="34" charset="-128"/>
                </a:rPr>
                <a:t>1.  </a:t>
              </a:r>
              <a:r>
                <a:rPr lang="en-US" altLang="ar-SA" sz="1400">
                  <a:latin typeface="Times New Roman" pitchFamily="18" charset="0"/>
                  <a:ea typeface="MS PGothic" pitchFamily="34" charset="-128"/>
                </a:rPr>
                <a:t>Adoption of a policy that prohibits smoking in outdoor areas</a:t>
              </a:r>
            </a:p>
            <a:p>
              <a:pPr eaLnBrk="1" hangingPunct="1">
                <a:spcBef>
                  <a:spcPct val="0"/>
                </a:spcBef>
                <a:buFontTx/>
                <a:buNone/>
              </a:pPr>
              <a:r>
                <a:rPr lang="en-US" altLang="ar-SA" sz="1400">
                  <a:latin typeface="Times New Roman" pitchFamily="18" charset="0"/>
                  <a:ea typeface="MS PGothic" pitchFamily="34" charset="-128"/>
                </a:rPr>
                <a:t>	-  % of Service Planning Areas with at least one city with policy</a:t>
              </a:r>
            </a:p>
            <a:p>
              <a:pPr eaLnBrk="1" hangingPunct="1">
                <a:spcBef>
                  <a:spcPct val="0"/>
                </a:spcBef>
                <a:buFontTx/>
                <a:buNone/>
              </a:pPr>
              <a:r>
                <a:rPr lang="en-US" altLang="ar-SA" sz="1400">
                  <a:latin typeface="Times New Roman" pitchFamily="18" charset="0"/>
                  <a:ea typeface="MS PGothic" pitchFamily="34" charset="-128"/>
                </a:rPr>
                <a:t>	-  Total number of cities with policy</a:t>
              </a:r>
            </a:p>
            <a:p>
              <a:pPr eaLnBrk="1" hangingPunct="1">
                <a:spcBef>
                  <a:spcPct val="0"/>
                </a:spcBef>
                <a:buFontTx/>
                <a:buNone/>
              </a:pPr>
              <a:r>
                <a:rPr lang="en-US" altLang="ar-SA" sz="1400">
                  <a:latin typeface="Times New Roman" pitchFamily="18" charset="0"/>
                  <a:ea typeface="MS PGothic" pitchFamily="34" charset="-128"/>
                </a:rPr>
                <a:t>	-  Total population in cities with policy</a:t>
              </a:r>
            </a:p>
            <a:p>
              <a:pPr eaLnBrk="1" hangingPunct="1">
                <a:spcBef>
                  <a:spcPct val="0"/>
                </a:spcBef>
                <a:buFontTx/>
                <a:buNone/>
              </a:pPr>
              <a:r>
                <a:rPr lang="en-US" altLang="ar-SA" sz="1400">
                  <a:latin typeface="Times New Roman" pitchFamily="18" charset="0"/>
                  <a:ea typeface="MS PGothic" pitchFamily="34" charset="-128"/>
                </a:rPr>
                <a:t>	-  Percent of beach miles covered by policy</a:t>
              </a:r>
            </a:p>
            <a:p>
              <a:pPr eaLnBrk="1" hangingPunct="1">
                <a:spcBef>
                  <a:spcPct val="0"/>
                </a:spcBef>
                <a:buFontTx/>
                <a:buAutoNum type="arabicPeriod" startAt="2"/>
              </a:pPr>
              <a:r>
                <a:rPr lang="en-US" altLang="ar-SA" sz="1400">
                  <a:latin typeface="Times New Roman" pitchFamily="18" charset="0"/>
                  <a:ea typeface="MS PGothic" pitchFamily="34" charset="-128"/>
                </a:rPr>
                <a:t>Percent of stand alone bars complying with the CA Smoke-Free Workplace law</a:t>
              </a:r>
            </a:p>
            <a:p>
              <a:pPr eaLnBrk="1" hangingPunct="1">
                <a:spcBef>
                  <a:spcPct val="0"/>
                </a:spcBef>
                <a:buFontTx/>
                <a:buAutoNum type="arabicPeriod" startAt="2"/>
              </a:pPr>
              <a:r>
                <a:rPr lang="en-US" altLang="ar-SA" sz="1400">
                  <a:latin typeface="Times New Roman" pitchFamily="18" charset="0"/>
                  <a:ea typeface="MS PGothic" pitchFamily="34" charset="-128"/>
                </a:rPr>
                <a:t>Cities adopting a policy that designates at least 50% of new multi-unit housing development as smoke-free:</a:t>
              </a:r>
            </a:p>
            <a:p>
              <a:pPr lvl="1" eaLnBrk="1" hangingPunct="1">
                <a:spcBef>
                  <a:spcPct val="0"/>
                </a:spcBef>
                <a:buFontTx/>
                <a:buChar char="-"/>
              </a:pPr>
              <a:r>
                <a:rPr lang="en-US" altLang="ar-SA" sz="1400">
                  <a:latin typeface="Times New Roman" pitchFamily="18" charset="0"/>
                  <a:ea typeface="MS PGothic" pitchFamily="34" charset="-128"/>
                </a:rPr>
                <a:t>Percent  of Service Planning Areas with at least one city with policy</a:t>
              </a:r>
            </a:p>
            <a:p>
              <a:pPr lvl="1" eaLnBrk="1" hangingPunct="1">
                <a:spcBef>
                  <a:spcPct val="0"/>
                </a:spcBef>
                <a:buFontTx/>
                <a:buChar char="-"/>
              </a:pPr>
              <a:r>
                <a:rPr lang="en-US" altLang="ar-SA" sz="1400">
                  <a:latin typeface="Times New Roman" pitchFamily="18" charset="0"/>
                  <a:ea typeface="MS PGothic" pitchFamily="34" charset="-128"/>
                </a:rPr>
                <a:t>Total number of cities with policy</a:t>
              </a:r>
            </a:p>
          </p:txBody>
        </p:sp>
        <p:sp>
          <p:nvSpPr>
            <p:cNvPr id="8" name="Freeform 5"/>
            <p:cNvSpPr>
              <a:spLocks/>
            </p:cNvSpPr>
            <p:nvPr/>
          </p:nvSpPr>
          <p:spPr bwMode="auto">
            <a:xfrm>
              <a:off x="169863" y="1600200"/>
              <a:ext cx="450850" cy="1201738"/>
            </a:xfrm>
            <a:custGeom>
              <a:avLst/>
              <a:gdLst>
                <a:gd name="T0" fmla="*/ 2147483647 w 523"/>
                <a:gd name="T1" fmla="*/ 0 h 511"/>
                <a:gd name="T2" fmla="*/ 2147483647 w 523"/>
                <a:gd name="T3" fmla="*/ 2147483647 h 511"/>
                <a:gd name="T4" fmla="*/ 2147483647 w 523"/>
                <a:gd name="T5" fmla="*/ 2147483647 h 511"/>
                <a:gd name="T6" fmla="*/ 0 60000 65536"/>
                <a:gd name="T7" fmla="*/ 0 60000 65536"/>
                <a:gd name="T8" fmla="*/ 0 60000 65536"/>
                <a:gd name="T9" fmla="*/ 0 w 523"/>
                <a:gd name="T10" fmla="*/ 0 h 511"/>
                <a:gd name="T11" fmla="*/ 523 w 523"/>
                <a:gd name="T12" fmla="*/ 511 h 511"/>
              </a:gdLst>
              <a:ahLst/>
              <a:cxnLst>
                <a:cxn ang="T6">
                  <a:pos x="T0" y="T1"/>
                </a:cxn>
                <a:cxn ang="T7">
                  <a:pos x="T2" y="T3"/>
                </a:cxn>
                <a:cxn ang="T8">
                  <a:pos x="T4" y="T5"/>
                </a:cxn>
              </a:cxnLst>
              <a:rect l="T9" t="T10" r="T11" b="T12"/>
              <a:pathLst>
                <a:path w="523" h="511">
                  <a:moveTo>
                    <a:pt x="523" y="0"/>
                  </a:moveTo>
                  <a:cubicBezTo>
                    <a:pt x="264" y="107"/>
                    <a:pt x="6" y="215"/>
                    <a:pt x="3" y="300"/>
                  </a:cubicBezTo>
                  <a:cubicBezTo>
                    <a:pt x="0" y="385"/>
                    <a:pt x="253" y="448"/>
                    <a:pt x="506" y="511"/>
                  </a:cubicBezTo>
                </a:path>
              </a:pathLst>
            </a:custGeom>
            <a:noFill/>
            <a:ln w="38100">
              <a:solidFill>
                <a:srgbClr val="FF33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 name="Freeform 6"/>
            <p:cNvSpPr>
              <a:spLocks/>
            </p:cNvSpPr>
            <p:nvPr/>
          </p:nvSpPr>
          <p:spPr bwMode="auto">
            <a:xfrm>
              <a:off x="196850" y="2876550"/>
              <a:ext cx="400050" cy="1277938"/>
            </a:xfrm>
            <a:custGeom>
              <a:avLst/>
              <a:gdLst>
                <a:gd name="T0" fmla="*/ 2147483647 w 523"/>
                <a:gd name="T1" fmla="*/ 0 h 511"/>
                <a:gd name="T2" fmla="*/ 2147483647 w 523"/>
                <a:gd name="T3" fmla="*/ 2147483647 h 511"/>
                <a:gd name="T4" fmla="*/ 2147483647 w 523"/>
                <a:gd name="T5" fmla="*/ 2147483647 h 511"/>
                <a:gd name="T6" fmla="*/ 0 60000 65536"/>
                <a:gd name="T7" fmla="*/ 0 60000 65536"/>
                <a:gd name="T8" fmla="*/ 0 60000 65536"/>
                <a:gd name="T9" fmla="*/ 0 w 523"/>
                <a:gd name="T10" fmla="*/ 0 h 511"/>
                <a:gd name="T11" fmla="*/ 523 w 523"/>
                <a:gd name="T12" fmla="*/ 511 h 511"/>
              </a:gdLst>
              <a:ahLst/>
              <a:cxnLst>
                <a:cxn ang="T6">
                  <a:pos x="T0" y="T1"/>
                </a:cxn>
                <a:cxn ang="T7">
                  <a:pos x="T2" y="T3"/>
                </a:cxn>
                <a:cxn ang="T8">
                  <a:pos x="T4" y="T5"/>
                </a:cxn>
              </a:cxnLst>
              <a:rect l="T9" t="T10" r="T11" b="T12"/>
              <a:pathLst>
                <a:path w="523" h="511">
                  <a:moveTo>
                    <a:pt x="523" y="0"/>
                  </a:moveTo>
                  <a:cubicBezTo>
                    <a:pt x="264" y="107"/>
                    <a:pt x="6" y="215"/>
                    <a:pt x="3" y="300"/>
                  </a:cubicBezTo>
                  <a:cubicBezTo>
                    <a:pt x="0" y="385"/>
                    <a:pt x="253" y="448"/>
                    <a:pt x="506" y="511"/>
                  </a:cubicBezTo>
                </a:path>
              </a:pathLst>
            </a:custGeom>
            <a:noFill/>
            <a:ln w="38100">
              <a:solidFill>
                <a:srgbClr val="FF33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grpSp>
    </p:spTree>
    <p:extLst>
      <p:ext uri="{BB962C8B-B14F-4D97-AF65-F5344CB8AC3E}">
        <p14:creationId xmlns:p14="http://schemas.microsoft.com/office/powerpoint/2010/main" val="10488704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tile tx="0" ty="0" sx="100000" sy="100000" flip="none" algn="tl"/>
        </a:blipFill>
        <a:effectLst/>
      </p:bgPr>
    </p:bg>
    <p:spTree>
      <p:nvGrpSpPr>
        <p:cNvPr id="1" name=""/>
        <p:cNvGrpSpPr/>
        <p:nvPr/>
      </p:nvGrpSpPr>
      <p:grpSpPr>
        <a:xfrm>
          <a:off x="0" y="0"/>
          <a:ext cx="0" cy="0"/>
          <a:chOff x="0" y="0"/>
          <a:chExt cx="0" cy="0"/>
        </a:xfrm>
      </p:grpSpPr>
      <p:sp>
        <p:nvSpPr>
          <p:cNvPr id="11" name="Rectangle 2"/>
          <p:cNvSpPr>
            <a:spLocks noGrp="1" noChangeArrowheads="1"/>
          </p:cNvSpPr>
          <p:nvPr>
            <p:ph type="title"/>
          </p:nvPr>
        </p:nvSpPr>
        <p:spPr>
          <a:xfrm>
            <a:off x="587828" y="38100"/>
            <a:ext cx="10943112" cy="838200"/>
          </a:xfrm>
        </p:spPr>
        <p:txBody>
          <a:bodyPr>
            <a:normAutofit/>
          </a:bodyPr>
          <a:lstStyle/>
          <a:p>
            <a:pPr algn="ctr"/>
            <a:r>
              <a:rPr lang="en-US" sz="3600" b="1" dirty="0">
                <a:solidFill>
                  <a:schemeClr val="bg1"/>
                </a:solidFill>
                <a:latin typeface="Times New Roman" pitchFamily="18" charset="0"/>
                <a:cs typeface="Times New Roman" pitchFamily="18" charset="0"/>
              </a:rPr>
              <a:t>The Core Functions and Essential Services</a:t>
            </a:r>
            <a:endParaRPr lang="en-US" sz="3600" b="1" dirty="0">
              <a:solidFill>
                <a:schemeClr val="bg1"/>
              </a:solidFill>
              <a:latin typeface="Times New Roman" pitchFamily="18" charset="0"/>
              <a:cs typeface="Times New Roman" pitchFamily="18" charset="0"/>
            </a:endParaRPr>
          </a:p>
        </p:txBody>
      </p:sp>
      <p:grpSp>
        <p:nvGrpSpPr>
          <p:cNvPr id="4" name="مجموعة 1"/>
          <p:cNvGrpSpPr>
            <a:grpSpLocks/>
          </p:cNvGrpSpPr>
          <p:nvPr/>
        </p:nvGrpSpPr>
        <p:grpSpPr bwMode="auto">
          <a:xfrm>
            <a:off x="1620501" y="1498536"/>
            <a:ext cx="8950325" cy="5081587"/>
            <a:chOff x="0" y="1233488"/>
            <a:chExt cx="8950325" cy="5081587"/>
          </a:xfrm>
        </p:grpSpPr>
        <p:sp>
          <p:nvSpPr>
            <p:cNvPr id="6" name="Oval 6"/>
            <p:cNvSpPr>
              <a:spLocks noChangeArrowheads="1"/>
            </p:cNvSpPr>
            <p:nvPr/>
          </p:nvSpPr>
          <p:spPr bwMode="auto">
            <a:xfrm>
              <a:off x="2181225" y="1233488"/>
              <a:ext cx="5072063" cy="5072062"/>
            </a:xfrm>
            <a:prstGeom prst="ellipse">
              <a:avLst/>
            </a:prstGeom>
            <a:solidFill>
              <a:schemeClr val="accent1">
                <a:lumMod val="90000"/>
              </a:schemeClr>
            </a:solidFill>
            <a:ln w="3175">
              <a:solidFill>
                <a:schemeClr val="tx1"/>
              </a:solidFill>
              <a:round/>
              <a:headEnd/>
              <a:tailEnd/>
            </a:ln>
            <a:effectLst/>
          </p:spPr>
          <p:txBody>
            <a:bodyPr wrap="none" anchor="ctr"/>
            <a:lstStyle/>
            <a:p>
              <a:pPr>
                <a:defRPr/>
              </a:pPr>
              <a:endParaRPr lang="en-US" dirty="0">
                <a:latin typeface="Times New Roman" panose="02020603050405020304" pitchFamily="18" charset="0"/>
                <a:cs typeface="Times New Roman" panose="02020603050405020304" pitchFamily="18" charset="0"/>
              </a:endParaRPr>
            </a:p>
          </p:txBody>
        </p:sp>
        <p:sp>
          <p:nvSpPr>
            <p:cNvPr id="7" name="Oval 9"/>
            <p:cNvSpPr>
              <a:spLocks noChangeArrowheads="1"/>
            </p:cNvSpPr>
            <p:nvPr/>
          </p:nvSpPr>
          <p:spPr bwMode="auto">
            <a:xfrm>
              <a:off x="2354263" y="1406525"/>
              <a:ext cx="4727575" cy="4727575"/>
            </a:xfrm>
            <a:prstGeom prst="ellipse">
              <a:avLst/>
            </a:prstGeom>
            <a:solidFill>
              <a:srgbClr val="9ED3D7"/>
            </a:solidFill>
            <a:ln>
              <a:noFill/>
            </a:ln>
            <a:extLst>
              <a:ext uri="{91240B29-F687-4F45-9708-019B960494DF}">
                <a14:hiddenLine xmlns:a14="http://schemas.microsoft.com/office/drawing/2010/main" w="3175">
                  <a:solidFill>
                    <a:srgbClr val="000000"/>
                  </a:solidFill>
                  <a:round/>
                  <a:headEnd/>
                  <a:tailEnd/>
                </a14:hiddenLine>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ar-SA" altLang="ar-SA" sz="1800">
                <a:latin typeface="Times New Roman" panose="02020603050405020304" pitchFamily="18" charset="0"/>
                <a:ea typeface="MS PGothic" pitchFamily="34" charset="-128"/>
                <a:cs typeface="Times New Roman" panose="02020603050405020304" pitchFamily="18" charset="0"/>
              </a:endParaRPr>
            </a:p>
          </p:txBody>
        </p:sp>
        <p:sp>
          <p:nvSpPr>
            <p:cNvPr id="8" name="Freeform 65"/>
            <p:cNvSpPr>
              <a:spLocks/>
            </p:cNvSpPr>
            <p:nvPr/>
          </p:nvSpPr>
          <p:spPr bwMode="auto">
            <a:xfrm>
              <a:off x="4718050" y="1406525"/>
              <a:ext cx="1377950" cy="2363788"/>
            </a:xfrm>
            <a:custGeom>
              <a:avLst/>
              <a:gdLst>
                <a:gd name="T0" fmla="*/ 0 w 868"/>
                <a:gd name="T1" fmla="*/ 0 h 1489"/>
                <a:gd name="T2" fmla="*/ 2147483647 w 868"/>
                <a:gd name="T3" fmla="*/ 2147483647 h 1489"/>
                <a:gd name="T4" fmla="*/ 2147483647 w 868"/>
                <a:gd name="T5" fmla="*/ 2147483647 h 1489"/>
                <a:gd name="T6" fmla="*/ 2147483647 w 868"/>
                <a:gd name="T7" fmla="*/ 2147483647 h 1489"/>
                <a:gd name="T8" fmla="*/ 2147483647 w 868"/>
                <a:gd name="T9" fmla="*/ 2147483647 h 1489"/>
                <a:gd name="T10" fmla="*/ 2147483647 w 868"/>
                <a:gd name="T11" fmla="*/ 2147483647 h 1489"/>
                <a:gd name="T12" fmla="*/ 2147483647 w 868"/>
                <a:gd name="T13" fmla="*/ 2147483647 h 1489"/>
                <a:gd name="T14" fmla="*/ 2147483647 w 868"/>
                <a:gd name="T15" fmla="*/ 2147483647 h 1489"/>
                <a:gd name="T16" fmla="*/ 2147483647 w 868"/>
                <a:gd name="T17" fmla="*/ 2147483647 h 1489"/>
                <a:gd name="T18" fmla="*/ 2147483647 w 868"/>
                <a:gd name="T19" fmla="*/ 2147483647 h 1489"/>
                <a:gd name="T20" fmla="*/ 2147483647 w 868"/>
                <a:gd name="T21" fmla="*/ 2147483647 h 1489"/>
                <a:gd name="T22" fmla="*/ 2147483647 w 868"/>
                <a:gd name="T23" fmla="*/ 2147483647 h 1489"/>
                <a:gd name="T24" fmla="*/ 2147483647 w 868"/>
                <a:gd name="T25" fmla="*/ 2147483647 h 1489"/>
                <a:gd name="T26" fmla="*/ 2147483647 w 868"/>
                <a:gd name="T27" fmla="*/ 2147483647 h 1489"/>
                <a:gd name="T28" fmla="*/ 2147483647 w 868"/>
                <a:gd name="T29" fmla="*/ 2147483647 h 1489"/>
                <a:gd name="T30" fmla="*/ 2147483647 w 868"/>
                <a:gd name="T31" fmla="*/ 2147483647 h 1489"/>
                <a:gd name="T32" fmla="*/ 2147483647 w 868"/>
                <a:gd name="T33" fmla="*/ 2147483647 h 1489"/>
                <a:gd name="T34" fmla="*/ 2147483647 w 868"/>
                <a:gd name="T35" fmla="*/ 2147483647 h 1489"/>
                <a:gd name="T36" fmla="*/ 2147483647 w 868"/>
                <a:gd name="T37" fmla="*/ 2147483647 h 1489"/>
                <a:gd name="T38" fmla="*/ 2147483647 w 868"/>
                <a:gd name="T39" fmla="*/ 2147483647 h 1489"/>
                <a:gd name="T40" fmla="*/ 2147483647 w 868"/>
                <a:gd name="T41" fmla="*/ 2147483647 h 1489"/>
                <a:gd name="T42" fmla="*/ 2147483647 w 868"/>
                <a:gd name="T43" fmla="*/ 2147483647 h 1489"/>
                <a:gd name="T44" fmla="*/ 2147483647 w 868"/>
                <a:gd name="T45" fmla="*/ 0 h 1489"/>
                <a:gd name="T46" fmla="*/ 0 w 868"/>
                <a:gd name="T47" fmla="*/ 0 h 148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68"/>
                <a:gd name="T73" fmla="*/ 0 h 1489"/>
                <a:gd name="T74" fmla="*/ 868 w 868"/>
                <a:gd name="T75" fmla="*/ 1489 h 148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68" h="1489">
                  <a:moveTo>
                    <a:pt x="0" y="0"/>
                  </a:moveTo>
                  <a:lnTo>
                    <a:pt x="1" y="1489"/>
                  </a:lnTo>
                  <a:lnTo>
                    <a:pt x="868" y="279"/>
                  </a:lnTo>
                  <a:lnTo>
                    <a:pt x="840" y="259"/>
                  </a:lnTo>
                  <a:lnTo>
                    <a:pt x="804" y="235"/>
                  </a:lnTo>
                  <a:lnTo>
                    <a:pt x="762" y="210"/>
                  </a:lnTo>
                  <a:lnTo>
                    <a:pt x="721" y="186"/>
                  </a:lnTo>
                  <a:lnTo>
                    <a:pt x="679" y="163"/>
                  </a:lnTo>
                  <a:lnTo>
                    <a:pt x="642" y="145"/>
                  </a:lnTo>
                  <a:lnTo>
                    <a:pt x="597" y="124"/>
                  </a:lnTo>
                  <a:lnTo>
                    <a:pt x="544" y="102"/>
                  </a:lnTo>
                  <a:lnTo>
                    <a:pt x="496" y="84"/>
                  </a:lnTo>
                  <a:lnTo>
                    <a:pt x="454" y="70"/>
                  </a:lnTo>
                  <a:lnTo>
                    <a:pt x="417" y="58"/>
                  </a:lnTo>
                  <a:lnTo>
                    <a:pt x="379" y="48"/>
                  </a:lnTo>
                  <a:lnTo>
                    <a:pt x="330" y="36"/>
                  </a:lnTo>
                  <a:lnTo>
                    <a:pt x="288" y="27"/>
                  </a:lnTo>
                  <a:lnTo>
                    <a:pt x="244" y="19"/>
                  </a:lnTo>
                  <a:lnTo>
                    <a:pt x="207" y="15"/>
                  </a:lnTo>
                  <a:lnTo>
                    <a:pt x="168" y="9"/>
                  </a:lnTo>
                  <a:lnTo>
                    <a:pt x="127" y="6"/>
                  </a:lnTo>
                  <a:lnTo>
                    <a:pt x="85" y="3"/>
                  </a:lnTo>
                  <a:lnTo>
                    <a:pt x="39" y="0"/>
                  </a:lnTo>
                  <a:lnTo>
                    <a:pt x="0" y="0"/>
                  </a:lnTo>
                  <a:close/>
                </a:path>
              </a:pathLst>
            </a:custGeom>
            <a:solidFill>
              <a:srgbClr val="A0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latin typeface="Times New Roman" panose="02020603050405020304" pitchFamily="18" charset="0"/>
                <a:cs typeface="Times New Roman" panose="02020603050405020304" pitchFamily="18" charset="0"/>
              </a:endParaRPr>
            </a:p>
          </p:txBody>
        </p:sp>
        <p:sp>
          <p:nvSpPr>
            <p:cNvPr id="9" name="Freeform 69"/>
            <p:cNvSpPr>
              <a:spLocks/>
            </p:cNvSpPr>
            <p:nvPr/>
          </p:nvSpPr>
          <p:spPr bwMode="auto">
            <a:xfrm rot="2137137">
              <a:off x="5273675" y="2024063"/>
              <a:ext cx="1377950" cy="2363787"/>
            </a:xfrm>
            <a:custGeom>
              <a:avLst/>
              <a:gdLst>
                <a:gd name="T0" fmla="*/ 0 w 868"/>
                <a:gd name="T1" fmla="*/ 0 h 1489"/>
                <a:gd name="T2" fmla="*/ 2147483647 w 868"/>
                <a:gd name="T3" fmla="*/ 2147483647 h 1489"/>
                <a:gd name="T4" fmla="*/ 2147483647 w 868"/>
                <a:gd name="T5" fmla="*/ 2147483647 h 1489"/>
                <a:gd name="T6" fmla="*/ 2147483647 w 868"/>
                <a:gd name="T7" fmla="*/ 2147483647 h 1489"/>
                <a:gd name="T8" fmla="*/ 2147483647 w 868"/>
                <a:gd name="T9" fmla="*/ 2147483647 h 1489"/>
                <a:gd name="T10" fmla="*/ 2147483647 w 868"/>
                <a:gd name="T11" fmla="*/ 2147483647 h 1489"/>
                <a:gd name="T12" fmla="*/ 2147483647 w 868"/>
                <a:gd name="T13" fmla="*/ 2147483647 h 1489"/>
                <a:gd name="T14" fmla="*/ 2147483647 w 868"/>
                <a:gd name="T15" fmla="*/ 2147483647 h 1489"/>
                <a:gd name="T16" fmla="*/ 2147483647 w 868"/>
                <a:gd name="T17" fmla="*/ 2147483647 h 1489"/>
                <a:gd name="T18" fmla="*/ 2147483647 w 868"/>
                <a:gd name="T19" fmla="*/ 2147483647 h 1489"/>
                <a:gd name="T20" fmla="*/ 2147483647 w 868"/>
                <a:gd name="T21" fmla="*/ 2147483647 h 1489"/>
                <a:gd name="T22" fmla="*/ 2147483647 w 868"/>
                <a:gd name="T23" fmla="*/ 2147483647 h 1489"/>
                <a:gd name="T24" fmla="*/ 2147483647 w 868"/>
                <a:gd name="T25" fmla="*/ 2147483647 h 1489"/>
                <a:gd name="T26" fmla="*/ 2147483647 w 868"/>
                <a:gd name="T27" fmla="*/ 2147483647 h 1489"/>
                <a:gd name="T28" fmla="*/ 2147483647 w 868"/>
                <a:gd name="T29" fmla="*/ 2147483647 h 1489"/>
                <a:gd name="T30" fmla="*/ 2147483647 w 868"/>
                <a:gd name="T31" fmla="*/ 2147483647 h 1489"/>
                <a:gd name="T32" fmla="*/ 2147483647 w 868"/>
                <a:gd name="T33" fmla="*/ 2147483647 h 1489"/>
                <a:gd name="T34" fmla="*/ 2147483647 w 868"/>
                <a:gd name="T35" fmla="*/ 2147483647 h 1489"/>
                <a:gd name="T36" fmla="*/ 2147483647 w 868"/>
                <a:gd name="T37" fmla="*/ 2147483647 h 1489"/>
                <a:gd name="T38" fmla="*/ 2147483647 w 868"/>
                <a:gd name="T39" fmla="*/ 2147483647 h 1489"/>
                <a:gd name="T40" fmla="*/ 2147483647 w 868"/>
                <a:gd name="T41" fmla="*/ 2147483647 h 1489"/>
                <a:gd name="T42" fmla="*/ 2147483647 w 868"/>
                <a:gd name="T43" fmla="*/ 2147483647 h 1489"/>
                <a:gd name="T44" fmla="*/ 2147483647 w 868"/>
                <a:gd name="T45" fmla="*/ 0 h 1489"/>
                <a:gd name="T46" fmla="*/ 0 w 868"/>
                <a:gd name="T47" fmla="*/ 0 h 148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68"/>
                <a:gd name="T73" fmla="*/ 0 h 1489"/>
                <a:gd name="T74" fmla="*/ 868 w 868"/>
                <a:gd name="T75" fmla="*/ 1489 h 148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68" h="1489">
                  <a:moveTo>
                    <a:pt x="0" y="0"/>
                  </a:moveTo>
                  <a:lnTo>
                    <a:pt x="1" y="1489"/>
                  </a:lnTo>
                  <a:lnTo>
                    <a:pt x="868" y="279"/>
                  </a:lnTo>
                  <a:lnTo>
                    <a:pt x="840" y="259"/>
                  </a:lnTo>
                  <a:lnTo>
                    <a:pt x="804" y="235"/>
                  </a:lnTo>
                  <a:lnTo>
                    <a:pt x="762" y="210"/>
                  </a:lnTo>
                  <a:lnTo>
                    <a:pt x="721" y="186"/>
                  </a:lnTo>
                  <a:lnTo>
                    <a:pt x="679" y="163"/>
                  </a:lnTo>
                  <a:lnTo>
                    <a:pt x="642" y="145"/>
                  </a:lnTo>
                  <a:lnTo>
                    <a:pt x="597" y="124"/>
                  </a:lnTo>
                  <a:lnTo>
                    <a:pt x="544" y="102"/>
                  </a:lnTo>
                  <a:lnTo>
                    <a:pt x="496" y="84"/>
                  </a:lnTo>
                  <a:lnTo>
                    <a:pt x="454" y="70"/>
                  </a:lnTo>
                  <a:lnTo>
                    <a:pt x="417" y="58"/>
                  </a:lnTo>
                  <a:lnTo>
                    <a:pt x="379" y="48"/>
                  </a:lnTo>
                  <a:lnTo>
                    <a:pt x="330" y="36"/>
                  </a:lnTo>
                  <a:lnTo>
                    <a:pt x="288" y="27"/>
                  </a:lnTo>
                  <a:lnTo>
                    <a:pt x="244" y="19"/>
                  </a:lnTo>
                  <a:lnTo>
                    <a:pt x="207" y="15"/>
                  </a:lnTo>
                  <a:lnTo>
                    <a:pt x="168" y="9"/>
                  </a:lnTo>
                  <a:lnTo>
                    <a:pt x="127" y="6"/>
                  </a:lnTo>
                  <a:lnTo>
                    <a:pt x="85" y="3"/>
                  </a:lnTo>
                  <a:lnTo>
                    <a:pt x="39" y="0"/>
                  </a:lnTo>
                  <a:lnTo>
                    <a:pt x="0" y="0"/>
                  </a:lnTo>
                  <a:close/>
                </a:path>
              </a:pathLst>
            </a:custGeom>
            <a:solidFill>
              <a:srgbClr val="A06B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latin typeface="Times New Roman" panose="02020603050405020304" pitchFamily="18" charset="0"/>
                <a:cs typeface="Times New Roman" panose="02020603050405020304" pitchFamily="18" charset="0"/>
              </a:endParaRPr>
            </a:p>
          </p:txBody>
        </p:sp>
        <p:sp>
          <p:nvSpPr>
            <p:cNvPr id="10" name="Freeform 66"/>
            <p:cNvSpPr>
              <a:spLocks/>
            </p:cNvSpPr>
            <p:nvPr/>
          </p:nvSpPr>
          <p:spPr bwMode="auto">
            <a:xfrm rot="1411785" flipH="1" flipV="1">
              <a:off x="2924175" y="3394075"/>
              <a:ext cx="1377950" cy="2363788"/>
            </a:xfrm>
            <a:custGeom>
              <a:avLst/>
              <a:gdLst>
                <a:gd name="T0" fmla="*/ 0 w 868"/>
                <a:gd name="T1" fmla="*/ 0 h 1489"/>
                <a:gd name="T2" fmla="*/ 2147483647 w 868"/>
                <a:gd name="T3" fmla="*/ 2147483647 h 1489"/>
                <a:gd name="T4" fmla="*/ 2147483647 w 868"/>
                <a:gd name="T5" fmla="*/ 2147483647 h 1489"/>
                <a:gd name="T6" fmla="*/ 2147483647 w 868"/>
                <a:gd name="T7" fmla="*/ 2147483647 h 1489"/>
                <a:gd name="T8" fmla="*/ 2147483647 w 868"/>
                <a:gd name="T9" fmla="*/ 2147483647 h 1489"/>
                <a:gd name="T10" fmla="*/ 2147483647 w 868"/>
                <a:gd name="T11" fmla="*/ 2147483647 h 1489"/>
                <a:gd name="T12" fmla="*/ 2147483647 w 868"/>
                <a:gd name="T13" fmla="*/ 2147483647 h 1489"/>
                <a:gd name="T14" fmla="*/ 2147483647 w 868"/>
                <a:gd name="T15" fmla="*/ 2147483647 h 1489"/>
                <a:gd name="T16" fmla="*/ 2147483647 w 868"/>
                <a:gd name="T17" fmla="*/ 2147483647 h 1489"/>
                <a:gd name="T18" fmla="*/ 2147483647 w 868"/>
                <a:gd name="T19" fmla="*/ 2147483647 h 1489"/>
                <a:gd name="T20" fmla="*/ 2147483647 w 868"/>
                <a:gd name="T21" fmla="*/ 2147483647 h 1489"/>
                <a:gd name="T22" fmla="*/ 2147483647 w 868"/>
                <a:gd name="T23" fmla="*/ 2147483647 h 1489"/>
                <a:gd name="T24" fmla="*/ 2147483647 w 868"/>
                <a:gd name="T25" fmla="*/ 2147483647 h 1489"/>
                <a:gd name="T26" fmla="*/ 2147483647 w 868"/>
                <a:gd name="T27" fmla="*/ 2147483647 h 1489"/>
                <a:gd name="T28" fmla="*/ 2147483647 w 868"/>
                <a:gd name="T29" fmla="*/ 2147483647 h 1489"/>
                <a:gd name="T30" fmla="*/ 2147483647 w 868"/>
                <a:gd name="T31" fmla="*/ 2147483647 h 1489"/>
                <a:gd name="T32" fmla="*/ 2147483647 w 868"/>
                <a:gd name="T33" fmla="*/ 2147483647 h 1489"/>
                <a:gd name="T34" fmla="*/ 2147483647 w 868"/>
                <a:gd name="T35" fmla="*/ 2147483647 h 1489"/>
                <a:gd name="T36" fmla="*/ 2147483647 w 868"/>
                <a:gd name="T37" fmla="*/ 2147483647 h 1489"/>
                <a:gd name="T38" fmla="*/ 2147483647 w 868"/>
                <a:gd name="T39" fmla="*/ 2147483647 h 1489"/>
                <a:gd name="T40" fmla="*/ 2147483647 w 868"/>
                <a:gd name="T41" fmla="*/ 2147483647 h 1489"/>
                <a:gd name="T42" fmla="*/ 2147483647 w 868"/>
                <a:gd name="T43" fmla="*/ 2147483647 h 1489"/>
                <a:gd name="T44" fmla="*/ 2147483647 w 868"/>
                <a:gd name="T45" fmla="*/ 0 h 1489"/>
                <a:gd name="T46" fmla="*/ 0 w 868"/>
                <a:gd name="T47" fmla="*/ 0 h 148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68"/>
                <a:gd name="T73" fmla="*/ 0 h 1489"/>
                <a:gd name="T74" fmla="*/ 868 w 868"/>
                <a:gd name="T75" fmla="*/ 1489 h 148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68" h="1489">
                  <a:moveTo>
                    <a:pt x="0" y="0"/>
                  </a:moveTo>
                  <a:lnTo>
                    <a:pt x="1" y="1489"/>
                  </a:lnTo>
                  <a:lnTo>
                    <a:pt x="868" y="279"/>
                  </a:lnTo>
                  <a:lnTo>
                    <a:pt x="840" y="259"/>
                  </a:lnTo>
                  <a:lnTo>
                    <a:pt x="804" y="235"/>
                  </a:lnTo>
                  <a:lnTo>
                    <a:pt x="762" y="210"/>
                  </a:lnTo>
                  <a:lnTo>
                    <a:pt x="721" y="186"/>
                  </a:lnTo>
                  <a:lnTo>
                    <a:pt x="679" y="163"/>
                  </a:lnTo>
                  <a:lnTo>
                    <a:pt x="642" y="145"/>
                  </a:lnTo>
                  <a:lnTo>
                    <a:pt x="597" y="124"/>
                  </a:lnTo>
                  <a:lnTo>
                    <a:pt x="544" y="102"/>
                  </a:lnTo>
                  <a:lnTo>
                    <a:pt x="496" y="84"/>
                  </a:lnTo>
                  <a:lnTo>
                    <a:pt x="454" y="70"/>
                  </a:lnTo>
                  <a:lnTo>
                    <a:pt x="417" y="58"/>
                  </a:lnTo>
                  <a:lnTo>
                    <a:pt x="379" y="48"/>
                  </a:lnTo>
                  <a:lnTo>
                    <a:pt x="330" y="36"/>
                  </a:lnTo>
                  <a:lnTo>
                    <a:pt x="288" y="27"/>
                  </a:lnTo>
                  <a:lnTo>
                    <a:pt x="244" y="19"/>
                  </a:lnTo>
                  <a:lnTo>
                    <a:pt x="207" y="15"/>
                  </a:lnTo>
                  <a:lnTo>
                    <a:pt x="168" y="9"/>
                  </a:lnTo>
                  <a:lnTo>
                    <a:pt x="127" y="6"/>
                  </a:lnTo>
                  <a:lnTo>
                    <a:pt x="85" y="3"/>
                  </a:lnTo>
                  <a:lnTo>
                    <a:pt x="39" y="0"/>
                  </a:lnTo>
                  <a:lnTo>
                    <a:pt x="0" y="0"/>
                  </a:lnTo>
                  <a:close/>
                </a:path>
              </a:pathLst>
            </a:custGeom>
            <a:solidFill>
              <a:srgbClr val="006EA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latin typeface="Times New Roman" panose="02020603050405020304" pitchFamily="18" charset="0"/>
                <a:cs typeface="Times New Roman" panose="02020603050405020304" pitchFamily="18" charset="0"/>
              </a:endParaRPr>
            </a:p>
          </p:txBody>
        </p:sp>
        <p:sp>
          <p:nvSpPr>
            <p:cNvPr id="12" name="Freeform 70"/>
            <p:cNvSpPr>
              <a:spLocks/>
            </p:cNvSpPr>
            <p:nvPr/>
          </p:nvSpPr>
          <p:spPr bwMode="auto">
            <a:xfrm rot="3548923" flipH="1" flipV="1">
              <a:off x="2663032" y="2599531"/>
              <a:ext cx="1377950" cy="2363787"/>
            </a:xfrm>
            <a:custGeom>
              <a:avLst/>
              <a:gdLst>
                <a:gd name="T0" fmla="*/ 0 w 868"/>
                <a:gd name="T1" fmla="*/ 0 h 1489"/>
                <a:gd name="T2" fmla="*/ 2147483647 w 868"/>
                <a:gd name="T3" fmla="*/ 2147483647 h 1489"/>
                <a:gd name="T4" fmla="*/ 2147483647 w 868"/>
                <a:gd name="T5" fmla="*/ 2147483647 h 1489"/>
                <a:gd name="T6" fmla="*/ 2147483647 w 868"/>
                <a:gd name="T7" fmla="*/ 2147483647 h 1489"/>
                <a:gd name="T8" fmla="*/ 2147483647 w 868"/>
                <a:gd name="T9" fmla="*/ 2147483647 h 1489"/>
                <a:gd name="T10" fmla="*/ 2147483647 w 868"/>
                <a:gd name="T11" fmla="*/ 2147483647 h 1489"/>
                <a:gd name="T12" fmla="*/ 2147483647 w 868"/>
                <a:gd name="T13" fmla="*/ 2147483647 h 1489"/>
                <a:gd name="T14" fmla="*/ 2147483647 w 868"/>
                <a:gd name="T15" fmla="*/ 2147483647 h 1489"/>
                <a:gd name="T16" fmla="*/ 2147483647 w 868"/>
                <a:gd name="T17" fmla="*/ 2147483647 h 1489"/>
                <a:gd name="T18" fmla="*/ 2147483647 w 868"/>
                <a:gd name="T19" fmla="*/ 2147483647 h 1489"/>
                <a:gd name="T20" fmla="*/ 2147483647 w 868"/>
                <a:gd name="T21" fmla="*/ 2147483647 h 1489"/>
                <a:gd name="T22" fmla="*/ 2147483647 w 868"/>
                <a:gd name="T23" fmla="*/ 2147483647 h 1489"/>
                <a:gd name="T24" fmla="*/ 2147483647 w 868"/>
                <a:gd name="T25" fmla="*/ 2147483647 h 1489"/>
                <a:gd name="T26" fmla="*/ 2147483647 w 868"/>
                <a:gd name="T27" fmla="*/ 2147483647 h 1489"/>
                <a:gd name="T28" fmla="*/ 2147483647 w 868"/>
                <a:gd name="T29" fmla="*/ 2147483647 h 1489"/>
                <a:gd name="T30" fmla="*/ 2147483647 w 868"/>
                <a:gd name="T31" fmla="*/ 2147483647 h 1489"/>
                <a:gd name="T32" fmla="*/ 2147483647 w 868"/>
                <a:gd name="T33" fmla="*/ 2147483647 h 1489"/>
                <a:gd name="T34" fmla="*/ 2147483647 w 868"/>
                <a:gd name="T35" fmla="*/ 2147483647 h 1489"/>
                <a:gd name="T36" fmla="*/ 2147483647 w 868"/>
                <a:gd name="T37" fmla="*/ 2147483647 h 1489"/>
                <a:gd name="T38" fmla="*/ 2147483647 w 868"/>
                <a:gd name="T39" fmla="*/ 2147483647 h 1489"/>
                <a:gd name="T40" fmla="*/ 2147483647 w 868"/>
                <a:gd name="T41" fmla="*/ 2147483647 h 1489"/>
                <a:gd name="T42" fmla="*/ 2147483647 w 868"/>
                <a:gd name="T43" fmla="*/ 2147483647 h 1489"/>
                <a:gd name="T44" fmla="*/ 2147483647 w 868"/>
                <a:gd name="T45" fmla="*/ 0 h 1489"/>
                <a:gd name="T46" fmla="*/ 0 w 868"/>
                <a:gd name="T47" fmla="*/ 0 h 148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68"/>
                <a:gd name="T73" fmla="*/ 0 h 1489"/>
                <a:gd name="T74" fmla="*/ 868 w 868"/>
                <a:gd name="T75" fmla="*/ 1489 h 148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68" h="1489">
                  <a:moveTo>
                    <a:pt x="0" y="0"/>
                  </a:moveTo>
                  <a:lnTo>
                    <a:pt x="1" y="1489"/>
                  </a:lnTo>
                  <a:lnTo>
                    <a:pt x="868" y="279"/>
                  </a:lnTo>
                  <a:lnTo>
                    <a:pt x="840" y="259"/>
                  </a:lnTo>
                  <a:lnTo>
                    <a:pt x="804" y="235"/>
                  </a:lnTo>
                  <a:lnTo>
                    <a:pt x="762" y="210"/>
                  </a:lnTo>
                  <a:lnTo>
                    <a:pt x="721" y="186"/>
                  </a:lnTo>
                  <a:lnTo>
                    <a:pt x="679" y="163"/>
                  </a:lnTo>
                  <a:lnTo>
                    <a:pt x="642" y="145"/>
                  </a:lnTo>
                  <a:lnTo>
                    <a:pt x="597" y="124"/>
                  </a:lnTo>
                  <a:lnTo>
                    <a:pt x="544" y="102"/>
                  </a:lnTo>
                  <a:lnTo>
                    <a:pt x="496" y="84"/>
                  </a:lnTo>
                  <a:lnTo>
                    <a:pt x="454" y="70"/>
                  </a:lnTo>
                  <a:lnTo>
                    <a:pt x="417" y="58"/>
                  </a:lnTo>
                  <a:lnTo>
                    <a:pt x="379" y="48"/>
                  </a:lnTo>
                  <a:lnTo>
                    <a:pt x="330" y="36"/>
                  </a:lnTo>
                  <a:lnTo>
                    <a:pt x="288" y="27"/>
                  </a:lnTo>
                  <a:lnTo>
                    <a:pt x="244" y="19"/>
                  </a:lnTo>
                  <a:lnTo>
                    <a:pt x="207" y="15"/>
                  </a:lnTo>
                  <a:lnTo>
                    <a:pt x="168" y="9"/>
                  </a:lnTo>
                  <a:lnTo>
                    <a:pt x="127" y="6"/>
                  </a:lnTo>
                  <a:lnTo>
                    <a:pt x="85" y="3"/>
                  </a:lnTo>
                  <a:lnTo>
                    <a:pt x="39" y="0"/>
                  </a:lnTo>
                  <a:lnTo>
                    <a:pt x="0" y="0"/>
                  </a:lnTo>
                  <a:close/>
                </a:path>
              </a:pathLst>
            </a:custGeom>
            <a:solidFill>
              <a:srgbClr val="0000A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latin typeface="Times New Roman" panose="02020603050405020304" pitchFamily="18" charset="0"/>
                <a:cs typeface="Times New Roman" panose="02020603050405020304" pitchFamily="18" charset="0"/>
              </a:endParaRPr>
            </a:p>
          </p:txBody>
        </p:sp>
        <p:sp>
          <p:nvSpPr>
            <p:cNvPr id="13" name="Freeform 73"/>
            <p:cNvSpPr>
              <a:spLocks/>
            </p:cNvSpPr>
            <p:nvPr/>
          </p:nvSpPr>
          <p:spPr bwMode="auto">
            <a:xfrm rot="5684216" flipH="1" flipV="1">
              <a:off x="2910682" y="1801019"/>
              <a:ext cx="1377950" cy="2363787"/>
            </a:xfrm>
            <a:custGeom>
              <a:avLst/>
              <a:gdLst>
                <a:gd name="T0" fmla="*/ 0 w 868"/>
                <a:gd name="T1" fmla="*/ 0 h 1489"/>
                <a:gd name="T2" fmla="*/ 2147483647 w 868"/>
                <a:gd name="T3" fmla="*/ 2147483647 h 1489"/>
                <a:gd name="T4" fmla="*/ 2147483647 w 868"/>
                <a:gd name="T5" fmla="*/ 2147483647 h 1489"/>
                <a:gd name="T6" fmla="*/ 2147483647 w 868"/>
                <a:gd name="T7" fmla="*/ 2147483647 h 1489"/>
                <a:gd name="T8" fmla="*/ 2147483647 w 868"/>
                <a:gd name="T9" fmla="*/ 2147483647 h 1489"/>
                <a:gd name="T10" fmla="*/ 2147483647 w 868"/>
                <a:gd name="T11" fmla="*/ 2147483647 h 1489"/>
                <a:gd name="T12" fmla="*/ 2147483647 w 868"/>
                <a:gd name="T13" fmla="*/ 2147483647 h 1489"/>
                <a:gd name="T14" fmla="*/ 2147483647 w 868"/>
                <a:gd name="T15" fmla="*/ 2147483647 h 1489"/>
                <a:gd name="T16" fmla="*/ 2147483647 w 868"/>
                <a:gd name="T17" fmla="*/ 2147483647 h 1489"/>
                <a:gd name="T18" fmla="*/ 2147483647 w 868"/>
                <a:gd name="T19" fmla="*/ 2147483647 h 1489"/>
                <a:gd name="T20" fmla="*/ 2147483647 w 868"/>
                <a:gd name="T21" fmla="*/ 2147483647 h 1489"/>
                <a:gd name="T22" fmla="*/ 2147483647 w 868"/>
                <a:gd name="T23" fmla="*/ 2147483647 h 1489"/>
                <a:gd name="T24" fmla="*/ 2147483647 w 868"/>
                <a:gd name="T25" fmla="*/ 2147483647 h 1489"/>
                <a:gd name="T26" fmla="*/ 2147483647 w 868"/>
                <a:gd name="T27" fmla="*/ 2147483647 h 1489"/>
                <a:gd name="T28" fmla="*/ 2147483647 w 868"/>
                <a:gd name="T29" fmla="*/ 2147483647 h 1489"/>
                <a:gd name="T30" fmla="*/ 2147483647 w 868"/>
                <a:gd name="T31" fmla="*/ 2147483647 h 1489"/>
                <a:gd name="T32" fmla="*/ 2147483647 w 868"/>
                <a:gd name="T33" fmla="*/ 2147483647 h 1489"/>
                <a:gd name="T34" fmla="*/ 2147483647 w 868"/>
                <a:gd name="T35" fmla="*/ 2147483647 h 1489"/>
                <a:gd name="T36" fmla="*/ 2147483647 w 868"/>
                <a:gd name="T37" fmla="*/ 2147483647 h 1489"/>
                <a:gd name="T38" fmla="*/ 2147483647 w 868"/>
                <a:gd name="T39" fmla="*/ 2147483647 h 1489"/>
                <a:gd name="T40" fmla="*/ 2147483647 w 868"/>
                <a:gd name="T41" fmla="*/ 2147483647 h 1489"/>
                <a:gd name="T42" fmla="*/ 2147483647 w 868"/>
                <a:gd name="T43" fmla="*/ 2147483647 h 1489"/>
                <a:gd name="T44" fmla="*/ 2147483647 w 868"/>
                <a:gd name="T45" fmla="*/ 0 h 1489"/>
                <a:gd name="T46" fmla="*/ 0 w 868"/>
                <a:gd name="T47" fmla="*/ 0 h 148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68"/>
                <a:gd name="T73" fmla="*/ 0 h 1489"/>
                <a:gd name="T74" fmla="*/ 868 w 868"/>
                <a:gd name="T75" fmla="*/ 1489 h 148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68" h="1489">
                  <a:moveTo>
                    <a:pt x="0" y="0"/>
                  </a:moveTo>
                  <a:lnTo>
                    <a:pt x="1" y="1489"/>
                  </a:lnTo>
                  <a:lnTo>
                    <a:pt x="868" y="279"/>
                  </a:lnTo>
                  <a:lnTo>
                    <a:pt x="840" y="259"/>
                  </a:lnTo>
                  <a:lnTo>
                    <a:pt x="804" y="235"/>
                  </a:lnTo>
                  <a:lnTo>
                    <a:pt x="762" y="210"/>
                  </a:lnTo>
                  <a:lnTo>
                    <a:pt x="721" y="186"/>
                  </a:lnTo>
                  <a:lnTo>
                    <a:pt x="679" y="163"/>
                  </a:lnTo>
                  <a:lnTo>
                    <a:pt x="642" y="145"/>
                  </a:lnTo>
                  <a:lnTo>
                    <a:pt x="597" y="124"/>
                  </a:lnTo>
                  <a:lnTo>
                    <a:pt x="544" y="102"/>
                  </a:lnTo>
                  <a:lnTo>
                    <a:pt x="496" y="84"/>
                  </a:lnTo>
                  <a:lnTo>
                    <a:pt x="454" y="70"/>
                  </a:lnTo>
                  <a:lnTo>
                    <a:pt x="417" y="58"/>
                  </a:lnTo>
                  <a:lnTo>
                    <a:pt x="379" y="48"/>
                  </a:lnTo>
                  <a:lnTo>
                    <a:pt x="330" y="36"/>
                  </a:lnTo>
                  <a:lnTo>
                    <a:pt x="288" y="27"/>
                  </a:lnTo>
                  <a:lnTo>
                    <a:pt x="244" y="19"/>
                  </a:lnTo>
                  <a:lnTo>
                    <a:pt x="207" y="15"/>
                  </a:lnTo>
                  <a:lnTo>
                    <a:pt x="168" y="9"/>
                  </a:lnTo>
                  <a:lnTo>
                    <a:pt x="127" y="6"/>
                  </a:lnTo>
                  <a:lnTo>
                    <a:pt x="85" y="3"/>
                  </a:lnTo>
                  <a:lnTo>
                    <a:pt x="39" y="0"/>
                  </a:lnTo>
                  <a:lnTo>
                    <a:pt x="0" y="0"/>
                  </a:lnTo>
                  <a:close/>
                </a:path>
              </a:pathLst>
            </a:custGeom>
            <a:solidFill>
              <a:srgbClr val="6B00A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latin typeface="Times New Roman" panose="02020603050405020304" pitchFamily="18" charset="0"/>
                <a:cs typeface="Times New Roman" panose="02020603050405020304" pitchFamily="18" charset="0"/>
              </a:endParaRPr>
            </a:p>
          </p:txBody>
        </p:sp>
        <p:sp>
          <p:nvSpPr>
            <p:cNvPr id="14" name="Freeform 76"/>
            <p:cNvSpPr>
              <a:spLocks/>
            </p:cNvSpPr>
            <p:nvPr/>
          </p:nvSpPr>
          <p:spPr bwMode="auto">
            <a:xfrm>
              <a:off x="2916238" y="1479550"/>
              <a:ext cx="1801812" cy="2290763"/>
            </a:xfrm>
            <a:custGeom>
              <a:avLst/>
              <a:gdLst>
                <a:gd name="T0" fmla="*/ 0 w 1135"/>
                <a:gd name="T1" fmla="*/ 2147483647 h 1443"/>
                <a:gd name="T2" fmla="*/ 2147483647 w 1135"/>
                <a:gd name="T3" fmla="*/ 2147483647 h 1443"/>
                <a:gd name="T4" fmla="*/ 2147483647 w 1135"/>
                <a:gd name="T5" fmla="*/ 0 h 1443"/>
                <a:gd name="T6" fmla="*/ 2147483647 w 1135"/>
                <a:gd name="T7" fmla="*/ 2147483647 h 1443"/>
                <a:gd name="T8" fmla="*/ 2147483647 w 1135"/>
                <a:gd name="T9" fmla="*/ 2147483647 h 1443"/>
                <a:gd name="T10" fmla="*/ 2147483647 w 1135"/>
                <a:gd name="T11" fmla="*/ 2147483647 h 1443"/>
                <a:gd name="T12" fmla="*/ 2147483647 w 1135"/>
                <a:gd name="T13" fmla="*/ 2147483647 h 1443"/>
                <a:gd name="T14" fmla="*/ 2147483647 w 1135"/>
                <a:gd name="T15" fmla="*/ 2147483647 h 1443"/>
                <a:gd name="T16" fmla="*/ 2147483647 w 1135"/>
                <a:gd name="T17" fmla="*/ 2147483647 h 1443"/>
                <a:gd name="T18" fmla="*/ 2147483647 w 1135"/>
                <a:gd name="T19" fmla="*/ 2147483647 h 1443"/>
                <a:gd name="T20" fmla="*/ 2147483647 w 1135"/>
                <a:gd name="T21" fmla="*/ 2147483647 h 1443"/>
                <a:gd name="T22" fmla="*/ 2147483647 w 1135"/>
                <a:gd name="T23" fmla="*/ 2147483647 h 1443"/>
                <a:gd name="T24" fmla="*/ 2147483647 w 1135"/>
                <a:gd name="T25" fmla="*/ 2147483647 h 1443"/>
                <a:gd name="T26" fmla="*/ 2147483647 w 1135"/>
                <a:gd name="T27" fmla="*/ 2147483647 h 1443"/>
                <a:gd name="T28" fmla="*/ 2147483647 w 1135"/>
                <a:gd name="T29" fmla="*/ 2147483647 h 1443"/>
                <a:gd name="T30" fmla="*/ 2147483647 w 1135"/>
                <a:gd name="T31" fmla="*/ 2147483647 h 1443"/>
                <a:gd name="T32" fmla="*/ 2147483647 w 1135"/>
                <a:gd name="T33" fmla="*/ 2147483647 h 1443"/>
                <a:gd name="T34" fmla="*/ 2147483647 w 1135"/>
                <a:gd name="T35" fmla="*/ 2147483647 h 1443"/>
                <a:gd name="T36" fmla="*/ 2147483647 w 1135"/>
                <a:gd name="T37" fmla="*/ 2147483647 h 1443"/>
                <a:gd name="T38" fmla="*/ 2147483647 w 1135"/>
                <a:gd name="T39" fmla="*/ 2147483647 h 1443"/>
                <a:gd name="T40" fmla="*/ 2147483647 w 1135"/>
                <a:gd name="T41" fmla="*/ 2147483647 h 1443"/>
                <a:gd name="T42" fmla="*/ 2147483647 w 1135"/>
                <a:gd name="T43" fmla="*/ 2147483647 h 1443"/>
                <a:gd name="T44" fmla="*/ 2147483647 w 1135"/>
                <a:gd name="T45" fmla="*/ 2147483647 h 1443"/>
                <a:gd name="T46" fmla="*/ 0 w 1135"/>
                <a:gd name="T47" fmla="*/ 2147483647 h 144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135"/>
                <a:gd name="T73" fmla="*/ 0 h 1443"/>
                <a:gd name="T74" fmla="*/ 1135 w 1135"/>
                <a:gd name="T75" fmla="*/ 1443 h 144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135" h="1443">
                  <a:moveTo>
                    <a:pt x="0" y="476"/>
                  </a:moveTo>
                  <a:lnTo>
                    <a:pt x="1135" y="1443"/>
                  </a:lnTo>
                  <a:lnTo>
                    <a:pt x="777" y="0"/>
                  </a:lnTo>
                  <a:lnTo>
                    <a:pt x="743" y="8"/>
                  </a:lnTo>
                  <a:lnTo>
                    <a:pt x="702" y="20"/>
                  </a:lnTo>
                  <a:lnTo>
                    <a:pt x="655" y="35"/>
                  </a:lnTo>
                  <a:lnTo>
                    <a:pt x="611" y="51"/>
                  </a:lnTo>
                  <a:lnTo>
                    <a:pt x="566" y="67"/>
                  </a:lnTo>
                  <a:lnTo>
                    <a:pt x="528" y="84"/>
                  </a:lnTo>
                  <a:lnTo>
                    <a:pt x="483" y="104"/>
                  </a:lnTo>
                  <a:lnTo>
                    <a:pt x="431" y="130"/>
                  </a:lnTo>
                  <a:lnTo>
                    <a:pt x="387" y="155"/>
                  </a:lnTo>
                  <a:lnTo>
                    <a:pt x="349" y="177"/>
                  </a:lnTo>
                  <a:lnTo>
                    <a:pt x="315" y="198"/>
                  </a:lnTo>
                  <a:lnTo>
                    <a:pt x="283" y="220"/>
                  </a:lnTo>
                  <a:lnTo>
                    <a:pt x="242" y="249"/>
                  </a:lnTo>
                  <a:lnTo>
                    <a:pt x="208" y="275"/>
                  </a:lnTo>
                  <a:lnTo>
                    <a:pt x="173" y="304"/>
                  </a:lnTo>
                  <a:lnTo>
                    <a:pt x="146" y="329"/>
                  </a:lnTo>
                  <a:lnTo>
                    <a:pt x="116" y="355"/>
                  </a:lnTo>
                  <a:lnTo>
                    <a:pt x="87" y="384"/>
                  </a:lnTo>
                  <a:lnTo>
                    <a:pt x="57" y="414"/>
                  </a:lnTo>
                  <a:lnTo>
                    <a:pt x="25" y="447"/>
                  </a:lnTo>
                  <a:lnTo>
                    <a:pt x="0" y="476"/>
                  </a:lnTo>
                  <a:close/>
                </a:path>
              </a:pathLst>
            </a:custGeom>
            <a:solidFill>
              <a:srgbClr val="A0006E"/>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latin typeface="Times New Roman" panose="02020603050405020304" pitchFamily="18" charset="0"/>
                <a:cs typeface="Times New Roman" panose="02020603050405020304" pitchFamily="18" charset="0"/>
              </a:endParaRPr>
            </a:p>
          </p:txBody>
        </p:sp>
        <p:sp>
          <p:nvSpPr>
            <p:cNvPr id="15" name="Freeform 72"/>
            <p:cNvSpPr>
              <a:spLocks/>
            </p:cNvSpPr>
            <p:nvPr/>
          </p:nvSpPr>
          <p:spPr bwMode="auto">
            <a:xfrm rot="5009571">
              <a:off x="5279232" y="3145631"/>
              <a:ext cx="1377950" cy="2363787"/>
            </a:xfrm>
            <a:custGeom>
              <a:avLst/>
              <a:gdLst>
                <a:gd name="T0" fmla="*/ 0 w 868"/>
                <a:gd name="T1" fmla="*/ 0 h 1489"/>
                <a:gd name="T2" fmla="*/ 2147483647 w 868"/>
                <a:gd name="T3" fmla="*/ 2147483647 h 1489"/>
                <a:gd name="T4" fmla="*/ 2147483647 w 868"/>
                <a:gd name="T5" fmla="*/ 2147483647 h 1489"/>
                <a:gd name="T6" fmla="*/ 2147483647 w 868"/>
                <a:gd name="T7" fmla="*/ 2147483647 h 1489"/>
                <a:gd name="T8" fmla="*/ 2147483647 w 868"/>
                <a:gd name="T9" fmla="*/ 2147483647 h 1489"/>
                <a:gd name="T10" fmla="*/ 2147483647 w 868"/>
                <a:gd name="T11" fmla="*/ 2147483647 h 1489"/>
                <a:gd name="T12" fmla="*/ 2147483647 w 868"/>
                <a:gd name="T13" fmla="*/ 2147483647 h 1489"/>
                <a:gd name="T14" fmla="*/ 2147483647 w 868"/>
                <a:gd name="T15" fmla="*/ 2147483647 h 1489"/>
                <a:gd name="T16" fmla="*/ 2147483647 w 868"/>
                <a:gd name="T17" fmla="*/ 2147483647 h 1489"/>
                <a:gd name="T18" fmla="*/ 2147483647 w 868"/>
                <a:gd name="T19" fmla="*/ 2147483647 h 1489"/>
                <a:gd name="T20" fmla="*/ 2147483647 w 868"/>
                <a:gd name="T21" fmla="*/ 2147483647 h 1489"/>
                <a:gd name="T22" fmla="*/ 2147483647 w 868"/>
                <a:gd name="T23" fmla="*/ 2147483647 h 1489"/>
                <a:gd name="T24" fmla="*/ 2147483647 w 868"/>
                <a:gd name="T25" fmla="*/ 2147483647 h 1489"/>
                <a:gd name="T26" fmla="*/ 2147483647 w 868"/>
                <a:gd name="T27" fmla="*/ 2147483647 h 1489"/>
                <a:gd name="T28" fmla="*/ 2147483647 w 868"/>
                <a:gd name="T29" fmla="*/ 2147483647 h 1489"/>
                <a:gd name="T30" fmla="*/ 2147483647 w 868"/>
                <a:gd name="T31" fmla="*/ 2147483647 h 1489"/>
                <a:gd name="T32" fmla="*/ 2147483647 w 868"/>
                <a:gd name="T33" fmla="*/ 2147483647 h 1489"/>
                <a:gd name="T34" fmla="*/ 2147483647 w 868"/>
                <a:gd name="T35" fmla="*/ 2147483647 h 1489"/>
                <a:gd name="T36" fmla="*/ 2147483647 w 868"/>
                <a:gd name="T37" fmla="*/ 2147483647 h 1489"/>
                <a:gd name="T38" fmla="*/ 2147483647 w 868"/>
                <a:gd name="T39" fmla="*/ 2147483647 h 1489"/>
                <a:gd name="T40" fmla="*/ 2147483647 w 868"/>
                <a:gd name="T41" fmla="*/ 2147483647 h 1489"/>
                <a:gd name="T42" fmla="*/ 2147483647 w 868"/>
                <a:gd name="T43" fmla="*/ 2147483647 h 1489"/>
                <a:gd name="T44" fmla="*/ 2147483647 w 868"/>
                <a:gd name="T45" fmla="*/ 0 h 1489"/>
                <a:gd name="T46" fmla="*/ 0 w 868"/>
                <a:gd name="T47" fmla="*/ 0 h 148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68"/>
                <a:gd name="T73" fmla="*/ 0 h 1489"/>
                <a:gd name="T74" fmla="*/ 868 w 868"/>
                <a:gd name="T75" fmla="*/ 1489 h 148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68" h="1489">
                  <a:moveTo>
                    <a:pt x="0" y="0"/>
                  </a:moveTo>
                  <a:lnTo>
                    <a:pt x="1" y="1489"/>
                  </a:lnTo>
                  <a:lnTo>
                    <a:pt x="868" y="279"/>
                  </a:lnTo>
                  <a:lnTo>
                    <a:pt x="840" y="259"/>
                  </a:lnTo>
                  <a:lnTo>
                    <a:pt x="804" y="235"/>
                  </a:lnTo>
                  <a:lnTo>
                    <a:pt x="762" y="210"/>
                  </a:lnTo>
                  <a:lnTo>
                    <a:pt x="721" y="186"/>
                  </a:lnTo>
                  <a:lnTo>
                    <a:pt x="679" y="163"/>
                  </a:lnTo>
                  <a:lnTo>
                    <a:pt x="642" y="145"/>
                  </a:lnTo>
                  <a:lnTo>
                    <a:pt x="597" y="124"/>
                  </a:lnTo>
                  <a:lnTo>
                    <a:pt x="544" y="102"/>
                  </a:lnTo>
                  <a:lnTo>
                    <a:pt x="496" y="84"/>
                  </a:lnTo>
                  <a:lnTo>
                    <a:pt x="454" y="70"/>
                  </a:lnTo>
                  <a:lnTo>
                    <a:pt x="417" y="58"/>
                  </a:lnTo>
                  <a:lnTo>
                    <a:pt x="379" y="48"/>
                  </a:lnTo>
                  <a:lnTo>
                    <a:pt x="330" y="36"/>
                  </a:lnTo>
                  <a:lnTo>
                    <a:pt x="288" y="27"/>
                  </a:lnTo>
                  <a:lnTo>
                    <a:pt x="244" y="19"/>
                  </a:lnTo>
                  <a:lnTo>
                    <a:pt x="207" y="15"/>
                  </a:lnTo>
                  <a:lnTo>
                    <a:pt x="168" y="9"/>
                  </a:lnTo>
                  <a:lnTo>
                    <a:pt x="127" y="6"/>
                  </a:lnTo>
                  <a:lnTo>
                    <a:pt x="85" y="3"/>
                  </a:lnTo>
                  <a:lnTo>
                    <a:pt x="39" y="0"/>
                  </a:lnTo>
                  <a:lnTo>
                    <a:pt x="0" y="0"/>
                  </a:lnTo>
                  <a:close/>
                </a:path>
              </a:pathLst>
            </a:custGeom>
            <a:solidFill>
              <a:srgbClr val="6EA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latin typeface="Times New Roman" panose="02020603050405020304" pitchFamily="18" charset="0"/>
                <a:cs typeface="Times New Roman" panose="02020603050405020304" pitchFamily="18" charset="0"/>
              </a:endParaRPr>
            </a:p>
          </p:txBody>
        </p:sp>
        <p:sp>
          <p:nvSpPr>
            <p:cNvPr id="16" name="Freeform 75"/>
            <p:cNvSpPr>
              <a:spLocks/>
            </p:cNvSpPr>
            <p:nvPr/>
          </p:nvSpPr>
          <p:spPr bwMode="auto">
            <a:xfrm rot="7165269">
              <a:off x="4723607" y="3766344"/>
              <a:ext cx="1377950" cy="2363787"/>
            </a:xfrm>
            <a:custGeom>
              <a:avLst/>
              <a:gdLst>
                <a:gd name="T0" fmla="*/ 0 w 868"/>
                <a:gd name="T1" fmla="*/ 0 h 1489"/>
                <a:gd name="T2" fmla="*/ 2147483647 w 868"/>
                <a:gd name="T3" fmla="*/ 2147483647 h 1489"/>
                <a:gd name="T4" fmla="*/ 2147483647 w 868"/>
                <a:gd name="T5" fmla="*/ 2147483647 h 1489"/>
                <a:gd name="T6" fmla="*/ 2147483647 w 868"/>
                <a:gd name="T7" fmla="*/ 2147483647 h 1489"/>
                <a:gd name="T8" fmla="*/ 2147483647 w 868"/>
                <a:gd name="T9" fmla="*/ 2147483647 h 1489"/>
                <a:gd name="T10" fmla="*/ 2147483647 w 868"/>
                <a:gd name="T11" fmla="*/ 2147483647 h 1489"/>
                <a:gd name="T12" fmla="*/ 2147483647 w 868"/>
                <a:gd name="T13" fmla="*/ 2147483647 h 1489"/>
                <a:gd name="T14" fmla="*/ 2147483647 w 868"/>
                <a:gd name="T15" fmla="*/ 2147483647 h 1489"/>
                <a:gd name="T16" fmla="*/ 2147483647 w 868"/>
                <a:gd name="T17" fmla="*/ 2147483647 h 1489"/>
                <a:gd name="T18" fmla="*/ 2147483647 w 868"/>
                <a:gd name="T19" fmla="*/ 2147483647 h 1489"/>
                <a:gd name="T20" fmla="*/ 2147483647 w 868"/>
                <a:gd name="T21" fmla="*/ 2147483647 h 1489"/>
                <a:gd name="T22" fmla="*/ 2147483647 w 868"/>
                <a:gd name="T23" fmla="*/ 2147483647 h 1489"/>
                <a:gd name="T24" fmla="*/ 2147483647 w 868"/>
                <a:gd name="T25" fmla="*/ 2147483647 h 1489"/>
                <a:gd name="T26" fmla="*/ 2147483647 w 868"/>
                <a:gd name="T27" fmla="*/ 2147483647 h 1489"/>
                <a:gd name="T28" fmla="*/ 2147483647 w 868"/>
                <a:gd name="T29" fmla="*/ 2147483647 h 1489"/>
                <a:gd name="T30" fmla="*/ 2147483647 w 868"/>
                <a:gd name="T31" fmla="*/ 2147483647 h 1489"/>
                <a:gd name="T32" fmla="*/ 2147483647 w 868"/>
                <a:gd name="T33" fmla="*/ 2147483647 h 1489"/>
                <a:gd name="T34" fmla="*/ 2147483647 w 868"/>
                <a:gd name="T35" fmla="*/ 2147483647 h 1489"/>
                <a:gd name="T36" fmla="*/ 2147483647 w 868"/>
                <a:gd name="T37" fmla="*/ 2147483647 h 1489"/>
                <a:gd name="T38" fmla="*/ 2147483647 w 868"/>
                <a:gd name="T39" fmla="*/ 2147483647 h 1489"/>
                <a:gd name="T40" fmla="*/ 2147483647 w 868"/>
                <a:gd name="T41" fmla="*/ 2147483647 h 1489"/>
                <a:gd name="T42" fmla="*/ 2147483647 w 868"/>
                <a:gd name="T43" fmla="*/ 2147483647 h 1489"/>
                <a:gd name="T44" fmla="*/ 2147483647 w 868"/>
                <a:gd name="T45" fmla="*/ 0 h 1489"/>
                <a:gd name="T46" fmla="*/ 0 w 868"/>
                <a:gd name="T47" fmla="*/ 0 h 148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68"/>
                <a:gd name="T73" fmla="*/ 0 h 1489"/>
                <a:gd name="T74" fmla="*/ 868 w 868"/>
                <a:gd name="T75" fmla="*/ 1489 h 148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68" h="1489">
                  <a:moveTo>
                    <a:pt x="0" y="0"/>
                  </a:moveTo>
                  <a:lnTo>
                    <a:pt x="1" y="1489"/>
                  </a:lnTo>
                  <a:lnTo>
                    <a:pt x="868" y="279"/>
                  </a:lnTo>
                  <a:lnTo>
                    <a:pt x="840" y="259"/>
                  </a:lnTo>
                  <a:lnTo>
                    <a:pt x="804" y="235"/>
                  </a:lnTo>
                  <a:lnTo>
                    <a:pt x="762" y="210"/>
                  </a:lnTo>
                  <a:lnTo>
                    <a:pt x="721" y="186"/>
                  </a:lnTo>
                  <a:lnTo>
                    <a:pt x="679" y="163"/>
                  </a:lnTo>
                  <a:lnTo>
                    <a:pt x="642" y="145"/>
                  </a:lnTo>
                  <a:lnTo>
                    <a:pt x="597" y="124"/>
                  </a:lnTo>
                  <a:lnTo>
                    <a:pt x="544" y="102"/>
                  </a:lnTo>
                  <a:lnTo>
                    <a:pt x="496" y="84"/>
                  </a:lnTo>
                  <a:lnTo>
                    <a:pt x="454" y="70"/>
                  </a:lnTo>
                  <a:lnTo>
                    <a:pt x="417" y="58"/>
                  </a:lnTo>
                  <a:lnTo>
                    <a:pt x="379" y="48"/>
                  </a:lnTo>
                  <a:lnTo>
                    <a:pt x="330" y="36"/>
                  </a:lnTo>
                  <a:lnTo>
                    <a:pt x="288" y="27"/>
                  </a:lnTo>
                  <a:lnTo>
                    <a:pt x="244" y="19"/>
                  </a:lnTo>
                  <a:lnTo>
                    <a:pt x="207" y="15"/>
                  </a:lnTo>
                  <a:lnTo>
                    <a:pt x="168" y="9"/>
                  </a:lnTo>
                  <a:lnTo>
                    <a:pt x="127" y="6"/>
                  </a:lnTo>
                  <a:lnTo>
                    <a:pt x="85" y="3"/>
                  </a:lnTo>
                  <a:lnTo>
                    <a:pt x="39" y="0"/>
                  </a:lnTo>
                  <a:lnTo>
                    <a:pt x="0" y="0"/>
                  </a:lnTo>
                  <a:close/>
                </a:path>
              </a:pathLst>
            </a:custGeom>
            <a:solidFill>
              <a:srgbClr val="00A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latin typeface="Times New Roman" panose="02020603050405020304" pitchFamily="18" charset="0"/>
                <a:cs typeface="Times New Roman" panose="02020603050405020304" pitchFamily="18" charset="0"/>
              </a:endParaRPr>
            </a:p>
          </p:txBody>
        </p:sp>
        <p:sp>
          <p:nvSpPr>
            <p:cNvPr id="17" name="Freeform 79"/>
            <p:cNvSpPr>
              <a:spLocks/>
            </p:cNvSpPr>
            <p:nvPr/>
          </p:nvSpPr>
          <p:spPr bwMode="auto">
            <a:xfrm rot="-1490677" flipH="1" flipV="1">
              <a:off x="3908425" y="3951288"/>
              <a:ext cx="1377950" cy="2363787"/>
            </a:xfrm>
            <a:custGeom>
              <a:avLst/>
              <a:gdLst>
                <a:gd name="T0" fmla="*/ 0 w 868"/>
                <a:gd name="T1" fmla="*/ 0 h 1489"/>
                <a:gd name="T2" fmla="*/ 2147483647 w 868"/>
                <a:gd name="T3" fmla="*/ 2147483647 h 1489"/>
                <a:gd name="T4" fmla="*/ 2147483647 w 868"/>
                <a:gd name="T5" fmla="*/ 2147483647 h 1489"/>
                <a:gd name="T6" fmla="*/ 2147483647 w 868"/>
                <a:gd name="T7" fmla="*/ 2147483647 h 1489"/>
                <a:gd name="T8" fmla="*/ 2147483647 w 868"/>
                <a:gd name="T9" fmla="*/ 2147483647 h 1489"/>
                <a:gd name="T10" fmla="*/ 2147483647 w 868"/>
                <a:gd name="T11" fmla="*/ 2147483647 h 1489"/>
                <a:gd name="T12" fmla="*/ 2147483647 w 868"/>
                <a:gd name="T13" fmla="*/ 2147483647 h 1489"/>
                <a:gd name="T14" fmla="*/ 2147483647 w 868"/>
                <a:gd name="T15" fmla="*/ 2147483647 h 1489"/>
                <a:gd name="T16" fmla="*/ 2147483647 w 868"/>
                <a:gd name="T17" fmla="*/ 2147483647 h 1489"/>
                <a:gd name="T18" fmla="*/ 2147483647 w 868"/>
                <a:gd name="T19" fmla="*/ 2147483647 h 1489"/>
                <a:gd name="T20" fmla="*/ 2147483647 w 868"/>
                <a:gd name="T21" fmla="*/ 2147483647 h 1489"/>
                <a:gd name="T22" fmla="*/ 2147483647 w 868"/>
                <a:gd name="T23" fmla="*/ 2147483647 h 1489"/>
                <a:gd name="T24" fmla="*/ 2147483647 w 868"/>
                <a:gd name="T25" fmla="*/ 2147483647 h 1489"/>
                <a:gd name="T26" fmla="*/ 2147483647 w 868"/>
                <a:gd name="T27" fmla="*/ 2147483647 h 1489"/>
                <a:gd name="T28" fmla="*/ 2147483647 w 868"/>
                <a:gd name="T29" fmla="*/ 2147483647 h 1489"/>
                <a:gd name="T30" fmla="*/ 2147483647 w 868"/>
                <a:gd name="T31" fmla="*/ 2147483647 h 1489"/>
                <a:gd name="T32" fmla="*/ 2147483647 w 868"/>
                <a:gd name="T33" fmla="*/ 2147483647 h 1489"/>
                <a:gd name="T34" fmla="*/ 2147483647 w 868"/>
                <a:gd name="T35" fmla="*/ 2147483647 h 1489"/>
                <a:gd name="T36" fmla="*/ 2147483647 w 868"/>
                <a:gd name="T37" fmla="*/ 2147483647 h 1489"/>
                <a:gd name="T38" fmla="*/ 2147483647 w 868"/>
                <a:gd name="T39" fmla="*/ 2147483647 h 1489"/>
                <a:gd name="T40" fmla="*/ 2147483647 w 868"/>
                <a:gd name="T41" fmla="*/ 2147483647 h 1489"/>
                <a:gd name="T42" fmla="*/ 2147483647 w 868"/>
                <a:gd name="T43" fmla="*/ 2147483647 h 1489"/>
                <a:gd name="T44" fmla="*/ 2147483647 w 868"/>
                <a:gd name="T45" fmla="*/ 0 h 1489"/>
                <a:gd name="T46" fmla="*/ 0 w 868"/>
                <a:gd name="T47" fmla="*/ 0 h 148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68"/>
                <a:gd name="T73" fmla="*/ 0 h 1489"/>
                <a:gd name="T74" fmla="*/ 868 w 868"/>
                <a:gd name="T75" fmla="*/ 1489 h 148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68" h="1489">
                  <a:moveTo>
                    <a:pt x="0" y="0"/>
                  </a:moveTo>
                  <a:lnTo>
                    <a:pt x="1" y="1489"/>
                  </a:lnTo>
                  <a:lnTo>
                    <a:pt x="868" y="279"/>
                  </a:lnTo>
                  <a:lnTo>
                    <a:pt x="840" y="259"/>
                  </a:lnTo>
                  <a:lnTo>
                    <a:pt x="804" y="235"/>
                  </a:lnTo>
                  <a:lnTo>
                    <a:pt x="762" y="210"/>
                  </a:lnTo>
                  <a:lnTo>
                    <a:pt x="721" y="186"/>
                  </a:lnTo>
                  <a:lnTo>
                    <a:pt x="679" y="163"/>
                  </a:lnTo>
                  <a:lnTo>
                    <a:pt x="642" y="145"/>
                  </a:lnTo>
                  <a:lnTo>
                    <a:pt x="597" y="124"/>
                  </a:lnTo>
                  <a:lnTo>
                    <a:pt x="544" y="102"/>
                  </a:lnTo>
                  <a:lnTo>
                    <a:pt x="496" y="84"/>
                  </a:lnTo>
                  <a:lnTo>
                    <a:pt x="454" y="70"/>
                  </a:lnTo>
                  <a:lnTo>
                    <a:pt x="417" y="58"/>
                  </a:lnTo>
                  <a:lnTo>
                    <a:pt x="379" y="48"/>
                  </a:lnTo>
                  <a:lnTo>
                    <a:pt x="330" y="36"/>
                  </a:lnTo>
                  <a:lnTo>
                    <a:pt x="288" y="27"/>
                  </a:lnTo>
                  <a:lnTo>
                    <a:pt x="244" y="19"/>
                  </a:lnTo>
                  <a:lnTo>
                    <a:pt x="207" y="15"/>
                  </a:lnTo>
                  <a:lnTo>
                    <a:pt x="168" y="9"/>
                  </a:lnTo>
                  <a:lnTo>
                    <a:pt x="127" y="6"/>
                  </a:lnTo>
                  <a:lnTo>
                    <a:pt x="85" y="3"/>
                  </a:lnTo>
                  <a:lnTo>
                    <a:pt x="39" y="0"/>
                  </a:lnTo>
                  <a:lnTo>
                    <a:pt x="0" y="0"/>
                  </a:lnTo>
                  <a:close/>
                </a:path>
              </a:pathLst>
            </a:custGeom>
            <a:solidFill>
              <a:srgbClr val="00A06B"/>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latin typeface="Times New Roman" panose="02020603050405020304" pitchFamily="18" charset="0"/>
                <a:cs typeface="Times New Roman" panose="02020603050405020304" pitchFamily="18" charset="0"/>
              </a:endParaRPr>
            </a:p>
          </p:txBody>
        </p:sp>
        <p:sp>
          <p:nvSpPr>
            <p:cNvPr id="18" name="Oval 35"/>
            <p:cNvSpPr>
              <a:spLocks noChangeArrowheads="1"/>
            </p:cNvSpPr>
            <p:nvPr/>
          </p:nvSpPr>
          <p:spPr bwMode="auto">
            <a:xfrm>
              <a:off x="3816350" y="2868613"/>
              <a:ext cx="1800225" cy="1800225"/>
            </a:xfrm>
            <a:prstGeom prst="ellipse">
              <a:avLst/>
            </a:prstGeom>
            <a:solidFill>
              <a:srgbClr val="9ED3D7"/>
            </a:solidFill>
            <a:ln>
              <a:noFill/>
            </a:ln>
            <a:extLst>
              <a:ext uri="{91240B29-F687-4F45-9708-019B960494DF}">
                <a14:hiddenLine xmlns:a14="http://schemas.microsoft.com/office/drawing/2010/main" w="3175">
                  <a:solidFill>
                    <a:srgbClr val="000000"/>
                  </a:solidFill>
                  <a:round/>
                  <a:headEnd/>
                  <a:tailEnd/>
                </a14:hiddenLine>
              </a:ext>
            </a:extLst>
          </p:spPr>
          <p:txBody>
            <a:bodyPr anchorCtr="1"/>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ar-SA" altLang="ar-SA" sz="1400">
                <a:latin typeface="Times New Roman" panose="02020603050405020304" pitchFamily="18" charset="0"/>
                <a:ea typeface="MS PGothic" pitchFamily="34" charset="-128"/>
                <a:cs typeface="Times New Roman" panose="02020603050405020304" pitchFamily="18" charset="0"/>
              </a:endParaRPr>
            </a:p>
          </p:txBody>
        </p:sp>
        <p:sp>
          <p:nvSpPr>
            <p:cNvPr id="19" name="Oval 36"/>
            <p:cNvSpPr>
              <a:spLocks noChangeArrowheads="1"/>
            </p:cNvSpPr>
            <p:nvPr/>
          </p:nvSpPr>
          <p:spPr bwMode="auto">
            <a:xfrm>
              <a:off x="3984625" y="3036888"/>
              <a:ext cx="1466850" cy="1466850"/>
            </a:xfrm>
            <a:prstGeom prst="ellipse">
              <a:avLst/>
            </a:prstGeom>
            <a:solidFill>
              <a:srgbClr val="9ED3D7"/>
            </a:solidFill>
            <a:ln>
              <a:noFill/>
            </a:ln>
            <a:extLst>
              <a:ext uri="{91240B29-F687-4F45-9708-019B960494DF}">
                <a14:hiddenLine xmlns:a14="http://schemas.microsoft.com/office/drawing/2010/main" w="3175">
                  <a:solidFill>
                    <a:srgbClr val="000000"/>
                  </a:solidFill>
                  <a:round/>
                  <a:headEnd/>
                  <a:tailEnd/>
                </a14:hiddenLine>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ar-SA" altLang="ar-SA" sz="1800">
                <a:latin typeface="Times New Roman" panose="02020603050405020304" pitchFamily="18" charset="0"/>
                <a:ea typeface="MS PGothic" pitchFamily="34" charset="-128"/>
                <a:cs typeface="Times New Roman" panose="02020603050405020304" pitchFamily="18" charset="0"/>
              </a:endParaRPr>
            </a:p>
          </p:txBody>
        </p:sp>
        <p:sp>
          <p:nvSpPr>
            <p:cNvPr id="20" name="Freeform 100"/>
            <p:cNvSpPr>
              <a:spLocks/>
            </p:cNvSpPr>
            <p:nvPr/>
          </p:nvSpPr>
          <p:spPr bwMode="auto">
            <a:xfrm>
              <a:off x="4708525" y="3038475"/>
              <a:ext cx="428625" cy="733425"/>
            </a:xfrm>
            <a:custGeom>
              <a:avLst/>
              <a:gdLst>
                <a:gd name="T0" fmla="*/ 0 w 868"/>
                <a:gd name="T1" fmla="*/ 0 h 1489"/>
                <a:gd name="T2" fmla="*/ 2147483647 w 868"/>
                <a:gd name="T3" fmla="*/ 2147483647 h 1489"/>
                <a:gd name="T4" fmla="*/ 2147483647 w 868"/>
                <a:gd name="T5" fmla="*/ 2147483647 h 1489"/>
                <a:gd name="T6" fmla="*/ 2147483647 w 868"/>
                <a:gd name="T7" fmla="*/ 2147483647 h 1489"/>
                <a:gd name="T8" fmla="*/ 2147483647 w 868"/>
                <a:gd name="T9" fmla="*/ 2147483647 h 1489"/>
                <a:gd name="T10" fmla="*/ 2147483647 w 868"/>
                <a:gd name="T11" fmla="*/ 2147483647 h 1489"/>
                <a:gd name="T12" fmla="*/ 2147483647 w 868"/>
                <a:gd name="T13" fmla="*/ 2147483647 h 1489"/>
                <a:gd name="T14" fmla="*/ 2147483647 w 868"/>
                <a:gd name="T15" fmla="*/ 2147483647 h 1489"/>
                <a:gd name="T16" fmla="*/ 2147483647 w 868"/>
                <a:gd name="T17" fmla="*/ 2147483647 h 1489"/>
                <a:gd name="T18" fmla="*/ 2147483647 w 868"/>
                <a:gd name="T19" fmla="*/ 2147483647 h 1489"/>
                <a:gd name="T20" fmla="*/ 2147483647 w 868"/>
                <a:gd name="T21" fmla="*/ 2147483647 h 1489"/>
                <a:gd name="T22" fmla="*/ 2147483647 w 868"/>
                <a:gd name="T23" fmla="*/ 2147483647 h 1489"/>
                <a:gd name="T24" fmla="*/ 2147483647 w 868"/>
                <a:gd name="T25" fmla="*/ 2147483647 h 1489"/>
                <a:gd name="T26" fmla="*/ 2147483647 w 868"/>
                <a:gd name="T27" fmla="*/ 2147483647 h 1489"/>
                <a:gd name="T28" fmla="*/ 2147483647 w 868"/>
                <a:gd name="T29" fmla="*/ 2147483647 h 1489"/>
                <a:gd name="T30" fmla="*/ 2147483647 w 868"/>
                <a:gd name="T31" fmla="*/ 2147483647 h 1489"/>
                <a:gd name="T32" fmla="*/ 2147483647 w 868"/>
                <a:gd name="T33" fmla="*/ 2147483647 h 1489"/>
                <a:gd name="T34" fmla="*/ 2147483647 w 868"/>
                <a:gd name="T35" fmla="*/ 2147483647 h 1489"/>
                <a:gd name="T36" fmla="*/ 2147483647 w 868"/>
                <a:gd name="T37" fmla="*/ 2147483647 h 1489"/>
                <a:gd name="T38" fmla="*/ 2147483647 w 868"/>
                <a:gd name="T39" fmla="*/ 2147483647 h 1489"/>
                <a:gd name="T40" fmla="*/ 2147483647 w 868"/>
                <a:gd name="T41" fmla="*/ 2147483647 h 1489"/>
                <a:gd name="T42" fmla="*/ 2147483647 w 868"/>
                <a:gd name="T43" fmla="*/ 2147483647 h 1489"/>
                <a:gd name="T44" fmla="*/ 2147483647 w 868"/>
                <a:gd name="T45" fmla="*/ 0 h 1489"/>
                <a:gd name="T46" fmla="*/ 0 w 868"/>
                <a:gd name="T47" fmla="*/ 0 h 148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68"/>
                <a:gd name="T73" fmla="*/ 0 h 1489"/>
                <a:gd name="T74" fmla="*/ 868 w 868"/>
                <a:gd name="T75" fmla="*/ 1489 h 148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68" h="1489">
                  <a:moveTo>
                    <a:pt x="0" y="0"/>
                  </a:moveTo>
                  <a:lnTo>
                    <a:pt x="1" y="1489"/>
                  </a:lnTo>
                  <a:lnTo>
                    <a:pt x="868" y="279"/>
                  </a:lnTo>
                  <a:lnTo>
                    <a:pt x="840" y="259"/>
                  </a:lnTo>
                  <a:lnTo>
                    <a:pt x="804" y="235"/>
                  </a:lnTo>
                  <a:lnTo>
                    <a:pt x="762" y="210"/>
                  </a:lnTo>
                  <a:lnTo>
                    <a:pt x="721" y="186"/>
                  </a:lnTo>
                  <a:lnTo>
                    <a:pt x="679" y="163"/>
                  </a:lnTo>
                  <a:lnTo>
                    <a:pt x="642" y="145"/>
                  </a:lnTo>
                  <a:lnTo>
                    <a:pt x="597" y="124"/>
                  </a:lnTo>
                  <a:lnTo>
                    <a:pt x="544" y="102"/>
                  </a:lnTo>
                  <a:lnTo>
                    <a:pt x="496" y="84"/>
                  </a:lnTo>
                  <a:lnTo>
                    <a:pt x="454" y="70"/>
                  </a:lnTo>
                  <a:lnTo>
                    <a:pt x="417" y="58"/>
                  </a:lnTo>
                  <a:lnTo>
                    <a:pt x="379" y="48"/>
                  </a:lnTo>
                  <a:lnTo>
                    <a:pt x="330" y="36"/>
                  </a:lnTo>
                  <a:lnTo>
                    <a:pt x="288" y="27"/>
                  </a:lnTo>
                  <a:lnTo>
                    <a:pt x="244" y="19"/>
                  </a:lnTo>
                  <a:lnTo>
                    <a:pt x="207" y="15"/>
                  </a:lnTo>
                  <a:lnTo>
                    <a:pt x="168" y="9"/>
                  </a:lnTo>
                  <a:lnTo>
                    <a:pt x="127" y="6"/>
                  </a:lnTo>
                  <a:lnTo>
                    <a:pt x="85" y="3"/>
                  </a:lnTo>
                  <a:lnTo>
                    <a:pt x="39" y="0"/>
                  </a:lnTo>
                  <a:lnTo>
                    <a:pt x="0" y="0"/>
                  </a:lnTo>
                  <a:close/>
                </a:path>
              </a:pathLst>
            </a:custGeom>
            <a:solidFill>
              <a:srgbClr val="FF4141"/>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latin typeface="Times New Roman" panose="02020603050405020304" pitchFamily="18" charset="0"/>
                <a:cs typeface="Times New Roman" panose="02020603050405020304" pitchFamily="18" charset="0"/>
              </a:endParaRPr>
            </a:p>
          </p:txBody>
        </p:sp>
        <p:sp>
          <p:nvSpPr>
            <p:cNvPr id="21" name="Freeform 101"/>
            <p:cNvSpPr>
              <a:spLocks/>
            </p:cNvSpPr>
            <p:nvPr/>
          </p:nvSpPr>
          <p:spPr bwMode="auto">
            <a:xfrm rot="2137137">
              <a:off x="4881563" y="3230563"/>
              <a:ext cx="428625" cy="733425"/>
            </a:xfrm>
            <a:custGeom>
              <a:avLst/>
              <a:gdLst>
                <a:gd name="T0" fmla="*/ 0 w 868"/>
                <a:gd name="T1" fmla="*/ 0 h 1489"/>
                <a:gd name="T2" fmla="*/ 2147483647 w 868"/>
                <a:gd name="T3" fmla="*/ 2147483647 h 1489"/>
                <a:gd name="T4" fmla="*/ 2147483647 w 868"/>
                <a:gd name="T5" fmla="*/ 2147483647 h 1489"/>
                <a:gd name="T6" fmla="*/ 2147483647 w 868"/>
                <a:gd name="T7" fmla="*/ 2147483647 h 1489"/>
                <a:gd name="T8" fmla="*/ 2147483647 w 868"/>
                <a:gd name="T9" fmla="*/ 2147483647 h 1489"/>
                <a:gd name="T10" fmla="*/ 2147483647 w 868"/>
                <a:gd name="T11" fmla="*/ 2147483647 h 1489"/>
                <a:gd name="T12" fmla="*/ 2147483647 w 868"/>
                <a:gd name="T13" fmla="*/ 2147483647 h 1489"/>
                <a:gd name="T14" fmla="*/ 2147483647 w 868"/>
                <a:gd name="T15" fmla="*/ 2147483647 h 1489"/>
                <a:gd name="T16" fmla="*/ 2147483647 w 868"/>
                <a:gd name="T17" fmla="*/ 2147483647 h 1489"/>
                <a:gd name="T18" fmla="*/ 2147483647 w 868"/>
                <a:gd name="T19" fmla="*/ 2147483647 h 1489"/>
                <a:gd name="T20" fmla="*/ 2147483647 w 868"/>
                <a:gd name="T21" fmla="*/ 2147483647 h 1489"/>
                <a:gd name="T22" fmla="*/ 2147483647 w 868"/>
                <a:gd name="T23" fmla="*/ 2147483647 h 1489"/>
                <a:gd name="T24" fmla="*/ 2147483647 w 868"/>
                <a:gd name="T25" fmla="*/ 2147483647 h 1489"/>
                <a:gd name="T26" fmla="*/ 2147483647 w 868"/>
                <a:gd name="T27" fmla="*/ 2147483647 h 1489"/>
                <a:gd name="T28" fmla="*/ 2147483647 w 868"/>
                <a:gd name="T29" fmla="*/ 2147483647 h 1489"/>
                <a:gd name="T30" fmla="*/ 2147483647 w 868"/>
                <a:gd name="T31" fmla="*/ 2147483647 h 1489"/>
                <a:gd name="T32" fmla="*/ 2147483647 w 868"/>
                <a:gd name="T33" fmla="*/ 2147483647 h 1489"/>
                <a:gd name="T34" fmla="*/ 2147483647 w 868"/>
                <a:gd name="T35" fmla="*/ 2147483647 h 1489"/>
                <a:gd name="T36" fmla="*/ 2147483647 w 868"/>
                <a:gd name="T37" fmla="*/ 2147483647 h 1489"/>
                <a:gd name="T38" fmla="*/ 2147483647 w 868"/>
                <a:gd name="T39" fmla="*/ 2147483647 h 1489"/>
                <a:gd name="T40" fmla="*/ 2147483647 w 868"/>
                <a:gd name="T41" fmla="*/ 2147483647 h 1489"/>
                <a:gd name="T42" fmla="*/ 2147483647 w 868"/>
                <a:gd name="T43" fmla="*/ 2147483647 h 1489"/>
                <a:gd name="T44" fmla="*/ 2147483647 w 868"/>
                <a:gd name="T45" fmla="*/ 0 h 1489"/>
                <a:gd name="T46" fmla="*/ 0 w 868"/>
                <a:gd name="T47" fmla="*/ 0 h 148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68"/>
                <a:gd name="T73" fmla="*/ 0 h 1489"/>
                <a:gd name="T74" fmla="*/ 868 w 868"/>
                <a:gd name="T75" fmla="*/ 1489 h 148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68" h="1489">
                  <a:moveTo>
                    <a:pt x="0" y="0"/>
                  </a:moveTo>
                  <a:lnTo>
                    <a:pt x="1" y="1489"/>
                  </a:lnTo>
                  <a:lnTo>
                    <a:pt x="868" y="279"/>
                  </a:lnTo>
                  <a:lnTo>
                    <a:pt x="840" y="259"/>
                  </a:lnTo>
                  <a:lnTo>
                    <a:pt x="804" y="235"/>
                  </a:lnTo>
                  <a:lnTo>
                    <a:pt x="762" y="210"/>
                  </a:lnTo>
                  <a:lnTo>
                    <a:pt x="721" y="186"/>
                  </a:lnTo>
                  <a:lnTo>
                    <a:pt x="679" y="163"/>
                  </a:lnTo>
                  <a:lnTo>
                    <a:pt x="642" y="145"/>
                  </a:lnTo>
                  <a:lnTo>
                    <a:pt x="597" y="124"/>
                  </a:lnTo>
                  <a:lnTo>
                    <a:pt x="544" y="102"/>
                  </a:lnTo>
                  <a:lnTo>
                    <a:pt x="496" y="84"/>
                  </a:lnTo>
                  <a:lnTo>
                    <a:pt x="454" y="70"/>
                  </a:lnTo>
                  <a:lnTo>
                    <a:pt x="417" y="58"/>
                  </a:lnTo>
                  <a:lnTo>
                    <a:pt x="379" y="48"/>
                  </a:lnTo>
                  <a:lnTo>
                    <a:pt x="330" y="36"/>
                  </a:lnTo>
                  <a:lnTo>
                    <a:pt x="288" y="27"/>
                  </a:lnTo>
                  <a:lnTo>
                    <a:pt x="244" y="19"/>
                  </a:lnTo>
                  <a:lnTo>
                    <a:pt x="207" y="15"/>
                  </a:lnTo>
                  <a:lnTo>
                    <a:pt x="168" y="9"/>
                  </a:lnTo>
                  <a:lnTo>
                    <a:pt x="127" y="6"/>
                  </a:lnTo>
                  <a:lnTo>
                    <a:pt x="85" y="3"/>
                  </a:lnTo>
                  <a:lnTo>
                    <a:pt x="39" y="0"/>
                  </a:lnTo>
                  <a:lnTo>
                    <a:pt x="0" y="0"/>
                  </a:lnTo>
                  <a:close/>
                </a:path>
              </a:pathLst>
            </a:custGeom>
            <a:solidFill>
              <a:srgbClr val="FFC041"/>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latin typeface="Times New Roman" panose="02020603050405020304" pitchFamily="18" charset="0"/>
                <a:cs typeface="Times New Roman" panose="02020603050405020304" pitchFamily="18" charset="0"/>
              </a:endParaRPr>
            </a:p>
          </p:txBody>
        </p:sp>
        <p:sp>
          <p:nvSpPr>
            <p:cNvPr id="22" name="Freeform 102"/>
            <p:cNvSpPr>
              <a:spLocks/>
            </p:cNvSpPr>
            <p:nvPr/>
          </p:nvSpPr>
          <p:spPr bwMode="auto">
            <a:xfrm rot="1411785" flipH="1" flipV="1">
              <a:off x="4151313" y="3652838"/>
              <a:ext cx="428625" cy="735012"/>
            </a:xfrm>
            <a:custGeom>
              <a:avLst/>
              <a:gdLst>
                <a:gd name="T0" fmla="*/ 0 w 868"/>
                <a:gd name="T1" fmla="*/ 0 h 1489"/>
                <a:gd name="T2" fmla="*/ 2147483647 w 868"/>
                <a:gd name="T3" fmla="*/ 2147483647 h 1489"/>
                <a:gd name="T4" fmla="*/ 2147483647 w 868"/>
                <a:gd name="T5" fmla="*/ 2147483647 h 1489"/>
                <a:gd name="T6" fmla="*/ 2147483647 w 868"/>
                <a:gd name="T7" fmla="*/ 2147483647 h 1489"/>
                <a:gd name="T8" fmla="*/ 2147483647 w 868"/>
                <a:gd name="T9" fmla="*/ 2147483647 h 1489"/>
                <a:gd name="T10" fmla="*/ 2147483647 w 868"/>
                <a:gd name="T11" fmla="*/ 2147483647 h 1489"/>
                <a:gd name="T12" fmla="*/ 2147483647 w 868"/>
                <a:gd name="T13" fmla="*/ 2147483647 h 1489"/>
                <a:gd name="T14" fmla="*/ 2147483647 w 868"/>
                <a:gd name="T15" fmla="*/ 2147483647 h 1489"/>
                <a:gd name="T16" fmla="*/ 2147483647 w 868"/>
                <a:gd name="T17" fmla="*/ 2147483647 h 1489"/>
                <a:gd name="T18" fmla="*/ 2147483647 w 868"/>
                <a:gd name="T19" fmla="*/ 2147483647 h 1489"/>
                <a:gd name="T20" fmla="*/ 2147483647 w 868"/>
                <a:gd name="T21" fmla="*/ 2147483647 h 1489"/>
                <a:gd name="T22" fmla="*/ 2147483647 w 868"/>
                <a:gd name="T23" fmla="*/ 2147483647 h 1489"/>
                <a:gd name="T24" fmla="*/ 2147483647 w 868"/>
                <a:gd name="T25" fmla="*/ 2147483647 h 1489"/>
                <a:gd name="T26" fmla="*/ 2147483647 w 868"/>
                <a:gd name="T27" fmla="*/ 2147483647 h 1489"/>
                <a:gd name="T28" fmla="*/ 2147483647 w 868"/>
                <a:gd name="T29" fmla="*/ 2147483647 h 1489"/>
                <a:gd name="T30" fmla="*/ 2147483647 w 868"/>
                <a:gd name="T31" fmla="*/ 2147483647 h 1489"/>
                <a:gd name="T32" fmla="*/ 2147483647 w 868"/>
                <a:gd name="T33" fmla="*/ 2147483647 h 1489"/>
                <a:gd name="T34" fmla="*/ 2147483647 w 868"/>
                <a:gd name="T35" fmla="*/ 2147483647 h 1489"/>
                <a:gd name="T36" fmla="*/ 2147483647 w 868"/>
                <a:gd name="T37" fmla="*/ 2147483647 h 1489"/>
                <a:gd name="T38" fmla="*/ 2147483647 w 868"/>
                <a:gd name="T39" fmla="*/ 2147483647 h 1489"/>
                <a:gd name="T40" fmla="*/ 2147483647 w 868"/>
                <a:gd name="T41" fmla="*/ 2147483647 h 1489"/>
                <a:gd name="T42" fmla="*/ 2147483647 w 868"/>
                <a:gd name="T43" fmla="*/ 2147483647 h 1489"/>
                <a:gd name="T44" fmla="*/ 2147483647 w 868"/>
                <a:gd name="T45" fmla="*/ 0 h 1489"/>
                <a:gd name="T46" fmla="*/ 0 w 868"/>
                <a:gd name="T47" fmla="*/ 0 h 148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68"/>
                <a:gd name="T73" fmla="*/ 0 h 1489"/>
                <a:gd name="T74" fmla="*/ 868 w 868"/>
                <a:gd name="T75" fmla="*/ 1489 h 148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68" h="1489">
                  <a:moveTo>
                    <a:pt x="0" y="0"/>
                  </a:moveTo>
                  <a:lnTo>
                    <a:pt x="1" y="1489"/>
                  </a:lnTo>
                  <a:lnTo>
                    <a:pt x="868" y="279"/>
                  </a:lnTo>
                  <a:lnTo>
                    <a:pt x="840" y="259"/>
                  </a:lnTo>
                  <a:lnTo>
                    <a:pt x="804" y="235"/>
                  </a:lnTo>
                  <a:lnTo>
                    <a:pt x="762" y="210"/>
                  </a:lnTo>
                  <a:lnTo>
                    <a:pt x="721" y="186"/>
                  </a:lnTo>
                  <a:lnTo>
                    <a:pt x="679" y="163"/>
                  </a:lnTo>
                  <a:lnTo>
                    <a:pt x="642" y="145"/>
                  </a:lnTo>
                  <a:lnTo>
                    <a:pt x="597" y="124"/>
                  </a:lnTo>
                  <a:lnTo>
                    <a:pt x="544" y="102"/>
                  </a:lnTo>
                  <a:lnTo>
                    <a:pt x="496" y="84"/>
                  </a:lnTo>
                  <a:lnTo>
                    <a:pt x="454" y="70"/>
                  </a:lnTo>
                  <a:lnTo>
                    <a:pt x="417" y="58"/>
                  </a:lnTo>
                  <a:lnTo>
                    <a:pt x="379" y="48"/>
                  </a:lnTo>
                  <a:lnTo>
                    <a:pt x="330" y="36"/>
                  </a:lnTo>
                  <a:lnTo>
                    <a:pt x="288" y="27"/>
                  </a:lnTo>
                  <a:lnTo>
                    <a:pt x="244" y="19"/>
                  </a:lnTo>
                  <a:lnTo>
                    <a:pt x="207" y="15"/>
                  </a:lnTo>
                  <a:lnTo>
                    <a:pt x="168" y="9"/>
                  </a:lnTo>
                  <a:lnTo>
                    <a:pt x="127" y="6"/>
                  </a:lnTo>
                  <a:lnTo>
                    <a:pt x="85" y="3"/>
                  </a:lnTo>
                  <a:lnTo>
                    <a:pt x="39" y="0"/>
                  </a:lnTo>
                  <a:lnTo>
                    <a:pt x="0" y="0"/>
                  </a:lnTo>
                  <a:close/>
                </a:path>
              </a:pathLst>
            </a:custGeom>
            <a:solidFill>
              <a:srgbClr val="41C4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latin typeface="Times New Roman" panose="02020603050405020304" pitchFamily="18" charset="0"/>
                <a:cs typeface="Times New Roman" panose="02020603050405020304" pitchFamily="18" charset="0"/>
              </a:endParaRPr>
            </a:p>
          </p:txBody>
        </p:sp>
        <p:sp>
          <p:nvSpPr>
            <p:cNvPr id="23" name="Freeform 103"/>
            <p:cNvSpPr>
              <a:spLocks/>
            </p:cNvSpPr>
            <p:nvPr/>
          </p:nvSpPr>
          <p:spPr bwMode="auto">
            <a:xfrm rot="3548923" flipH="1" flipV="1">
              <a:off x="4071144" y="3409156"/>
              <a:ext cx="427038" cy="733425"/>
            </a:xfrm>
            <a:custGeom>
              <a:avLst/>
              <a:gdLst>
                <a:gd name="T0" fmla="*/ 0 w 868"/>
                <a:gd name="T1" fmla="*/ 0 h 1489"/>
                <a:gd name="T2" fmla="*/ 2147483647 w 868"/>
                <a:gd name="T3" fmla="*/ 2147483647 h 1489"/>
                <a:gd name="T4" fmla="*/ 2147483647 w 868"/>
                <a:gd name="T5" fmla="*/ 2147483647 h 1489"/>
                <a:gd name="T6" fmla="*/ 2147483647 w 868"/>
                <a:gd name="T7" fmla="*/ 2147483647 h 1489"/>
                <a:gd name="T8" fmla="*/ 2147483647 w 868"/>
                <a:gd name="T9" fmla="*/ 2147483647 h 1489"/>
                <a:gd name="T10" fmla="*/ 2147483647 w 868"/>
                <a:gd name="T11" fmla="*/ 2147483647 h 1489"/>
                <a:gd name="T12" fmla="*/ 2147483647 w 868"/>
                <a:gd name="T13" fmla="*/ 2147483647 h 1489"/>
                <a:gd name="T14" fmla="*/ 2147483647 w 868"/>
                <a:gd name="T15" fmla="*/ 2147483647 h 1489"/>
                <a:gd name="T16" fmla="*/ 2147483647 w 868"/>
                <a:gd name="T17" fmla="*/ 2147483647 h 1489"/>
                <a:gd name="T18" fmla="*/ 2147483647 w 868"/>
                <a:gd name="T19" fmla="*/ 2147483647 h 1489"/>
                <a:gd name="T20" fmla="*/ 2147483647 w 868"/>
                <a:gd name="T21" fmla="*/ 2147483647 h 1489"/>
                <a:gd name="T22" fmla="*/ 2147483647 w 868"/>
                <a:gd name="T23" fmla="*/ 2147483647 h 1489"/>
                <a:gd name="T24" fmla="*/ 2147483647 w 868"/>
                <a:gd name="T25" fmla="*/ 2147483647 h 1489"/>
                <a:gd name="T26" fmla="*/ 2147483647 w 868"/>
                <a:gd name="T27" fmla="*/ 2147483647 h 1489"/>
                <a:gd name="T28" fmla="*/ 2147483647 w 868"/>
                <a:gd name="T29" fmla="*/ 2147483647 h 1489"/>
                <a:gd name="T30" fmla="*/ 2147483647 w 868"/>
                <a:gd name="T31" fmla="*/ 2147483647 h 1489"/>
                <a:gd name="T32" fmla="*/ 2147483647 w 868"/>
                <a:gd name="T33" fmla="*/ 2147483647 h 1489"/>
                <a:gd name="T34" fmla="*/ 2147483647 w 868"/>
                <a:gd name="T35" fmla="*/ 2147483647 h 1489"/>
                <a:gd name="T36" fmla="*/ 2147483647 w 868"/>
                <a:gd name="T37" fmla="*/ 2147483647 h 1489"/>
                <a:gd name="T38" fmla="*/ 2147483647 w 868"/>
                <a:gd name="T39" fmla="*/ 2147483647 h 1489"/>
                <a:gd name="T40" fmla="*/ 2147483647 w 868"/>
                <a:gd name="T41" fmla="*/ 2147483647 h 1489"/>
                <a:gd name="T42" fmla="*/ 2147483647 w 868"/>
                <a:gd name="T43" fmla="*/ 2147483647 h 1489"/>
                <a:gd name="T44" fmla="*/ 2147483647 w 868"/>
                <a:gd name="T45" fmla="*/ 0 h 1489"/>
                <a:gd name="T46" fmla="*/ 0 w 868"/>
                <a:gd name="T47" fmla="*/ 0 h 148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68"/>
                <a:gd name="T73" fmla="*/ 0 h 1489"/>
                <a:gd name="T74" fmla="*/ 868 w 868"/>
                <a:gd name="T75" fmla="*/ 1489 h 148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68" h="1489">
                  <a:moveTo>
                    <a:pt x="0" y="0"/>
                  </a:moveTo>
                  <a:lnTo>
                    <a:pt x="1" y="1489"/>
                  </a:lnTo>
                  <a:lnTo>
                    <a:pt x="868" y="279"/>
                  </a:lnTo>
                  <a:lnTo>
                    <a:pt x="840" y="259"/>
                  </a:lnTo>
                  <a:lnTo>
                    <a:pt x="804" y="235"/>
                  </a:lnTo>
                  <a:lnTo>
                    <a:pt x="762" y="210"/>
                  </a:lnTo>
                  <a:lnTo>
                    <a:pt x="721" y="186"/>
                  </a:lnTo>
                  <a:lnTo>
                    <a:pt x="679" y="163"/>
                  </a:lnTo>
                  <a:lnTo>
                    <a:pt x="642" y="145"/>
                  </a:lnTo>
                  <a:lnTo>
                    <a:pt x="597" y="124"/>
                  </a:lnTo>
                  <a:lnTo>
                    <a:pt x="544" y="102"/>
                  </a:lnTo>
                  <a:lnTo>
                    <a:pt x="496" y="84"/>
                  </a:lnTo>
                  <a:lnTo>
                    <a:pt x="454" y="70"/>
                  </a:lnTo>
                  <a:lnTo>
                    <a:pt x="417" y="58"/>
                  </a:lnTo>
                  <a:lnTo>
                    <a:pt x="379" y="48"/>
                  </a:lnTo>
                  <a:lnTo>
                    <a:pt x="330" y="36"/>
                  </a:lnTo>
                  <a:lnTo>
                    <a:pt x="288" y="27"/>
                  </a:lnTo>
                  <a:lnTo>
                    <a:pt x="244" y="19"/>
                  </a:lnTo>
                  <a:lnTo>
                    <a:pt x="207" y="15"/>
                  </a:lnTo>
                  <a:lnTo>
                    <a:pt x="168" y="9"/>
                  </a:lnTo>
                  <a:lnTo>
                    <a:pt x="127" y="6"/>
                  </a:lnTo>
                  <a:lnTo>
                    <a:pt x="85" y="3"/>
                  </a:lnTo>
                  <a:lnTo>
                    <a:pt x="39" y="0"/>
                  </a:lnTo>
                  <a:lnTo>
                    <a:pt x="0" y="0"/>
                  </a:lnTo>
                  <a:close/>
                </a:path>
              </a:pathLst>
            </a:custGeom>
            <a:solidFill>
              <a:srgbClr val="4141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latin typeface="Times New Roman" panose="02020603050405020304" pitchFamily="18" charset="0"/>
                <a:cs typeface="Times New Roman" panose="02020603050405020304" pitchFamily="18" charset="0"/>
              </a:endParaRPr>
            </a:p>
          </p:txBody>
        </p:sp>
        <p:sp>
          <p:nvSpPr>
            <p:cNvPr id="24" name="Freeform 104"/>
            <p:cNvSpPr>
              <a:spLocks/>
            </p:cNvSpPr>
            <p:nvPr/>
          </p:nvSpPr>
          <p:spPr bwMode="auto">
            <a:xfrm rot="5684216" flipH="1" flipV="1">
              <a:off x="4148138" y="3160712"/>
              <a:ext cx="427038" cy="735013"/>
            </a:xfrm>
            <a:custGeom>
              <a:avLst/>
              <a:gdLst>
                <a:gd name="T0" fmla="*/ 0 w 868"/>
                <a:gd name="T1" fmla="*/ 0 h 1489"/>
                <a:gd name="T2" fmla="*/ 2147483647 w 868"/>
                <a:gd name="T3" fmla="*/ 2147483647 h 1489"/>
                <a:gd name="T4" fmla="*/ 2147483647 w 868"/>
                <a:gd name="T5" fmla="*/ 2147483647 h 1489"/>
                <a:gd name="T6" fmla="*/ 2147483647 w 868"/>
                <a:gd name="T7" fmla="*/ 2147483647 h 1489"/>
                <a:gd name="T8" fmla="*/ 2147483647 w 868"/>
                <a:gd name="T9" fmla="*/ 2147483647 h 1489"/>
                <a:gd name="T10" fmla="*/ 2147483647 w 868"/>
                <a:gd name="T11" fmla="*/ 2147483647 h 1489"/>
                <a:gd name="T12" fmla="*/ 2147483647 w 868"/>
                <a:gd name="T13" fmla="*/ 2147483647 h 1489"/>
                <a:gd name="T14" fmla="*/ 2147483647 w 868"/>
                <a:gd name="T15" fmla="*/ 2147483647 h 1489"/>
                <a:gd name="T16" fmla="*/ 2147483647 w 868"/>
                <a:gd name="T17" fmla="*/ 2147483647 h 1489"/>
                <a:gd name="T18" fmla="*/ 2147483647 w 868"/>
                <a:gd name="T19" fmla="*/ 2147483647 h 1489"/>
                <a:gd name="T20" fmla="*/ 2147483647 w 868"/>
                <a:gd name="T21" fmla="*/ 2147483647 h 1489"/>
                <a:gd name="T22" fmla="*/ 2147483647 w 868"/>
                <a:gd name="T23" fmla="*/ 2147483647 h 1489"/>
                <a:gd name="T24" fmla="*/ 2147483647 w 868"/>
                <a:gd name="T25" fmla="*/ 2147483647 h 1489"/>
                <a:gd name="T26" fmla="*/ 2147483647 w 868"/>
                <a:gd name="T27" fmla="*/ 2147483647 h 1489"/>
                <a:gd name="T28" fmla="*/ 2147483647 w 868"/>
                <a:gd name="T29" fmla="*/ 2147483647 h 1489"/>
                <a:gd name="T30" fmla="*/ 2147483647 w 868"/>
                <a:gd name="T31" fmla="*/ 2147483647 h 1489"/>
                <a:gd name="T32" fmla="*/ 2147483647 w 868"/>
                <a:gd name="T33" fmla="*/ 2147483647 h 1489"/>
                <a:gd name="T34" fmla="*/ 2147483647 w 868"/>
                <a:gd name="T35" fmla="*/ 2147483647 h 1489"/>
                <a:gd name="T36" fmla="*/ 2147483647 w 868"/>
                <a:gd name="T37" fmla="*/ 2147483647 h 1489"/>
                <a:gd name="T38" fmla="*/ 2147483647 w 868"/>
                <a:gd name="T39" fmla="*/ 2147483647 h 1489"/>
                <a:gd name="T40" fmla="*/ 2147483647 w 868"/>
                <a:gd name="T41" fmla="*/ 2147483647 h 1489"/>
                <a:gd name="T42" fmla="*/ 2147483647 w 868"/>
                <a:gd name="T43" fmla="*/ 2147483647 h 1489"/>
                <a:gd name="T44" fmla="*/ 2147483647 w 868"/>
                <a:gd name="T45" fmla="*/ 0 h 1489"/>
                <a:gd name="T46" fmla="*/ 0 w 868"/>
                <a:gd name="T47" fmla="*/ 0 h 148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68"/>
                <a:gd name="T73" fmla="*/ 0 h 1489"/>
                <a:gd name="T74" fmla="*/ 868 w 868"/>
                <a:gd name="T75" fmla="*/ 1489 h 148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68" h="1489">
                  <a:moveTo>
                    <a:pt x="0" y="0"/>
                  </a:moveTo>
                  <a:lnTo>
                    <a:pt x="1" y="1489"/>
                  </a:lnTo>
                  <a:lnTo>
                    <a:pt x="868" y="279"/>
                  </a:lnTo>
                  <a:lnTo>
                    <a:pt x="840" y="259"/>
                  </a:lnTo>
                  <a:lnTo>
                    <a:pt x="804" y="235"/>
                  </a:lnTo>
                  <a:lnTo>
                    <a:pt x="762" y="210"/>
                  </a:lnTo>
                  <a:lnTo>
                    <a:pt x="721" y="186"/>
                  </a:lnTo>
                  <a:lnTo>
                    <a:pt x="679" y="163"/>
                  </a:lnTo>
                  <a:lnTo>
                    <a:pt x="642" y="145"/>
                  </a:lnTo>
                  <a:lnTo>
                    <a:pt x="597" y="124"/>
                  </a:lnTo>
                  <a:lnTo>
                    <a:pt x="544" y="102"/>
                  </a:lnTo>
                  <a:lnTo>
                    <a:pt x="496" y="84"/>
                  </a:lnTo>
                  <a:lnTo>
                    <a:pt x="454" y="70"/>
                  </a:lnTo>
                  <a:lnTo>
                    <a:pt x="417" y="58"/>
                  </a:lnTo>
                  <a:lnTo>
                    <a:pt x="379" y="48"/>
                  </a:lnTo>
                  <a:lnTo>
                    <a:pt x="330" y="36"/>
                  </a:lnTo>
                  <a:lnTo>
                    <a:pt x="288" y="27"/>
                  </a:lnTo>
                  <a:lnTo>
                    <a:pt x="244" y="19"/>
                  </a:lnTo>
                  <a:lnTo>
                    <a:pt x="207" y="15"/>
                  </a:lnTo>
                  <a:lnTo>
                    <a:pt x="168" y="9"/>
                  </a:lnTo>
                  <a:lnTo>
                    <a:pt x="127" y="6"/>
                  </a:lnTo>
                  <a:lnTo>
                    <a:pt x="85" y="3"/>
                  </a:lnTo>
                  <a:lnTo>
                    <a:pt x="39" y="0"/>
                  </a:lnTo>
                  <a:lnTo>
                    <a:pt x="0" y="0"/>
                  </a:lnTo>
                  <a:close/>
                </a:path>
              </a:pathLst>
            </a:custGeom>
            <a:solidFill>
              <a:srgbClr val="C041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latin typeface="Times New Roman" panose="02020603050405020304" pitchFamily="18" charset="0"/>
                <a:cs typeface="Times New Roman" panose="02020603050405020304" pitchFamily="18" charset="0"/>
              </a:endParaRPr>
            </a:p>
          </p:txBody>
        </p:sp>
        <p:sp>
          <p:nvSpPr>
            <p:cNvPr id="25" name="Freeform 105"/>
            <p:cNvSpPr>
              <a:spLocks/>
            </p:cNvSpPr>
            <p:nvPr/>
          </p:nvSpPr>
          <p:spPr bwMode="auto">
            <a:xfrm>
              <a:off x="4151313" y="3060700"/>
              <a:ext cx="558800" cy="711200"/>
            </a:xfrm>
            <a:custGeom>
              <a:avLst/>
              <a:gdLst>
                <a:gd name="T0" fmla="*/ 0 w 1135"/>
                <a:gd name="T1" fmla="*/ 2147483647 h 1443"/>
                <a:gd name="T2" fmla="*/ 2147483647 w 1135"/>
                <a:gd name="T3" fmla="*/ 2147483647 h 1443"/>
                <a:gd name="T4" fmla="*/ 2147483647 w 1135"/>
                <a:gd name="T5" fmla="*/ 0 h 1443"/>
                <a:gd name="T6" fmla="*/ 2147483647 w 1135"/>
                <a:gd name="T7" fmla="*/ 2147483647 h 1443"/>
                <a:gd name="T8" fmla="*/ 2147483647 w 1135"/>
                <a:gd name="T9" fmla="*/ 2147483647 h 1443"/>
                <a:gd name="T10" fmla="*/ 2147483647 w 1135"/>
                <a:gd name="T11" fmla="*/ 2147483647 h 1443"/>
                <a:gd name="T12" fmla="*/ 2147483647 w 1135"/>
                <a:gd name="T13" fmla="*/ 2147483647 h 1443"/>
                <a:gd name="T14" fmla="*/ 2147483647 w 1135"/>
                <a:gd name="T15" fmla="*/ 2147483647 h 1443"/>
                <a:gd name="T16" fmla="*/ 2147483647 w 1135"/>
                <a:gd name="T17" fmla="*/ 2147483647 h 1443"/>
                <a:gd name="T18" fmla="*/ 2147483647 w 1135"/>
                <a:gd name="T19" fmla="*/ 2147483647 h 1443"/>
                <a:gd name="T20" fmla="*/ 2147483647 w 1135"/>
                <a:gd name="T21" fmla="*/ 2147483647 h 1443"/>
                <a:gd name="T22" fmla="*/ 2147483647 w 1135"/>
                <a:gd name="T23" fmla="*/ 2147483647 h 1443"/>
                <a:gd name="T24" fmla="*/ 2147483647 w 1135"/>
                <a:gd name="T25" fmla="*/ 2147483647 h 1443"/>
                <a:gd name="T26" fmla="*/ 2147483647 w 1135"/>
                <a:gd name="T27" fmla="*/ 2147483647 h 1443"/>
                <a:gd name="T28" fmla="*/ 2147483647 w 1135"/>
                <a:gd name="T29" fmla="*/ 2147483647 h 1443"/>
                <a:gd name="T30" fmla="*/ 2147483647 w 1135"/>
                <a:gd name="T31" fmla="*/ 2147483647 h 1443"/>
                <a:gd name="T32" fmla="*/ 2147483647 w 1135"/>
                <a:gd name="T33" fmla="*/ 2147483647 h 1443"/>
                <a:gd name="T34" fmla="*/ 2147483647 w 1135"/>
                <a:gd name="T35" fmla="*/ 2147483647 h 1443"/>
                <a:gd name="T36" fmla="*/ 2147483647 w 1135"/>
                <a:gd name="T37" fmla="*/ 2147483647 h 1443"/>
                <a:gd name="T38" fmla="*/ 2147483647 w 1135"/>
                <a:gd name="T39" fmla="*/ 2147483647 h 1443"/>
                <a:gd name="T40" fmla="*/ 2147483647 w 1135"/>
                <a:gd name="T41" fmla="*/ 2147483647 h 1443"/>
                <a:gd name="T42" fmla="*/ 2147483647 w 1135"/>
                <a:gd name="T43" fmla="*/ 2147483647 h 1443"/>
                <a:gd name="T44" fmla="*/ 2147483647 w 1135"/>
                <a:gd name="T45" fmla="*/ 2147483647 h 1443"/>
                <a:gd name="T46" fmla="*/ 0 w 1135"/>
                <a:gd name="T47" fmla="*/ 2147483647 h 144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135"/>
                <a:gd name="T73" fmla="*/ 0 h 1443"/>
                <a:gd name="T74" fmla="*/ 1135 w 1135"/>
                <a:gd name="T75" fmla="*/ 1443 h 144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135" h="1443">
                  <a:moveTo>
                    <a:pt x="0" y="476"/>
                  </a:moveTo>
                  <a:lnTo>
                    <a:pt x="1135" y="1443"/>
                  </a:lnTo>
                  <a:lnTo>
                    <a:pt x="777" y="0"/>
                  </a:lnTo>
                  <a:lnTo>
                    <a:pt x="743" y="8"/>
                  </a:lnTo>
                  <a:lnTo>
                    <a:pt x="702" y="20"/>
                  </a:lnTo>
                  <a:lnTo>
                    <a:pt x="655" y="35"/>
                  </a:lnTo>
                  <a:lnTo>
                    <a:pt x="611" y="51"/>
                  </a:lnTo>
                  <a:lnTo>
                    <a:pt x="566" y="67"/>
                  </a:lnTo>
                  <a:lnTo>
                    <a:pt x="528" y="84"/>
                  </a:lnTo>
                  <a:lnTo>
                    <a:pt x="483" y="104"/>
                  </a:lnTo>
                  <a:lnTo>
                    <a:pt x="431" y="130"/>
                  </a:lnTo>
                  <a:lnTo>
                    <a:pt x="387" y="155"/>
                  </a:lnTo>
                  <a:lnTo>
                    <a:pt x="349" y="177"/>
                  </a:lnTo>
                  <a:lnTo>
                    <a:pt x="315" y="198"/>
                  </a:lnTo>
                  <a:lnTo>
                    <a:pt x="283" y="220"/>
                  </a:lnTo>
                  <a:lnTo>
                    <a:pt x="242" y="249"/>
                  </a:lnTo>
                  <a:lnTo>
                    <a:pt x="208" y="275"/>
                  </a:lnTo>
                  <a:lnTo>
                    <a:pt x="173" y="304"/>
                  </a:lnTo>
                  <a:lnTo>
                    <a:pt x="146" y="329"/>
                  </a:lnTo>
                  <a:lnTo>
                    <a:pt x="116" y="355"/>
                  </a:lnTo>
                  <a:lnTo>
                    <a:pt x="87" y="384"/>
                  </a:lnTo>
                  <a:lnTo>
                    <a:pt x="57" y="414"/>
                  </a:lnTo>
                  <a:lnTo>
                    <a:pt x="25" y="447"/>
                  </a:lnTo>
                  <a:lnTo>
                    <a:pt x="0" y="476"/>
                  </a:lnTo>
                  <a:close/>
                </a:path>
              </a:pathLst>
            </a:custGeom>
            <a:solidFill>
              <a:srgbClr val="FF41C4"/>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latin typeface="Times New Roman" panose="02020603050405020304" pitchFamily="18" charset="0"/>
                <a:cs typeface="Times New Roman" panose="02020603050405020304" pitchFamily="18" charset="0"/>
              </a:endParaRPr>
            </a:p>
          </p:txBody>
        </p:sp>
        <p:sp>
          <p:nvSpPr>
            <p:cNvPr id="26" name="Freeform 106"/>
            <p:cNvSpPr>
              <a:spLocks/>
            </p:cNvSpPr>
            <p:nvPr/>
          </p:nvSpPr>
          <p:spPr bwMode="auto">
            <a:xfrm rot="5009571">
              <a:off x="4883944" y="3580606"/>
              <a:ext cx="427038" cy="733425"/>
            </a:xfrm>
            <a:custGeom>
              <a:avLst/>
              <a:gdLst>
                <a:gd name="T0" fmla="*/ 0 w 868"/>
                <a:gd name="T1" fmla="*/ 0 h 1489"/>
                <a:gd name="T2" fmla="*/ 2147483647 w 868"/>
                <a:gd name="T3" fmla="*/ 2147483647 h 1489"/>
                <a:gd name="T4" fmla="*/ 2147483647 w 868"/>
                <a:gd name="T5" fmla="*/ 2147483647 h 1489"/>
                <a:gd name="T6" fmla="*/ 2147483647 w 868"/>
                <a:gd name="T7" fmla="*/ 2147483647 h 1489"/>
                <a:gd name="T8" fmla="*/ 2147483647 w 868"/>
                <a:gd name="T9" fmla="*/ 2147483647 h 1489"/>
                <a:gd name="T10" fmla="*/ 2147483647 w 868"/>
                <a:gd name="T11" fmla="*/ 2147483647 h 1489"/>
                <a:gd name="T12" fmla="*/ 2147483647 w 868"/>
                <a:gd name="T13" fmla="*/ 2147483647 h 1489"/>
                <a:gd name="T14" fmla="*/ 2147483647 w 868"/>
                <a:gd name="T15" fmla="*/ 2147483647 h 1489"/>
                <a:gd name="T16" fmla="*/ 2147483647 w 868"/>
                <a:gd name="T17" fmla="*/ 2147483647 h 1489"/>
                <a:gd name="T18" fmla="*/ 2147483647 w 868"/>
                <a:gd name="T19" fmla="*/ 2147483647 h 1489"/>
                <a:gd name="T20" fmla="*/ 2147483647 w 868"/>
                <a:gd name="T21" fmla="*/ 2147483647 h 1489"/>
                <a:gd name="T22" fmla="*/ 2147483647 w 868"/>
                <a:gd name="T23" fmla="*/ 2147483647 h 1489"/>
                <a:gd name="T24" fmla="*/ 2147483647 w 868"/>
                <a:gd name="T25" fmla="*/ 2147483647 h 1489"/>
                <a:gd name="T26" fmla="*/ 2147483647 w 868"/>
                <a:gd name="T27" fmla="*/ 2147483647 h 1489"/>
                <a:gd name="T28" fmla="*/ 2147483647 w 868"/>
                <a:gd name="T29" fmla="*/ 2147483647 h 1489"/>
                <a:gd name="T30" fmla="*/ 2147483647 w 868"/>
                <a:gd name="T31" fmla="*/ 2147483647 h 1489"/>
                <a:gd name="T32" fmla="*/ 2147483647 w 868"/>
                <a:gd name="T33" fmla="*/ 2147483647 h 1489"/>
                <a:gd name="T34" fmla="*/ 2147483647 w 868"/>
                <a:gd name="T35" fmla="*/ 2147483647 h 1489"/>
                <a:gd name="T36" fmla="*/ 2147483647 w 868"/>
                <a:gd name="T37" fmla="*/ 2147483647 h 1489"/>
                <a:gd name="T38" fmla="*/ 2147483647 w 868"/>
                <a:gd name="T39" fmla="*/ 2147483647 h 1489"/>
                <a:gd name="T40" fmla="*/ 2147483647 w 868"/>
                <a:gd name="T41" fmla="*/ 2147483647 h 1489"/>
                <a:gd name="T42" fmla="*/ 2147483647 w 868"/>
                <a:gd name="T43" fmla="*/ 2147483647 h 1489"/>
                <a:gd name="T44" fmla="*/ 2147483647 w 868"/>
                <a:gd name="T45" fmla="*/ 0 h 1489"/>
                <a:gd name="T46" fmla="*/ 0 w 868"/>
                <a:gd name="T47" fmla="*/ 0 h 148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68"/>
                <a:gd name="T73" fmla="*/ 0 h 1489"/>
                <a:gd name="T74" fmla="*/ 868 w 868"/>
                <a:gd name="T75" fmla="*/ 1489 h 148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68" h="1489">
                  <a:moveTo>
                    <a:pt x="0" y="0"/>
                  </a:moveTo>
                  <a:lnTo>
                    <a:pt x="1" y="1489"/>
                  </a:lnTo>
                  <a:lnTo>
                    <a:pt x="868" y="279"/>
                  </a:lnTo>
                  <a:lnTo>
                    <a:pt x="840" y="259"/>
                  </a:lnTo>
                  <a:lnTo>
                    <a:pt x="804" y="235"/>
                  </a:lnTo>
                  <a:lnTo>
                    <a:pt x="762" y="210"/>
                  </a:lnTo>
                  <a:lnTo>
                    <a:pt x="721" y="186"/>
                  </a:lnTo>
                  <a:lnTo>
                    <a:pt x="679" y="163"/>
                  </a:lnTo>
                  <a:lnTo>
                    <a:pt x="642" y="145"/>
                  </a:lnTo>
                  <a:lnTo>
                    <a:pt x="597" y="124"/>
                  </a:lnTo>
                  <a:lnTo>
                    <a:pt x="544" y="102"/>
                  </a:lnTo>
                  <a:lnTo>
                    <a:pt x="496" y="84"/>
                  </a:lnTo>
                  <a:lnTo>
                    <a:pt x="454" y="70"/>
                  </a:lnTo>
                  <a:lnTo>
                    <a:pt x="417" y="58"/>
                  </a:lnTo>
                  <a:lnTo>
                    <a:pt x="379" y="48"/>
                  </a:lnTo>
                  <a:lnTo>
                    <a:pt x="330" y="36"/>
                  </a:lnTo>
                  <a:lnTo>
                    <a:pt x="288" y="27"/>
                  </a:lnTo>
                  <a:lnTo>
                    <a:pt x="244" y="19"/>
                  </a:lnTo>
                  <a:lnTo>
                    <a:pt x="207" y="15"/>
                  </a:lnTo>
                  <a:lnTo>
                    <a:pt x="168" y="9"/>
                  </a:lnTo>
                  <a:lnTo>
                    <a:pt x="127" y="6"/>
                  </a:lnTo>
                  <a:lnTo>
                    <a:pt x="85" y="3"/>
                  </a:lnTo>
                  <a:lnTo>
                    <a:pt x="39" y="0"/>
                  </a:lnTo>
                  <a:lnTo>
                    <a:pt x="0" y="0"/>
                  </a:lnTo>
                  <a:close/>
                </a:path>
              </a:pathLst>
            </a:custGeom>
            <a:solidFill>
              <a:srgbClr val="C4FF41"/>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latin typeface="Times New Roman" panose="02020603050405020304" pitchFamily="18" charset="0"/>
                <a:cs typeface="Times New Roman" panose="02020603050405020304" pitchFamily="18" charset="0"/>
              </a:endParaRPr>
            </a:p>
          </p:txBody>
        </p:sp>
        <p:sp>
          <p:nvSpPr>
            <p:cNvPr id="27" name="Freeform 107"/>
            <p:cNvSpPr>
              <a:spLocks/>
            </p:cNvSpPr>
            <p:nvPr/>
          </p:nvSpPr>
          <p:spPr bwMode="auto">
            <a:xfrm rot="7165269">
              <a:off x="4710907" y="3771106"/>
              <a:ext cx="427038" cy="733425"/>
            </a:xfrm>
            <a:custGeom>
              <a:avLst/>
              <a:gdLst>
                <a:gd name="T0" fmla="*/ 0 w 868"/>
                <a:gd name="T1" fmla="*/ 0 h 1489"/>
                <a:gd name="T2" fmla="*/ 2147483647 w 868"/>
                <a:gd name="T3" fmla="*/ 2147483647 h 1489"/>
                <a:gd name="T4" fmla="*/ 2147483647 w 868"/>
                <a:gd name="T5" fmla="*/ 2147483647 h 1489"/>
                <a:gd name="T6" fmla="*/ 2147483647 w 868"/>
                <a:gd name="T7" fmla="*/ 2147483647 h 1489"/>
                <a:gd name="T8" fmla="*/ 2147483647 w 868"/>
                <a:gd name="T9" fmla="*/ 2147483647 h 1489"/>
                <a:gd name="T10" fmla="*/ 2147483647 w 868"/>
                <a:gd name="T11" fmla="*/ 2147483647 h 1489"/>
                <a:gd name="T12" fmla="*/ 2147483647 w 868"/>
                <a:gd name="T13" fmla="*/ 2147483647 h 1489"/>
                <a:gd name="T14" fmla="*/ 2147483647 w 868"/>
                <a:gd name="T15" fmla="*/ 2147483647 h 1489"/>
                <a:gd name="T16" fmla="*/ 2147483647 w 868"/>
                <a:gd name="T17" fmla="*/ 2147483647 h 1489"/>
                <a:gd name="T18" fmla="*/ 2147483647 w 868"/>
                <a:gd name="T19" fmla="*/ 2147483647 h 1489"/>
                <a:gd name="T20" fmla="*/ 2147483647 w 868"/>
                <a:gd name="T21" fmla="*/ 2147483647 h 1489"/>
                <a:gd name="T22" fmla="*/ 2147483647 w 868"/>
                <a:gd name="T23" fmla="*/ 2147483647 h 1489"/>
                <a:gd name="T24" fmla="*/ 2147483647 w 868"/>
                <a:gd name="T25" fmla="*/ 2147483647 h 1489"/>
                <a:gd name="T26" fmla="*/ 2147483647 w 868"/>
                <a:gd name="T27" fmla="*/ 2147483647 h 1489"/>
                <a:gd name="T28" fmla="*/ 2147483647 w 868"/>
                <a:gd name="T29" fmla="*/ 2147483647 h 1489"/>
                <a:gd name="T30" fmla="*/ 2147483647 w 868"/>
                <a:gd name="T31" fmla="*/ 2147483647 h 1489"/>
                <a:gd name="T32" fmla="*/ 2147483647 w 868"/>
                <a:gd name="T33" fmla="*/ 2147483647 h 1489"/>
                <a:gd name="T34" fmla="*/ 2147483647 w 868"/>
                <a:gd name="T35" fmla="*/ 2147483647 h 1489"/>
                <a:gd name="T36" fmla="*/ 2147483647 w 868"/>
                <a:gd name="T37" fmla="*/ 2147483647 h 1489"/>
                <a:gd name="T38" fmla="*/ 2147483647 w 868"/>
                <a:gd name="T39" fmla="*/ 2147483647 h 1489"/>
                <a:gd name="T40" fmla="*/ 2147483647 w 868"/>
                <a:gd name="T41" fmla="*/ 2147483647 h 1489"/>
                <a:gd name="T42" fmla="*/ 2147483647 w 868"/>
                <a:gd name="T43" fmla="*/ 2147483647 h 1489"/>
                <a:gd name="T44" fmla="*/ 2147483647 w 868"/>
                <a:gd name="T45" fmla="*/ 0 h 1489"/>
                <a:gd name="T46" fmla="*/ 0 w 868"/>
                <a:gd name="T47" fmla="*/ 0 h 148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68"/>
                <a:gd name="T73" fmla="*/ 0 h 1489"/>
                <a:gd name="T74" fmla="*/ 868 w 868"/>
                <a:gd name="T75" fmla="*/ 1489 h 148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68" h="1489">
                  <a:moveTo>
                    <a:pt x="0" y="0"/>
                  </a:moveTo>
                  <a:lnTo>
                    <a:pt x="1" y="1489"/>
                  </a:lnTo>
                  <a:lnTo>
                    <a:pt x="868" y="279"/>
                  </a:lnTo>
                  <a:lnTo>
                    <a:pt x="840" y="259"/>
                  </a:lnTo>
                  <a:lnTo>
                    <a:pt x="804" y="235"/>
                  </a:lnTo>
                  <a:lnTo>
                    <a:pt x="762" y="210"/>
                  </a:lnTo>
                  <a:lnTo>
                    <a:pt x="721" y="186"/>
                  </a:lnTo>
                  <a:lnTo>
                    <a:pt x="679" y="163"/>
                  </a:lnTo>
                  <a:lnTo>
                    <a:pt x="642" y="145"/>
                  </a:lnTo>
                  <a:lnTo>
                    <a:pt x="597" y="124"/>
                  </a:lnTo>
                  <a:lnTo>
                    <a:pt x="544" y="102"/>
                  </a:lnTo>
                  <a:lnTo>
                    <a:pt x="496" y="84"/>
                  </a:lnTo>
                  <a:lnTo>
                    <a:pt x="454" y="70"/>
                  </a:lnTo>
                  <a:lnTo>
                    <a:pt x="417" y="58"/>
                  </a:lnTo>
                  <a:lnTo>
                    <a:pt x="379" y="48"/>
                  </a:lnTo>
                  <a:lnTo>
                    <a:pt x="330" y="36"/>
                  </a:lnTo>
                  <a:lnTo>
                    <a:pt x="288" y="27"/>
                  </a:lnTo>
                  <a:lnTo>
                    <a:pt x="244" y="19"/>
                  </a:lnTo>
                  <a:lnTo>
                    <a:pt x="207" y="15"/>
                  </a:lnTo>
                  <a:lnTo>
                    <a:pt x="168" y="9"/>
                  </a:lnTo>
                  <a:lnTo>
                    <a:pt x="127" y="6"/>
                  </a:lnTo>
                  <a:lnTo>
                    <a:pt x="85" y="3"/>
                  </a:lnTo>
                  <a:lnTo>
                    <a:pt x="39" y="0"/>
                  </a:lnTo>
                  <a:lnTo>
                    <a:pt x="0" y="0"/>
                  </a:lnTo>
                  <a:close/>
                </a:path>
              </a:pathLst>
            </a:custGeom>
            <a:solidFill>
              <a:srgbClr val="41FF41"/>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latin typeface="Times New Roman" panose="02020603050405020304" pitchFamily="18" charset="0"/>
                <a:cs typeface="Times New Roman" panose="02020603050405020304" pitchFamily="18" charset="0"/>
              </a:endParaRPr>
            </a:p>
          </p:txBody>
        </p:sp>
        <p:sp>
          <p:nvSpPr>
            <p:cNvPr id="28" name="Freeform 108"/>
            <p:cNvSpPr>
              <a:spLocks/>
            </p:cNvSpPr>
            <p:nvPr/>
          </p:nvSpPr>
          <p:spPr bwMode="auto">
            <a:xfrm rot="-1490677" flipH="1" flipV="1">
              <a:off x="4460875" y="3829050"/>
              <a:ext cx="427038" cy="733425"/>
            </a:xfrm>
            <a:custGeom>
              <a:avLst/>
              <a:gdLst>
                <a:gd name="T0" fmla="*/ 0 w 868"/>
                <a:gd name="T1" fmla="*/ 0 h 1489"/>
                <a:gd name="T2" fmla="*/ 2147483647 w 868"/>
                <a:gd name="T3" fmla="*/ 2147483647 h 1489"/>
                <a:gd name="T4" fmla="*/ 2147483647 w 868"/>
                <a:gd name="T5" fmla="*/ 2147483647 h 1489"/>
                <a:gd name="T6" fmla="*/ 2147483647 w 868"/>
                <a:gd name="T7" fmla="*/ 2147483647 h 1489"/>
                <a:gd name="T8" fmla="*/ 2147483647 w 868"/>
                <a:gd name="T9" fmla="*/ 2147483647 h 1489"/>
                <a:gd name="T10" fmla="*/ 2147483647 w 868"/>
                <a:gd name="T11" fmla="*/ 2147483647 h 1489"/>
                <a:gd name="T12" fmla="*/ 2147483647 w 868"/>
                <a:gd name="T13" fmla="*/ 2147483647 h 1489"/>
                <a:gd name="T14" fmla="*/ 2147483647 w 868"/>
                <a:gd name="T15" fmla="*/ 2147483647 h 1489"/>
                <a:gd name="T16" fmla="*/ 2147483647 w 868"/>
                <a:gd name="T17" fmla="*/ 2147483647 h 1489"/>
                <a:gd name="T18" fmla="*/ 2147483647 w 868"/>
                <a:gd name="T19" fmla="*/ 2147483647 h 1489"/>
                <a:gd name="T20" fmla="*/ 2147483647 w 868"/>
                <a:gd name="T21" fmla="*/ 2147483647 h 1489"/>
                <a:gd name="T22" fmla="*/ 2147483647 w 868"/>
                <a:gd name="T23" fmla="*/ 2147483647 h 1489"/>
                <a:gd name="T24" fmla="*/ 2147483647 w 868"/>
                <a:gd name="T25" fmla="*/ 2147483647 h 1489"/>
                <a:gd name="T26" fmla="*/ 2147483647 w 868"/>
                <a:gd name="T27" fmla="*/ 2147483647 h 1489"/>
                <a:gd name="T28" fmla="*/ 2147483647 w 868"/>
                <a:gd name="T29" fmla="*/ 2147483647 h 1489"/>
                <a:gd name="T30" fmla="*/ 2147483647 w 868"/>
                <a:gd name="T31" fmla="*/ 2147483647 h 1489"/>
                <a:gd name="T32" fmla="*/ 2147483647 w 868"/>
                <a:gd name="T33" fmla="*/ 2147483647 h 1489"/>
                <a:gd name="T34" fmla="*/ 2147483647 w 868"/>
                <a:gd name="T35" fmla="*/ 2147483647 h 1489"/>
                <a:gd name="T36" fmla="*/ 2147483647 w 868"/>
                <a:gd name="T37" fmla="*/ 2147483647 h 1489"/>
                <a:gd name="T38" fmla="*/ 2147483647 w 868"/>
                <a:gd name="T39" fmla="*/ 2147483647 h 1489"/>
                <a:gd name="T40" fmla="*/ 2147483647 w 868"/>
                <a:gd name="T41" fmla="*/ 2147483647 h 1489"/>
                <a:gd name="T42" fmla="*/ 2147483647 w 868"/>
                <a:gd name="T43" fmla="*/ 2147483647 h 1489"/>
                <a:gd name="T44" fmla="*/ 2147483647 w 868"/>
                <a:gd name="T45" fmla="*/ 0 h 1489"/>
                <a:gd name="T46" fmla="*/ 0 w 868"/>
                <a:gd name="T47" fmla="*/ 0 h 148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68"/>
                <a:gd name="T73" fmla="*/ 0 h 1489"/>
                <a:gd name="T74" fmla="*/ 868 w 868"/>
                <a:gd name="T75" fmla="*/ 1489 h 148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68" h="1489">
                  <a:moveTo>
                    <a:pt x="0" y="0"/>
                  </a:moveTo>
                  <a:lnTo>
                    <a:pt x="1" y="1489"/>
                  </a:lnTo>
                  <a:lnTo>
                    <a:pt x="868" y="279"/>
                  </a:lnTo>
                  <a:lnTo>
                    <a:pt x="840" y="259"/>
                  </a:lnTo>
                  <a:lnTo>
                    <a:pt x="804" y="235"/>
                  </a:lnTo>
                  <a:lnTo>
                    <a:pt x="762" y="210"/>
                  </a:lnTo>
                  <a:lnTo>
                    <a:pt x="721" y="186"/>
                  </a:lnTo>
                  <a:lnTo>
                    <a:pt x="679" y="163"/>
                  </a:lnTo>
                  <a:lnTo>
                    <a:pt x="642" y="145"/>
                  </a:lnTo>
                  <a:lnTo>
                    <a:pt x="597" y="124"/>
                  </a:lnTo>
                  <a:lnTo>
                    <a:pt x="544" y="102"/>
                  </a:lnTo>
                  <a:lnTo>
                    <a:pt x="496" y="84"/>
                  </a:lnTo>
                  <a:lnTo>
                    <a:pt x="454" y="70"/>
                  </a:lnTo>
                  <a:lnTo>
                    <a:pt x="417" y="58"/>
                  </a:lnTo>
                  <a:lnTo>
                    <a:pt x="379" y="48"/>
                  </a:lnTo>
                  <a:lnTo>
                    <a:pt x="330" y="36"/>
                  </a:lnTo>
                  <a:lnTo>
                    <a:pt x="288" y="27"/>
                  </a:lnTo>
                  <a:lnTo>
                    <a:pt x="244" y="19"/>
                  </a:lnTo>
                  <a:lnTo>
                    <a:pt x="207" y="15"/>
                  </a:lnTo>
                  <a:lnTo>
                    <a:pt x="168" y="9"/>
                  </a:lnTo>
                  <a:lnTo>
                    <a:pt x="127" y="6"/>
                  </a:lnTo>
                  <a:lnTo>
                    <a:pt x="85" y="3"/>
                  </a:lnTo>
                  <a:lnTo>
                    <a:pt x="39" y="0"/>
                  </a:lnTo>
                  <a:lnTo>
                    <a:pt x="0" y="0"/>
                  </a:lnTo>
                  <a:close/>
                </a:path>
              </a:pathLst>
            </a:custGeom>
            <a:solidFill>
              <a:srgbClr val="41FFC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latin typeface="Times New Roman" panose="02020603050405020304" pitchFamily="18" charset="0"/>
                <a:cs typeface="Times New Roman" panose="02020603050405020304" pitchFamily="18" charset="0"/>
              </a:endParaRPr>
            </a:p>
          </p:txBody>
        </p:sp>
        <p:sp>
          <p:nvSpPr>
            <p:cNvPr id="29" name="Text Box 109"/>
            <p:cNvSpPr txBox="1">
              <a:spLocks noChangeArrowheads="1"/>
            </p:cNvSpPr>
            <p:nvPr/>
          </p:nvSpPr>
          <p:spPr bwMode="auto">
            <a:xfrm>
              <a:off x="4849813" y="1831975"/>
              <a:ext cx="950912" cy="523220"/>
            </a:xfrm>
            <a:prstGeom prst="rect">
              <a:avLst/>
            </a:prstGeom>
            <a:noFill/>
            <a:ln w="9525">
              <a:noFill/>
              <a:miter lim="800000"/>
              <a:headEnd/>
              <a:tailEnd/>
            </a:ln>
            <a:effectLst>
              <a:outerShdw blurRad="63500" dist="38099" dir="2700000" algn="ctr" rotWithShape="0">
                <a:schemeClr val="tx2">
                  <a:alpha val="74997"/>
                </a:schemeClr>
              </a:outerShdw>
            </a:effectLst>
          </p:spPr>
          <p:txBody>
            <a:bodyPr>
              <a:spAutoFit/>
            </a:bodyPr>
            <a:lstStyle/>
            <a:p>
              <a:pPr>
                <a:defRPr/>
              </a:pPr>
              <a:r>
                <a:rPr lang="en-US" sz="1400" dirty="0">
                  <a:solidFill>
                    <a:schemeClr val="bg1"/>
                  </a:solidFill>
                  <a:effectLst>
                    <a:outerShdw blurRad="38100" dist="38100" dir="2700000" algn="tl">
                      <a:srgbClr val="DDDDDD"/>
                    </a:outerShdw>
                  </a:effectLst>
                  <a:latin typeface="Times New Roman" panose="02020603050405020304" pitchFamily="18" charset="0"/>
                  <a:cs typeface="Times New Roman" panose="02020603050405020304" pitchFamily="18" charset="0"/>
                </a:rPr>
                <a:t>Monitor</a:t>
              </a:r>
            </a:p>
            <a:p>
              <a:pPr>
                <a:defRPr/>
              </a:pPr>
              <a:r>
                <a:rPr lang="en-US" sz="1400" dirty="0">
                  <a:solidFill>
                    <a:schemeClr val="bg1"/>
                  </a:solidFill>
                  <a:effectLst>
                    <a:outerShdw blurRad="38100" dist="38100" dir="2700000" algn="tl">
                      <a:srgbClr val="DDDDDD"/>
                    </a:outerShdw>
                  </a:effectLst>
                  <a:latin typeface="Times New Roman" panose="02020603050405020304" pitchFamily="18" charset="0"/>
                  <a:cs typeface="Times New Roman" panose="02020603050405020304" pitchFamily="18" charset="0"/>
                </a:rPr>
                <a:t>Health</a:t>
              </a:r>
            </a:p>
          </p:txBody>
        </p:sp>
        <p:sp>
          <p:nvSpPr>
            <p:cNvPr id="30" name="Text Box 110"/>
            <p:cNvSpPr txBox="1">
              <a:spLocks noChangeArrowheads="1"/>
            </p:cNvSpPr>
            <p:nvPr/>
          </p:nvSpPr>
          <p:spPr bwMode="auto">
            <a:xfrm>
              <a:off x="5040313" y="2517775"/>
              <a:ext cx="1636712" cy="523220"/>
            </a:xfrm>
            <a:prstGeom prst="rect">
              <a:avLst/>
            </a:prstGeom>
            <a:noFill/>
            <a:ln w="9525">
              <a:noFill/>
              <a:miter lim="800000"/>
              <a:headEnd/>
              <a:tailEnd/>
            </a:ln>
            <a:effectLst>
              <a:outerShdw blurRad="63500" dist="38099" dir="2700000" algn="ctr" rotWithShape="0">
                <a:schemeClr val="tx2">
                  <a:alpha val="74997"/>
                </a:schemeClr>
              </a:outerShdw>
            </a:effectLst>
          </p:spPr>
          <p:txBody>
            <a:bodyPr>
              <a:spAutoFit/>
            </a:bodyPr>
            <a:lstStyle/>
            <a:p>
              <a:pPr algn="r">
                <a:defRPr/>
              </a:pPr>
              <a:r>
                <a:rPr lang="en-US" sz="1400" dirty="0">
                  <a:solidFill>
                    <a:schemeClr val="bg1"/>
                  </a:solidFill>
                  <a:effectLst>
                    <a:outerShdw blurRad="38100" dist="38100" dir="2700000" algn="tl">
                      <a:srgbClr val="DDDDDD"/>
                    </a:outerShdw>
                  </a:effectLst>
                  <a:latin typeface="Times New Roman" panose="02020603050405020304" pitchFamily="18" charset="0"/>
                  <a:cs typeface="Times New Roman" panose="02020603050405020304" pitchFamily="18" charset="0"/>
                </a:rPr>
                <a:t>Diagnose</a:t>
              </a:r>
            </a:p>
            <a:p>
              <a:pPr algn="r">
                <a:defRPr/>
              </a:pPr>
              <a:r>
                <a:rPr lang="en-US" sz="1400" dirty="0">
                  <a:solidFill>
                    <a:schemeClr val="bg1"/>
                  </a:solidFill>
                  <a:effectLst>
                    <a:outerShdw blurRad="38100" dist="38100" dir="2700000" algn="tl">
                      <a:srgbClr val="DDDDDD"/>
                    </a:outerShdw>
                  </a:effectLst>
                  <a:latin typeface="Times New Roman" panose="02020603050405020304" pitchFamily="18" charset="0"/>
                  <a:cs typeface="Times New Roman" panose="02020603050405020304" pitchFamily="18" charset="0"/>
                </a:rPr>
                <a:t>&amp; Investigate</a:t>
              </a:r>
            </a:p>
          </p:txBody>
        </p:sp>
        <p:sp>
          <p:nvSpPr>
            <p:cNvPr id="31" name="Text Box 111"/>
            <p:cNvSpPr txBox="1">
              <a:spLocks noChangeArrowheads="1"/>
            </p:cNvSpPr>
            <p:nvPr/>
          </p:nvSpPr>
          <p:spPr bwMode="auto">
            <a:xfrm>
              <a:off x="5830888" y="3679825"/>
              <a:ext cx="1046162" cy="738664"/>
            </a:xfrm>
            <a:prstGeom prst="rect">
              <a:avLst/>
            </a:prstGeom>
            <a:noFill/>
            <a:ln w="9525">
              <a:noFill/>
              <a:miter lim="800000"/>
              <a:headEnd/>
              <a:tailEnd/>
            </a:ln>
            <a:effectLst>
              <a:outerShdw blurRad="63500" dist="38099" dir="2700000" algn="ctr" rotWithShape="0">
                <a:schemeClr val="tx2">
                  <a:alpha val="74997"/>
                </a:schemeClr>
              </a:outerShdw>
            </a:effectLst>
          </p:spPr>
          <p:txBody>
            <a:bodyPr>
              <a:spAutoFit/>
            </a:bodyPr>
            <a:lstStyle/>
            <a:p>
              <a:pPr algn="r">
                <a:defRPr/>
              </a:pPr>
              <a:r>
                <a:rPr lang="en-US" sz="1400" dirty="0">
                  <a:solidFill>
                    <a:schemeClr val="bg1"/>
                  </a:solidFill>
                  <a:effectLst>
                    <a:outerShdw blurRad="38100" dist="38100" dir="2700000" algn="tl">
                      <a:srgbClr val="DDDDDD"/>
                    </a:outerShdw>
                  </a:effectLst>
                  <a:latin typeface="Times New Roman" panose="02020603050405020304" pitchFamily="18" charset="0"/>
                  <a:cs typeface="Times New Roman" panose="02020603050405020304" pitchFamily="18" charset="0"/>
                </a:rPr>
                <a:t>Inform,</a:t>
              </a:r>
            </a:p>
            <a:p>
              <a:pPr algn="r">
                <a:defRPr/>
              </a:pPr>
              <a:r>
                <a:rPr lang="en-US" sz="1400" dirty="0">
                  <a:solidFill>
                    <a:schemeClr val="bg1"/>
                  </a:solidFill>
                  <a:effectLst>
                    <a:outerShdw blurRad="38100" dist="38100" dir="2700000" algn="tl">
                      <a:srgbClr val="DDDDDD"/>
                    </a:outerShdw>
                  </a:effectLst>
                  <a:latin typeface="Times New Roman" panose="02020603050405020304" pitchFamily="18" charset="0"/>
                  <a:cs typeface="Times New Roman" panose="02020603050405020304" pitchFamily="18" charset="0"/>
                </a:rPr>
                <a:t>Educate,</a:t>
              </a:r>
            </a:p>
            <a:p>
              <a:pPr algn="r">
                <a:defRPr/>
              </a:pPr>
              <a:r>
                <a:rPr lang="en-US" sz="1400" dirty="0">
                  <a:solidFill>
                    <a:schemeClr val="bg1"/>
                  </a:solidFill>
                  <a:effectLst>
                    <a:outerShdw blurRad="38100" dist="38100" dir="2700000" algn="tl">
                      <a:srgbClr val="DDDDDD"/>
                    </a:outerShdw>
                  </a:effectLst>
                  <a:latin typeface="Times New Roman" panose="02020603050405020304" pitchFamily="18" charset="0"/>
                  <a:cs typeface="Times New Roman" panose="02020603050405020304" pitchFamily="18" charset="0"/>
                </a:rPr>
                <a:t>Empower</a:t>
              </a:r>
            </a:p>
          </p:txBody>
        </p:sp>
        <p:sp>
          <p:nvSpPr>
            <p:cNvPr id="32" name="Text Box 112"/>
            <p:cNvSpPr txBox="1">
              <a:spLocks noChangeArrowheads="1"/>
            </p:cNvSpPr>
            <p:nvPr/>
          </p:nvSpPr>
          <p:spPr bwMode="auto">
            <a:xfrm>
              <a:off x="5259388" y="4546600"/>
              <a:ext cx="1779587" cy="738664"/>
            </a:xfrm>
            <a:prstGeom prst="rect">
              <a:avLst/>
            </a:prstGeom>
            <a:noFill/>
            <a:ln w="9525">
              <a:noFill/>
              <a:miter lim="800000"/>
              <a:headEnd/>
              <a:tailEnd/>
            </a:ln>
            <a:effectLst>
              <a:outerShdw blurRad="63500" dist="38099" dir="2700000" algn="ctr" rotWithShape="0">
                <a:schemeClr val="tx2">
                  <a:alpha val="74997"/>
                </a:schemeClr>
              </a:outerShdw>
            </a:effectLst>
          </p:spPr>
          <p:txBody>
            <a:bodyPr>
              <a:spAutoFit/>
            </a:bodyPr>
            <a:lstStyle/>
            <a:p>
              <a:pPr>
                <a:defRPr/>
              </a:pPr>
              <a:r>
                <a:rPr lang="en-US" sz="1400" dirty="0">
                  <a:solidFill>
                    <a:schemeClr val="bg1"/>
                  </a:solidFill>
                  <a:effectLst>
                    <a:outerShdw blurRad="38100" dist="38100" dir="2700000" algn="tl">
                      <a:srgbClr val="DDDDDD"/>
                    </a:outerShdw>
                  </a:effectLst>
                  <a:latin typeface="Times New Roman" panose="02020603050405020304" pitchFamily="18" charset="0"/>
                  <a:cs typeface="Times New Roman" panose="02020603050405020304" pitchFamily="18" charset="0"/>
                </a:rPr>
                <a:t>Mobilize</a:t>
              </a:r>
            </a:p>
            <a:p>
              <a:pPr>
                <a:defRPr/>
              </a:pPr>
              <a:r>
                <a:rPr lang="en-US" sz="1400" dirty="0">
                  <a:solidFill>
                    <a:schemeClr val="bg1"/>
                  </a:solidFill>
                  <a:effectLst>
                    <a:outerShdw blurRad="38100" dist="38100" dir="2700000" algn="tl">
                      <a:srgbClr val="DDDDDD"/>
                    </a:outerShdw>
                  </a:effectLst>
                  <a:latin typeface="Times New Roman" panose="02020603050405020304" pitchFamily="18" charset="0"/>
                  <a:cs typeface="Times New Roman" panose="02020603050405020304" pitchFamily="18" charset="0"/>
                </a:rPr>
                <a:t> Community</a:t>
              </a:r>
            </a:p>
            <a:p>
              <a:pPr>
                <a:defRPr/>
              </a:pPr>
              <a:r>
                <a:rPr lang="en-US" sz="1400" dirty="0">
                  <a:solidFill>
                    <a:schemeClr val="bg1"/>
                  </a:solidFill>
                  <a:effectLst>
                    <a:outerShdw blurRad="38100" dist="38100" dir="2700000" algn="tl">
                      <a:srgbClr val="DDDDDD"/>
                    </a:outerShdw>
                  </a:effectLst>
                  <a:latin typeface="Times New Roman" panose="02020603050405020304" pitchFamily="18" charset="0"/>
                  <a:cs typeface="Times New Roman" panose="02020603050405020304" pitchFamily="18" charset="0"/>
                </a:rPr>
                <a:t>  Partnerships</a:t>
              </a:r>
            </a:p>
          </p:txBody>
        </p:sp>
        <p:sp>
          <p:nvSpPr>
            <p:cNvPr id="33" name="Text Box 113"/>
            <p:cNvSpPr txBox="1">
              <a:spLocks noChangeArrowheads="1"/>
            </p:cNvSpPr>
            <p:nvPr/>
          </p:nvSpPr>
          <p:spPr bwMode="auto">
            <a:xfrm>
              <a:off x="4373563" y="5099050"/>
              <a:ext cx="1046162" cy="523220"/>
            </a:xfrm>
            <a:prstGeom prst="rect">
              <a:avLst/>
            </a:prstGeom>
            <a:noFill/>
            <a:ln w="9525">
              <a:noFill/>
              <a:miter lim="800000"/>
              <a:headEnd/>
              <a:tailEnd/>
            </a:ln>
            <a:effectLst>
              <a:outerShdw blurRad="63500" dist="38099" dir="2700000" algn="ctr" rotWithShape="0">
                <a:schemeClr val="tx2">
                  <a:alpha val="74997"/>
                </a:schemeClr>
              </a:outerShdw>
            </a:effectLst>
          </p:spPr>
          <p:txBody>
            <a:bodyPr>
              <a:spAutoFit/>
            </a:bodyPr>
            <a:lstStyle/>
            <a:p>
              <a:pPr algn="ctr">
                <a:defRPr/>
              </a:pPr>
              <a:r>
                <a:rPr lang="en-US" sz="1400" dirty="0">
                  <a:solidFill>
                    <a:schemeClr val="bg1"/>
                  </a:solidFill>
                  <a:effectLst>
                    <a:outerShdw blurRad="38100" dist="38100" dir="2700000" algn="tl">
                      <a:srgbClr val="DDDDDD"/>
                    </a:outerShdw>
                  </a:effectLst>
                  <a:latin typeface="Times New Roman" panose="02020603050405020304" pitchFamily="18" charset="0"/>
                  <a:cs typeface="Times New Roman" panose="02020603050405020304" pitchFamily="18" charset="0"/>
                </a:rPr>
                <a:t>Develop</a:t>
              </a:r>
            </a:p>
            <a:p>
              <a:pPr algn="ctr">
                <a:defRPr/>
              </a:pPr>
              <a:r>
                <a:rPr lang="en-US" sz="1400" dirty="0">
                  <a:solidFill>
                    <a:schemeClr val="bg1"/>
                  </a:solidFill>
                  <a:effectLst>
                    <a:outerShdw blurRad="38100" dist="38100" dir="2700000" algn="tl">
                      <a:srgbClr val="DDDDDD"/>
                    </a:outerShdw>
                  </a:effectLst>
                  <a:latin typeface="Times New Roman" panose="02020603050405020304" pitchFamily="18" charset="0"/>
                  <a:cs typeface="Times New Roman" panose="02020603050405020304" pitchFamily="18" charset="0"/>
                </a:rPr>
                <a:t>Policies</a:t>
              </a:r>
            </a:p>
          </p:txBody>
        </p:sp>
        <p:sp>
          <p:nvSpPr>
            <p:cNvPr id="34" name="Text Box 114"/>
            <p:cNvSpPr txBox="1">
              <a:spLocks noChangeArrowheads="1"/>
            </p:cNvSpPr>
            <p:nvPr/>
          </p:nvSpPr>
          <p:spPr bwMode="auto">
            <a:xfrm>
              <a:off x="3078163" y="4718050"/>
              <a:ext cx="1046162" cy="523220"/>
            </a:xfrm>
            <a:prstGeom prst="rect">
              <a:avLst/>
            </a:prstGeom>
            <a:noFill/>
            <a:ln w="9525">
              <a:noFill/>
              <a:miter lim="800000"/>
              <a:headEnd/>
              <a:tailEnd/>
            </a:ln>
            <a:effectLst>
              <a:outerShdw blurRad="63500" dist="38099" dir="2700000" algn="ctr" rotWithShape="0">
                <a:schemeClr val="tx2">
                  <a:alpha val="74997"/>
                </a:schemeClr>
              </a:outerShdw>
            </a:effectLst>
          </p:spPr>
          <p:txBody>
            <a:bodyPr>
              <a:spAutoFit/>
            </a:bodyPr>
            <a:lstStyle/>
            <a:p>
              <a:pPr algn="ctr">
                <a:defRPr/>
              </a:pPr>
              <a:r>
                <a:rPr lang="en-US" sz="1400" dirty="0">
                  <a:solidFill>
                    <a:schemeClr val="bg1"/>
                  </a:solidFill>
                  <a:effectLst>
                    <a:outerShdw blurRad="38100" dist="38100" dir="2700000" algn="tl">
                      <a:srgbClr val="DDDDDD"/>
                    </a:outerShdw>
                  </a:effectLst>
                  <a:latin typeface="Times New Roman" panose="02020603050405020304" pitchFamily="18" charset="0"/>
                  <a:cs typeface="Times New Roman" panose="02020603050405020304" pitchFamily="18" charset="0"/>
                </a:rPr>
                <a:t>Enforce</a:t>
              </a:r>
            </a:p>
            <a:p>
              <a:pPr algn="ctr">
                <a:defRPr/>
              </a:pPr>
              <a:r>
                <a:rPr lang="en-US" sz="1400" dirty="0">
                  <a:solidFill>
                    <a:schemeClr val="bg1"/>
                  </a:solidFill>
                  <a:effectLst>
                    <a:outerShdw blurRad="38100" dist="38100" dir="2700000" algn="tl">
                      <a:srgbClr val="DDDDDD"/>
                    </a:outerShdw>
                  </a:effectLst>
                  <a:latin typeface="Times New Roman" panose="02020603050405020304" pitchFamily="18" charset="0"/>
                  <a:cs typeface="Times New Roman" panose="02020603050405020304" pitchFamily="18" charset="0"/>
                </a:rPr>
                <a:t>Laws</a:t>
              </a:r>
            </a:p>
          </p:txBody>
        </p:sp>
        <p:sp>
          <p:nvSpPr>
            <p:cNvPr id="35" name="Text Box 115"/>
            <p:cNvSpPr txBox="1">
              <a:spLocks noChangeArrowheads="1"/>
            </p:cNvSpPr>
            <p:nvPr/>
          </p:nvSpPr>
          <p:spPr bwMode="auto">
            <a:xfrm>
              <a:off x="2535238" y="3756025"/>
              <a:ext cx="1779587" cy="738664"/>
            </a:xfrm>
            <a:prstGeom prst="rect">
              <a:avLst/>
            </a:prstGeom>
            <a:noFill/>
            <a:ln w="9525">
              <a:noFill/>
              <a:miter lim="800000"/>
              <a:headEnd/>
              <a:tailEnd/>
            </a:ln>
            <a:effectLst>
              <a:outerShdw blurRad="63500" dist="38099" dir="2700000" algn="ctr" rotWithShape="0">
                <a:schemeClr val="tx2">
                  <a:alpha val="74997"/>
                </a:schemeClr>
              </a:outerShdw>
            </a:effectLst>
          </p:spPr>
          <p:txBody>
            <a:bodyPr>
              <a:spAutoFit/>
            </a:bodyPr>
            <a:lstStyle/>
            <a:p>
              <a:pPr>
                <a:defRPr/>
              </a:pPr>
              <a:r>
                <a:rPr lang="en-US" sz="1400" dirty="0">
                  <a:solidFill>
                    <a:schemeClr val="bg1"/>
                  </a:solidFill>
                  <a:effectLst>
                    <a:outerShdw blurRad="38100" dist="38100" dir="2700000" algn="tl">
                      <a:srgbClr val="DDDDDD"/>
                    </a:outerShdw>
                  </a:effectLst>
                  <a:latin typeface="Times New Roman" panose="02020603050405020304" pitchFamily="18" charset="0"/>
                  <a:cs typeface="Times New Roman" panose="02020603050405020304" pitchFamily="18" charset="0"/>
                </a:rPr>
                <a:t>Link</a:t>
              </a:r>
            </a:p>
            <a:p>
              <a:pPr>
                <a:defRPr/>
              </a:pPr>
              <a:r>
                <a:rPr lang="en-US" sz="1400" dirty="0">
                  <a:solidFill>
                    <a:schemeClr val="bg1"/>
                  </a:solidFill>
                  <a:effectLst>
                    <a:outerShdw blurRad="38100" dist="38100" dir="2700000" algn="tl">
                      <a:srgbClr val="DDDDDD"/>
                    </a:outerShdw>
                  </a:effectLst>
                  <a:latin typeface="Times New Roman" panose="02020603050405020304" pitchFamily="18" charset="0"/>
                  <a:cs typeface="Times New Roman" panose="02020603050405020304" pitchFamily="18" charset="0"/>
                </a:rPr>
                <a:t>to / Provide</a:t>
              </a:r>
            </a:p>
            <a:p>
              <a:pPr>
                <a:defRPr/>
              </a:pPr>
              <a:r>
                <a:rPr lang="en-US" sz="1400" dirty="0">
                  <a:solidFill>
                    <a:schemeClr val="bg1"/>
                  </a:solidFill>
                  <a:effectLst>
                    <a:outerShdw blurRad="38100" dist="38100" dir="2700000" algn="tl">
                      <a:srgbClr val="DDDDDD"/>
                    </a:outerShdw>
                  </a:effectLst>
                  <a:latin typeface="Times New Roman" panose="02020603050405020304" pitchFamily="18" charset="0"/>
                  <a:cs typeface="Times New Roman" panose="02020603050405020304" pitchFamily="18" charset="0"/>
                </a:rPr>
                <a:t>Care</a:t>
              </a:r>
            </a:p>
          </p:txBody>
        </p:sp>
        <p:sp>
          <p:nvSpPr>
            <p:cNvPr id="36" name="Text Box 116"/>
            <p:cNvSpPr txBox="1">
              <a:spLocks noChangeArrowheads="1"/>
            </p:cNvSpPr>
            <p:nvPr/>
          </p:nvSpPr>
          <p:spPr bwMode="auto">
            <a:xfrm>
              <a:off x="2487613" y="2679700"/>
              <a:ext cx="1303337" cy="738664"/>
            </a:xfrm>
            <a:prstGeom prst="rect">
              <a:avLst/>
            </a:prstGeom>
            <a:noFill/>
            <a:ln w="9525">
              <a:noFill/>
              <a:miter lim="800000"/>
              <a:headEnd/>
              <a:tailEnd/>
            </a:ln>
            <a:effectLst>
              <a:outerShdw blurRad="63500" dist="38099" dir="2700000" algn="ctr" rotWithShape="0">
                <a:schemeClr val="tx2">
                  <a:alpha val="74997"/>
                </a:schemeClr>
              </a:outerShdw>
            </a:effectLst>
          </p:spPr>
          <p:txBody>
            <a:bodyPr>
              <a:spAutoFit/>
            </a:bodyPr>
            <a:lstStyle/>
            <a:p>
              <a:pPr>
                <a:defRPr/>
              </a:pPr>
              <a:r>
                <a:rPr lang="en-US" sz="1400" dirty="0">
                  <a:solidFill>
                    <a:schemeClr val="bg1"/>
                  </a:solidFill>
                  <a:effectLst>
                    <a:outerShdw blurRad="38100" dist="38100" dir="2700000" algn="tl">
                      <a:srgbClr val="DDDDDD"/>
                    </a:outerShdw>
                  </a:effectLst>
                  <a:latin typeface="Times New Roman" panose="02020603050405020304" pitchFamily="18" charset="0"/>
                  <a:cs typeface="Times New Roman" panose="02020603050405020304" pitchFamily="18" charset="0"/>
                </a:rPr>
                <a:t>    Assure</a:t>
              </a:r>
            </a:p>
            <a:p>
              <a:pPr>
                <a:defRPr/>
              </a:pPr>
              <a:r>
                <a:rPr lang="en-US" sz="1400" dirty="0">
                  <a:solidFill>
                    <a:schemeClr val="bg1"/>
                  </a:solidFill>
                  <a:effectLst>
                    <a:outerShdw blurRad="38100" dist="38100" dir="2700000" algn="tl">
                      <a:srgbClr val="DDDDDD"/>
                    </a:outerShdw>
                  </a:effectLst>
                  <a:latin typeface="Times New Roman" panose="02020603050405020304" pitchFamily="18" charset="0"/>
                  <a:cs typeface="Times New Roman" panose="02020603050405020304" pitchFamily="18" charset="0"/>
                </a:rPr>
                <a:t>  Competent</a:t>
              </a:r>
            </a:p>
            <a:p>
              <a:pPr>
                <a:defRPr/>
              </a:pPr>
              <a:r>
                <a:rPr lang="en-US" sz="1400" dirty="0">
                  <a:solidFill>
                    <a:schemeClr val="bg1"/>
                  </a:solidFill>
                  <a:effectLst>
                    <a:outerShdw blurRad="38100" dist="38100" dir="2700000" algn="tl">
                      <a:srgbClr val="DDDDDD"/>
                    </a:outerShdw>
                  </a:effectLst>
                  <a:latin typeface="Times New Roman" panose="02020603050405020304" pitchFamily="18" charset="0"/>
                  <a:cs typeface="Times New Roman" panose="02020603050405020304" pitchFamily="18" charset="0"/>
                </a:rPr>
                <a:t>Workforce</a:t>
              </a:r>
            </a:p>
          </p:txBody>
        </p:sp>
        <p:sp>
          <p:nvSpPr>
            <p:cNvPr id="37" name="Text Box 117"/>
            <p:cNvSpPr txBox="1">
              <a:spLocks noChangeArrowheads="1"/>
            </p:cNvSpPr>
            <p:nvPr/>
          </p:nvSpPr>
          <p:spPr bwMode="auto">
            <a:xfrm>
              <a:off x="3240088" y="2079625"/>
              <a:ext cx="950912" cy="304800"/>
            </a:xfrm>
            <a:prstGeom prst="rect">
              <a:avLst/>
            </a:prstGeom>
            <a:noFill/>
            <a:ln w="9525">
              <a:noFill/>
              <a:miter lim="800000"/>
              <a:headEnd/>
              <a:tailEnd/>
            </a:ln>
            <a:effectLst>
              <a:outerShdw blurRad="63500" dist="38099" dir="2700000" algn="ctr" rotWithShape="0">
                <a:schemeClr val="tx2">
                  <a:alpha val="74997"/>
                </a:schemeClr>
              </a:outerShdw>
            </a:effectLst>
          </p:spPr>
          <p:txBody>
            <a:bodyPr>
              <a:spAutoFit/>
            </a:bodyPr>
            <a:lstStyle/>
            <a:p>
              <a:pPr algn="ctr">
                <a:defRPr/>
              </a:pPr>
              <a:r>
                <a:rPr lang="en-US" sz="1400" dirty="0">
                  <a:solidFill>
                    <a:schemeClr val="bg1"/>
                  </a:solidFill>
                  <a:effectLst>
                    <a:outerShdw blurRad="38100" dist="38100" dir="2700000" algn="tl">
                      <a:srgbClr val="DDDDDD"/>
                    </a:outerShdw>
                  </a:effectLst>
                  <a:latin typeface="Times New Roman" panose="02020603050405020304" pitchFamily="18" charset="0"/>
                  <a:cs typeface="Times New Roman" panose="02020603050405020304" pitchFamily="18" charset="0"/>
                </a:rPr>
                <a:t>Evaluate</a:t>
              </a:r>
            </a:p>
          </p:txBody>
        </p:sp>
        <p:sp>
          <p:nvSpPr>
            <p:cNvPr id="38" name="Text Box 118"/>
            <p:cNvSpPr txBox="1">
              <a:spLocks noChangeArrowheads="1"/>
            </p:cNvSpPr>
            <p:nvPr/>
          </p:nvSpPr>
          <p:spPr bwMode="auto">
            <a:xfrm>
              <a:off x="4230688" y="3594100"/>
              <a:ext cx="950912" cy="304800"/>
            </a:xfrm>
            <a:prstGeom prst="rect">
              <a:avLst/>
            </a:prstGeom>
            <a:noFill/>
            <a:ln w="9525">
              <a:noFill/>
              <a:miter lim="800000"/>
              <a:headEnd/>
              <a:tailEnd/>
            </a:ln>
            <a:effectLst>
              <a:outerShdw blurRad="63500" dist="38099" dir="2700000" algn="ctr" rotWithShape="0">
                <a:schemeClr val="tx2">
                  <a:alpha val="74997"/>
                </a:schemeClr>
              </a:outerShdw>
            </a:effectLst>
          </p:spPr>
          <p:txBody>
            <a:bodyPr>
              <a:spAutoFit/>
            </a:bodyPr>
            <a:lstStyle/>
            <a:p>
              <a:pPr algn="ctr">
                <a:defRPr/>
              </a:pPr>
              <a:r>
                <a:rPr lang="en-US" sz="1400" dirty="0">
                  <a:solidFill>
                    <a:schemeClr val="bg1"/>
                  </a:solidFill>
                  <a:effectLst>
                    <a:outerShdw blurRad="38100" dist="38100" dir="2700000" algn="tl">
                      <a:srgbClr val="DDDDDD"/>
                    </a:outerShdw>
                  </a:effectLst>
                  <a:latin typeface="Times New Roman" panose="02020603050405020304" pitchFamily="18" charset="0"/>
                  <a:cs typeface="Times New Roman" panose="02020603050405020304" pitchFamily="18" charset="0"/>
                </a:rPr>
                <a:t>Research</a:t>
              </a:r>
            </a:p>
          </p:txBody>
        </p:sp>
        <p:sp>
          <p:nvSpPr>
            <p:cNvPr id="39" name="TextBox 36"/>
            <p:cNvSpPr txBox="1">
              <a:spLocks noChangeArrowheads="1"/>
            </p:cNvSpPr>
            <p:nvPr/>
          </p:nvSpPr>
          <p:spPr bwMode="auto">
            <a:xfrm>
              <a:off x="6253163" y="1335088"/>
              <a:ext cx="2303462"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ar-SA" sz="2800">
                  <a:latin typeface="Times New Roman" panose="02020603050405020304" pitchFamily="18" charset="0"/>
                  <a:ea typeface="MS PGothic" pitchFamily="34" charset="-128"/>
                  <a:cs typeface="Times New Roman" panose="02020603050405020304" pitchFamily="18" charset="0"/>
                </a:rPr>
                <a:t>Assessment</a:t>
              </a:r>
            </a:p>
          </p:txBody>
        </p:sp>
        <p:sp>
          <p:nvSpPr>
            <p:cNvPr id="40" name="TextBox 37"/>
            <p:cNvSpPr txBox="1">
              <a:spLocks noChangeArrowheads="1"/>
            </p:cNvSpPr>
            <p:nvPr/>
          </p:nvSpPr>
          <p:spPr bwMode="auto">
            <a:xfrm>
              <a:off x="6646863" y="4899025"/>
              <a:ext cx="2303462"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ar-SA" sz="2800">
                  <a:latin typeface="Times New Roman" panose="02020603050405020304" pitchFamily="18" charset="0"/>
                  <a:ea typeface="MS PGothic" pitchFamily="34" charset="-128"/>
                  <a:cs typeface="Times New Roman" panose="02020603050405020304" pitchFamily="18" charset="0"/>
                </a:rPr>
                <a:t>Policy Development</a:t>
              </a:r>
            </a:p>
          </p:txBody>
        </p:sp>
        <p:sp>
          <p:nvSpPr>
            <p:cNvPr id="41" name="TextBox 38"/>
            <p:cNvSpPr txBox="1">
              <a:spLocks noChangeArrowheads="1"/>
            </p:cNvSpPr>
            <p:nvPr/>
          </p:nvSpPr>
          <p:spPr bwMode="auto">
            <a:xfrm>
              <a:off x="0" y="3381375"/>
              <a:ext cx="2303463"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ar-SA" sz="2800">
                  <a:latin typeface="Times New Roman" panose="02020603050405020304" pitchFamily="18" charset="0"/>
                  <a:ea typeface="MS PGothic" pitchFamily="34" charset="-128"/>
                  <a:cs typeface="Times New Roman" panose="02020603050405020304" pitchFamily="18" charset="0"/>
                </a:rPr>
                <a:t>Assurance</a:t>
              </a:r>
            </a:p>
          </p:txBody>
        </p:sp>
      </p:grpSp>
    </p:spTree>
    <p:extLst>
      <p:ext uri="{BB962C8B-B14F-4D97-AF65-F5344CB8AC3E}">
        <p14:creationId xmlns:p14="http://schemas.microsoft.com/office/powerpoint/2010/main" val="14378785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tile tx="0" ty="0" sx="100000" sy="100000" flip="none" algn="tl"/>
        </a:blipFill>
        <a:effectLst/>
      </p:bgPr>
    </p:bg>
    <p:spTree>
      <p:nvGrpSpPr>
        <p:cNvPr id="1" name=""/>
        <p:cNvGrpSpPr/>
        <p:nvPr/>
      </p:nvGrpSpPr>
      <p:grpSpPr>
        <a:xfrm>
          <a:off x="0" y="0"/>
          <a:ext cx="0" cy="0"/>
          <a:chOff x="0" y="0"/>
          <a:chExt cx="0" cy="0"/>
        </a:xfrm>
      </p:grpSpPr>
      <p:sp>
        <p:nvSpPr>
          <p:cNvPr id="11" name="Rectangle 2"/>
          <p:cNvSpPr>
            <a:spLocks noGrp="1" noChangeArrowheads="1"/>
          </p:cNvSpPr>
          <p:nvPr>
            <p:ph type="title"/>
          </p:nvPr>
        </p:nvSpPr>
        <p:spPr>
          <a:xfrm>
            <a:off x="2235200" y="38100"/>
            <a:ext cx="7924800" cy="838200"/>
          </a:xfrm>
        </p:spPr>
        <p:txBody>
          <a:bodyPr>
            <a:normAutofit fontScale="90000"/>
          </a:bodyPr>
          <a:lstStyle/>
          <a:p>
            <a:pPr algn="ctr"/>
            <a:r>
              <a:rPr lang="en-US" sz="3600" b="1" dirty="0">
                <a:solidFill>
                  <a:schemeClr val="bg1"/>
                </a:solidFill>
                <a:latin typeface="Times New Roman" pitchFamily="18" charset="0"/>
                <a:cs typeface="Times New Roman" pitchFamily="18" charset="0"/>
              </a:rPr>
              <a:t>The Core Functions and Essential Services</a:t>
            </a:r>
          </a:p>
        </p:txBody>
      </p:sp>
      <p:grpSp>
        <p:nvGrpSpPr>
          <p:cNvPr id="4" name="مجموعة 1"/>
          <p:cNvGrpSpPr>
            <a:grpSpLocks/>
          </p:cNvGrpSpPr>
          <p:nvPr/>
        </p:nvGrpSpPr>
        <p:grpSpPr bwMode="auto">
          <a:xfrm>
            <a:off x="293687" y="1027113"/>
            <a:ext cx="11429389" cy="5467472"/>
            <a:chOff x="293688" y="1027113"/>
            <a:chExt cx="8437562" cy="5187950"/>
          </a:xfrm>
        </p:grpSpPr>
        <p:sp>
          <p:nvSpPr>
            <p:cNvPr id="6" name="Freeform 51"/>
            <p:cNvSpPr>
              <a:spLocks noChangeArrowheads="1"/>
            </p:cNvSpPr>
            <p:nvPr/>
          </p:nvSpPr>
          <p:spPr bwMode="auto">
            <a:xfrm>
              <a:off x="3208338" y="1860550"/>
              <a:ext cx="5522912" cy="4354513"/>
            </a:xfrm>
            <a:custGeom>
              <a:avLst/>
              <a:gdLst>
                <a:gd name="T0" fmla="*/ 0 w 5522404"/>
                <a:gd name="T1" fmla="*/ 2415248 h 4354645"/>
                <a:gd name="T2" fmla="*/ 22686 w 5522404"/>
                <a:gd name="T3" fmla="*/ 4354249 h 4354645"/>
                <a:gd name="T4" fmla="*/ 22686 w 5522404"/>
                <a:gd name="T5" fmla="*/ 4354249 h 4354645"/>
                <a:gd name="T6" fmla="*/ 5523928 w 5522404"/>
                <a:gd name="T7" fmla="*/ 4331572 h 4354645"/>
                <a:gd name="T8" fmla="*/ 5523928 w 5522404"/>
                <a:gd name="T9" fmla="*/ 0 h 4354645"/>
                <a:gd name="T10" fmla="*/ 2881063 w 5522404"/>
                <a:gd name="T11" fmla="*/ 22677 h 4354645"/>
                <a:gd name="T12" fmla="*/ 2892406 w 5522404"/>
                <a:gd name="T13" fmla="*/ 2415248 h 4354645"/>
                <a:gd name="T14" fmla="*/ 0 w 5522404"/>
                <a:gd name="T15" fmla="*/ 2415248 h 4354645"/>
                <a:gd name="T16" fmla="*/ 0 60000 65536"/>
                <a:gd name="T17" fmla="*/ 0 60000 65536"/>
                <a:gd name="T18" fmla="*/ 0 60000 65536"/>
                <a:gd name="T19" fmla="*/ 0 60000 65536"/>
                <a:gd name="T20" fmla="*/ 0 60000 65536"/>
                <a:gd name="T21" fmla="*/ 0 60000 65536"/>
                <a:gd name="T22" fmla="*/ 0 60000 65536"/>
                <a:gd name="T23" fmla="*/ 0 60000 65536"/>
                <a:gd name="T24" fmla="*/ 0 w 5522404"/>
                <a:gd name="T25" fmla="*/ 0 h 4354645"/>
                <a:gd name="T26" fmla="*/ 5522404 w 5522404"/>
                <a:gd name="T27" fmla="*/ 4354645 h 435464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522404" h="4354645">
                  <a:moveTo>
                    <a:pt x="0" y="2415467"/>
                  </a:moveTo>
                  <a:lnTo>
                    <a:pt x="22680" y="4354645"/>
                  </a:lnTo>
                  <a:lnTo>
                    <a:pt x="5522404" y="4331965"/>
                  </a:lnTo>
                  <a:lnTo>
                    <a:pt x="5522404" y="0"/>
                  </a:lnTo>
                  <a:lnTo>
                    <a:pt x="2880268" y="22680"/>
                  </a:lnTo>
                  <a:lnTo>
                    <a:pt x="2891608" y="2415467"/>
                  </a:lnTo>
                  <a:lnTo>
                    <a:pt x="0" y="2415467"/>
                  </a:lnTo>
                  <a:close/>
                </a:path>
              </a:pathLst>
            </a:custGeom>
            <a:solidFill>
              <a:srgbClr val="00FFFF"/>
            </a:solidFill>
            <a:ln w="12700">
              <a:solidFill>
                <a:srgbClr val="000000"/>
              </a:solidFill>
              <a:prstDash val="sysDash"/>
              <a:round/>
              <a:headEnd/>
              <a:tailEnd/>
            </a:ln>
            <a:effectLst>
              <a:outerShdw dist="23000" dir="5400000" rotWithShape="0">
                <a:srgbClr val="808080">
                  <a:alpha val="34998"/>
                </a:srgbClr>
              </a:outerShdw>
            </a:effectLst>
          </p:spPr>
          <p:txBody>
            <a:bodyPr anchor="ctr"/>
            <a:lstStyle/>
            <a:p>
              <a:endParaRPr lang="en-US"/>
            </a:p>
          </p:txBody>
        </p:sp>
        <p:sp>
          <p:nvSpPr>
            <p:cNvPr id="7" name="Rectangle 6"/>
            <p:cNvSpPr>
              <a:spLocks noChangeArrowheads="1"/>
            </p:cNvSpPr>
            <p:nvPr/>
          </p:nvSpPr>
          <p:spPr bwMode="auto">
            <a:xfrm>
              <a:off x="3221038" y="1389063"/>
              <a:ext cx="2392362" cy="2886075"/>
            </a:xfrm>
            <a:prstGeom prst="rect">
              <a:avLst/>
            </a:prstGeom>
            <a:solidFill>
              <a:srgbClr val="66FF66"/>
            </a:solidFill>
            <a:ln w="12700">
              <a:solidFill>
                <a:schemeClr val="tx1"/>
              </a:solidFill>
              <a:prstDash val="sysDash"/>
              <a:round/>
              <a:headEnd/>
              <a:tailEnd/>
            </a:ln>
            <a:effectLst>
              <a:outerShdw dist="23000" dir="5400000" rotWithShape="0">
                <a:srgbClr val="808080">
                  <a:alpha val="34998"/>
                </a:srgbClr>
              </a:outerShdw>
            </a:effectLst>
          </p:spPr>
          <p:txBody>
            <a:bodyPr anchor="ctr"/>
            <a:lstStyle/>
            <a:p>
              <a:pPr algn="ctr">
                <a:defRPr/>
              </a:pPr>
              <a:endParaRPr lang="en-US">
                <a:solidFill>
                  <a:schemeClr val="lt1"/>
                </a:solidFill>
                <a:latin typeface="+mn-lt"/>
              </a:endParaRPr>
            </a:p>
          </p:txBody>
        </p:sp>
        <p:sp>
          <p:nvSpPr>
            <p:cNvPr id="8" name="Rectangle 7"/>
            <p:cNvSpPr>
              <a:spLocks noChangeArrowheads="1"/>
            </p:cNvSpPr>
            <p:nvPr/>
          </p:nvSpPr>
          <p:spPr bwMode="auto">
            <a:xfrm>
              <a:off x="396875" y="2835275"/>
              <a:ext cx="2335213" cy="1984375"/>
            </a:xfrm>
            <a:prstGeom prst="rect">
              <a:avLst/>
            </a:prstGeom>
            <a:solidFill>
              <a:srgbClr val="FF0000"/>
            </a:solidFill>
            <a:ln w="12700">
              <a:solidFill>
                <a:schemeClr val="tx1"/>
              </a:solidFill>
              <a:prstDash val="sysDash"/>
              <a:round/>
              <a:headEnd/>
              <a:tailEnd/>
            </a:ln>
            <a:effectLst>
              <a:outerShdw dist="23000" dir="5400000" rotWithShape="0">
                <a:srgbClr val="808080">
                  <a:alpha val="34998"/>
                </a:srgbClr>
              </a:outerShdw>
            </a:effectLst>
          </p:spPr>
          <p:txBody>
            <a:bodyPr anchor="ctr"/>
            <a:lstStyle/>
            <a:p>
              <a:pPr algn="ctr">
                <a:defRPr/>
              </a:pPr>
              <a:endParaRPr lang="en-US">
                <a:solidFill>
                  <a:schemeClr val="lt1"/>
                </a:solidFill>
                <a:latin typeface="+mn-lt"/>
              </a:endParaRPr>
            </a:p>
          </p:txBody>
        </p:sp>
        <p:sp>
          <p:nvSpPr>
            <p:cNvPr id="9" name="Rectangle 2"/>
            <p:cNvSpPr>
              <a:spLocks noChangeArrowheads="1"/>
            </p:cNvSpPr>
            <p:nvPr/>
          </p:nvSpPr>
          <p:spPr bwMode="auto">
            <a:xfrm>
              <a:off x="533400" y="2994025"/>
              <a:ext cx="2017713" cy="679450"/>
            </a:xfrm>
            <a:prstGeom prst="rect">
              <a:avLst/>
            </a:prstGeom>
            <a:solidFill>
              <a:schemeClr val="bg1"/>
            </a:solidFill>
            <a:ln w="9525">
              <a:solidFill>
                <a:srgbClr val="000000"/>
              </a:solidFill>
              <a:miter lim="800000"/>
              <a:headEnd/>
              <a:tailEnd/>
            </a:ln>
            <a:effectLst>
              <a:outerShdw dist="23000" dir="5400000" rotWithShape="0">
                <a:srgbClr val="808080">
                  <a:alpha val="34998"/>
                </a:srgbClr>
              </a:outerShdw>
            </a:effec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a:ea typeface="MS PGothic" pitchFamily="34" charset="-128"/>
                </a:rPr>
                <a:t>Monitor Health</a:t>
              </a:r>
            </a:p>
          </p:txBody>
        </p:sp>
        <p:sp>
          <p:nvSpPr>
            <p:cNvPr id="10" name="Rectangle 3"/>
            <p:cNvSpPr>
              <a:spLocks noChangeArrowheads="1"/>
            </p:cNvSpPr>
            <p:nvPr/>
          </p:nvSpPr>
          <p:spPr bwMode="auto">
            <a:xfrm>
              <a:off x="538163" y="3832225"/>
              <a:ext cx="2017712" cy="817563"/>
            </a:xfrm>
            <a:prstGeom prst="rect">
              <a:avLst/>
            </a:prstGeom>
            <a:solidFill>
              <a:schemeClr val="bg1"/>
            </a:solidFill>
            <a:ln w="9525">
              <a:solidFill>
                <a:srgbClr val="000000"/>
              </a:solidFill>
              <a:miter lim="800000"/>
              <a:headEnd/>
              <a:tailEnd/>
            </a:ln>
            <a:effectLst>
              <a:outerShdw dist="23000" dir="5400000" rotWithShape="0">
                <a:srgbClr val="808080">
                  <a:alpha val="34998"/>
                </a:srgbClr>
              </a:outerShdw>
            </a:effec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a:ea typeface="MS PGothic" pitchFamily="34" charset="-128"/>
                </a:rPr>
                <a:t>Diagnose and Investigate</a:t>
              </a:r>
            </a:p>
          </p:txBody>
        </p:sp>
        <p:sp>
          <p:nvSpPr>
            <p:cNvPr id="12" name="Rectangle 4"/>
            <p:cNvSpPr>
              <a:spLocks noChangeArrowheads="1"/>
            </p:cNvSpPr>
            <p:nvPr/>
          </p:nvSpPr>
          <p:spPr bwMode="auto">
            <a:xfrm>
              <a:off x="3417888" y="1501775"/>
              <a:ext cx="2019300" cy="681038"/>
            </a:xfrm>
            <a:prstGeom prst="rect">
              <a:avLst/>
            </a:prstGeom>
            <a:solidFill>
              <a:schemeClr val="bg1"/>
            </a:solidFill>
            <a:ln w="9525">
              <a:solidFill>
                <a:srgbClr val="000000"/>
              </a:solidFill>
              <a:miter lim="800000"/>
              <a:headEnd/>
              <a:tailEnd/>
            </a:ln>
            <a:effectLst>
              <a:outerShdw dist="23000" dir="5400000" rotWithShape="0">
                <a:srgbClr val="808080">
                  <a:alpha val="34998"/>
                </a:srgbClr>
              </a:outerShdw>
            </a:effec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a:ea typeface="MS PGothic" pitchFamily="34" charset="-128"/>
                </a:rPr>
                <a:t>Inform, Empower,</a:t>
              </a:r>
            </a:p>
            <a:p>
              <a:pPr algn="ctr"/>
              <a:r>
                <a:rPr lang="en-US" altLang="en-US">
                  <a:ea typeface="MS PGothic" pitchFamily="34" charset="-128"/>
                </a:rPr>
                <a:t>Educate</a:t>
              </a:r>
            </a:p>
          </p:txBody>
        </p:sp>
        <p:sp>
          <p:nvSpPr>
            <p:cNvPr id="13" name="Rectangle 5"/>
            <p:cNvSpPr>
              <a:spLocks noChangeArrowheads="1"/>
            </p:cNvSpPr>
            <p:nvPr/>
          </p:nvSpPr>
          <p:spPr bwMode="auto">
            <a:xfrm>
              <a:off x="3389313" y="2347913"/>
              <a:ext cx="2017712" cy="882650"/>
            </a:xfrm>
            <a:prstGeom prst="rect">
              <a:avLst/>
            </a:prstGeom>
            <a:solidFill>
              <a:schemeClr val="bg1"/>
            </a:solidFill>
            <a:ln w="9525">
              <a:solidFill>
                <a:srgbClr val="000000"/>
              </a:solidFill>
              <a:miter lim="800000"/>
              <a:headEnd/>
              <a:tailEnd/>
            </a:ln>
            <a:effectLst>
              <a:outerShdw dist="23000" dir="5400000" rotWithShape="0">
                <a:srgbClr val="808080">
                  <a:alpha val="34998"/>
                </a:srgbClr>
              </a:outerShdw>
            </a:effec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a:ea typeface="MS PGothic" pitchFamily="34" charset="-128"/>
                </a:rPr>
                <a:t>Mobilize Community</a:t>
              </a:r>
            </a:p>
            <a:p>
              <a:pPr algn="ctr"/>
              <a:r>
                <a:rPr lang="en-US" altLang="en-US">
                  <a:ea typeface="MS PGothic" pitchFamily="34" charset="-128"/>
                </a:rPr>
                <a:t>Partnerships</a:t>
              </a:r>
            </a:p>
          </p:txBody>
        </p:sp>
        <p:sp>
          <p:nvSpPr>
            <p:cNvPr id="14" name="Rectangle 6"/>
            <p:cNvSpPr>
              <a:spLocks noChangeArrowheads="1"/>
            </p:cNvSpPr>
            <p:nvPr/>
          </p:nvSpPr>
          <p:spPr bwMode="auto">
            <a:xfrm>
              <a:off x="3411538" y="3446463"/>
              <a:ext cx="2019300" cy="679450"/>
            </a:xfrm>
            <a:prstGeom prst="rect">
              <a:avLst/>
            </a:prstGeom>
            <a:solidFill>
              <a:schemeClr val="bg1"/>
            </a:solidFill>
            <a:ln w="9525">
              <a:solidFill>
                <a:srgbClr val="000000"/>
              </a:solidFill>
              <a:miter lim="800000"/>
              <a:headEnd/>
              <a:tailEnd/>
            </a:ln>
            <a:effectLst>
              <a:outerShdw dist="23000" dir="5400000" rotWithShape="0">
                <a:srgbClr val="808080">
                  <a:alpha val="34998"/>
                </a:srgbClr>
              </a:outerShdw>
            </a:effec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a:ea typeface="MS PGothic" pitchFamily="34" charset="-128"/>
                </a:rPr>
                <a:t>Develop Policies</a:t>
              </a:r>
            </a:p>
          </p:txBody>
        </p:sp>
        <p:sp>
          <p:nvSpPr>
            <p:cNvPr id="15" name="Rectangle 7"/>
            <p:cNvSpPr>
              <a:spLocks noChangeArrowheads="1"/>
            </p:cNvSpPr>
            <p:nvPr/>
          </p:nvSpPr>
          <p:spPr bwMode="auto">
            <a:xfrm>
              <a:off x="3405188" y="4403725"/>
              <a:ext cx="2019300" cy="681038"/>
            </a:xfrm>
            <a:prstGeom prst="rect">
              <a:avLst/>
            </a:prstGeom>
            <a:solidFill>
              <a:schemeClr val="bg1"/>
            </a:solidFill>
            <a:ln w="9525">
              <a:solidFill>
                <a:srgbClr val="000000"/>
              </a:solidFill>
              <a:miter lim="800000"/>
              <a:headEnd/>
              <a:tailEnd/>
            </a:ln>
            <a:effectLst>
              <a:outerShdw dist="23000" dir="5400000" rotWithShape="0">
                <a:srgbClr val="808080">
                  <a:alpha val="34998"/>
                </a:srgbClr>
              </a:outerShdw>
            </a:effec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a:ea typeface="MS PGothic" pitchFamily="34" charset="-128"/>
                </a:rPr>
                <a:t>Enforce Laws</a:t>
              </a:r>
            </a:p>
          </p:txBody>
        </p:sp>
        <p:sp>
          <p:nvSpPr>
            <p:cNvPr id="16" name="Rectangle 8"/>
            <p:cNvSpPr>
              <a:spLocks noChangeArrowheads="1"/>
            </p:cNvSpPr>
            <p:nvPr/>
          </p:nvSpPr>
          <p:spPr bwMode="auto">
            <a:xfrm>
              <a:off x="3409950" y="5372100"/>
              <a:ext cx="2019300" cy="681038"/>
            </a:xfrm>
            <a:prstGeom prst="rect">
              <a:avLst/>
            </a:prstGeom>
            <a:solidFill>
              <a:schemeClr val="bg1"/>
            </a:solidFill>
            <a:ln w="9525">
              <a:solidFill>
                <a:srgbClr val="000000"/>
              </a:solidFill>
              <a:miter lim="800000"/>
              <a:headEnd/>
              <a:tailEnd/>
            </a:ln>
            <a:effectLst>
              <a:outerShdw dist="23000" dir="5400000" rotWithShape="0">
                <a:srgbClr val="808080">
                  <a:alpha val="34998"/>
                </a:srgbClr>
              </a:outerShdw>
            </a:effec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a:ea typeface="MS PGothic" pitchFamily="34" charset="-128"/>
                </a:rPr>
                <a:t>Link To / Provide</a:t>
              </a:r>
            </a:p>
            <a:p>
              <a:pPr algn="ctr"/>
              <a:r>
                <a:rPr lang="en-US" altLang="en-US">
                  <a:ea typeface="MS PGothic" pitchFamily="34" charset="-128"/>
                </a:rPr>
                <a:t>Care</a:t>
              </a:r>
            </a:p>
          </p:txBody>
        </p:sp>
        <p:sp>
          <p:nvSpPr>
            <p:cNvPr id="17" name="TextBox 36"/>
            <p:cNvSpPr txBox="1">
              <a:spLocks noChangeArrowheads="1"/>
            </p:cNvSpPr>
            <p:nvPr/>
          </p:nvSpPr>
          <p:spPr bwMode="auto">
            <a:xfrm>
              <a:off x="639763" y="5270500"/>
              <a:ext cx="2092325" cy="3381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ar-SA" sz="1600">
                  <a:ea typeface="MS PGothic" pitchFamily="34" charset="-128"/>
                </a:rPr>
                <a:t>Assessment</a:t>
              </a:r>
            </a:p>
          </p:txBody>
        </p:sp>
        <p:grpSp>
          <p:nvGrpSpPr>
            <p:cNvPr id="18" name="Group 27"/>
            <p:cNvGrpSpPr>
              <a:grpSpLocks/>
            </p:cNvGrpSpPr>
            <p:nvPr/>
          </p:nvGrpSpPr>
          <p:grpSpPr bwMode="auto">
            <a:xfrm>
              <a:off x="2732088" y="1836738"/>
              <a:ext cx="481012" cy="3868737"/>
              <a:chOff x="2732853" y="1735054"/>
              <a:chExt cx="479879" cy="3867810"/>
            </a:xfrm>
          </p:grpSpPr>
          <p:cxnSp>
            <p:nvCxnSpPr>
              <p:cNvPr id="39" name="Straight Connector 12"/>
              <p:cNvCxnSpPr>
                <a:cxnSpLocks noChangeShapeType="1"/>
              </p:cNvCxnSpPr>
              <p:nvPr/>
            </p:nvCxnSpPr>
            <p:spPr bwMode="auto">
              <a:xfrm rot="5400000" flipH="1" flipV="1">
                <a:off x="947823" y="3668960"/>
                <a:ext cx="3866223" cy="1584"/>
              </a:xfrm>
              <a:prstGeom prst="line">
                <a:avLst/>
              </a:prstGeom>
              <a:noFill/>
              <a:ln w="12700">
                <a:solidFill>
                  <a:srgbClr val="000000"/>
                </a:solidFill>
                <a:round/>
                <a:headEnd/>
                <a:tailEn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40" name="Straight Connector 17"/>
              <p:cNvCxnSpPr>
                <a:cxnSpLocks noChangeShapeType="1"/>
              </p:cNvCxnSpPr>
              <p:nvPr/>
            </p:nvCxnSpPr>
            <p:spPr bwMode="auto">
              <a:xfrm flipV="1">
                <a:off x="2732853" y="3666578"/>
                <a:ext cx="147289" cy="6348"/>
              </a:xfrm>
              <a:prstGeom prst="line">
                <a:avLst/>
              </a:prstGeom>
              <a:noFill/>
              <a:ln w="12700">
                <a:solidFill>
                  <a:srgbClr val="000000"/>
                </a:solidFill>
                <a:round/>
                <a:headEnd/>
                <a:tailEn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41" name="Straight Arrow Connector 19"/>
              <p:cNvCxnSpPr>
                <a:cxnSpLocks noChangeShapeType="1"/>
              </p:cNvCxnSpPr>
              <p:nvPr/>
            </p:nvCxnSpPr>
            <p:spPr bwMode="auto">
              <a:xfrm>
                <a:off x="2884894" y="1735054"/>
                <a:ext cx="323087" cy="4761"/>
              </a:xfrm>
              <a:prstGeom prst="straightConnector1">
                <a:avLst/>
              </a:prstGeom>
              <a:noFill/>
              <a:ln w="12700">
                <a:solidFill>
                  <a:srgbClr val="000000"/>
                </a:solidFill>
                <a:round/>
                <a:headEnd/>
                <a:tailEnd type="arrow" w="med" len="me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42" name="Straight Arrow Connector 20"/>
              <p:cNvCxnSpPr>
                <a:cxnSpLocks noChangeShapeType="1"/>
              </p:cNvCxnSpPr>
              <p:nvPr/>
            </p:nvCxnSpPr>
            <p:spPr bwMode="auto">
              <a:xfrm>
                <a:off x="2884894" y="2692087"/>
                <a:ext cx="323087" cy="4762"/>
              </a:xfrm>
              <a:prstGeom prst="straightConnector1">
                <a:avLst/>
              </a:prstGeom>
              <a:noFill/>
              <a:ln w="12700">
                <a:solidFill>
                  <a:srgbClr val="000000"/>
                </a:solidFill>
                <a:round/>
                <a:headEnd/>
                <a:tailEnd type="arrow" w="med" len="me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43" name="Straight Arrow Connector 21"/>
              <p:cNvCxnSpPr>
                <a:cxnSpLocks noChangeShapeType="1"/>
              </p:cNvCxnSpPr>
              <p:nvPr/>
            </p:nvCxnSpPr>
            <p:spPr bwMode="auto">
              <a:xfrm>
                <a:off x="2884894" y="3666578"/>
                <a:ext cx="323087" cy="6348"/>
              </a:xfrm>
              <a:prstGeom prst="straightConnector1">
                <a:avLst/>
              </a:prstGeom>
              <a:noFill/>
              <a:ln w="12700">
                <a:solidFill>
                  <a:srgbClr val="000000"/>
                </a:solidFill>
                <a:round/>
                <a:headEnd/>
                <a:tailEnd type="arrow" w="med" len="me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44" name="Straight Arrow Connector 22"/>
              <p:cNvCxnSpPr>
                <a:cxnSpLocks noChangeShapeType="1"/>
              </p:cNvCxnSpPr>
              <p:nvPr/>
            </p:nvCxnSpPr>
            <p:spPr bwMode="auto">
              <a:xfrm>
                <a:off x="2889645" y="4641070"/>
                <a:ext cx="323087" cy="6348"/>
              </a:xfrm>
              <a:prstGeom prst="straightConnector1">
                <a:avLst/>
              </a:prstGeom>
              <a:noFill/>
              <a:ln w="12700">
                <a:solidFill>
                  <a:srgbClr val="000000"/>
                </a:solidFill>
                <a:round/>
                <a:headEnd/>
                <a:tailEnd type="arrow" w="med" len="me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45" name="Straight Arrow Connector 23"/>
              <p:cNvCxnSpPr>
                <a:cxnSpLocks noChangeShapeType="1"/>
              </p:cNvCxnSpPr>
              <p:nvPr/>
            </p:nvCxnSpPr>
            <p:spPr bwMode="auto">
              <a:xfrm>
                <a:off x="2883310" y="5588580"/>
                <a:ext cx="323087" cy="4761"/>
              </a:xfrm>
              <a:prstGeom prst="straightConnector1">
                <a:avLst/>
              </a:prstGeom>
              <a:noFill/>
              <a:ln w="12700">
                <a:solidFill>
                  <a:srgbClr val="000000"/>
                </a:solidFill>
                <a:round/>
                <a:headEnd/>
                <a:tailEnd type="arrow" w="med" len="me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grpSp>
        <p:sp>
          <p:nvSpPr>
            <p:cNvPr id="19" name="Rectangle 24"/>
            <p:cNvSpPr>
              <a:spLocks noChangeArrowheads="1"/>
            </p:cNvSpPr>
            <p:nvPr/>
          </p:nvSpPr>
          <p:spPr bwMode="auto">
            <a:xfrm rot="-5400000">
              <a:off x="4737100" y="3557588"/>
              <a:ext cx="3654425" cy="479425"/>
            </a:xfrm>
            <a:prstGeom prst="rect">
              <a:avLst/>
            </a:prstGeom>
            <a:solidFill>
              <a:schemeClr val="bg1"/>
            </a:solidFill>
            <a:ln w="9525">
              <a:solidFill>
                <a:srgbClr val="000000"/>
              </a:solidFill>
              <a:miter lim="800000"/>
              <a:headEnd/>
              <a:tailEnd/>
            </a:ln>
            <a:effectLst>
              <a:outerShdw dist="23000" dir="5400000" rotWithShape="0">
                <a:srgbClr val="808080">
                  <a:alpha val="34998"/>
                </a:srgbClr>
              </a:outerShdw>
            </a:effec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a:ea typeface="MS PGothic" pitchFamily="34" charset="-128"/>
                </a:rPr>
                <a:t>Develop and Apply PH Science</a:t>
              </a:r>
            </a:p>
          </p:txBody>
        </p:sp>
        <p:sp>
          <p:nvSpPr>
            <p:cNvPr id="20" name="Rectangle 25"/>
            <p:cNvSpPr>
              <a:spLocks noChangeArrowheads="1"/>
            </p:cNvSpPr>
            <p:nvPr/>
          </p:nvSpPr>
          <p:spPr bwMode="auto">
            <a:xfrm rot="-5400000">
              <a:off x="5598319" y="3563144"/>
              <a:ext cx="3654425" cy="477837"/>
            </a:xfrm>
            <a:prstGeom prst="rect">
              <a:avLst/>
            </a:prstGeom>
            <a:solidFill>
              <a:schemeClr val="bg1"/>
            </a:solidFill>
            <a:ln w="9525">
              <a:solidFill>
                <a:srgbClr val="000000"/>
              </a:solidFill>
              <a:miter lim="800000"/>
              <a:headEnd/>
              <a:tailEnd/>
            </a:ln>
            <a:effectLst>
              <a:outerShdw dist="23000" dir="5400000" rotWithShape="0">
                <a:srgbClr val="808080">
                  <a:alpha val="34998"/>
                </a:srgbClr>
              </a:outerShdw>
            </a:effec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a:ea typeface="MS PGothic" pitchFamily="34" charset="-128"/>
                </a:rPr>
                <a:t>Assure Competent Workforce</a:t>
              </a:r>
            </a:p>
          </p:txBody>
        </p:sp>
        <p:sp>
          <p:nvSpPr>
            <p:cNvPr id="21" name="Rectangle 26"/>
            <p:cNvSpPr>
              <a:spLocks noChangeArrowheads="1"/>
            </p:cNvSpPr>
            <p:nvPr/>
          </p:nvSpPr>
          <p:spPr bwMode="auto">
            <a:xfrm rot="-5400000">
              <a:off x="6448425" y="3556000"/>
              <a:ext cx="3654425" cy="479425"/>
            </a:xfrm>
            <a:prstGeom prst="rect">
              <a:avLst/>
            </a:prstGeom>
            <a:solidFill>
              <a:schemeClr val="bg1"/>
            </a:solidFill>
            <a:ln w="9525">
              <a:solidFill>
                <a:srgbClr val="000000"/>
              </a:solidFill>
              <a:miter lim="800000"/>
              <a:headEnd/>
              <a:tailEnd/>
            </a:ln>
            <a:effectLst>
              <a:outerShdw dist="23000" dir="5400000" rotWithShape="0">
                <a:srgbClr val="808080">
                  <a:alpha val="34998"/>
                </a:srgbClr>
              </a:outerShdw>
            </a:effec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a:ea typeface="MS PGothic" pitchFamily="34" charset="-128"/>
                </a:rPr>
                <a:t>Evaluate</a:t>
              </a:r>
            </a:p>
          </p:txBody>
        </p:sp>
        <p:grpSp>
          <p:nvGrpSpPr>
            <p:cNvPr id="22" name="Group 28"/>
            <p:cNvGrpSpPr>
              <a:grpSpLocks/>
            </p:cNvGrpSpPr>
            <p:nvPr/>
          </p:nvGrpSpPr>
          <p:grpSpPr bwMode="auto">
            <a:xfrm flipH="1">
              <a:off x="5629275" y="1841500"/>
              <a:ext cx="479425" cy="3868738"/>
              <a:chOff x="2732853" y="1735054"/>
              <a:chExt cx="479879" cy="3867810"/>
            </a:xfrm>
          </p:grpSpPr>
          <p:cxnSp>
            <p:nvCxnSpPr>
              <p:cNvPr id="32" name="Straight Connector 29"/>
              <p:cNvCxnSpPr>
                <a:cxnSpLocks noChangeShapeType="1"/>
              </p:cNvCxnSpPr>
              <p:nvPr/>
            </p:nvCxnSpPr>
            <p:spPr bwMode="auto">
              <a:xfrm rot="5400000" flipH="1" flipV="1">
                <a:off x="948313" y="3668958"/>
                <a:ext cx="3866222" cy="1590"/>
              </a:xfrm>
              <a:prstGeom prst="line">
                <a:avLst/>
              </a:prstGeom>
              <a:noFill/>
              <a:ln w="12700">
                <a:solidFill>
                  <a:srgbClr val="000000"/>
                </a:solidFill>
                <a:round/>
                <a:headEnd/>
                <a:tailEn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33" name="Straight Connector 30"/>
              <p:cNvCxnSpPr>
                <a:cxnSpLocks noChangeShapeType="1"/>
              </p:cNvCxnSpPr>
              <p:nvPr/>
            </p:nvCxnSpPr>
            <p:spPr bwMode="auto">
              <a:xfrm flipV="1">
                <a:off x="2732853" y="3666579"/>
                <a:ext cx="147777" cy="6348"/>
              </a:xfrm>
              <a:prstGeom prst="line">
                <a:avLst/>
              </a:prstGeom>
              <a:noFill/>
              <a:ln w="12700">
                <a:solidFill>
                  <a:srgbClr val="000000"/>
                </a:solidFill>
                <a:round/>
                <a:headEnd/>
                <a:tailEn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34" name="Straight Arrow Connector 31"/>
              <p:cNvCxnSpPr>
                <a:cxnSpLocks noChangeShapeType="1"/>
              </p:cNvCxnSpPr>
              <p:nvPr/>
            </p:nvCxnSpPr>
            <p:spPr bwMode="auto">
              <a:xfrm>
                <a:off x="2885397" y="1735054"/>
                <a:ext cx="322567" cy="4762"/>
              </a:xfrm>
              <a:prstGeom prst="straightConnector1">
                <a:avLst/>
              </a:prstGeom>
              <a:noFill/>
              <a:ln w="12700">
                <a:solidFill>
                  <a:srgbClr val="000000"/>
                </a:solidFill>
                <a:round/>
                <a:headEnd/>
                <a:tailEnd type="arrow" w="med" len="me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35" name="Straight Arrow Connector 32"/>
              <p:cNvCxnSpPr>
                <a:cxnSpLocks noChangeShapeType="1"/>
              </p:cNvCxnSpPr>
              <p:nvPr/>
            </p:nvCxnSpPr>
            <p:spPr bwMode="auto">
              <a:xfrm>
                <a:off x="2885397" y="2692087"/>
                <a:ext cx="322567" cy="4761"/>
              </a:xfrm>
              <a:prstGeom prst="straightConnector1">
                <a:avLst/>
              </a:prstGeom>
              <a:noFill/>
              <a:ln w="12700">
                <a:solidFill>
                  <a:srgbClr val="000000"/>
                </a:solidFill>
                <a:round/>
                <a:headEnd/>
                <a:tailEnd type="arrow" w="med" len="me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36" name="Straight Arrow Connector 33"/>
              <p:cNvCxnSpPr>
                <a:cxnSpLocks noChangeShapeType="1"/>
              </p:cNvCxnSpPr>
              <p:nvPr/>
            </p:nvCxnSpPr>
            <p:spPr bwMode="auto">
              <a:xfrm>
                <a:off x="2885397" y="3666579"/>
                <a:ext cx="322567" cy="6348"/>
              </a:xfrm>
              <a:prstGeom prst="straightConnector1">
                <a:avLst/>
              </a:prstGeom>
              <a:noFill/>
              <a:ln w="12700">
                <a:solidFill>
                  <a:srgbClr val="000000"/>
                </a:solidFill>
                <a:round/>
                <a:headEnd/>
                <a:tailEnd type="arrow" w="med" len="me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37" name="Straight Arrow Connector 34"/>
              <p:cNvCxnSpPr>
                <a:cxnSpLocks noChangeShapeType="1"/>
              </p:cNvCxnSpPr>
              <p:nvPr/>
            </p:nvCxnSpPr>
            <p:spPr bwMode="auto">
              <a:xfrm>
                <a:off x="2890164" y="4641070"/>
                <a:ext cx="322568" cy="6348"/>
              </a:xfrm>
              <a:prstGeom prst="straightConnector1">
                <a:avLst/>
              </a:prstGeom>
              <a:noFill/>
              <a:ln w="12700">
                <a:solidFill>
                  <a:srgbClr val="000000"/>
                </a:solidFill>
                <a:round/>
                <a:headEnd/>
                <a:tailEnd type="arrow" w="med" len="me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38" name="Straight Arrow Connector 35"/>
              <p:cNvCxnSpPr>
                <a:cxnSpLocks noChangeShapeType="1"/>
              </p:cNvCxnSpPr>
              <p:nvPr/>
            </p:nvCxnSpPr>
            <p:spPr bwMode="auto">
              <a:xfrm>
                <a:off x="2883808" y="5588579"/>
                <a:ext cx="322568" cy="4762"/>
              </a:xfrm>
              <a:prstGeom prst="straightConnector1">
                <a:avLst/>
              </a:prstGeom>
              <a:noFill/>
              <a:ln w="12700">
                <a:solidFill>
                  <a:srgbClr val="000000"/>
                </a:solidFill>
                <a:round/>
                <a:headEnd/>
                <a:tailEnd type="arrow" w="med" len="me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grpSp>
        <p:sp>
          <p:nvSpPr>
            <p:cNvPr id="23" name="TextBox 36"/>
            <p:cNvSpPr txBox="1">
              <a:spLocks noChangeArrowheads="1"/>
            </p:cNvSpPr>
            <p:nvPr/>
          </p:nvSpPr>
          <p:spPr bwMode="auto">
            <a:xfrm>
              <a:off x="644525" y="5557838"/>
              <a:ext cx="2093913" cy="3365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ar-SA" sz="1600">
                  <a:ea typeface="MS PGothic" pitchFamily="34" charset="-128"/>
                </a:rPr>
                <a:t>Policy Development</a:t>
              </a:r>
            </a:p>
          </p:txBody>
        </p:sp>
        <p:sp>
          <p:nvSpPr>
            <p:cNvPr id="24" name="TextBox 36"/>
            <p:cNvSpPr txBox="1">
              <a:spLocks noChangeArrowheads="1"/>
            </p:cNvSpPr>
            <p:nvPr/>
          </p:nvSpPr>
          <p:spPr bwMode="auto">
            <a:xfrm>
              <a:off x="649288" y="5868988"/>
              <a:ext cx="2093912" cy="3365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ar-SA" sz="1600">
                  <a:ea typeface="MS PGothic" pitchFamily="34" charset="-128"/>
                </a:rPr>
                <a:t>Assurance</a:t>
              </a:r>
            </a:p>
          </p:txBody>
        </p:sp>
        <p:sp>
          <p:nvSpPr>
            <p:cNvPr id="25" name="TextBox 36"/>
            <p:cNvSpPr txBox="1">
              <a:spLocks noChangeArrowheads="1"/>
            </p:cNvSpPr>
            <p:nvPr/>
          </p:nvSpPr>
          <p:spPr bwMode="auto">
            <a:xfrm>
              <a:off x="531813" y="2417763"/>
              <a:ext cx="2092325" cy="3381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ar-SA" sz="1600" i="1">
                  <a:ea typeface="MS PGothic" pitchFamily="34" charset="-128"/>
                </a:rPr>
                <a:t>Epidemiology</a:t>
              </a:r>
            </a:p>
          </p:txBody>
        </p:sp>
        <p:sp>
          <p:nvSpPr>
            <p:cNvPr id="26" name="TextBox 36"/>
            <p:cNvSpPr txBox="1">
              <a:spLocks noChangeArrowheads="1"/>
            </p:cNvSpPr>
            <p:nvPr/>
          </p:nvSpPr>
          <p:spPr bwMode="auto">
            <a:xfrm>
              <a:off x="3394075" y="1027113"/>
              <a:ext cx="2092325" cy="3365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ar-SA" sz="1600" i="1">
                  <a:ea typeface="MS PGothic" pitchFamily="34" charset="-128"/>
                </a:rPr>
                <a:t>Improve Health</a:t>
              </a:r>
            </a:p>
          </p:txBody>
        </p:sp>
        <p:sp>
          <p:nvSpPr>
            <p:cNvPr id="27" name="TextBox 36"/>
            <p:cNvSpPr txBox="1">
              <a:spLocks noChangeArrowheads="1"/>
            </p:cNvSpPr>
            <p:nvPr/>
          </p:nvSpPr>
          <p:spPr bwMode="auto">
            <a:xfrm>
              <a:off x="6267450" y="1474788"/>
              <a:ext cx="2093913" cy="3381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ar-SA" sz="1600" i="1">
                  <a:ea typeface="MS PGothic" pitchFamily="34" charset="-128"/>
                </a:rPr>
                <a:t>Quality</a:t>
              </a:r>
            </a:p>
          </p:txBody>
        </p:sp>
        <p:sp>
          <p:nvSpPr>
            <p:cNvPr id="28" name="TextBox 36"/>
            <p:cNvSpPr txBox="1">
              <a:spLocks noChangeArrowheads="1"/>
            </p:cNvSpPr>
            <p:nvPr/>
          </p:nvSpPr>
          <p:spPr bwMode="auto">
            <a:xfrm>
              <a:off x="293688" y="4935538"/>
              <a:ext cx="2092325" cy="3381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ar-SA" sz="1600">
                  <a:ea typeface="MS PGothic" pitchFamily="34" charset="-128"/>
                </a:rPr>
                <a:t>CORE FUNCTIONS:</a:t>
              </a:r>
            </a:p>
          </p:txBody>
        </p:sp>
        <p:sp>
          <p:nvSpPr>
            <p:cNvPr id="29" name="Rectangle 28"/>
            <p:cNvSpPr>
              <a:spLocks noChangeArrowheads="1"/>
            </p:cNvSpPr>
            <p:nvPr/>
          </p:nvSpPr>
          <p:spPr bwMode="auto">
            <a:xfrm>
              <a:off x="379413" y="5322888"/>
              <a:ext cx="209550" cy="211137"/>
            </a:xfrm>
            <a:prstGeom prst="rect">
              <a:avLst/>
            </a:prstGeom>
            <a:solidFill>
              <a:srgbClr val="FF0000"/>
            </a:solidFill>
            <a:ln w="9525">
              <a:solidFill>
                <a:srgbClr val="000000"/>
              </a:solidFill>
              <a:miter lim="800000"/>
              <a:headEnd/>
              <a:tailEnd/>
            </a:ln>
            <a:effectLst>
              <a:outerShdw dist="23000" dir="5400000" rotWithShape="0">
                <a:srgbClr val="808080">
                  <a:alpha val="34998"/>
                </a:srgbClr>
              </a:outerShdw>
            </a:effectLst>
          </p:spPr>
          <p:txBody>
            <a:bodyPr anchor="ctr"/>
            <a:lstStyle/>
            <a:p>
              <a:pPr algn="ctr">
                <a:defRPr/>
              </a:pPr>
              <a:endParaRPr lang="en-US" dirty="0">
                <a:solidFill>
                  <a:schemeClr val="lt1"/>
                </a:solidFill>
                <a:latin typeface="+mn-lt"/>
              </a:endParaRPr>
            </a:p>
          </p:txBody>
        </p:sp>
        <p:sp>
          <p:nvSpPr>
            <p:cNvPr id="30" name="Rectangle 29"/>
            <p:cNvSpPr>
              <a:spLocks noChangeArrowheads="1"/>
            </p:cNvSpPr>
            <p:nvPr/>
          </p:nvSpPr>
          <p:spPr bwMode="auto">
            <a:xfrm>
              <a:off x="384175" y="5611813"/>
              <a:ext cx="211138" cy="211137"/>
            </a:xfrm>
            <a:prstGeom prst="rect">
              <a:avLst/>
            </a:prstGeom>
            <a:solidFill>
              <a:srgbClr val="66FF66"/>
            </a:solidFill>
            <a:ln w="9525">
              <a:solidFill>
                <a:srgbClr val="000000"/>
              </a:solidFill>
              <a:miter lim="800000"/>
              <a:headEnd/>
              <a:tailEnd/>
            </a:ln>
            <a:effectLst>
              <a:outerShdw dist="23000" dir="5400000" rotWithShape="0">
                <a:srgbClr val="808080">
                  <a:alpha val="34998"/>
                </a:srgbClr>
              </a:outerShdw>
            </a:effectLst>
          </p:spPr>
          <p:txBody>
            <a:bodyPr anchor="ctr"/>
            <a:lstStyle/>
            <a:p>
              <a:pPr algn="ctr">
                <a:defRPr/>
              </a:pPr>
              <a:endParaRPr lang="en-US" dirty="0">
                <a:solidFill>
                  <a:schemeClr val="lt1"/>
                </a:solidFill>
                <a:latin typeface="+mn-lt"/>
              </a:endParaRPr>
            </a:p>
          </p:txBody>
        </p:sp>
        <p:sp>
          <p:nvSpPr>
            <p:cNvPr id="31" name="Rectangle 30"/>
            <p:cNvSpPr>
              <a:spLocks noChangeArrowheads="1"/>
            </p:cNvSpPr>
            <p:nvPr/>
          </p:nvSpPr>
          <p:spPr bwMode="auto">
            <a:xfrm>
              <a:off x="388938" y="5922963"/>
              <a:ext cx="211137" cy="211137"/>
            </a:xfrm>
            <a:prstGeom prst="rect">
              <a:avLst/>
            </a:prstGeom>
            <a:solidFill>
              <a:srgbClr val="00FFFF"/>
            </a:solidFill>
            <a:ln w="9525">
              <a:solidFill>
                <a:srgbClr val="000000"/>
              </a:solidFill>
              <a:miter lim="800000"/>
              <a:headEnd/>
              <a:tailEnd/>
            </a:ln>
            <a:effectLst>
              <a:outerShdw dist="23000" dir="5400000" rotWithShape="0">
                <a:srgbClr val="808080">
                  <a:alpha val="34998"/>
                </a:srgbClr>
              </a:outerShdw>
            </a:effectLst>
          </p:spPr>
          <p:txBody>
            <a:bodyPr anchor="ctr"/>
            <a:lstStyle/>
            <a:p>
              <a:pPr algn="ctr">
                <a:defRPr/>
              </a:pPr>
              <a:endParaRPr lang="en-US" dirty="0">
                <a:solidFill>
                  <a:schemeClr val="lt1"/>
                </a:solidFill>
                <a:latin typeface="+mn-lt"/>
              </a:endParaRPr>
            </a:p>
          </p:txBody>
        </p:sp>
      </p:grpSp>
    </p:spTree>
    <p:extLst>
      <p:ext uri="{BB962C8B-B14F-4D97-AF65-F5344CB8AC3E}">
        <p14:creationId xmlns:p14="http://schemas.microsoft.com/office/powerpoint/2010/main" val="15799079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tile tx="0" ty="0" sx="100000" sy="100000" flip="none" algn="tl"/>
        </a:blipFill>
        <a:effectLst/>
      </p:bgPr>
    </p:bg>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587524" y="2344617"/>
            <a:ext cx="10971430" cy="2157046"/>
          </a:xfrm>
        </p:spPr>
        <p:txBody>
          <a:bodyPr>
            <a:normAutofit lnSpcReduction="10000"/>
          </a:bodyPr>
          <a:lstStyle/>
          <a:p>
            <a:pPr marL="0" indent="0" algn="ctr">
              <a:buNone/>
            </a:pPr>
            <a:r>
              <a:rPr lang="en-US" sz="16600" b="1" dirty="0" smtClean="0">
                <a:latin typeface="Times New Roman" panose="02020603050405020304" pitchFamily="18" charset="0"/>
                <a:cs typeface="Times New Roman" panose="02020603050405020304" pitchFamily="18" charset="0"/>
              </a:rPr>
              <a:t>WORTHY</a:t>
            </a:r>
            <a:endParaRPr lang="en-US" sz="11500" b="1"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917444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tile tx="0" ty="0" sx="100000" sy="100000" flip="none" algn="tl"/>
        </a:blipFill>
        <a:effectLst/>
      </p:bgPr>
    </p:bg>
    <p:spTree>
      <p:nvGrpSpPr>
        <p:cNvPr id="1" name=""/>
        <p:cNvGrpSpPr/>
        <p:nvPr/>
      </p:nvGrpSpPr>
      <p:grpSpPr>
        <a:xfrm>
          <a:off x="0" y="0"/>
          <a:ext cx="0" cy="0"/>
          <a:chOff x="0" y="0"/>
          <a:chExt cx="0" cy="0"/>
        </a:xfrm>
      </p:grpSpPr>
      <p:sp>
        <p:nvSpPr>
          <p:cNvPr id="11" name="Rectangle 2"/>
          <p:cNvSpPr>
            <a:spLocks noGrp="1" noChangeArrowheads="1"/>
          </p:cNvSpPr>
          <p:nvPr>
            <p:ph type="title"/>
          </p:nvPr>
        </p:nvSpPr>
        <p:spPr>
          <a:xfrm>
            <a:off x="2235200" y="38100"/>
            <a:ext cx="7924800" cy="838200"/>
          </a:xfrm>
        </p:spPr>
        <p:txBody>
          <a:bodyPr>
            <a:normAutofit/>
          </a:bodyPr>
          <a:lstStyle/>
          <a:p>
            <a:pPr algn="ctr"/>
            <a:r>
              <a:rPr lang="en-US" sz="3600" b="1" dirty="0">
                <a:solidFill>
                  <a:schemeClr val="bg1"/>
                </a:solidFill>
                <a:latin typeface="Times New Roman" pitchFamily="18" charset="0"/>
                <a:cs typeface="Times New Roman" pitchFamily="18" charset="0"/>
              </a:rPr>
              <a:t>Public Health Prioritization</a:t>
            </a:r>
            <a:endParaRPr lang="en-US" sz="3600" b="1" dirty="0">
              <a:solidFill>
                <a:schemeClr val="bg1"/>
              </a:solidFill>
              <a:latin typeface="Times New Roman" pitchFamily="18" charset="0"/>
              <a:cs typeface="Times New Roman" pitchFamily="18" charset="0"/>
            </a:endParaRPr>
          </a:p>
        </p:txBody>
      </p:sp>
      <p:sp>
        <p:nvSpPr>
          <p:cNvPr id="5" name="Rectangle 10"/>
          <p:cNvSpPr txBox="1">
            <a:spLocks noChangeArrowheads="1"/>
          </p:cNvSpPr>
          <p:nvPr/>
        </p:nvSpPr>
        <p:spPr>
          <a:xfrm>
            <a:off x="613508" y="2413000"/>
            <a:ext cx="10922000" cy="229711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0800" indent="-50800">
              <a:buFontTx/>
              <a:buNone/>
            </a:pPr>
            <a:r>
              <a:rPr lang="en-US" altLang="ar-SA" sz="3600" dirty="0" smtClean="0">
                <a:latin typeface="Times New Roman" panose="02020603050405020304" pitchFamily="18" charset="0"/>
                <a:cs typeface="Times New Roman" panose="02020603050405020304" pitchFamily="18" charset="0"/>
              </a:rPr>
              <a:t>Set priorities among health needs based on the size and seriousness of the problems, and the acceptability, economic feasibility and effectiveness of interventions.</a:t>
            </a:r>
            <a:endParaRPr lang="en-US" altLang="ar-SA" sz="3600" dirty="0" smtClean="0">
              <a:latin typeface="Times New Roman" panose="02020603050405020304" pitchFamily="18" charset="0"/>
              <a:cs typeface="Times New Roman" panose="02020603050405020304" pitchFamily="18" charset="0"/>
            </a:endParaRPr>
          </a:p>
        </p:txBody>
      </p:sp>
      <p:sp>
        <p:nvSpPr>
          <p:cNvPr id="7" name="Line 8"/>
          <p:cNvSpPr>
            <a:spLocks noChangeShapeType="1"/>
          </p:cNvSpPr>
          <p:nvPr/>
        </p:nvSpPr>
        <p:spPr bwMode="auto">
          <a:xfrm>
            <a:off x="660400" y="5803900"/>
            <a:ext cx="77724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8" name="Text Box 9"/>
          <p:cNvSpPr txBox="1">
            <a:spLocks noChangeArrowheads="1"/>
          </p:cNvSpPr>
          <p:nvPr/>
        </p:nvSpPr>
        <p:spPr bwMode="auto">
          <a:xfrm>
            <a:off x="1341438" y="5915025"/>
            <a:ext cx="544988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ar-SA" sz="1600" dirty="0">
                <a:latin typeface="Times New Roman" panose="02020603050405020304" pitchFamily="18" charset="0"/>
                <a:ea typeface="MS PGothic" pitchFamily="34" charset="-128"/>
                <a:cs typeface="Times New Roman" panose="02020603050405020304" pitchFamily="18" charset="0"/>
              </a:rPr>
              <a:t>Source: </a:t>
            </a:r>
            <a:r>
              <a:rPr lang="en-US" altLang="ar-SA" sz="1600" dirty="0" err="1">
                <a:latin typeface="Times New Roman" panose="02020603050405020304" pitchFamily="18" charset="0"/>
                <a:ea typeface="MS PGothic" pitchFamily="34" charset="-128"/>
                <a:cs typeface="Times New Roman" panose="02020603050405020304" pitchFamily="18" charset="0"/>
              </a:rPr>
              <a:t>Turnock</a:t>
            </a:r>
            <a:r>
              <a:rPr lang="en-US" altLang="ar-SA" sz="1600" dirty="0">
                <a:latin typeface="Times New Roman" panose="02020603050405020304" pitchFamily="18" charset="0"/>
                <a:ea typeface="MS PGothic" pitchFamily="34" charset="-128"/>
                <a:cs typeface="Times New Roman" panose="02020603050405020304" pitchFamily="18" charset="0"/>
              </a:rPr>
              <a:t> BJ et al.  Pub </a:t>
            </a:r>
            <a:r>
              <a:rPr lang="en-US" altLang="ar-SA" sz="1600" dirty="0" err="1">
                <a:latin typeface="Times New Roman" panose="02020603050405020304" pitchFamily="18" charset="0"/>
                <a:ea typeface="MS PGothic" pitchFamily="34" charset="-128"/>
                <a:cs typeface="Times New Roman" panose="02020603050405020304" pitchFamily="18" charset="0"/>
              </a:rPr>
              <a:t>Hlth</a:t>
            </a:r>
            <a:r>
              <a:rPr lang="en-US" altLang="ar-SA" sz="1600" dirty="0">
                <a:latin typeface="Times New Roman" panose="02020603050405020304" pitchFamily="18" charset="0"/>
                <a:ea typeface="MS PGothic" pitchFamily="34" charset="-128"/>
                <a:cs typeface="Times New Roman" panose="02020603050405020304" pitchFamily="18" charset="0"/>
              </a:rPr>
              <a:t> </a:t>
            </a:r>
            <a:r>
              <a:rPr lang="en-US" altLang="ar-SA" sz="1600" dirty="0" err="1">
                <a:latin typeface="Times New Roman" panose="02020603050405020304" pitchFamily="18" charset="0"/>
                <a:ea typeface="MS PGothic" pitchFamily="34" charset="-128"/>
                <a:cs typeface="Times New Roman" panose="02020603050405020304" pitchFamily="18" charset="0"/>
              </a:rPr>
              <a:t>Rpts</a:t>
            </a:r>
            <a:r>
              <a:rPr lang="en-US" altLang="ar-SA" sz="1600" dirty="0">
                <a:latin typeface="Times New Roman" panose="02020603050405020304" pitchFamily="18" charset="0"/>
                <a:ea typeface="MS PGothic" pitchFamily="34" charset="-128"/>
                <a:cs typeface="Times New Roman" panose="02020603050405020304" pitchFamily="18" charset="0"/>
              </a:rPr>
              <a:t> 1994; 109: 478-484.</a:t>
            </a:r>
          </a:p>
        </p:txBody>
      </p:sp>
    </p:spTree>
    <p:extLst>
      <p:ext uri="{BB962C8B-B14F-4D97-AF65-F5344CB8AC3E}">
        <p14:creationId xmlns:p14="http://schemas.microsoft.com/office/powerpoint/2010/main" val="27798598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tile tx="0" ty="0" sx="100000" sy="100000" flip="none" algn="tl"/>
        </a:blipFill>
        <a:effectLst/>
      </p:bgPr>
    </p:bg>
    <p:spTree>
      <p:nvGrpSpPr>
        <p:cNvPr id="1" name=""/>
        <p:cNvGrpSpPr/>
        <p:nvPr/>
      </p:nvGrpSpPr>
      <p:grpSpPr>
        <a:xfrm>
          <a:off x="0" y="0"/>
          <a:ext cx="0" cy="0"/>
          <a:chOff x="0" y="0"/>
          <a:chExt cx="0" cy="0"/>
        </a:xfrm>
      </p:grpSpPr>
      <p:sp>
        <p:nvSpPr>
          <p:cNvPr id="11" name="Rectangle 2"/>
          <p:cNvSpPr>
            <a:spLocks noGrp="1" noChangeArrowheads="1"/>
          </p:cNvSpPr>
          <p:nvPr>
            <p:ph type="title"/>
          </p:nvPr>
        </p:nvSpPr>
        <p:spPr>
          <a:xfrm>
            <a:off x="2235200" y="38100"/>
            <a:ext cx="7924800" cy="838200"/>
          </a:xfrm>
        </p:spPr>
        <p:txBody>
          <a:bodyPr>
            <a:normAutofit fontScale="90000"/>
          </a:bodyPr>
          <a:lstStyle/>
          <a:p>
            <a:pPr algn="ctr"/>
            <a:r>
              <a:rPr lang="en-US" sz="3600" b="1" dirty="0">
                <a:solidFill>
                  <a:schemeClr val="bg1"/>
                </a:solidFill>
                <a:latin typeface="Times New Roman" pitchFamily="18" charset="0"/>
                <a:cs typeface="Times New Roman" pitchFamily="18" charset="0"/>
              </a:rPr>
              <a:t>To Conduct </a:t>
            </a:r>
            <a:r>
              <a:rPr lang="en-US" sz="3600" b="1" dirty="0" smtClean="0">
                <a:solidFill>
                  <a:schemeClr val="bg1"/>
                </a:solidFill>
                <a:latin typeface="Times New Roman" pitchFamily="18" charset="0"/>
                <a:cs typeface="Times New Roman" pitchFamily="18" charset="0"/>
              </a:rPr>
              <a:t>Priority-Setting </a:t>
            </a:r>
            <a:r>
              <a:rPr lang="en-US" sz="3600" b="1" dirty="0">
                <a:solidFill>
                  <a:schemeClr val="bg1"/>
                </a:solidFill>
                <a:latin typeface="Times New Roman" pitchFamily="18" charset="0"/>
                <a:cs typeface="Times New Roman" pitchFamily="18" charset="0"/>
              </a:rPr>
              <a:t>Effectively…</a:t>
            </a:r>
            <a:endParaRPr lang="en-US" sz="3600" b="1" dirty="0">
              <a:solidFill>
                <a:schemeClr val="bg1"/>
              </a:solidFill>
              <a:latin typeface="Times New Roman" pitchFamily="18" charset="0"/>
              <a:cs typeface="Times New Roman" pitchFamily="18" charset="0"/>
            </a:endParaRPr>
          </a:p>
        </p:txBody>
      </p:sp>
      <p:sp>
        <p:nvSpPr>
          <p:cNvPr id="12" name="Rectangle 3"/>
          <p:cNvSpPr txBox="1">
            <a:spLocks noChangeArrowheads="1"/>
          </p:cNvSpPr>
          <p:nvPr/>
        </p:nvSpPr>
        <p:spPr>
          <a:xfrm>
            <a:off x="715474" y="1777269"/>
            <a:ext cx="10820034" cy="436721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ar-SA" sz="3200" dirty="0" smtClean="0">
                <a:latin typeface="Times New Roman" panose="02020603050405020304" pitchFamily="18" charset="0"/>
                <a:cs typeface="Times New Roman" panose="02020603050405020304" pitchFamily="18" charset="0"/>
              </a:rPr>
              <a:t>Requires health departments to recognize “prioritization” as a key competency</a:t>
            </a:r>
          </a:p>
          <a:p>
            <a:endParaRPr lang="en-US" altLang="ar-SA" sz="3200" dirty="0" smtClean="0">
              <a:latin typeface="Times New Roman" panose="02020603050405020304" pitchFamily="18" charset="0"/>
              <a:cs typeface="Times New Roman" panose="02020603050405020304" pitchFamily="18" charset="0"/>
            </a:endParaRPr>
          </a:p>
          <a:p>
            <a:r>
              <a:rPr lang="en-US" altLang="ar-SA" sz="3200" dirty="0" smtClean="0">
                <a:latin typeface="Times New Roman" panose="02020603050405020304" pitchFamily="18" charset="0"/>
                <a:cs typeface="Times New Roman" panose="02020603050405020304" pitchFamily="18" charset="0"/>
              </a:rPr>
              <a:t>Requires discipline to refrain from early commitment</a:t>
            </a:r>
          </a:p>
          <a:p>
            <a:endParaRPr lang="en-US" altLang="ar-SA" sz="3200" dirty="0" smtClean="0">
              <a:latin typeface="Times New Roman" panose="02020603050405020304" pitchFamily="18" charset="0"/>
              <a:cs typeface="Times New Roman" panose="02020603050405020304" pitchFamily="18" charset="0"/>
            </a:endParaRPr>
          </a:p>
          <a:p>
            <a:r>
              <a:rPr lang="en-US" altLang="ar-SA" sz="3200" dirty="0" smtClean="0">
                <a:latin typeface="Times New Roman" panose="02020603050405020304" pitchFamily="18" charset="0"/>
                <a:cs typeface="Times New Roman" panose="02020603050405020304" pitchFamily="18" charset="0"/>
              </a:rPr>
              <a:t>Requires the use of various strategies and tools</a:t>
            </a:r>
          </a:p>
          <a:p>
            <a:endParaRPr lang="en-US" altLang="ar-SA" sz="3200" dirty="0" smtClean="0">
              <a:latin typeface="Times New Roman" panose="02020603050405020304" pitchFamily="18" charset="0"/>
              <a:cs typeface="Times New Roman" panose="02020603050405020304" pitchFamily="18" charset="0"/>
            </a:endParaRPr>
          </a:p>
          <a:p>
            <a:r>
              <a:rPr lang="en-US" altLang="ar-SA" sz="3200" dirty="0" smtClean="0">
                <a:latin typeface="Times New Roman" panose="02020603050405020304" pitchFamily="18" charset="0"/>
                <a:cs typeface="Times New Roman" panose="02020603050405020304" pitchFamily="18" charset="0"/>
              </a:rPr>
              <a:t>Avoids resource allocation based on expediency, political influence or unethical intentions</a:t>
            </a:r>
            <a:endParaRPr lang="en-US" altLang="ar-SA" sz="32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791329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tile tx="0" ty="0" sx="100000" sy="100000" flip="none" algn="tl"/>
        </a:blipFill>
        <a:effectLst/>
      </p:bgPr>
    </p:bg>
    <p:spTree>
      <p:nvGrpSpPr>
        <p:cNvPr id="1" name=""/>
        <p:cNvGrpSpPr/>
        <p:nvPr/>
      </p:nvGrpSpPr>
      <p:grpSpPr>
        <a:xfrm>
          <a:off x="0" y="0"/>
          <a:ext cx="0" cy="0"/>
          <a:chOff x="0" y="0"/>
          <a:chExt cx="0" cy="0"/>
        </a:xfrm>
      </p:grpSpPr>
      <p:sp>
        <p:nvSpPr>
          <p:cNvPr id="11" name="Rectangle 2"/>
          <p:cNvSpPr>
            <a:spLocks noGrp="1" noChangeArrowheads="1"/>
          </p:cNvSpPr>
          <p:nvPr>
            <p:ph type="title"/>
          </p:nvPr>
        </p:nvSpPr>
        <p:spPr>
          <a:xfrm>
            <a:off x="2235200" y="38100"/>
            <a:ext cx="7924800" cy="838200"/>
          </a:xfrm>
        </p:spPr>
        <p:txBody>
          <a:bodyPr>
            <a:normAutofit/>
          </a:bodyPr>
          <a:lstStyle/>
          <a:p>
            <a:pPr algn="ctr"/>
            <a:r>
              <a:rPr lang="en-US" sz="3600" b="1" dirty="0">
                <a:solidFill>
                  <a:schemeClr val="bg1"/>
                </a:solidFill>
                <a:latin typeface="Times New Roman" pitchFamily="18" charset="0"/>
                <a:cs typeface="Times New Roman" pitchFamily="18" charset="0"/>
              </a:rPr>
              <a:t>Public Accountability</a:t>
            </a:r>
            <a:endParaRPr lang="en-US" sz="3600" b="1" dirty="0">
              <a:solidFill>
                <a:schemeClr val="bg1"/>
              </a:solidFill>
              <a:latin typeface="Times New Roman" pitchFamily="18" charset="0"/>
              <a:cs typeface="Times New Roman" pitchFamily="18" charset="0"/>
            </a:endParaRPr>
          </a:p>
        </p:txBody>
      </p:sp>
      <p:sp>
        <p:nvSpPr>
          <p:cNvPr id="5" name="Rectangle 3"/>
          <p:cNvSpPr txBox="1">
            <a:spLocks noChangeArrowheads="1"/>
          </p:cNvSpPr>
          <p:nvPr/>
        </p:nvSpPr>
        <p:spPr>
          <a:xfrm>
            <a:off x="621323" y="1358900"/>
            <a:ext cx="10820400" cy="483088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None/>
            </a:pPr>
            <a:r>
              <a:rPr lang="en-US" altLang="ar-SA" u="sng" smtClean="0">
                <a:latin typeface="Times New Roman" panose="02020603050405020304" pitchFamily="18" charset="0"/>
                <a:cs typeface="Times New Roman" panose="02020603050405020304" pitchFamily="18" charset="0"/>
              </a:rPr>
              <a:t>Effective Prioritization always</a:t>
            </a:r>
            <a:r>
              <a:rPr lang="en-US" altLang="ar-SA" smtClean="0">
                <a:latin typeface="Times New Roman" panose="02020603050405020304" pitchFamily="18" charset="0"/>
                <a:cs typeface="Times New Roman" panose="02020603050405020304" pitchFamily="18" charset="0"/>
              </a:rPr>
              <a:t>…</a:t>
            </a:r>
          </a:p>
          <a:p>
            <a:r>
              <a:rPr lang="en-US" altLang="ar-SA" smtClean="0">
                <a:latin typeface="Times New Roman" panose="02020603050405020304" pitchFamily="18" charset="0"/>
                <a:cs typeface="Times New Roman" panose="02020603050405020304" pitchFamily="18" charset="0"/>
              </a:rPr>
              <a:t>Focuses on health problems that are the highest priority for the community</a:t>
            </a:r>
          </a:p>
          <a:p>
            <a:r>
              <a:rPr lang="en-US" altLang="ar-SA" smtClean="0">
                <a:latin typeface="Times New Roman" panose="02020603050405020304" pitchFamily="18" charset="0"/>
                <a:cs typeface="Times New Roman" panose="02020603050405020304" pitchFamily="18" charset="0"/>
              </a:rPr>
              <a:t>Selects strategies that are both effective and acceptable</a:t>
            </a:r>
          </a:p>
          <a:p>
            <a:r>
              <a:rPr lang="en-US" altLang="ar-SA" smtClean="0">
                <a:latin typeface="Times New Roman" panose="02020603050405020304" pitchFamily="18" charset="0"/>
                <a:cs typeface="Times New Roman" panose="02020603050405020304" pitchFamily="18" charset="0"/>
              </a:rPr>
              <a:t>Demonstrates that services delivered and work performed are of the highest quality</a:t>
            </a:r>
          </a:p>
          <a:p>
            <a:r>
              <a:rPr lang="en-US" altLang="ar-SA" smtClean="0">
                <a:latin typeface="Times New Roman" panose="02020603050405020304" pitchFamily="18" charset="0"/>
                <a:cs typeface="Times New Roman" panose="02020603050405020304" pitchFamily="18" charset="0"/>
              </a:rPr>
              <a:t>Considers the expectations of our funders and stakeholders</a:t>
            </a:r>
            <a:endParaRPr lang="en-US" altLang="ar-SA"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914883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tile tx="0" ty="0" sx="100000" sy="100000" flip="none" algn="tl"/>
        </a:blipFill>
        <a:effectLst/>
      </p:bgPr>
    </p:bg>
    <p:spTree>
      <p:nvGrpSpPr>
        <p:cNvPr id="1" name=""/>
        <p:cNvGrpSpPr/>
        <p:nvPr/>
      </p:nvGrpSpPr>
      <p:grpSpPr>
        <a:xfrm>
          <a:off x="0" y="0"/>
          <a:ext cx="0" cy="0"/>
          <a:chOff x="0" y="0"/>
          <a:chExt cx="0" cy="0"/>
        </a:xfrm>
      </p:grpSpPr>
      <p:sp>
        <p:nvSpPr>
          <p:cNvPr id="11" name="Rectangle 2"/>
          <p:cNvSpPr>
            <a:spLocks noGrp="1" noChangeArrowheads="1"/>
          </p:cNvSpPr>
          <p:nvPr>
            <p:ph type="title"/>
          </p:nvPr>
        </p:nvSpPr>
        <p:spPr>
          <a:xfrm>
            <a:off x="562708" y="38100"/>
            <a:ext cx="10909638" cy="838200"/>
          </a:xfrm>
        </p:spPr>
        <p:txBody>
          <a:bodyPr>
            <a:normAutofit/>
          </a:bodyPr>
          <a:lstStyle/>
          <a:p>
            <a:pPr algn="ctr"/>
            <a:r>
              <a:rPr lang="en-US" sz="3600" b="1" dirty="0">
                <a:solidFill>
                  <a:schemeClr val="bg1"/>
                </a:solidFill>
                <a:latin typeface="Times New Roman" pitchFamily="18" charset="0"/>
                <a:cs typeface="Times New Roman" pitchFamily="18" charset="0"/>
              </a:rPr>
              <a:t>General Approach </a:t>
            </a:r>
            <a:r>
              <a:rPr lang="en-US" sz="3600" b="1" dirty="0" smtClean="0">
                <a:solidFill>
                  <a:schemeClr val="bg1"/>
                </a:solidFill>
                <a:latin typeface="Times New Roman" pitchFamily="18" charset="0"/>
                <a:cs typeface="Times New Roman" pitchFamily="18" charset="0"/>
              </a:rPr>
              <a:t>to Using </a:t>
            </a:r>
            <a:r>
              <a:rPr lang="en-US" sz="3600" b="1" dirty="0">
                <a:solidFill>
                  <a:schemeClr val="bg1"/>
                </a:solidFill>
                <a:latin typeface="Times New Roman" pitchFamily="18" charset="0"/>
                <a:cs typeface="Times New Roman" pitchFamily="18" charset="0"/>
              </a:rPr>
              <a:t>the Priority-Setting Tool</a:t>
            </a:r>
            <a:endParaRPr lang="en-US" sz="3600" b="1" dirty="0">
              <a:solidFill>
                <a:schemeClr val="bg1"/>
              </a:solidFill>
              <a:latin typeface="Times New Roman" pitchFamily="18" charset="0"/>
              <a:cs typeface="Times New Roman" pitchFamily="18" charset="0"/>
            </a:endParaRPr>
          </a:p>
        </p:txBody>
      </p:sp>
      <p:grpSp>
        <p:nvGrpSpPr>
          <p:cNvPr id="14" name="مجموعة 1"/>
          <p:cNvGrpSpPr>
            <a:grpSpLocks/>
          </p:cNvGrpSpPr>
          <p:nvPr/>
        </p:nvGrpSpPr>
        <p:grpSpPr bwMode="auto">
          <a:xfrm>
            <a:off x="500184" y="1981199"/>
            <a:ext cx="11129108" cy="4325815"/>
            <a:chOff x="406400" y="1981200"/>
            <a:chExt cx="8166100" cy="3873500"/>
          </a:xfrm>
        </p:grpSpPr>
        <p:sp>
          <p:nvSpPr>
            <p:cNvPr id="15" name="Rectangle 14"/>
            <p:cNvSpPr/>
            <p:nvPr/>
          </p:nvSpPr>
          <p:spPr>
            <a:xfrm>
              <a:off x="3365500" y="3162300"/>
              <a:ext cx="2603500" cy="13462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400" dirty="0">
                  <a:ln>
                    <a:solidFill>
                      <a:srgbClr val="000090"/>
                    </a:solidFill>
                  </a:ln>
                  <a:solidFill>
                    <a:schemeClr val="tx1"/>
                  </a:solidFill>
                  <a:latin typeface="Times New Roman"/>
                </a:rPr>
                <a:t>1.</a:t>
              </a:r>
            </a:p>
            <a:p>
              <a:pPr algn="ctr">
                <a:defRPr/>
              </a:pPr>
              <a:r>
                <a:rPr lang="en-US" sz="3200" dirty="0">
                  <a:ln>
                    <a:solidFill>
                      <a:srgbClr val="000090"/>
                    </a:solidFill>
                  </a:ln>
                  <a:solidFill>
                    <a:schemeClr val="tx1"/>
                  </a:solidFill>
                  <a:latin typeface="Times New Roman"/>
                </a:rPr>
                <a:t>Magnitude</a:t>
              </a:r>
            </a:p>
          </p:txBody>
        </p:sp>
        <p:sp>
          <p:nvSpPr>
            <p:cNvPr id="16" name="Rectangle 15"/>
            <p:cNvSpPr/>
            <p:nvPr/>
          </p:nvSpPr>
          <p:spPr>
            <a:xfrm>
              <a:off x="5969000" y="3162300"/>
              <a:ext cx="2603500" cy="13462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400" dirty="0">
                  <a:ln>
                    <a:solidFill>
                      <a:srgbClr val="000090"/>
                    </a:solidFill>
                  </a:ln>
                  <a:solidFill>
                    <a:schemeClr val="tx1"/>
                  </a:solidFill>
                  <a:latin typeface="Times New Roman"/>
                </a:rPr>
                <a:t>2.</a:t>
              </a:r>
            </a:p>
            <a:p>
              <a:pPr algn="ctr">
                <a:defRPr/>
              </a:pPr>
              <a:r>
                <a:rPr lang="en-US" sz="3200" dirty="0">
                  <a:ln>
                    <a:solidFill>
                      <a:srgbClr val="000090"/>
                    </a:solidFill>
                  </a:ln>
                  <a:solidFill>
                    <a:schemeClr val="tx1"/>
                  </a:solidFill>
                  <a:latin typeface="Times New Roman"/>
                </a:rPr>
                <a:t>Importance</a:t>
              </a:r>
            </a:p>
          </p:txBody>
        </p:sp>
        <p:sp>
          <p:nvSpPr>
            <p:cNvPr id="17" name="Rectangle 16"/>
            <p:cNvSpPr/>
            <p:nvPr/>
          </p:nvSpPr>
          <p:spPr>
            <a:xfrm>
              <a:off x="3365500" y="4508500"/>
              <a:ext cx="2603500" cy="13462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400" dirty="0">
                  <a:ln>
                    <a:solidFill>
                      <a:srgbClr val="000090"/>
                    </a:solidFill>
                  </a:ln>
                  <a:solidFill>
                    <a:schemeClr val="tx1"/>
                  </a:solidFill>
                  <a:latin typeface="Times New Roman"/>
                </a:rPr>
                <a:t>3.</a:t>
              </a:r>
            </a:p>
            <a:p>
              <a:pPr algn="ctr">
                <a:defRPr/>
              </a:pPr>
              <a:r>
                <a:rPr lang="en-US" sz="3200" dirty="0">
                  <a:ln>
                    <a:solidFill>
                      <a:srgbClr val="000090"/>
                    </a:solidFill>
                  </a:ln>
                  <a:solidFill>
                    <a:schemeClr val="tx1"/>
                  </a:solidFill>
                  <a:latin typeface="Times New Roman"/>
                </a:rPr>
                <a:t>Effectiveness</a:t>
              </a:r>
            </a:p>
          </p:txBody>
        </p:sp>
        <p:sp>
          <p:nvSpPr>
            <p:cNvPr id="18" name="Rectangle 17"/>
            <p:cNvSpPr/>
            <p:nvPr/>
          </p:nvSpPr>
          <p:spPr>
            <a:xfrm>
              <a:off x="5969000" y="4508500"/>
              <a:ext cx="2603500" cy="13462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400" dirty="0">
                  <a:ln>
                    <a:solidFill>
                      <a:srgbClr val="000090"/>
                    </a:solidFill>
                  </a:ln>
                  <a:solidFill>
                    <a:schemeClr val="tx1"/>
                  </a:solidFill>
                  <a:latin typeface="Times New Roman"/>
                </a:rPr>
                <a:t>4.</a:t>
              </a:r>
            </a:p>
            <a:p>
              <a:pPr algn="ctr">
                <a:defRPr/>
              </a:pPr>
              <a:r>
                <a:rPr lang="en-US" sz="3200" dirty="0">
                  <a:ln>
                    <a:solidFill>
                      <a:srgbClr val="000090"/>
                    </a:solidFill>
                  </a:ln>
                  <a:solidFill>
                    <a:schemeClr val="tx1"/>
                  </a:solidFill>
                  <a:latin typeface="Times New Roman"/>
                </a:rPr>
                <a:t>Feasibility</a:t>
              </a:r>
            </a:p>
          </p:txBody>
        </p:sp>
        <p:sp>
          <p:nvSpPr>
            <p:cNvPr id="19" name="TextBox 18"/>
            <p:cNvSpPr txBox="1"/>
            <p:nvPr/>
          </p:nvSpPr>
          <p:spPr>
            <a:xfrm>
              <a:off x="850900" y="3225800"/>
              <a:ext cx="2260600" cy="1200329"/>
            </a:xfrm>
            <a:prstGeom prst="rect">
              <a:avLst/>
            </a:prstGeom>
            <a:noFill/>
          </p:spPr>
          <p:txBody>
            <a:bodyPr>
              <a:spAutoFit/>
            </a:bodyPr>
            <a:lstStyle/>
            <a:p>
              <a:pPr algn="r">
                <a:defRPr/>
              </a:pPr>
              <a:r>
                <a:rPr lang="en-US" sz="3600" dirty="0">
                  <a:ln>
                    <a:solidFill>
                      <a:srgbClr val="800000"/>
                    </a:solidFill>
                  </a:ln>
                  <a:solidFill>
                    <a:srgbClr val="800000"/>
                  </a:solidFill>
                  <a:latin typeface="Times New Roman"/>
                  <a:ea typeface="ＭＳ Ｐゴシック" charset="-128"/>
                  <a:cs typeface="ＭＳ Ｐゴシック" charset="-128"/>
                </a:rPr>
                <a:t>Health Problems</a:t>
              </a:r>
              <a:endParaRPr lang="en-US" sz="3600" b="1" dirty="0">
                <a:ln>
                  <a:solidFill>
                    <a:srgbClr val="800000"/>
                  </a:solidFill>
                </a:ln>
                <a:solidFill>
                  <a:srgbClr val="800000"/>
                </a:solidFill>
                <a:latin typeface="Times New Roman"/>
                <a:ea typeface="ＭＳ Ｐゴシック" charset="-128"/>
                <a:cs typeface="Times New Roman"/>
              </a:endParaRPr>
            </a:p>
          </p:txBody>
        </p:sp>
        <p:sp>
          <p:nvSpPr>
            <p:cNvPr id="20" name="TextBox 19"/>
            <p:cNvSpPr txBox="1"/>
            <p:nvPr/>
          </p:nvSpPr>
          <p:spPr>
            <a:xfrm>
              <a:off x="406400" y="4876800"/>
              <a:ext cx="2705100" cy="646331"/>
            </a:xfrm>
            <a:prstGeom prst="rect">
              <a:avLst/>
            </a:prstGeom>
            <a:noFill/>
          </p:spPr>
          <p:txBody>
            <a:bodyPr>
              <a:spAutoFit/>
            </a:bodyPr>
            <a:lstStyle/>
            <a:p>
              <a:pPr algn="r">
                <a:defRPr/>
              </a:pPr>
              <a:r>
                <a:rPr lang="en-US" sz="3600" dirty="0">
                  <a:ln>
                    <a:solidFill>
                      <a:srgbClr val="800000"/>
                    </a:solidFill>
                  </a:ln>
                  <a:solidFill>
                    <a:srgbClr val="800000"/>
                  </a:solidFill>
                  <a:latin typeface="Times New Roman"/>
                  <a:ea typeface="ＭＳ Ｐゴシック" charset="-128"/>
                  <a:cs typeface="ＭＳ Ｐゴシック" charset="-128"/>
                </a:rPr>
                <a:t>Interventions</a:t>
              </a:r>
              <a:endParaRPr lang="en-US" sz="3600" b="1" dirty="0">
                <a:ln>
                  <a:solidFill>
                    <a:srgbClr val="800000"/>
                  </a:solidFill>
                </a:ln>
                <a:solidFill>
                  <a:srgbClr val="800000"/>
                </a:solidFill>
                <a:latin typeface="Times New Roman"/>
                <a:ea typeface="ＭＳ Ｐゴシック" charset="-128"/>
                <a:cs typeface="Times New Roman"/>
              </a:endParaRPr>
            </a:p>
          </p:txBody>
        </p:sp>
        <p:sp>
          <p:nvSpPr>
            <p:cNvPr id="21" name="TextBox 20"/>
            <p:cNvSpPr txBox="1"/>
            <p:nvPr/>
          </p:nvSpPr>
          <p:spPr>
            <a:xfrm>
              <a:off x="3365500" y="1981200"/>
              <a:ext cx="5207000" cy="584776"/>
            </a:xfrm>
            <a:prstGeom prst="rect">
              <a:avLst/>
            </a:prstGeom>
            <a:noFill/>
          </p:spPr>
          <p:txBody>
            <a:bodyPr>
              <a:spAutoFit/>
            </a:bodyPr>
            <a:lstStyle/>
            <a:p>
              <a:pPr algn="ctr">
                <a:defRPr/>
              </a:pPr>
              <a:r>
                <a:rPr lang="en-US" sz="3200" dirty="0">
                  <a:ln>
                    <a:solidFill>
                      <a:srgbClr val="000090"/>
                    </a:solidFill>
                  </a:ln>
                  <a:solidFill>
                    <a:srgbClr val="000090"/>
                  </a:solidFill>
                  <a:latin typeface="Times New Roman"/>
                  <a:ea typeface="ＭＳ Ｐゴシック" charset="-128"/>
                  <a:cs typeface="ＭＳ Ｐゴシック" charset="-128"/>
                </a:rPr>
                <a:t>-------- Characteristics --------</a:t>
              </a:r>
              <a:endParaRPr lang="en-US" sz="3200" b="1" dirty="0">
                <a:ln>
                  <a:solidFill>
                    <a:srgbClr val="000090"/>
                  </a:solidFill>
                </a:ln>
                <a:solidFill>
                  <a:srgbClr val="000090"/>
                </a:solidFill>
                <a:latin typeface="Times New Roman"/>
                <a:ea typeface="ＭＳ Ｐゴシック" charset="-128"/>
                <a:cs typeface="Times New Roman"/>
              </a:endParaRPr>
            </a:p>
          </p:txBody>
        </p:sp>
        <p:sp>
          <p:nvSpPr>
            <p:cNvPr id="22" name="TextBox 21"/>
            <p:cNvSpPr txBox="1"/>
            <p:nvPr/>
          </p:nvSpPr>
          <p:spPr>
            <a:xfrm>
              <a:off x="3594100" y="2552700"/>
              <a:ext cx="2146300" cy="461665"/>
            </a:xfrm>
            <a:prstGeom prst="rect">
              <a:avLst/>
            </a:prstGeom>
            <a:noFill/>
          </p:spPr>
          <p:txBody>
            <a:bodyPr>
              <a:spAutoFit/>
            </a:bodyPr>
            <a:lstStyle/>
            <a:p>
              <a:pPr algn="ctr">
                <a:defRPr/>
              </a:pPr>
              <a:r>
                <a:rPr lang="en-US" sz="2400" dirty="0">
                  <a:ln>
                    <a:solidFill>
                      <a:srgbClr val="000090"/>
                    </a:solidFill>
                  </a:ln>
                  <a:solidFill>
                    <a:srgbClr val="000090"/>
                  </a:solidFill>
                  <a:latin typeface="Times New Roman"/>
                  <a:ea typeface="ＭＳ Ｐゴシック" charset="-128"/>
                  <a:cs typeface="ＭＳ Ｐゴシック" charset="-128"/>
                </a:rPr>
                <a:t>Quantitative</a:t>
              </a:r>
              <a:endParaRPr lang="en-US" sz="2400" b="1" dirty="0">
                <a:ln>
                  <a:solidFill>
                    <a:srgbClr val="000090"/>
                  </a:solidFill>
                </a:ln>
                <a:solidFill>
                  <a:srgbClr val="000090"/>
                </a:solidFill>
                <a:latin typeface="Times New Roman"/>
                <a:ea typeface="ＭＳ Ｐゴシック" charset="-128"/>
                <a:cs typeface="Times New Roman"/>
              </a:endParaRPr>
            </a:p>
          </p:txBody>
        </p:sp>
        <p:sp>
          <p:nvSpPr>
            <p:cNvPr id="23" name="TextBox 22"/>
            <p:cNvSpPr txBox="1"/>
            <p:nvPr/>
          </p:nvSpPr>
          <p:spPr>
            <a:xfrm>
              <a:off x="6235700" y="2552700"/>
              <a:ext cx="2146300" cy="461665"/>
            </a:xfrm>
            <a:prstGeom prst="rect">
              <a:avLst/>
            </a:prstGeom>
            <a:noFill/>
          </p:spPr>
          <p:txBody>
            <a:bodyPr>
              <a:spAutoFit/>
            </a:bodyPr>
            <a:lstStyle/>
            <a:p>
              <a:pPr algn="ctr">
                <a:defRPr/>
              </a:pPr>
              <a:r>
                <a:rPr lang="en-US" sz="2400" dirty="0">
                  <a:ln>
                    <a:solidFill>
                      <a:srgbClr val="000090"/>
                    </a:solidFill>
                  </a:ln>
                  <a:solidFill>
                    <a:srgbClr val="000090"/>
                  </a:solidFill>
                  <a:latin typeface="Times New Roman"/>
                  <a:ea typeface="ＭＳ Ｐゴシック" charset="-128"/>
                  <a:cs typeface="ＭＳ Ｐゴシック" charset="-128"/>
                </a:rPr>
                <a:t>Qualitative</a:t>
              </a:r>
              <a:endParaRPr lang="en-US" sz="2400" b="1" dirty="0">
                <a:ln>
                  <a:solidFill>
                    <a:srgbClr val="000090"/>
                  </a:solidFill>
                </a:ln>
                <a:solidFill>
                  <a:srgbClr val="000090"/>
                </a:solidFill>
                <a:latin typeface="Times New Roman"/>
                <a:ea typeface="ＭＳ Ｐゴシック" charset="-128"/>
                <a:cs typeface="Times New Roman"/>
              </a:endParaRPr>
            </a:p>
          </p:txBody>
        </p:sp>
      </p:grpSp>
    </p:spTree>
    <p:extLst>
      <p:ext uri="{BB962C8B-B14F-4D97-AF65-F5344CB8AC3E}">
        <p14:creationId xmlns:p14="http://schemas.microsoft.com/office/powerpoint/2010/main" val="30042088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tile tx="0" ty="0" sx="100000" sy="100000" flip="none" algn="tl"/>
        </a:blipFill>
        <a:effectLst/>
      </p:bgPr>
    </p:bg>
    <p:spTree>
      <p:nvGrpSpPr>
        <p:cNvPr id="1" name=""/>
        <p:cNvGrpSpPr/>
        <p:nvPr/>
      </p:nvGrpSpPr>
      <p:grpSpPr>
        <a:xfrm>
          <a:off x="0" y="0"/>
          <a:ext cx="0" cy="0"/>
          <a:chOff x="0" y="0"/>
          <a:chExt cx="0" cy="0"/>
        </a:xfrm>
      </p:grpSpPr>
      <p:sp>
        <p:nvSpPr>
          <p:cNvPr id="11" name="Rectangle 2"/>
          <p:cNvSpPr>
            <a:spLocks noGrp="1" noChangeArrowheads="1"/>
          </p:cNvSpPr>
          <p:nvPr>
            <p:ph type="title"/>
          </p:nvPr>
        </p:nvSpPr>
        <p:spPr>
          <a:xfrm>
            <a:off x="617517" y="38100"/>
            <a:ext cx="10949049" cy="838200"/>
          </a:xfrm>
        </p:spPr>
        <p:txBody>
          <a:bodyPr>
            <a:normAutofit/>
          </a:bodyPr>
          <a:lstStyle/>
          <a:p>
            <a:pPr algn="ctr"/>
            <a:r>
              <a:rPr lang="en-US" sz="3600" b="1" dirty="0" smtClean="0">
                <a:solidFill>
                  <a:schemeClr val="bg1"/>
                </a:solidFill>
                <a:latin typeface="Times New Roman" pitchFamily="18" charset="0"/>
                <a:cs typeface="Times New Roman" pitchFamily="18" charset="0"/>
              </a:rPr>
              <a:t>Overview</a:t>
            </a:r>
            <a:endParaRPr lang="en-US" sz="3600" b="1" dirty="0">
              <a:solidFill>
                <a:schemeClr val="bg1"/>
              </a:solidFill>
              <a:latin typeface="Times New Roman" pitchFamily="18" charset="0"/>
              <a:cs typeface="Times New Roman" pitchFamily="18" charset="0"/>
            </a:endParaRPr>
          </a:p>
        </p:txBody>
      </p:sp>
      <p:sp>
        <p:nvSpPr>
          <p:cNvPr id="5" name="Content Placeholder 2"/>
          <p:cNvSpPr>
            <a:spLocks noGrp="1"/>
          </p:cNvSpPr>
          <p:nvPr>
            <p:ph idx="1"/>
          </p:nvPr>
        </p:nvSpPr>
        <p:spPr>
          <a:xfrm>
            <a:off x="575953" y="1778329"/>
            <a:ext cx="10943112" cy="4525963"/>
          </a:xfrm>
        </p:spPr>
        <p:txBody>
          <a:bodyPr vert="horz" lIns="91440" tIns="45720" rIns="91440" bIns="45720" rtlCol="0">
            <a:normAutofit/>
          </a:bodyPr>
          <a:lstStyle/>
          <a:p>
            <a:r>
              <a:rPr lang="en-US" altLang="ar-SA" dirty="0">
                <a:latin typeface="Times New Roman" panose="02020603050405020304" pitchFamily="18" charset="0"/>
                <a:cs typeface="Times New Roman" panose="02020603050405020304" pitchFamily="18" charset="0"/>
              </a:rPr>
              <a:t>Provide a simple definition of quality in public health practice</a:t>
            </a:r>
          </a:p>
          <a:p>
            <a:endParaRPr lang="en-US" altLang="ar-SA" dirty="0">
              <a:latin typeface="Times New Roman" panose="02020603050405020304" pitchFamily="18" charset="0"/>
              <a:cs typeface="Times New Roman" panose="02020603050405020304" pitchFamily="18" charset="0"/>
            </a:endParaRPr>
          </a:p>
          <a:p>
            <a:r>
              <a:rPr lang="en-US" altLang="ar-SA" dirty="0">
                <a:latin typeface="Times New Roman" panose="02020603050405020304" pitchFamily="18" charset="0"/>
                <a:cs typeface="Times New Roman" panose="02020603050405020304" pitchFamily="18" charset="0"/>
              </a:rPr>
              <a:t>Explain why prioritization, evidence-based decision making, and performance improvement are the key elements of QI</a:t>
            </a:r>
          </a:p>
          <a:p>
            <a:endParaRPr lang="en-US" altLang="ar-SA" dirty="0">
              <a:latin typeface="Times New Roman" panose="02020603050405020304" pitchFamily="18" charset="0"/>
              <a:cs typeface="Times New Roman" panose="02020603050405020304" pitchFamily="18" charset="0"/>
            </a:endParaRPr>
          </a:p>
          <a:p>
            <a:r>
              <a:rPr lang="en-US" altLang="ar-SA" dirty="0">
                <a:latin typeface="Times New Roman" panose="02020603050405020304" pitchFamily="18" charset="0"/>
                <a:cs typeface="Times New Roman" panose="02020603050405020304" pitchFamily="18" charset="0"/>
              </a:rPr>
              <a:t>Describe approaches that the Los Angeles County Department of Public Health has adopted to improve quality</a:t>
            </a:r>
          </a:p>
          <a:p>
            <a:endParaRPr lang="en-US" altLang="ar-SA" dirty="0">
              <a:latin typeface="Times New Roman" panose="02020603050405020304" pitchFamily="18" charset="0"/>
              <a:cs typeface="Times New Roman" panose="02020603050405020304" pitchFamily="18" charset="0"/>
            </a:endParaRPr>
          </a:p>
          <a:p>
            <a:endParaRPr lang="en-US" altLang="ar-S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796505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tile tx="0" ty="0" sx="100000" sy="100000" flip="none" algn="tl"/>
        </a:blipFill>
        <a:effectLst/>
      </p:bgPr>
    </p:bg>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562708" y="38100"/>
            <a:ext cx="10909638" cy="838200"/>
          </a:xfrm>
        </p:spPr>
        <p:txBody>
          <a:bodyPr>
            <a:normAutofit/>
          </a:bodyPr>
          <a:lstStyle/>
          <a:p>
            <a:pPr algn="ctr"/>
            <a:r>
              <a:rPr lang="en-US" sz="3600" b="1" dirty="0">
                <a:solidFill>
                  <a:schemeClr val="bg1"/>
                </a:solidFill>
                <a:latin typeface="Times New Roman" pitchFamily="18" charset="0"/>
                <a:cs typeface="Times New Roman" pitchFamily="18" charset="0"/>
              </a:rPr>
              <a:t>General Approach </a:t>
            </a:r>
            <a:r>
              <a:rPr lang="en-US" sz="3600" b="1" dirty="0" smtClean="0">
                <a:solidFill>
                  <a:schemeClr val="bg1"/>
                </a:solidFill>
                <a:latin typeface="Times New Roman" pitchFamily="18" charset="0"/>
                <a:cs typeface="Times New Roman" pitchFamily="18" charset="0"/>
              </a:rPr>
              <a:t>to Using </a:t>
            </a:r>
            <a:r>
              <a:rPr lang="en-US" sz="3600" b="1" dirty="0">
                <a:solidFill>
                  <a:schemeClr val="bg1"/>
                </a:solidFill>
                <a:latin typeface="Times New Roman" pitchFamily="18" charset="0"/>
                <a:cs typeface="Times New Roman" pitchFamily="18" charset="0"/>
              </a:rPr>
              <a:t>the Priority-Setting Tool</a:t>
            </a:r>
            <a:endParaRPr lang="en-US" sz="3600" b="1" dirty="0">
              <a:solidFill>
                <a:schemeClr val="bg1"/>
              </a:solidFill>
              <a:latin typeface="Times New Roman" pitchFamily="18" charset="0"/>
              <a:cs typeface="Times New Roman" pitchFamily="18" charset="0"/>
            </a:endParaRPr>
          </a:p>
        </p:txBody>
      </p:sp>
      <p:sp>
        <p:nvSpPr>
          <p:cNvPr id="8" name="Rectangle 3"/>
          <p:cNvSpPr txBox="1">
            <a:spLocks noChangeArrowheads="1"/>
          </p:cNvSpPr>
          <p:nvPr/>
        </p:nvSpPr>
        <p:spPr>
          <a:xfrm>
            <a:off x="457200" y="1722071"/>
            <a:ext cx="11148646" cy="435048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Tx/>
              <a:buNone/>
            </a:pPr>
            <a:r>
              <a:rPr lang="en-US" altLang="ar-SA" dirty="0" smtClean="0">
                <a:latin typeface="Times New Roman" panose="02020603050405020304" pitchFamily="18" charset="0"/>
                <a:cs typeface="Times New Roman" panose="02020603050405020304" pitchFamily="18" charset="0"/>
              </a:rPr>
              <a:t>1.	Determine whether you are selecting among health problems or selecting among interventions</a:t>
            </a:r>
          </a:p>
          <a:p>
            <a:pPr marL="457200" indent="-457200">
              <a:buFontTx/>
              <a:buAutoNum type="arabicPeriod" startAt="2"/>
            </a:pPr>
            <a:r>
              <a:rPr lang="en-US" altLang="ar-SA" dirty="0" smtClean="0">
                <a:latin typeface="Times New Roman" panose="02020603050405020304" pitchFamily="18" charset="0"/>
                <a:cs typeface="Times New Roman" panose="02020603050405020304" pitchFamily="18" charset="0"/>
              </a:rPr>
              <a:t>Select the criteria that you will use to set priorities</a:t>
            </a:r>
          </a:p>
          <a:p>
            <a:pPr marL="457200" indent="-457200">
              <a:buFontTx/>
              <a:buAutoNum type="arabicPeriod" startAt="2"/>
            </a:pPr>
            <a:r>
              <a:rPr lang="en-US" altLang="ar-SA" dirty="0" smtClean="0">
                <a:latin typeface="Times New Roman" panose="02020603050405020304" pitchFamily="18" charset="0"/>
                <a:cs typeface="Times New Roman" panose="02020603050405020304" pitchFamily="18" charset="0"/>
              </a:rPr>
              <a:t>Determine the method of scoring</a:t>
            </a:r>
          </a:p>
          <a:p>
            <a:pPr marL="457200" indent="-457200">
              <a:buFontTx/>
              <a:buAutoNum type="arabicPeriod" startAt="2"/>
            </a:pPr>
            <a:r>
              <a:rPr lang="en-US" altLang="ar-SA" dirty="0" smtClean="0">
                <a:latin typeface="Times New Roman" panose="02020603050405020304" pitchFamily="18" charset="0"/>
                <a:cs typeface="Times New Roman" panose="02020603050405020304" pitchFamily="18" charset="0"/>
              </a:rPr>
              <a:t>Score the health problems / interventions</a:t>
            </a:r>
          </a:p>
          <a:p>
            <a:pPr marL="857250" lvl="1" indent="-457200"/>
            <a:r>
              <a:rPr lang="en-US" altLang="ar-SA" dirty="0" smtClean="0">
                <a:latin typeface="Times New Roman" panose="02020603050405020304" pitchFamily="18" charset="0"/>
                <a:cs typeface="Times New Roman" panose="02020603050405020304" pitchFamily="18" charset="0"/>
              </a:rPr>
              <a:t>Individually or collectively</a:t>
            </a:r>
          </a:p>
          <a:p>
            <a:pPr marL="457200" indent="-457200">
              <a:buFontTx/>
              <a:buAutoNum type="arabicPeriod" startAt="2"/>
            </a:pPr>
            <a:r>
              <a:rPr lang="en-US" altLang="ar-SA" dirty="0" smtClean="0">
                <a:latin typeface="Times New Roman" panose="02020603050405020304" pitchFamily="18" charset="0"/>
                <a:cs typeface="Times New Roman" panose="02020603050405020304" pitchFamily="18" charset="0"/>
              </a:rPr>
              <a:t>Summarize scores</a:t>
            </a:r>
          </a:p>
          <a:p>
            <a:pPr marL="457200" indent="-457200">
              <a:buFontTx/>
              <a:buAutoNum type="arabicPeriod" startAt="2"/>
            </a:pPr>
            <a:r>
              <a:rPr lang="en-US" altLang="ar-SA" dirty="0" smtClean="0">
                <a:latin typeface="Times New Roman" panose="02020603050405020304" pitchFamily="18" charset="0"/>
                <a:cs typeface="Times New Roman" panose="02020603050405020304" pitchFamily="18" charset="0"/>
              </a:rPr>
              <a:t>Assess whether the process is adequate</a:t>
            </a:r>
          </a:p>
          <a:p>
            <a:pPr marL="857250" lvl="1" indent="-457200"/>
            <a:r>
              <a:rPr lang="en-US" altLang="ar-SA" dirty="0" smtClean="0">
                <a:latin typeface="Times New Roman" panose="02020603050405020304" pitchFamily="18" charset="0"/>
                <a:cs typeface="Times New Roman" panose="02020603050405020304" pitchFamily="18" charset="0"/>
              </a:rPr>
              <a:t>Repeat steps 2-5 above if necessary</a:t>
            </a:r>
          </a:p>
          <a:p>
            <a:pPr marL="457200" indent="-457200">
              <a:buFontTx/>
              <a:buAutoNum type="arabicPeriod" startAt="2"/>
            </a:pPr>
            <a:r>
              <a:rPr lang="en-US" altLang="ar-SA" dirty="0" smtClean="0">
                <a:latin typeface="Times New Roman" panose="02020603050405020304" pitchFamily="18" charset="0"/>
                <a:cs typeface="Times New Roman" panose="02020603050405020304" pitchFamily="18" charset="0"/>
              </a:rPr>
              <a:t>Interpret the results</a:t>
            </a:r>
            <a:endParaRPr lang="en-US" altLang="ar-SA"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659348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tile tx="0" ty="0" sx="100000" sy="100000" flip="none" algn="tl"/>
        </a:blipFill>
        <a:effectLst/>
      </p:bgPr>
    </p:bg>
    <p:spTree>
      <p:nvGrpSpPr>
        <p:cNvPr id="1" name=""/>
        <p:cNvGrpSpPr/>
        <p:nvPr/>
      </p:nvGrpSpPr>
      <p:grpSpPr>
        <a:xfrm>
          <a:off x="0" y="0"/>
          <a:ext cx="0" cy="0"/>
          <a:chOff x="0" y="0"/>
          <a:chExt cx="0" cy="0"/>
        </a:xfrm>
      </p:grpSpPr>
      <p:sp>
        <p:nvSpPr>
          <p:cNvPr id="11" name="Rectangle 2"/>
          <p:cNvSpPr>
            <a:spLocks noGrp="1" noChangeArrowheads="1"/>
          </p:cNvSpPr>
          <p:nvPr>
            <p:ph type="title"/>
          </p:nvPr>
        </p:nvSpPr>
        <p:spPr>
          <a:xfrm>
            <a:off x="656491" y="38100"/>
            <a:ext cx="10808677" cy="838200"/>
          </a:xfrm>
        </p:spPr>
        <p:txBody>
          <a:bodyPr>
            <a:normAutofit/>
          </a:bodyPr>
          <a:lstStyle/>
          <a:p>
            <a:pPr algn="ctr"/>
            <a:r>
              <a:rPr lang="en-US" sz="3600" b="1" dirty="0">
                <a:solidFill>
                  <a:schemeClr val="bg1"/>
                </a:solidFill>
                <a:latin typeface="Times New Roman" pitchFamily="18" charset="0"/>
                <a:cs typeface="Times New Roman" pitchFamily="18" charset="0"/>
              </a:rPr>
              <a:t>Example</a:t>
            </a:r>
            <a:r>
              <a:rPr lang="en-US" sz="3600" b="1" dirty="0" smtClean="0">
                <a:solidFill>
                  <a:schemeClr val="bg1"/>
                </a:solidFill>
                <a:latin typeface="Times New Roman" pitchFamily="18" charset="0"/>
                <a:cs typeface="Times New Roman" pitchFamily="18" charset="0"/>
              </a:rPr>
              <a:t>: Choosing </a:t>
            </a:r>
            <a:r>
              <a:rPr lang="en-US" sz="3600" b="1" dirty="0">
                <a:solidFill>
                  <a:schemeClr val="bg1"/>
                </a:solidFill>
                <a:latin typeface="Times New Roman" pitchFamily="18" charset="0"/>
                <a:cs typeface="Times New Roman" pitchFamily="18" charset="0"/>
              </a:rPr>
              <a:t>Among Health Problems</a:t>
            </a:r>
            <a:endParaRPr lang="en-US" sz="3600" b="1" dirty="0">
              <a:solidFill>
                <a:schemeClr val="bg1"/>
              </a:solidFill>
              <a:latin typeface="Times New Roman" pitchFamily="18" charset="0"/>
              <a:cs typeface="Times New Roman" pitchFamily="18" charset="0"/>
            </a:endParaRPr>
          </a:p>
        </p:txBody>
      </p:sp>
      <p:sp>
        <p:nvSpPr>
          <p:cNvPr id="5" name="Rectangle 3"/>
          <p:cNvSpPr txBox="1">
            <a:spLocks noChangeArrowheads="1"/>
          </p:cNvSpPr>
          <p:nvPr/>
        </p:nvSpPr>
        <p:spPr>
          <a:xfrm>
            <a:off x="1174750" y="2338388"/>
            <a:ext cx="2727325" cy="2641600"/>
          </a:xfrm>
          <a:prstGeom prst="rect">
            <a:avLst/>
          </a:prstGeom>
          <a:ln>
            <a:miter lim="800000"/>
            <a:headEnd/>
            <a:tailEnd/>
          </a:ln>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1638" indent="-401638">
              <a:buFontTx/>
              <a:buNone/>
              <a:defRPr/>
            </a:pPr>
            <a:r>
              <a:rPr lang="en-US" sz="2000" smtClean="0">
                <a:latin typeface="Times New Roman" panose="02020603050405020304" pitchFamily="18" charset="0"/>
                <a:ea typeface="ＭＳ Ｐゴシック" charset="-128"/>
                <a:cs typeface="Times New Roman" panose="02020603050405020304" pitchFamily="18" charset="0"/>
              </a:rPr>
              <a:t>HEALTH PROBLEMS</a:t>
            </a:r>
          </a:p>
          <a:p>
            <a:pPr marL="457200" indent="-457200">
              <a:buFontTx/>
              <a:buAutoNum type="arabicPeriod"/>
              <a:defRPr/>
            </a:pPr>
            <a:r>
              <a:rPr lang="en-US" sz="2000" smtClean="0">
                <a:latin typeface="Times New Roman" panose="02020603050405020304" pitchFamily="18" charset="0"/>
                <a:ea typeface="ＭＳ Ｐゴシック" charset="-128"/>
                <a:cs typeface="Times New Roman" panose="02020603050405020304" pitchFamily="18" charset="0"/>
              </a:rPr>
              <a:t>Magnitude</a:t>
            </a:r>
          </a:p>
          <a:p>
            <a:pPr marL="457200" indent="-457200">
              <a:buFontTx/>
              <a:buAutoNum type="arabicPeriod"/>
              <a:defRPr/>
            </a:pPr>
            <a:r>
              <a:rPr lang="en-US" sz="2000" smtClean="0">
                <a:latin typeface="Times New Roman" panose="02020603050405020304" pitchFamily="18" charset="0"/>
                <a:ea typeface="ＭＳ Ｐゴシック" charset="-128"/>
                <a:cs typeface="Times New Roman" panose="02020603050405020304" pitchFamily="18" charset="0"/>
              </a:rPr>
              <a:t>Importance</a:t>
            </a:r>
          </a:p>
          <a:p>
            <a:pPr marL="457200" indent="-457200">
              <a:buFontTx/>
              <a:buAutoNum type="arabicPeriod"/>
              <a:defRPr/>
            </a:pPr>
            <a:endParaRPr lang="en-US" sz="2000" smtClean="0">
              <a:latin typeface="Times New Roman" panose="02020603050405020304" pitchFamily="18" charset="0"/>
              <a:ea typeface="ＭＳ Ｐゴシック" charset="-128"/>
              <a:cs typeface="Times New Roman" panose="02020603050405020304" pitchFamily="18" charset="0"/>
            </a:endParaRPr>
          </a:p>
          <a:p>
            <a:pPr marL="457200" indent="-457200">
              <a:buFontTx/>
              <a:buNone/>
              <a:defRPr/>
            </a:pPr>
            <a:r>
              <a:rPr lang="en-US" sz="2000" smtClean="0">
                <a:latin typeface="Times New Roman" panose="02020603050405020304" pitchFamily="18" charset="0"/>
                <a:ea typeface="ＭＳ Ｐゴシック" charset="-128"/>
                <a:cs typeface="Times New Roman" panose="02020603050405020304" pitchFamily="18" charset="0"/>
              </a:rPr>
              <a:t>INTERVENTIONS</a:t>
            </a:r>
          </a:p>
          <a:p>
            <a:pPr marL="457200" indent="-457200">
              <a:buFontTx/>
              <a:buNone/>
              <a:defRPr/>
            </a:pPr>
            <a:r>
              <a:rPr lang="en-US" sz="2000" smtClean="0">
                <a:latin typeface="Times New Roman" panose="02020603050405020304" pitchFamily="18" charset="0"/>
                <a:ea typeface="ＭＳ Ｐゴシック" charset="-128"/>
                <a:cs typeface="Times New Roman" panose="02020603050405020304" pitchFamily="18" charset="0"/>
              </a:rPr>
              <a:t>3.	Effectiveness</a:t>
            </a:r>
          </a:p>
          <a:p>
            <a:pPr marL="457200" indent="-457200">
              <a:buFontTx/>
              <a:buAutoNum type="arabicPeriod" startAt="4"/>
              <a:defRPr/>
            </a:pPr>
            <a:r>
              <a:rPr lang="en-US" sz="2000" smtClean="0">
                <a:latin typeface="Times New Roman" panose="02020603050405020304" pitchFamily="18" charset="0"/>
                <a:ea typeface="ＭＳ Ｐゴシック" charset="-128"/>
                <a:cs typeface="Times New Roman" panose="02020603050405020304" pitchFamily="18" charset="0"/>
              </a:rPr>
              <a:t>Feasibility</a:t>
            </a:r>
          </a:p>
          <a:p>
            <a:pPr marL="457200" indent="-457200">
              <a:buFontTx/>
              <a:buAutoNum type="arabicPeriod" startAt="4"/>
              <a:defRPr/>
            </a:pPr>
            <a:endParaRPr lang="en-US" sz="2000" smtClean="0">
              <a:latin typeface="Times New Roman" panose="02020603050405020304" pitchFamily="18" charset="0"/>
              <a:ea typeface="ＭＳ Ｐゴシック" charset="-128"/>
              <a:cs typeface="Times New Roman" panose="02020603050405020304" pitchFamily="18" charset="0"/>
            </a:endParaRPr>
          </a:p>
          <a:p>
            <a:pPr marL="457200" indent="-457200">
              <a:buFontTx/>
              <a:buNone/>
              <a:defRPr/>
            </a:pPr>
            <a:r>
              <a:rPr lang="en-US" sz="2000" smtClean="0">
                <a:latin typeface="Times New Roman" panose="02020603050405020304" pitchFamily="18" charset="0"/>
                <a:ea typeface="ＭＳ Ｐゴシック" charset="-128"/>
                <a:cs typeface="Times New Roman" panose="02020603050405020304" pitchFamily="18" charset="0"/>
              </a:rPr>
              <a:t>OVERALL SCORE</a:t>
            </a:r>
            <a:endParaRPr lang="en-US" sz="2000" dirty="0" smtClean="0">
              <a:latin typeface="Times New Roman" panose="02020603050405020304" pitchFamily="18" charset="0"/>
              <a:ea typeface="ＭＳ Ｐゴシック" charset="-128"/>
              <a:cs typeface="Times New Roman" panose="02020603050405020304" pitchFamily="18" charset="0"/>
            </a:endParaRPr>
          </a:p>
        </p:txBody>
      </p:sp>
      <p:sp>
        <p:nvSpPr>
          <p:cNvPr id="6" name="Rectangle 5"/>
          <p:cNvSpPr>
            <a:spLocks noChangeArrowheads="1"/>
          </p:cNvSpPr>
          <p:nvPr/>
        </p:nvSpPr>
        <p:spPr bwMode="auto">
          <a:xfrm>
            <a:off x="4562475" y="2747963"/>
            <a:ext cx="823913" cy="325437"/>
          </a:xfrm>
          <a:prstGeom prst="rect">
            <a:avLst/>
          </a:prstGeom>
          <a:noFill/>
          <a:ln w="9525">
            <a:solidFill>
              <a:srgbClr val="000000"/>
            </a:solidFill>
            <a:round/>
            <a:headEnd/>
            <a:tailEnd/>
          </a:ln>
          <a:effectLst>
            <a:outerShdw dist="23000" dir="5400000" rotWithShape="0">
              <a:srgbClr val="808080">
                <a:alpha val="34998"/>
              </a:srgbClr>
            </a:outerShdw>
          </a:effectLst>
        </p:spPr>
        <p:txBody>
          <a:bodyPr anchor="ctr"/>
          <a:lstStyle/>
          <a:p>
            <a:pPr algn="ctr">
              <a:defRPr/>
            </a:pPr>
            <a:endParaRPr lang="en-US" dirty="0">
              <a:latin typeface="Times New Roman" panose="02020603050405020304" pitchFamily="18" charset="0"/>
              <a:cs typeface="Times New Roman" panose="02020603050405020304" pitchFamily="18" charset="0"/>
            </a:endParaRPr>
          </a:p>
        </p:txBody>
      </p:sp>
      <p:sp>
        <p:nvSpPr>
          <p:cNvPr id="7" name="Rectangle 6"/>
          <p:cNvSpPr>
            <a:spLocks noChangeArrowheads="1"/>
          </p:cNvSpPr>
          <p:nvPr/>
        </p:nvSpPr>
        <p:spPr bwMode="auto">
          <a:xfrm>
            <a:off x="4564063" y="3074988"/>
            <a:ext cx="823912" cy="325437"/>
          </a:xfrm>
          <a:prstGeom prst="rect">
            <a:avLst/>
          </a:prstGeom>
          <a:noFill/>
          <a:ln w="9525">
            <a:solidFill>
              <a:srgbClr val="000000"/>
            </a:solidFill>
            <a:round/>
            <a:headEnd/>
            <a:tailEnd/>
          </a:ln>
          <a:effectLst>
            <a:outerShdw dist="23000" dir="5400000" rotWithShape="0">
              <a:srgbClr val="808080">
                <a:alpha val="34998"/>
              </a:srgbClr>
            </a:outerShdw>
          </a:effectLst>
        </p:spPr>
        <p:txBody>
          <a:bodyPr anchor="ctr"/>
          <a:lstStyle/>
          <a:p>
            <a:pPr algn="ctr">
              <a:defRPr/>
            </a:pPr>
            <a:endParaRPr lang="en-US" dirty="0">
              <a:latin typeface="Times New Roman" panose="02020603050405020304" pitchFamily="18" charset="0"/>
              <a:cs typeface="Times New Roman" panose="02020603050405020304" pitchFamily="18" charset="0"/>
            </a:endParaRPr>
          </a:p>
        </p:txBody>
      </p:sp>
      <p:sp>
        <p:nvSpPr>
          <p:cNvPr id="8" name="Rectangle 7"/>
          <p:cNvSpPr>
            <a:spLocks noChangeArrowheads="1"/>
          </p:cNvSpPr>
          <p:nvPr/>
        </p:nvSpPr>
        <p:spPr bwMode="auto">
          <a:xfrm>
            <a:off x="4564063" y="4084638"/>
            <a:ext cx="823912" cy="325437"/>
          </a:xfrm>
          <a:prstGeom prst="rect">
            <a:avLst/>
          </a:prstGeom>
          <a:noFill/>
          <a:ln w="9525">
            <a:solidFill>
              <a:srgbClr val="000000"/>
            </a:solidFill>
            <a:round/>
            <a:headEnd/>
            <a:tailEnd/>
          </a:ln>
          <a:effectLst>
            <a:outerShdw dist="23000" dir="5400000" rotWithShape="0">
              <a:srgbClr val="808080">
                <a:alpha val="34998"/>
              </a:srgbClr>
            </a:outerShdw>
          </a:effectLst>
        </p:spPr>
        <p:txBody>
          <a:bodyPr anchor="ctr"/>
          <a:lstStyle/>
          <a:p>
            <a:pPr algn="ctr">
              <a:defRPr/>
            </a:pPr>
            <a:endParaRPr lang="en-US" dirty="0">
              <a:latin typeface="Times New Roman" panose="02020603050405020304" pitchFamily="18" charset="0"/>
              <a:cs typeface="Times New Roman" panose="02020603050405020304" pitchFamily="18" charset="0"/>
            </a:endParaRPr>
          </a:p>
        </p:txBody>
      </p:sp>
      <p:sp>
        <p:nvSpPr>
          <p:cNvPr id="9" name="Rectangle 8"/>
          <p:cNvSpPr>
            <a:spLocks noChangeArrowheads="1"/>
          </p:cNvSpPr>
          <p:nvPr/>
        </p:nvSpPr>
        <p:spPr bwMode="auto">
          <a:xfrm>
            <a:off x="4564063" y="4410075"/>
            <a:ext cx="823912" cy="325438"/>
          </a:xfrm>
          <a:prstGeom prst="rect">
            <a:avLst/>
          </a:prstGeom>
          <a:noFill/>
          <a:ln w="9525">
            <a:solidFill>
              <a:srgbClr val="000000"/>
            </a:solidFill>
            <a:round/>
            <a:headEnd/>
            <a:tailEnd/>
          </a:ln>
          <a:effectLst>
            <a:outerShdw dist="23000" dir="5400000" rotWithShape="0">
              <a:srgbClr val="808080">
                <a:alpha val="34998"/>
              </a:srgbClr>
            </a:outerShdw>
          </a:effectLst>
        </p:spPr>
        <p:txBody>
          <a:bodyPr anchor="ctr"/>
          <a:lstStyle/>
          <a:p>
            <a:pPr algn="ctr">
              <a:defRPr/>
            </a:pPr>
            <a:endParaRPr lang="en-US" dirty="0">
              <a:latin typeface="Times New Roman" panose="02020603050405020304" pitchFamily="18" charset="0"/>
              <a:cs typeface="Times New Roman" panose="02020603050405020304" pitchFamily="18" charset="0"/>
            </a:endParaRPr>
          </a:p>
        </p:txBody>
      </p:sp>
      <p:sp>
        <p:nvSpPr>
          <p:cNvPr id="10" name="Rectangle 9"/>
          <p:cNvSpPr>
            <a:spLocks noChangeArrowheads="1"/>
          </p:cNvSpPr>
          <p:nvPr/>
        </p:nvSpPr>
        <p:spPr bwMode="auto">
          <a:xfrm>
            <a:off x="6302375" y="2741613"/>
            <a:ext cx="823913" cy="325437"/>
          </a:xfrm>
          <a:prstGeom prst="rect">
            <a:avLst/>
          </a:prstGeom>
          <a:noFill/>
          <a:ln w="9525">
            <a:solidFill>
              <a:srgbClr val="000000"/>
            </a:solidFill>
            <a:round/>
            <a:headEnd/>
            <a:tailEnd/>
          </a:ln>
          <a:effectLst>
            <a:outerShdw dist="23000" dir="5400000" rotWithShape="0">
              <a:srgbClr val="808080">
                <a:alpha val="34998"/>
              </a:srgbClr>
            </a:outerShdw>
          </a:effectLst>
        </p:spPr>
        <p:txBody>
          <a:bodyPr anchor="ctr"/>
          <a:lstStyle/>
          <a:p>
            <a:pPr algn="ctr">
              <a:defRPr/>
            </a:pPr>
            <a:endParaRPr lang="en-US" dirty="0">
              <a:latin typeface="Times New Roman" panose="02020603050405020304" pitchFamily="18" charset="0"/>
              <a:cs typeface="Times New Roman" panose="02020603050405020304" pitchFamily="18" charset="0"/>
            </a:endParaRPr>
          </a:p>
        </p:txBody>
      </p:sp>
      <p:sp>
        <p:nvSpPr>
          <p:cNvPr id="12" name="Rectangle 11"/>
          <p:cNvSpPr>
            <a:spLocks noChangeArrowheads="1"/>
          </p:cNvSpPr>
          <p:nvPr/>
        </p:nvSpPr>
        <p:spPr bwMode="auto">
          <a:xfrm>
            <a:off x="6303963" y="3068638"/>
            <a:ext cx="823912" cy="325437"/>
          </a:xfrm>
          <a:prstGeom prst="rect">
            <a:avLst/>
          </a:prstGeom>
          <a:noFill/>
          <a:ln w="9525">
            <a:solidFill>
              <a:srgbClr val="000000"/>
            </a:solidFill>
            <a:round/>
            <a:headEnd/>
            <a:tailEnd/>
          </a:ln>
          <a:effectLst>
            <a:outerShdw dist="23000" dir="5400000" rotWithShape="0">
              <a:srgbClr val="808080">
                <a:alpha val="34998"/>
              </a:srgbClr>
            </a:outerShdw>
          </a:effectLst>
        </p:spPr>
        <p:txBody>
          <a:bodyPr anchor="ctr"/>
          <a:lstStyle/>
          <a:p>
            <a:pPr algn="ctr">
              <a:defRPr/>
            </a:pPr>
            <a:endParaRPr lang="en-US" dirty="0">
              <a:latin typeface="Times New Roman" panose="02020603050405020304" pitchFamily="18" charset="0"/>
              <a:cs typeface="Times New Roman" panose="02020603050405020304" pitchFamily="18" charset="0"/>
            </a:endParaRPr>
          </a:p>
        </p:txBody>
      </p:sp>
      <p:sp>
        <p:nvSpPr>
          <p:cNvPr id="13" name="Rectangle 12"/>
          <p:cNvSpPr>
            <a:spLocks noChangeArrowheads="1"/>
          </p:cNvSpPr>
          <p:nvPr/>
        </p:nvSpPr>
        <p:spPr bwMode="auto">
          <a:xfrm>
            <a:off x="6303963" y="4078288"/>
            <a:ext cx="823912" cy="325437"/>
          </a:xfrm>
          <a:prstGeom prst="rect">
            <a:avLst/>
          </a:prstGeom>
          <a:noFill/>
          <a:ln w="9525">
            <a:solidFill>
              <a:srgbClr val="000000"/>
            </a:solidFill>
            <a:round/>
            <a:headEnd/>
            <a:tailEnd/>
          </a:ln>
          <a:effectLst>
            <a:outerShdw dist="23000" dir="5400000" rotWithShape="0">
              <a:srgbClr val="808080">
                <a:alpha val="34998"/>
              </a:srgbClr>
            </a:outerShdw>
          </a:effectLst>
        </p:spPr>
        <p:txBody>
          <a:bodyPr anchor="ctr"/>
          <a:lstStyle/>
          <a:p>
            <a:pPr algn="ctr">
              <a:defRPr/>
            </a:pPr>
            <a:endParaRPr lang="en-US" dirty="0">
              <a:latin typeface="Times New Roman" panose="02020603050405020304" pitchFamily="18" charset="0"/>
              <a:cs typeface="Times New Roman" panose="02020603050405020304" pitchFamily="18" charset="0"/>
            </a:endParaRPr>
          </a:p>
        </p:txBody>
      </p:sp>
      <p:sp>
        <p:nvSpPr>
          <p:cNvPr id="14" name="Rectangle 13"/>
          <p:cNvSpPr>
            <a:spLocks noChangeArrowheads="1"/>
          </p:cNvSpPr>
          <p:nvPr/>
        </p:nvSpPr>
        <p:spPr bwMode="auto">
          <a:xfrm>
            <a:off x="6303963" y="4403725"/>
            <a:ext cx="823912" cy="325438"/>
          </a:xfrm>
          <a:prstGeom prst="rect">
            <a:avLst/>
          </a:prstGeom>
          <a:noFill/>
          <a:ln w="9525">
            <a:solidFill>
              <a:srgbClr val="000000"/>
            </a:solidFill>
            <a:round/>
            <a:headEnd/>
            <a:tailEnd/>
          </a:ln>
          <a:effectLst>
            <a:outerShdw dist="23000" dir="5400000" rotWithShape="0">
              <a:srgbClr val="808080">
                <a:alpha val="34998"/>
              </a:srgbClr>
            </a:outerShdw>
          </a:effectLst>
        </p:spPr>
        <p:txBody>
          <a:bodyPr anchor="ctr"/>
          <a:lstStyle/>
          <a:p>
            <a:pPr algn="ctr">
              <a:defRPr/>
            </a:pPr>
            <a:endParaRPr lang="en-US" dirty="0">
              <a:latin typeface="Times New Roman" panose="02020603050405020304" pitchFamily="18" charset="0"/>
              <a:cs typeface="Times New Roman" panose="02020603050405020304" pitchFamily="18" charset="0"/>
            </a:endParaRPr>
          </a:p>
        </p:txBody>
      </p:sp>
      <p:sp>
        <p:nvSpPr>
          <p:cNvPr id="15" name="TextBox 35"/>
          <p:cNvSpPr txBox="1">
            <a:spLocks noChangeArrowheads="1"/>
          </p:cNvSpPr>
          <p:nvPr/>
        </p:nvSpPr>
        <p:spPr bwMode="auto">
          <a:xfrm>
            <a:off x="4560888" y="2741613"/>
            <a:ext cx="8223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ar-SA" sz="1400">
                <a:latin typeface="Times New Roman" panose="02020603050405020304" pitchFamily="18" charset="0"/>
                <a:ea typeface="MS PGothic" pitchFamily="34" charset="-128"/>
                <a:cs typeface="Times New Roman" panose="02020603050405020304" pitchFamily="18" charset="0"/>
              </a:rPr>
              <a:t>5+</a:t>
            </a:r>
          </a:p>
        </p:txBody>
      </p:sp>
      <p:sp>
        <p:nvSpPr>
          <p:cNvPr id="16" name="TextBox 36"/>
          <p:cNvSpPr txBox="1">
            <a:spLocks noChangeArrowheads="1"/>
          </p:cNvSpPr>
          <p:nvPr/>
        </p:nvSpPr>
        <p:spPr bwMode="auto">
          <a:xfrm>
            <a:off x="6299200" y="2741613"/>
            <a:ext cx="8239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ar-SA" sz="1400">
                <a:latin typeface="Times New Roman" panose="02020603050405020304" pitchFamily="18" charset="0"/>
                <a:ea typeface="MS PGothic" pitchFamily="34" charset="-128"/>
                <a:cs typeface="Times New Roman" panose="02020603050405020304" pitchFamily="18" charset="0"/>
              </a:rPr>
              <a:t>8+</a:t>
            </a:r>
          </a:p>
        </p:txBody>
      </p:sp>
      <p:sp>
        <p:nvSpPr>
          <p:cNvPr id="17" name="TextBox 40"/>
          <p:cNvSpPr txBox="1">
            <a:spLocks noChangeArrowheads="1"/>
          </p:cNvSpPr>
          <p:nvPr/>
        </p:nvSpPr>
        <p:spPr bwMode="auto">
          <a:xfrm>
            <a:off x="4554538" y="3087688"/>
            <a:ext cx="8223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ar-SA" sz="1400">
                <a:latin typeface="Times New Roman" panose="02020603050405020304" pitchFamily="18" charset="0"/>
                <a:ea typeface="MS PGothic" pitchFamily="34" charset="-128"/>
                <a:cs typeface="Times New Roman" panose="02020603050405020304" pitchFamily="18" charset="0"/>
              </a:rPr>
              <a:t>9+</a:t>
            </a:r>
          </a:p>
        </p:txBody>
      </p:sp>
      <p:sp>
        <p:nvSpPr>
          <p:cNvPr id="18" name="TextBox 41"/>
          <p:cNvSpPr txBox="1">
            <a:spLocks noChangeArrowheads="1"/>
          </p:cNvSpPr>
          <p:nvPr/>
        </p:nvSpPr>
        <p:spPr bwMode="auto">
          <a:xfrm>
            <a:off x="6292850" y="3087688"/>
            <a:ext cx="8239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ar-SA" sz="1400">
                <a:latin typeface="Times New Roman" panose="02020603050405020304" pitchFamily="18" charset="0"/>
                <a:ea typeface="MS PGothic" pitchFamily="34" charset="-128"/>
                <a:cs typeface="Times New Roman" panose="02020603050405020304" pitchFamily="18" charset="0"/>
              </a:rPr>
              <a:t>9+</a:t>
            </a:r>
          </a:p>
        </p:txBody>
      </p:sp>
      <p:sp>
        <p:nvSpPr>
          <p:cNvPr id="19" name="TextBox 45"/>
          <p:cNvSpPr txBox="1">
            <a:spLocks noChangeArrowheads="1"/>
          </p:cNvSpPr>
          <p:nvPr/>
        </p:nvSpPr>
        <p:spPr bwMode="auto">
          <a:xfrm>
            <a:off x="4565650" y="4073525"/>
            <a:ext cx="8239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ar-SA" sz="1400">
                <a:latin typeface="Times New Roman" panose="02020603050405020304" pitchFamily="18" charset="0"/>
                <a:ea typeface="MS PGothic" pitchFamily="34" charset="-128"/>
                <a:cs typeface="Times New Roman" panose="02020603050405020304" pitchFamily="18" charset="0"/>
              </a:rPr>
              <a:t>6+</a:t>
            </a:r>
          </a:p>
        </p:txBody>
      </p:sp>
      <p:sp>
        <p:nvSpPr>
          <p:cNvPr id="20" name="TextBox 46"/>
          <p:cNvSpPr txBox="1">
            <a:spLocks noChangeArrowheads="1"/>
          </p:cNvSpPr>
          <p:nvPr/>
        </p:nvSpPr>
        <p:spPr bwMode="auto">
          <a:xfrm>
            <a:off x="6305550" y="4073525"/>
            <a:ext cx="8223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ar-SA" sz="1400">
                <a:latin typeface="Times New Roman" panose="02020603050405020304" pitchFamily="18" charset="0"/>
                <a:ea typeface="MS PGothic" pitchFamily="34" charset="-128"/>
                <a:cs typeface="Times New Roman" panose="02020603050405020304" pitchFamily="18" charset="0"/>
              </a:rPr>
              <a:t>9+</a:t>
            </a:r>
          </a:p>
        </p:txBody>
      </p:sp>
      <p:sp>
        <p:nvSpPr>
          <p:cNvPr id="21" name="TextBox 50"/>
          <p:cNvSpPr txBox="1">
            <a:spLocks noChangeArrowheads="1"/>
          </p:cNvSpPr>
          <p:nvPr/>
        </p:nvSpPr>
        <p:spPr bwMode="auto">
          <a:xfrm>
            <a:off x="4559300" y="4419600"/>
            <a:ext cx="8239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ar-SA" sz="1400">
                <a:latin typeface="Times New Roman" panose="02020603050405020304" pitchFamily="18" charset="0"/>
                <a:ea typeface="MS PGothic" pitchFamily="34" charset="-128"/>
                <a:cs typeface="Times New Roman" panose="02020603050405020304" pitchFamily="18" charset="0"/>
              </a:rPr>
              <a:t>8+</a:t>
            </a:r>
          </a:p>
        </p:txBody>
      </p:sp>
      <p:sp>
        <p:nvSpPr>
          <p:cNvPr id="22" name="TextBox 51"/>
          <p:cNvSpPr txBox="1">
            <a:spLocks noChangeArrowheads="1"/>
          </p:cNvSpPr>
          <p:nvPr/>
        </p:nvSpPr>
        <p:spPr bwMode="auto">
          <a:xfrm>
            <a:off x="6299200" y="4419600"/>
            <a:ext cx="8223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ar-SA" sz="1400">
                <a:latin typeface="Times New Roman" panose="02020603050405020304" pitchFamily="18" charset="0"/>
                <a:ea typeface="MS PGothic" pitchFamily="34" charset="-128"/>
                <a:cs typeface="Times New Roman" panose="02020603050405020304" pitchFamily="18" charset="0"/>
              </a:rPr>
              <a:t>6+</a:t>
            </a:r>
          </a:p>
        </p:txBody>
      </p:sp>
      <p:sp>
        <p:nvSpPr>
          <p:cNvPr id="23" name="TextBox 65"/>
          <p:cNvSpPr txBox="1">
            <a:spLocks noChangeArrowheads="1"/>
          </p:cNvSpPr>
          <p:nvPr/>
        </p:nvSpPr>
        <p:spPr bwMode="auto">
          <a:xfrm>
            <a:off x="4564063" y="5070475"/>
            <a:ext cx="8239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ar-SA" sz="1400">
                <a:latin typeface="Times New Roman" panose="02020603050405020304" pitchFamily="18" charset="0"/>
                <a:ea typeface="MS PGothic" pitchFamily="34" charset="-128"/>
                <a:cs typeface="Times New Roman" panose="02020603050405020304" pitchFamily="18" charset="0"/>
              </a:rPr>
              <a:t>28+</a:t>
            </a:r>
          </a:p>
        </p:txBody>
      </p:sp>
      <p:sp>
        <p:nvSpPr>
          <p:cNvPr id="24" name="TextBox 66"/>
          <p:cNvSpPr txBox="1">
            <a:spLocks noChangeArrowheads="1"/>
          </p:cNvSpPr>
          <p:nvPr/>
        </p:nvSpPr>
        <p:spPr bwMode="auto">
          <a:xfrm>
            <a:off x="6303963" y="5070475"/>
            <a:ext cx="8223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ar-SA" sz="1400">
                <a:latin typeface="Times New Roman" panose="02020603050405020304" pitchFamily="18" charset="0"/>
                <a:ea typeface="MS PGothic" pitchFamily="34" charset="-128"/>
                <a:cs typeface="Times New Roman" panose="02020603050405020304" pitchFamily="18" charset="0"/>
              </a:rPr>
              <a:t>32+</a:t>
            </a:r>
          </a:p>
        </p:txBody>
      </p:sp>
      <p:sp>
        <p:nvSpPr>
          <p:cNvPr id="25" name="TextBox 9"/>
          <p:cNvSpPr txBox="1">
            <a:spLocks noChangeArrowheads="1"/>
          </p:cNvSpPr>
          <p:nvPr/>
        </p:nvSpPr>
        <p:spPr bwMode="auto">
          <a:xfrm>
            <a:off x="4397375" y="1971675"/>
            <a:ext cx="11525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ar-SA" sz="1800">
                <a:latin typeface="Times New Roman" panose="02020603050405020304" pitchFamily="18" charset="0"/>
                <a:ea typeface="MS PGothic" pitchFamily="34" charset="-128"/>
                <a:cs typeface="Times New Roman" panose="02020603050405020304" pitchFamily="18" charset="0"/>
              </a:rPr>
              <a:t>Failure to</a:t>
            </a:r>
          </a:p>
          <a:p>
            <a:pPr algn="ctr" eaLnBrk="1" hangingPunct="1">
              <a:spcBef>
                <a:spcPct val="0"/>
              </a:spcBef>
              <a:buFontTx/>
              <a:buNone/>
            </a:pPr>
            <a:r>
              <a:rPr lang="en-US" altLang="ar-SA" sz="1800">
                <a:latin typeface="Times New Roman" panose="02020603050405020304" pitchFamily="18" charset="0"/>
                <a:ea typeface="MS PGothic" pitchFamily="34" charset="-128"/>
                <a:cs typeface="Times New Roman" panose="02020603050405020304" pitchFamily="18" charset="0"/>
              </a:rPr>
              <a:t>Thrive</a:t>
            </a:r>
          </a:p>
        </p:txBody>
      </p:sp>
      <p:sp>
        <p:nvSpPr>
          <p:cNvPr id="26" name="TextBox 9"/>
          <p:cNvSpPr txBox="1">
            <a:spLocks noChangeArrowheads="1"/>
          </p:cNvSpPr>
          <p:nvPr/>
        </p:nvSpPr>
        <p:spPr bwMode="auto">
          <a:xfrm>
            <a:off x="5946775" y="1882775"/>
            <a:ext cx="15335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ar-SA" sz="1800" dirty="0">
                <a:latin typeface="Times New Roman" panose="02020603050405020304" pitchFamily="18" charset="0"/>
                <a:ea typeface="MS PGothic" pitchFamily="34" charset="-128"/>
                <a:cs typeface="Times New Roman" panose="02020603050405020304" pitchFamily="18" charset="0"/>
              </a:rPr>
              <a:t>In-home</a:t>
            </a:r>
          </a:p>
          <a:p>
            <a:pPr algn="ctr" eaLnBrk="1" hangingPunct="1">
              <a:spcBef>
                <a:spcPct val="0"/>
              </a:spcBef>
              <a:buFontTx/>
              <a:buNone/>
            </a:pPr>
            <a:r>
              <a:rPr lang="en-US" altLang="ar-SA" sz="1800" dirty="0">
                <a:latin typeface="Times New Roman" panose="02020603050405020304" pitchFamily="18" charset="0"/>
                <a:ea typeface="MS PGothic" pitchFamily="34" charset="-128"/>
                <a:cs typeface="Times New Roman" panose="02020603050405020304" pitchFamily="18" charset="0"/>
              </a:rPr>
              <a:t>Fatal Injuries</a:t>
            </a:r>
          </a:p>
        </p:txBody>
      </p:sp>
    </p:spTree>
    <p:extLst>
      <p:ext uri="{BB962C8B-B14F-4D97-AF65-F5344CB8AC3E}">
        <p14:creationId xmlns:p14="http://schemas.microsoft.com/office/powerpoint/2010/main" val="12939648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tile tx="0" ty="0" sx="100000" sy="100000" flip="none" algn="tl"/>
        </a:blipFill>
        <a:effectLst/>
      </p:bgPr>
    </p:bg>
    <p:spTree>
      <p:nvGrpSpPr>
        <p:cNvPr id="1" name=""/>
        <p:cNvGrpSpPr/>
        <p:nvPr/>
      </p:nvGrpSpPr>
      <p:grpSpPr>
        <a:xfrm>
          <a:off x="0" y="0"/>
          <a:ext cx="0" cy="0"/>
          <a:chOff x="0" y="0"/>
          <a:chExt cx="0" cy="0"/>
        </a:xfrm>
      </p:grpSpPr>
      <p:sp>
        <p:nvSpPr>
          <p:cNvPr id="6" name="Rectangle 2"/>
          <p:cNvSpPr txBox="1">
            <a:spLocks noChangeArrowheads="1"/>
          </p:cNvSpPr>
          <p:nvPr/>
        </p:nvSpPr>
        <p:spPr>
          <a:xfrm>
            <a:off x="2162908" y="2493108"/>
            <a:ext cx="7772400" cy="1143000"/>
          </a:xfrm>
          <a:prstGeom prst="rect">
            <a:avLst/>
          </a:prstGeom>
        </p:spPr>
        <p:txBody>
          <a:bodyPr vert="horz" lIns="91440" tIns="45720" rIns="91440" bIns="45720" rtlCol="0">
            <a:normAutofit fontScale="55000" lnSpcReduction="20000"/>
          </a:bodyPr>
          <a:lstStyle>
            <a:lvl1pPr indent="0" algn="ctr">
              <a:lnSpc>
                <a:spcPct val="90000"/>
              </a:lnSpc>
              <a:spcBef>
                <a:spcPts val="1000"/>
              </a:spcBef>
              <a:buFont typeface="Arial" panose="020B0604020202020204" pitchFamily="34" charset="0"/>
              <a:buNone/>
              <a:defRPr sz="16600" b="1">
                <a:latin typeface="Times New Roman" panose="02020603050405020304" pitchFamily="18" charset="0"/>
                <a:cs typeface="Times New Roman" panose="02020603050405020304" pitchFamily="18"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ltLang="ar-SA" dirty="0"/>
              <a:t>WORK</a:t>
            </a:r>
          </a:p>
        </p:txBody>
      </p:sp>
    </p:spTree>
    <p:extLst>
      <p:ext uri="{BB962C8B-B14F-4D97-AF65-F5344CB8AC3E}">
        <p14:creationId xmlns:p14="http://schemas.microsoft.com/office/powerpoint/2010/main" val="24840176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tile tx="0" ty="0" sx="100000" sy="100000" flip="none" algn="tl"/>
        </a:blipFill>
        <a:effectLst/>
      </p:bgPr>
    </p:bg>
    <p:spTree>
      <p:nvGrpSpPr>
        <p:cNvPr id="1" name=""/>
        <p:cNvGrpSpPr/>
        <p:nvPr/>
      </p:nvGrpSpPr>
      <p:grpSpPr>
        <a:xfrm>
          <a:off x="0" y="0"/>
          <a:ext cx="0" cy="0"/>
          <a:chOff x="0" y="0"/>
          <a:chExt cx="0" cy="0"/>
        </a:xfrm>
      </p:grpSpPr>
      <p:sp>
        <p:nvSpPr>
          <p:cNvPr id="10" name="Rectangle 2"/>
          <p:cNvSpPr>
            <a:spLocks noChangeArrowheads="1"/>
          </p:cNvSpPr>
          <p:nvPr/>
        </p:nvSpPr>
        <p:spPr bwMode="auto">
          <a:xfrm>
            <a:off x="673100" y="647700"/>
            <a:ext cx="77724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ar-SA" sz="4400" dirty="0">
                <a:solidFill>
                  <a:srgbClr val="000000"/>
                </a:solidFill>
                <a:latin typeface="Times New Roman" panose="02020603050405020304" pitchFamily="18" charset="0"/>
                <a:ea typeface="MS PGothic" pitchFamily="34" charset="-128"/>
                <a:cs typeface="Times New Roman" panose="02020603050405020304" pitchFamily="18" charset="0"/>
              </a:rPr>
              <a:t>Doing Worthy WORK</a:t>
            </a:r>
          </a:p>
        </p:txBody>
      </p:sp>
      <p:sp>
        <p:nvSpPr>
          <p:cNvPr id="12" name="Rectangle 3"/>
          <p:cNvSpPr txBox="1">
            <a:spLocks noChangeArrowheads="1"/>
          </p:cNvSpPr>
          <p:nvPr/>
        </p:nvSpPr>
        <p:spPr>
          <a:xfrm>
            <a:off x="685800" y="2130425"/>
            <a:ext cx="7772400" cy="84137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FontTx/>
              <a:buChar char="•"/>
            </a:pPr>
            <a:r>
              <a:rPr lang="en-US" altLang="ar-SA" smtClean="0">
                <a:solidFill>
                  <a:srgbClr val="000000"/>
                </a:solidFill>
                <a:latin typeface="Times New Roman" panose="02020603050405020304" pitchFamily="18" charset="0"/>
                <a:cs typeface="Times New Roman" panose="02020603050405020304" pitchFamily="18" charset="0"/>
              </a:rPr>
              <a:t> Use of EVIDENCE</a:t>
            </a:r>
            <a:endParaRPr lang="en-US" altLang="ar-SA" smtClean="0">
              <a:solidFill>
                <a:srgbClr val="000000"/>
              </a:solidFill>
              <a:latin typeface="Times New Roman" panose="02020603050405020304" pitchFamily="18" charset="0"/>
              <a:cs typeface="Times New Roman" panose="02020603050405020304" pitchFamily="18" charset="0"/>
            </a:endParaRPr>
          </a:p>
        </p:txBody>
      </p:sp>
      <p:sp>
        <p:nvSpPr>
          <p:cNvPr id="13" name="Rectangle 4"/>
          <p:cNvSpPr>
            <a:spLocks noChangeArrowheads="1"/>
          </p:cNvSpPr>
          <p:nvPr/>
        </p:nvSpPr>
        <p:spPr bwMode="auto">
          <a:xfrm>
            <a:off x="685800" y="2819400"/>
            <a:ext cx="77724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ar-SA" sz="3600" u="sng">
                <a:solidFill>
                  <a:srgbClr val="000000"/>
                </a:solidFill>
                <a:latin typeface="Times New Roman" panose="02020603050405020304" pitchFamily="18" charset="0"/>
                <a:ea typeface="MS PGothic" pitchFamily="34" charset="-128"/>
                <a:cs typeface="Times New Roman" panose="02020603050405020304" pitchFamily="18" charset="0"/>
              </a:rPr>
              <a:t>Evidence-based Public Health</a:t>
            </a:r>
            <a:r>
              <a:rPr lang="en-US" altLang="ar-SA" sz="3600">
                <a:solidFill>
                  <a:srgbClr val="000000"/>
                </a:solidFill>
                <a:latin typeface="Times New Roman" panose="02020603050405020304" pitchFamily="18" charset="0"/>
                <a:ea typeface="MS PGothic" pitchFamily="34" charset="-128"/>
                <a:cs typeface="Times New Roman" panose="02020603050405020304" pitchFamily="18" charset="0"/>
              </a:rPr>
              <a:t>:</a:t>
            </a:r>
            <a:br>
              <a:rPr lang="en-US" altLang="ar-SA" sz="3600">
                <a:solidFill>
                  <a:srgbClr val="000000"/>
                </a:solidFill>
                <a:latin typeface="Times New Roman" panose="02020603050405020304" pitchFamily="18" charset="0"/>
                <a:ea typeface="MS PGothic" pitchFamily="34" charset="-128"/>
                <a:cs typeface="Times New Roman" panose="02020603050405020304" pitchFamily="18" charset="0"/>
              </a:rPr>
            </a:br>
            <a:r>
              <a:rPr lang="en-US" altLang="ar-SA">
                <a:solidFill>
                  <a:srgbClr val="000000"/>
                </a:solidFill>
                <a:latin typeface="Times New Roman" panose="02020603050405020304" pitchFamily="18" charset="0"/>
                <a:ea typeface="MS PGothic" pitchFamily="34" charset="-128"/>
                <a:cs typeface="Times New Roman" panose="02020603050405020304" pitchFamily="18" charset="0"/>
              </a:rPr>
              <a:t>“the process of integrating science-based interventions with community preferences to improve the health of populations”</a:t>
            </a:r>
          </a:p>
        </p:txBody>
      </p:sp>
    </p:spTree>
    <p:extLst>
      <p:ext uri="{BB962C8B-B14F-4D97-AF65-F5344CB8AC3E}">
        <p14:creationId xmlns:p14="http://schemas.microsoft.com/office/powerpoint/2010/main" val="13340106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tile tx="0" ty="0" sx="100000" sy="100000" flip="none" algn="tl"/>
        </a:blipFill>
        <a:effectLst/>
      </p:bgPr>
    </p:bg>
    <p:spTree>
      <p:nvGrpSpPr>
        <p:cNvPr id="1" name=""/>
        <p:cNvGrpSpPr/>
        <p:nvPr/>
      </p:nvGrpSpPr>
      <p:grpSpPr>
        <a:xfrm>
          <a:off x="0" y="0"/>
          <a:ext cx="0" cy="0"/>
          <a:chOff x="0" y="0"/>
          <a:chExt cx="0" cy="0"/>
        </a:xfrm>
      </p:grpSpPr>
      <p:sp>
        <p:nvSpPr>
          <p:cNvPr id="11" name="Rectangle 2"/>
          <p:cNvSpPr>
            <a:spLocks noGrp="1" noChangeArrowheads="1"/>
          </p:cNvSpPr>
          <p:nvPr>
            <p:ph type="title"/>
          </p:nvPr>
        </p:nvSpPr>
        <p:spPr>
          <a:xfrm>
            <a:off x="2235200" y="38100"/>
            <a:ext cx="7924800" cy="838200"/>
          </a:xfrm>
        </p:spPr>
        <p:txBody>
          <a:bodyPr>
            <a:normAutofit/>
          </a:bodyPr>
          <a:lstStyle/>
          <a:p>
            <a:pPr algn="ctr"/>
            <a:r>
              <a:rPr lang="en-US" sz="3600" b="1" dirty="0">
                <a:solidFill>
                  <a:schemeClr val="bg1"/>
                </a:solidFill>
                <a:latin typeface="Times New Roman" pitchFamily="18" charset="0"/>
                <a:cs typeface="Times New Roman" pitchFamily="18" charset="0"/>
              </a:rPr>
              <a:t>Rationale for Decision-Making</a:t>
            </a:r>
          </a:p>
        </p:txBody>
      </p:sp>
      <p:sp>
        <p:nvSpPr>
          <p:cNvPr id="5" name="Rectangle 3"/>
          <p:cNvSpPr txBox="1">
            <a:spLocks noChangeArrowheads="1"/>
          </p:cNvSpPr>
          <p:nvPr/>
        </p:nvSpPr>
        <p:spPr>
          <a:xfrm>
            <a:off x="381000" y="1723290"/>
            <a:ext cx="5480539" cy="49530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tabLst>
                <a:tab pos="233363" algn="l"/>
              </a:tabLst>
            </a:pPr>
            <a:r>
              <a:rPr lang="en-US" altLang="ar-SA" sz="2400" u="sng" dirty="0" smtClean="0">
                <a:solidFill>
                  <a:srgbClr val="000000"/>
                </a:solidFill>
                <a:latin typeface="Times New Roman" panose="02020603050405020304" pitchFamily="18" charset="0"/>
                <a:cs typeface="Times New Roman" panose="02020603050405020304" pitchFamily="18" charset="0"/>
              </a:rPr>
              <a:t>Tier 1 EVIDENCE</a:t>
            </a:r>
            <a:r>
              <a:rPr lang="en-US" altLang="ar-SA" sz="2400" dirty="0" smtClean="0">
                <a:solidFill>
                  <a:srgbClr val="000000"/>
                </a:solidFill>
                <a:latin typeface="Times New Roman" panose="02020603050405020304" pitchFamily="18" charset="0"/>
                <a:cs typeface="Times New Roman" panose="02020603050405020304" pitchFamily="18" charset="0"/>
              </a:rPr>
              <a:t> </a:t>
            </a:r>
            <a:r>
              <a:rPr lang="en-US" altLang="ar-SA" sz="1800" dirty="0" smtClean="0">
                <a:solidFill>
                  <a:srgbClr val="000000"/>
                </a:solidFill>
                <a:latin typeface="Times New Roman" panose="02020603050405020304" pitchFamily="18" charset="0"/>
                <a:cs typeface="Times New Roman" panose="02020603050405020304" pitchFamily="18" charset="0"/>
              </a:rPr>
              <a:t>(Ranked in order)</a:t>
            </a:r>
            <a:br>
              <a:rPr lang="en-US" altLang="ar-SA" sz="1800" dirty="0" smtClean="0">
                <a:solidFill>
                  <a:srgbClr val="000000"/>
                </a:solidFill>
                <a:latin typeface="Times New Roman" panose="02020603050405020304" pitchFamily="18" charset="0"/>
                <a:cs typeface="Times New Roman" panose="02020603050405020304" pitchFamily="18" charset="0"/>
              </a:rPr>
            </a:br>
            <a:r>
              <a:rPr lang="en-US" altLang="ar-SA" sz="2400" dirty="0" smtClean="0">
                <a:solidFill>
                  <a:srgbClr val="000000"/>
                </a:solidFill>
                <a:latin typeface="Times New Roman" panose="02020603050405020304" pitchFamily="18" charset="0"/>
                <a:cs typeface="Times New Roman" panose="02020603050405020304" pitchFamily="18" charset="0"/>
              </a:rPr>
              <a:t>-	Research Findings: syntheses, systematic reviews, meta-analyses</a:t>
            </a:r>
            <a:br>
              <a:rPr lang="en-US" altLang="ar-SA" sz="2400" dirty="0" smtClean="0">
                <a:solidFill>
                  <a:srgbClr val="000000"/>
                </a:solidFill>
                <a:latin typeface="Times New Roman" panose="02020603050405020304" pitchFamily="18" charset="0"/>
                <a:cs typeface="Times New Roman" panose="02020603050405020304" pitchFamily="18" charset="0"/>
              </a:rPr>
            </a:br>
            <a:r>
              <a:rPr lang="en-US" altLang="ar-SA" sz="2400" dirty="0" smtClean="0">
                <a:solidFill>
                  <a:srgbClr val="000000"/>
                </a:solidFill>
                <a:latin typeface="Times New Roman" panose="02020603050405020304" pitchFamily="18" charset="0"/>
                <a:cs typeface="Times New Roman" panose="02020603050405020304" pitchFamily="18" charset="0"/>
              </a:rPr>
              <a:t>-	Research Findings: individual studies (quantitative and qualitative)</a:t>
            </a:r>
            <a:br>
              <a:rPr lang="en-US" altLang="ar-SA" sz="2400" dirty="0" smtClean="0">
                <a:solidFill>
                  <a:srgbClr val="000000"/>
                </a:solidFill>
                <a:latin typeface="Times New Roman" panose="02020603050405020304" pitchFamily="18" charset="0"/>
                <a:cs typeface="Times New Roman" panose="02020603050405020304" pitchFamily="18" charset="0"/>
              </a:rPr>
            </a:br>
            <a:r>
              <a:rPr lang="en-US" altLang="ar-SA" sz="2400" dirty="0" smtClean="0">
                <a:solidFill>
                  <a:srgbClr val="000000"/>
                </a:solidFill>
                <a:latin typeface="Times New Roman" panose="02020603050405020304" pitchFamily="18" charset="0"/>
                <a:cs typeface="Times New Roman" panose="02020603050405020304" pitchFamily="18" charset="0"/>
              </a:rPr>
              <a:t>-	Performance data such as program evaluation or peer review reports</a:t>
            </a:r>
            <a:br>
              <a:rPr lang="en-US" altLang="ar-SA" sz="2400" dirty="0" smtClean="0">
                <a:solidFill>
                  <a:srgbClr val="000000"/>
                </a:solidFill>
                <a:latin typeface="Times New Roman" panose="02020603050405020304" pitchFamily="18" charset="0"/>
                <a:cs typeface="Times New Roman" panose="02020603050405020304" pitchFamily="18" charset="0"/>
              </a:rPr>
            </a:br>
            <a:r>
              <a:rPr lang="en-US" altLang="ar-SA" sz="2400" dirty="0" smtClean="0">
                <a:solidFill>
                  <a:srgbClr val="000000"/>
                </a:solidFill>
                <a:latin typeface="Times New Roman" panose="02020603050405020304" pitchFamily="18" charset="0"/>
                <a:cs typeface="Times New Roman" panose="02020603050405020304" pitchFamily="18" charset="0"/>
              </a:rPr>
              <a:t>-	Demonstrated to be effective in computer modeling, simulations, or exercises</a:t>
            </a:r>
            <a:br>
              <a:rPr lang="en-US" altLang="ar-SA" sz="2400" dirty="0" smtClean="0">
                <a:solidFill>
                  <a:srgbClr val="000000"/>
                </a:solidFill>
                <a:latin typeface="Times New Roman" panose="02020603050405020304" pitchFamily="18" charset="0"/>
                <a:cs typeface="Times New Roman" panose="02020603050405020304" pitchFamily="18" charset="0"/>
              </a:rPr>
            </a:br>
            <a:r>
              <a:rPr lang="en-US" altLang="ar-SA" sz="2400" dirty="0" smtClean="0">
                <a:solidFill>
                  <a:srgbClr val="000000"/>
                </a:solidFill>
                <a:latin typeface="Times New Roman" panose="02020603050405020304" pitchFamily="18" charset="0"/>
                <a:cs typeface="Times New Roman" panose="02020603050405020304" pitchFamily="18" charset="0"/>
              </a:rPr>
              <a:t>-	Consensus recommendations of recognized experts either local or national</a:t>
            </a:r>
            <a:br>
              <a:rPr lang="en-US" altLang="ar-SA" sz="2400" dirty="0" smtClean="0">
                <a:solidFill>
                  <a:srgbClr val="000000"/>
                </a:solidFill>
                <a:latin typeface="Times New Roman" panose="02020603050405020304" pitchFamily="18" charset="0"/>
                <a:cs typeface="Times New Roman" panose="02020603050405020304" pitchFamily="18" charset="0"/>
              </a:rPr>
            </a:br>
            <a:r>
              <a:rPr lang="en-US" altLang="ar-SA" sz="2400" dirty="0" smtClean="0">
                <a:solidFill>
                  <a:srgbClr val="000000"/>
                </a:solidFill>
                <a:latin typeface="Times New Roman" panose="02020603050405020304" pitchFamily="18" charset="0"/>
                <a:cs typeface="Times New Roman" panose="02020603050405020304" pitchFamily="18" charset="0"/>
              </a:rPr>
              <a:t>-	Anecdotal accounts such as clinical narrative, case reports, or practices of </a:t>
            </a:r>
            <a:br>
              <a:rPr lang="en-US" altLang="ar-SA" sz="2400" dirty="0" smtClean="0">
                <a:solidFill>
                  <a:srgbClr val="000000"/>
                </a:solidFill>
                <a:latin typeface="Times New Roman" panose="02020603050405020304" pitchFamily="18" charset="0"/>
                <a:cs typeface="Times New Roman" panose="02020603050405020304" pitchFamily="18" charset="0"/>
              </a:rPr>
            </a:br>
            <a:r>
              <a:rPr lang="en-US" altLang="ar-SA" sz="2400" dirty="0" smtClean="0">
                <a:solidFill>
                  <a:srgbClr val="000000"/>
                </a:solidFill>
                <a:latin typeface="Times New Roman" panose="02020603050405020304" pitchFamily="18" charset="0"/>
                <a:cs typeface="Times New Roman" panose="02020603050405020304" pitchFamily="18" charset="0"/>
              </a:rPr>
              <a:t>	other public health jurisdictions alleged to be effective</a:t>
            </a:r>
            <a:endParaRPr lang="en-US" altLang="ar-SA" sz="3600" dirty="0" smtClean="0">
              <a:solidFill>
                <a:srgbClr val="000000"/>
              </a:solidFill>
              <a:latin typeface="Times New Roman" panose="02020603050405020304" pitchFamily="18" charset="0"/>
              <a:cs typeface="Times New Roman" panose="02020603050405020304" pitchFamily="18" charset="0"/>
            </a:endParaRPr>
          </a:p>
        </p:txBody>
      </p:sp>
      <p:sp>
        <p:nvSpPr>
          <p:cNvPr id="6" name="Rectangle 3"/>
          <p:cNvSpPr txBox="1">
            <a:spLocks noChangeArrowheads="1"/>
          </p:cNvSpPr>
          <p:nvPr/>
        </p:nvSpPr>
        <p:spPr>
          <a:xfrm>
            <a:off x="6424247" y="1723290"/>
            <a:ext cx="5480539" cy="49530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tabLst>
                <a:tab pos="233363" algn="l"/>
              </a:tabLst>
            </a:pPr>
            <a:r>
              <a:rPr lang="en-US" altLang="ar-SA" sz="2400" u="sng" dirty="0">
                <a:solidFill>
                  <a:srgbClr val="000000"/>
                </a:solidFill>
                <a:latin typeface="Times New Roman" panose="02020603050405020304" pitchFamily="18" charset="0"/>
                <a:cs typeface="Times New Roman" panose="02020603050405020304" pitchFamily="18" charset="0"/>
              </a:rPr>
              <a:t>Tier 2 OTHER RATIONALE </a:t>
            </a:r>
            <a:r>
              <a:rPr lang="en-US" altLang="ar-SA" sz="1800" dirty="0">
                <a:solidFill>
                  <a:srgbClr val="000000"/>
                </a:solidFill>
                <a:latin typeface="Times New Roman" panose="02020603050405020304" pitchFamily="18" charset="0"/>
                <a:cs typeface="Times New Roman" panose="02020603050405020304" pitchFamily="18" charset="0"/>
              </a:rPr>
              <a:t>(Not in any ranked order)</a:t>
            </a:r>
            <a:br>
              <a:rPr lang="en-US" altLang="ar-SA" sz="1800" dirty="0">
                <a:solidFill>
                  <a:srgbClr val="000000"/>
                </a:solidFill>
                <a:latin typeface="Times New Roman" panose="02020603050405020304" pitchFamily="18" charset="0"/>
                <a:cs typeface="Times New Roman" panose="02020603050405020304" pitchFamily="18" charset="0"/>
              </a:rPr>
            </a:br>
            <a:r>
              <a:rPr lang="en-US" altLang="ar-SA" sz="2400" dirty="0">
                <a:solidFill>
                  <a:srgbClr val="000000"/>
                </a:solidFill>
                <a:latin typeface="Times New Roman" panose="02020603050405020304" pitchFamily="18" charset="0"/>
                <a:cs typeface="Times New Roman" panose="02020603050405020304" pitchFamily="18" charset="0"/>
              </a:rPr>
              <a:t>-	Philosophical or conceptual bases such as an ethical framework or a </a:t>
            </a:r>
            <a:br>
              <a:rPr lang="en-US" altLang="ar-SA" sz="2400" dirty="0">
                <a:solidFill>
                  <a:srgbClr val="000000"/>
                </a:solidFill>
                <a:latin typeface="Times New Roman" panose="02020603050405020304" pitchFamily="18" charset="0"/>
                <a:cs typeface="Times New Roman" panose="02020603050405020304" pitchFamily="18" charset="0"/>
              </a:rPr>
            </a:br>
            <a:r>
              <a:rPr lang="en-US" altLang="ar-SA" sz="2400" dirty="0">
                <a:solidFill>
                  <a:srgbClr val="000000"/>
                </a:solidFill>
                <a:latin typeface="Times New Roman" panose="02020603050405020304" pitchFamily="18" charset="0"/>
                <a:cs typeface="Times New Roman" panose="02020603050405020304" pitchFamily="18" charset="0"/>
              </a:rPr>
              <a:t>	professional code of conduct</a:t>
            </a:r>
            <a:br>
              <a:rPr lang="en-US" altLang="ar-SA" sz="2400" dirty="0">
                <a:solidFill>
                  <a:srgbClr val="000000"/>
                </a:solidFill>
                <a:latin typeface="Times New Roman" panose="02020603050405020304" pitchFamily="18" charset="0"/>
                <a:cs typeface="Times New Roman" panose="02020603050405020304" pitchFamily="18" charset="0"/>
              </a:rPr>
            </a:br>
            <a:r>
              <a:rPr lang="en-US" altLang="ar-SA" sz="2400" dirty="0">
                <a:solidFill>
                  <a:srgbClr val="000000"/>
                </a:solidFill>
                <a:latin typeface="Times New Roman" panose="02020603050405020304" pitchFamily="18" charset="0"/>
                <a:cs typeface="Times New Roman" panose="02020603050405020304" pitchFamily="18" charset="0"/>
              </a:rPr>
              <a:t>-	Regulations, laws, or public policies</a:t>
            </a:r>
            <a:br>
              <a:rPr lang="en-US" altLang="ar-SA" sz="2400" dirty="0">
                <a:solidFill>
                  <a:srgbClr val="000000"/>
                </a:solidFill>
                <a:latin typeface="Times New Roman" panose="02020603050405020304" pitchFamily="18" charset="0"/>
                <a:cs typeface="Times New Roman" panose="02020603050405020304" pitchFamily="18" charset="0"/>
              </a:rPr>
            </a:br>
            <a:r>
              <a:rPr lang="en-US" altLang="ar-SA" sz="2400" dirty="0">
                <a:solidFill>
                  <a:srgbClr val="000000"/>
                </a:solidFill>
                <a:latin typeface="Times New Roman" panose="02020603050405020304" pitchFamily="18" charset="0"/>
                <a:cs typeface="Times New Roman" panose="02020603050405020304" pitchFamily="18" charset="0"/>
              </a:rPr>
              <a:t>-	Grant requirements</a:t>
            </a:r>
            <a:br>
              <a:rPr lang="en-US" altLang="ar-SA" sz="2400" dirty="0">
                <a:solidFill>
                  <a:srgbClr val="000000"/>
                </a:solidFill>
                <a:latin typeface="Times New Roman" panose="02020603050405020304" pitchFamily="18" charset="0"/>
                <a:cs typeface="Times New Roman" panose="02020603050405020304" pitchFamily="18" charset="0"/>
              </a:rPr>
            </a:br>
            <a:r>
              <a:rPr lang="en-US" altLang="ar-SA" sz="2400" dirty="0">
                <a:solidFill>
                  <a:srgbClr val="000000"/>
                </a:solidFill>
                <a:latin typeface="Times New Roman" panose="02020603050405020304" pitchFamily="18" charset="0"/>
                <a:cs typeface="Times New Roman" panose="02020603050405020304" pitchFamily="18" charset="0"/>
              </a:rPr>
              <a:t>-	Community preferences</a:t>
            </a:r>
            <a:br>
              <a:rPr lang="en-US" altLang="ar-SA" sz="2400" dirty="0">
                <a:solidFill>
                  <a:srgbClr val="000000"/>
                </a:solidFill>
                <a:latin typeface="Times New Roman" panose="02020603050405020304" pitchFamily="18" charset="0"/>
                <a:cs typeface="Times New Roman" panose="02020603050405020304" pitchFamily="18" charset="0"/>
              </a:rPr>
            </a:br>
            <a:r>
              <a:rPr lang="en-US" altLang="ar-SA" sz="2400" dirty="0">
                <a:solidFill>
                  <a:srgbClr val="000000"/>
                </a:solidFill>
                <a:latin typeface="Times New Roman" panose="02020603050405020304" pitchFamily="18" charset="0"/>
                <a:cs typeface="Times New Roman" panose="02020603050405020304" pitchFamily="18" charset="0"/>
              </a:rPr>
              <a:t>-	Necessary because of the political climate</a:t>
            </a:r>
            <a:br>
              <a:rPr lang="en-US" altLang="ar-SA" sz="2400" dirty="0">
                <a:solidFill>
                  <a:srgbClr val="000000"/>
                </a:solidFill>
                <a:latin typeface="Times New Roman" panose="02020603050405020304" pitchFamily="18" charset="0"/>
                <a:cs typeface="Times New Roman" panose="02020603050405020304" pitchFamily="18" charset="0"/>
              </a:rPr>
            </a:br>
            <a:r>
              <a:rPr lang="en-US" altLang="ar-SA" sz="2400" dirty="0">
                <a:solidFill>
                  <a:srgbClr val="000000"/>
                </a:solidFill>
                <a:latin typeface="Times New Roman" panose="02020603050405020304" pitchFamily="18" charset="0"/>
                <a:cs typeface="Times New Roman" panose="02020603050405020304" pitchFamily="18" charset="0"/>
              </a:rPr>
              <a:t>-	Best hunches</a:t>
            </a:r>
            <a:endParaRPr lang="en-US" altLang="ar-SA" sz="3600" dirty="0">
              <a:solidFill>
                <a:srgbClr val="000000"/>
              </a:solidFill>
              <a:latin typeface="Times New Roman" panose="02020603050405020304" pitchFamily="18" charset="0"/>
              <a:cs typeface="Times New Roman" panose="02020603050405020304" pitchFamily="18" charset="0"/>
            </a:endParaRPr>
          </a:p>
        </p:txBody>
      </p:sp>
      <p:cxnSp>
        <p:nvCxnSpPr>
          <p:cNvPr id="7" name="Straight Connector 6"/>
          <p:cNvCxnSpPr/>
          <p:nvPr/>
        </p:nvCxnSpPr>
        <p:spPr>
          <a:xfrm>
            <a:off x="6096000" y="1723290"/>
            <a:ext cx="0" cy="4724402"/>
          </a:xfrm>
          <a:prstGeom prst="line">
            <a:avLst/>
          </a:prstGeom>
          <a:ln>
            <a:solidFill>
              <a:srgbClr val="03080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93634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tile tx="0" ty="0" sx="100000" sy="100000" flip="none" algn="tl"/>
        </a:blipFill>
        <a:effectLst/>
      </p:bgPr>
    </p:bg>
    <p:spTree>
      <p:nvGrpSpPr>
        <p:cNvPr id="1" name=""/>
        <p:cNvGrpSpPr/>
        <p:nvPr/>
      </p:nvGrpSpPr>
      <p:grpSpPr>
        <a:xfrm>
          <a:off x="0" y="0"/>
          <a:ext cx="0" cy="0"/>
          <a:chOff x="0" y="0"/>
          <a:chExt cx="0" cy="0"/>
        </a:xfrm>
      </p:grpSpPr>
      <p:sp>
        <p:nvSpPr>
          <p:cNvPr id="11" name="Rectangle 2"/>
          <p:cNvSpPr>
            <a:spLocks noGrp="1" noChangeArrowheads="1"/>
          </p:cNvSpPr>
          <p:nvPr>
            <p:ph type="title"/>
          </p:nvPr>
        </p:nvSpPr>
        <p:spPr>
          <a:xfrm>
            <a:off x="2235200" y="38100"/>
            <a:ext cx="7924800" cy="838200"/>
          </a:xfrm>
        </p:spPr>
        <p:txBody>
          <a:bodyPr>
            <a:normAutofit/>
          </a:bodyPr>
          <a:lstStyle/>
          <a:p>
            <a:pPr algn="ctr"/>
            <a:r>
              <a:rPr lang="en-US" sz="3600" b="1" dirty="0">
                <a:solidFill>
                  <a:schemeClr val="bg1"/>
                </a:solidFill>
                <a:latin typeface="Times New Roman" pitchFamily="18" charset="0"/>
                <a:cs typeface="Times New Roman" pitchFamily="18" charset="0"/>
              </a:rPr>
              <a:t>How to “Find” EVIDENCE</a:t>
            </a:r>
          </a:p>
        </p:txBody>
      </p:sp>
      <p:sp>
        <p:nvSpPr>
          <p:cNvPr id="6" name="Rectangle 3"/>
          <p:cNvSpPr txBox="1">
            <a:spLocks noChangeArrowheads="1"/>
          </p:cNvSpPr>
          <p:nvPr/>
        </p:nvSpPr>
        <p:spPr>
          <a:xfrm>
            <a:off x="627186" y="1031634"/>
            <a:ext cx="5070232" cy="49530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tabLst>
                <a:tab pos="233363" algn="l"/>
              </a:tabLst>
            </a:pPr>
            <a:r>
              <a:rPr lang="en-US" altLang="ar-SA" sz="2400" u="sng" dirty="0" smtClean="0">
                <a:solidFill>
                  <a:srgbClr val="000000"/>
                </a:solidFill>
                <a:latin typeface="Times New Roman" panose="02020603050405020304" pitchFamily="18" charset="0"/>
                <a:cs typeface="Times New Roman" panose="02020603050405020304" pitchFamily="18" charset="0"/>
              </a:rPr>
              <a:t>Step 1 </a:t>
            </a:r>
            <a:r>
              <a:rPr lang="en-US" altLang="ar-SA" sz="2400" dirty="0" smtClean="0">
                <a:solidFill>
                  <a:srgbClr val="000000"/>
                </a:solidFill>
                <a:latin typeface="Times New Roman" panose="02020603050405020304" pitchFamily="18" charset="0"/>
                <a:cs typeface="Times New Roman" panose="02020603050405020304" pitchFamily="18" charset="0"/>
              </a:rPr>
              <a:t>– Finding Documents for Review</a:t>
            </a:r>
            <a:r>
              <a:rPr lang="en-US" altLang="ar-SA" sz="1800" dirty="0" smtClean="0">
                <a:solidFill>
                  <a:srgbClr val="000000"/>
                </a:solidFill>
                <a:latin typeface="Times New Roman" panose="02020603050405020304" pitchFamily="18" charset="0"/>
                <a:cs typeface="Times New Roman" panose="02020603050405020304" pitchFamily="18" charset="0"/>
              </a:rPr>
              <a:t/>
            </a:r>
            <a:br>
              <a:rPr lang="en-US" altLang="ar-SA" sz="1800" dirty="0" smtClean="0">
                <a:solidFill>
                  <a:srgbClr val="000000"/>
                </a:solidFill>
                <a:latin typeface="Times New Roman" panose="02020603050405020304" pitchFamily="18" charset="0"/>
                <a:cs typeface="Times New Roman" panose="02020603050405020304" pitchFamily="18" charset="0"/>
              </a:rPr>
            </a:br>
            <a:r>
              <a:rPr lang="en-US" altLang="ar-SA" sz="2400" dirty="0" smtClean="0">
                <a:solidFill>
                  <a:srgbClr val="000000"/>
                </a:solidFill>
                <a:latin typeface="Times New Roman" panose="02020603050405020304" pitchFamily="18" charset="0"/>
                <a:cs typeface="Times New Roman" panose="02020603050405020304" pitchFamily="18" charset="0"/>
              </a:rPr>
              <a:t>-	Conduct an electronic literature search</a:t>
            </a:r>
            <a:br>
              <a:rPr lang="en-US" altLang="ar-SA" sz="2400" dirty="0" smtClean="0">
                <a:solidFill>
                  <a:srgbClr val="000000"/>
                </a:solidFill>
                <a:latin typeface="Times New Roman" panose="02020603050405020304" pitchFamily="18" charset="0"/>
                <a:cs typeface="Times New Roman" panose="02020603050405020304" pitchFamily="18" charset="0"/>
              </a:rPr>
            </a:br>
            <a:r>
              <a:rPr lang="en-US" altLang="ar-SA" sz="2400" dirty="0" smtClean="0">
                <a:solidFill>
                  <a:srgbClr val="000000"/>
                </a:solidFill>
                <a:latin typeface="Times New Roman" panose="02020603050405020304" pitchFamily="18" charset="0"/>
                <a:cs typeface="Times New Roman" panose="02020603050405020304" pitchFamily="18" charset="0"/>
              </a:rPr>
              <a:t>-	Search other “source” documents</a:t>
            </a:r>
            <a:br>
              <a:rPr lang="en-US" altLang="ar-SA" sz="2400" dirty="0" smtClean="0">
                <a:solidFill>
                  <a:srgbClr val="000000"/>
                </a:solidFill>
                <a:latin typeface="Times New Roman" panose="02020603050405020304" pitchFamily="18" charset="0"/>
                <a:cs typeface="Times New Roman" panose="02020603050405020304" pitchFamily="18" charset="0"/>
              </a:rPr>
            </a:br>
            <a:r>
              <a:rPr lang="en-US" altLang="ar-SA" sz="2400" dirty="0" smtClean="0">
                <a:solidFill>
                  <a:srgbClr val="000000"/>
                </a:solidFill>
                <a:latin typeface="Times New Roman" panose="02020603050405020304" pitchFamily="18" charset="0"/>
                <a:cs typeface="Times New Roman" panose="02020603050405020304" pitchFamily="18" charset="0"/>
              </a:rPr>
              <a:t>-  Review the Bibliographies of Key Documents</a:t>
            </a:r>
            <a:br>
              <a:rPr lang="en-US" altLang="ar-SA" sz="2400" dirty="0" smtClean="0">
                <a:solidFill>
                  <a:srgbClr val="000000"/>
                </a:solidFill>
                <a:latin typeface="Times New Roman" panose="02020603050405020304" pitchFamily="18" charset="0"/>
                <a:cs typeface="Times New Roman" panose="02020603050405020304" pitchFamily="18" charset="0"/>
              </a:rPr>
            </a:br>
            <a:r>
              <a:rPr lang="en-US" altLang="ar-SA" sz="2400" u="sng" dirty="0" smtClean="0">
                <a:solidFill>
                  <a:srgbClr val="000000"/>
                </a:solidFill>
                <a:latin typeface="Times New Roman" panose="02020603050405020304" pitchFamily="18" charset="0"/>
                <a:cs typeface="Times New Roman" panose="02020603050405020304" pitchFamily="18" charset="0"/>
              </a:rPr>
              <a:t>Step 2 </a:t>
            </a:r>
            <a:r>
              <a:rPr lang="en-US" altLang="ar-SA" sz="2400" dirty="0" smtClean="0">
                <a:solidFill>
                  <a:srgbClr val="000000"/>
                </a:solidFill>
                <a:latin typeface="Times New Roman" panose="02020603050405020304" pitchFamily="18" charset="0"/>
                <a:cs typeface="Times New Roman" panose="02020603050405020304" pitchFamily="18" charset="0"/>
              </a:rPr>
              <a:t>– Review Your Source Documents </a:t>
            </a:r>
            <a:br>
              <a:rPr lang="en-US" altLang="ar-SA" sz="2400" dirty="0" smtClean="0">
                <a:solidFill>
                  <a:srgbClr val="000000"/>
                </a:solidFill>
                <a:latin typeface="Times New Roman" panose="02020603050405020304" pitchFamily="18" charset="0"/>
                <a:cs typeface="Times New Roman" panose="02020603050405020304" pitchFamily="18" charset="0"/>
              </a:rPr>
            </a:br>
            <a:r>
              <a:rPr lang="en-US" altLang="ar-SA" sz="2400" dirty="0" smtClean="0">
                <a:solidFill>
                  <a:srgbClr val="000000"/>
                </a:solidFill>
                <a:latin typeface="Times New Roman" panose="02020603050405020304" pitchFamily="18" charset="0"/>
                <a:cs typeface="Times New Roman" panose="02020603050405020304" pitchFamily="18" charset="0"/>
              </a:rPr>
              <a:t>-	Organize the documents for review</a:t>
            </a:r>
            <a:br>
              <a:rPr lang="en-US" altLang="ar-SA" sz="2400" dirty="0" smtClean="0">
                <a:solidFill>
                  <a:srgbClr val="000000"/>
                </a:solidFill>
                <a:latin typeface="Times New Roman" panose="02020603050405020304" pitchFamily="18" charset="0"/>
                <a:cs typeface="Times New Roman" panose="02020603050405020304" pitchFamily="18" charset="0"/>
              </a:rPr>
            </a:br>
            <a:r>
              <a:rPr lang="en-US" altLang="ar-SA" sz="2400" dirty="0" smtClean="0">
                <a:solidFill>
                  <a:srgbClr val="000000"/>
                </a:solidFill>
                <a:latin typeface="Times New Roman" panose="02020603050405020304" pitchFamily="18" charset="0"/>
                <a:cs typeface="Times New Roman" panose="02020603050405020304" pitchFamily="18" charset="0"/>
              </a:rPr>
              <a:t>-	Abstract pertinent information from each document</a:t>
            </a:r>
            <a:br>
              <a:rPr lang="en-US" altLang="ar-SA" sz="2400" dirty="0" smtClean="0">
                <a:solidFill>
                  <a:srgbClr val="000000"/>
                </a:solidFill>
                <a:latin typeface="Times New Roman" panose="02020603050405020304" pitchFamily="18" charset="0"/>
                <a:cs typeface="Times New Roman" panose="02020603050405020304" pitchFamily="18" charset="0"/>
              </a:rPr>
            </a:br>
            <a:r>
              <a:rPr lang="en-US" altLang="ar-SA" sz="2400" u="sng" dirty="0" smtClean="0">
                <a:solidFill>
                  <a:srgbClr val="000000"/>
                </a:solidFill>
                <a:latin typeface="Times New Roman" panose="02020603050405020304" pitchFamily="18" charset="0"/>
                <a:cs typeface="Times New Roman" panose="02020603050405020304" pitchFamily="18" charset="0"/>
              </a:rPr>
              <a:t>Step 3 </a:t>
            </a:r>
            <a:r>
              <a:rPr lang="en-US" altLang="ar-SA" sz="2400" dirty="0" smtClean="0">
                <a:solidFill>
                  <a:srgbClr val="000000"/>
                </a:solidFill>
                <a:latin typeface="Times New Roman" panose="02020603050405020304" pitchFamily="18" charset="0"/>
                <a:cs typeface="Times New Roman" panose="02020603050405020304" pitchFamily="18" charset="0"/>
              </a:rPr>
              <a:t>– Prioritize Your Strategies </a:t>
            </a:r>
            <a:br>
              <a:rPr lang="en-US" altLang="ar-SA" sz="2400" dirty="0" smtClean="0">
                <a:solidFill>
                  <a:srgbClr val="000000"/>
                </a:solidFill>
                <a:latin typeface="Times New Roman" panose="02020603050405020304" pitchFamily="18" charset="0"/>
                <a:cs typeface="Times New Roman" panose="02020603050405020304" pitchFamily="18" charset="0"/>
              </a:rPr>
            </a:br>
            <a:r>
              <a:rPr lang="en-US" altLang="ar-SA" sz="2400" dirty="0" smtClean="0">
                <a:solidFill>
                  <a:srgbClr val="000000"/>
                </a:solidFill>
                <a:latin typeface="Times New Roman" panose="02020603050405020304" pitchFamily="18" charset="0"/>
                <a:cs typeface="Times New Roman" panose="02020603050405020304" pitchFamily="18" charset="0"/>
              </a:rPr>
              <a:t>-	Compile a list of all the strategies recommended in the documents</a:t>
            </a:r>
            <a:br>
              <a:rPr lang="en-US" altLang="ar-SA" sz="2400" dirty="0" smtClean="0">
                <a:solidFill>
                  <a:srgbClr val="000000"/>
                </a:solidFill>
                <a:latin typeface="Times New Roman" panose="02020603050405020304" pitchFamily="18" charset="0"/>
                <a:cs typeface="Times New Roman" panose="02020603050405020304" pitchFamily="18" charset="0"/>
              </a:rPr>
            </a:br>
            <a:r>
              <a:rPr lang="en-US" altLang="ar-SA" sz="2400" dirty="0" smtClean="0">
                <a:solidFill>
                  <a:srgbClr val="000000"/>
                </a:solidFill>
                <a:latin typeface="Times New Roman" panose="02020603050405020304" pitchFamily="18" charset="0"/>
                <a:cs typeface="Times New Roman" panose="02020603050405020304" pitchFamily="18" charset="0"/>
              </a:rPr>
              <a:t>-  Prioritize the identified strategies based on specified criteria</a:t>
            </a:r>
            <a:endParaRPr lang="en-US" altLang="ar-SA" sz="2400" dirty="0" smtClean="0">
              <a:solidFill>
                <a:srgbClr val="000000"/>
              </a:solidFill>
              <a:latin typeface="Times New Roman" panose="02020603050405020304" pitchFamily="18" charset="0"/>
              <a:cs typeface="Times New Roman" panose="02020603050405020304" pitchFamily="18" charset="0"/>
            </a:endParaRPr>
          </a:p>
        </p:txBody>
      </p:sp>
      <p:sp>
        <p:nvSpPr>
          <p:cNvPr id="7" name="Rectangle 3"/>
          <p:cNvSpPr txBox="1">
            <a:spLocks noChangeArrowheads="1"/>
          </p:cNvSpPr>
          <p:nvPr/>
        </p:nvSpPr>
        <p:spPr>
          <a:xfrm>
            <a:off x="6353906" y="1723290"/>
            <a:ext cx="5070232" cy="49530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tabLst>
                <a:tab pos="233363" algn="l"/>
              </a:tabLst>
            </a:pPr>
            <a:r>
              <a:rPr lang="en-US" altLang="ar-SA" sz="2400" u="sng" dirty="0">
                <a:solidFill>
                  <a:srgbClr val="000000"/>
                </a:solidFill>
                <a:latin typeface="Times New Roman" panose="02020603050405020304" pitchFamily="18" charset="0"/>
                <a:cs typeface="Times New Roman" panose="02020603050405020304" pitchFamily="18" charset="0"/>
              </a:rPr>
              <a:t>REQUIRED SOURCES TO REVIEW </a:t>
            </a:r>
            <a:r>
              <a:rPr lang="en-US" altLang="ar-SA" sz="2400" dirty="0">
                <a:solidFill>
                  <a:srgbClr val="000000"/>
                </a:solidFill>
                <a:latin typeface="Times New Roman" panose="02020603050405020304" pitchFamily="18" charset="0"/>
                <a:cs typeface="Times New Roman" panose="02020603050405020304" pitchFamily="18" charset="0"/>
              </a:rPr>
              <a:t>(examples)</a:t>
            </a:r>
            <a:br>
              <a:rPr lang="en-US" altLang="ar-SA" sz="2400" dirty="0">
                <a:solidFill>
                  <a:srgbClr val="000000"/>
                </a:solidFill>
                <a:latin typeface="Times New Roman" panose="02020603050405020304" pitchFamily="18" charset="0"/>
                <a:cs typeface="Times New Roman" panose="02020603050405020304" pitchFamily="18" charset="0"/>
              </a:rPr>
            </a:br>
            <a:r>
              <a:rPr lang="en-US" altLang="ar-SA" sz="2400" dirty="0">
                <a:solidFill>
                  <a:srgbClr val="000000"/>
                </a:solidFill>
                <a:latin typeface="Times New Roman" panose="02020603050405020304" pitchFamily="18" charset="0"/>
                <a:cs typeface="Times New Roman" panose="02020603050405020304" pitchFamily="18" charset="0"/>
              </a:rPr>
              <a:t>-  The Community Guide</a:t>
            </a:r>
            <a:br>
              <a:rPr lang="en-US" altLang="ar-SA" sz="2400" dirty="0">
                <a:solidFill>
                  <a:srgbClr val="000000"/>
                </a:solidFill>
                <a:latin typeface="Times New Roman" panose="02020603050405020304" pitchFamily="18" charset="0"/>
                <a:cs typeface="Times New Roman" panose="02020603050405020304" pitchFamily="18" charset="0"/>
              </a:rPr>
            </a:br>
            <a:r>
              <a:rPr lang="en-US" altLang="ar-SA" sz="2400" dirty="0">
                <a:solidFill>
                  <a:srgbClr val="000000"/>
                </a:solidFill>
                <a:latin typeface="Times New Roman" panose="02020603050405020304" pitchFamily="18" charset="0"/>
                <a:cs typeface="Times New Roman" panose="02020603050405020304" pitchFamily="18" charset="0"/>
              </a:rPr>
              <a:t>-  Cochrane Collaboration</a:t>
            </a:r>
            <a:br>
              <a:rPr lang="en-US" altLang="ar-SA" sz="2400" dirty="0">
                <a:solidFill>
                  <a:srgbClr val="000000"/>
                </a:solidFill>
                <a:latin typeface="Times New Roman" panose="02020603050405020304" pitchFamily="18" charset="0"/>
                <a:cs typeface="Times New Roman" panose="02020603050405020304" pitchFamily="18" charset="0"/>
              </a:rPr>
            </a:br>
            <a:r>
              <a:rPr lang="en-US" altLang="ar-SA" sz="2400" dirty="0">
                <a:solidFill>
                  <a:srgbClr val="000000"/>
                </a:solidFill>
                <a:latin typeface="Times New Roman" panose="02020603050405020304" pitchFamily="18" charset="0"/>
                <a:cs typeface="Times New Roman" panose="02020603050405020304" pitchFamily="18" charset="0"/>
              </a:rPr>
              <a:t>-  NACCHO website</a:t>
            </a:r>
            <a:br>
              <a:rPr lang="en-US" altLang="ar-SA" sz="2400" dirty="0">
                <a:solidFill>
                  <a:srgbClr val="000000"/>
                </a:solidFill>
                <a:latin typeface="Times New Roman" panose="02020603050405020304" pitchFamily="18" charset="0"/>
                <a:cs typeface="Times New Roman" panose="02020603050405020304" pitchFamily="18" charset="0"/>
              </a:rPr>
            </a:br>
            <a:r>
              <a:rPr lang="en-US" altLang="ar-SA" sz="2400" u="sng" dirty="0">
                <a:solidFill>
                  <a:srgbClr val="000000"/>
                </a:solidFill>
                <a:latin typeface="Times New Roman" panose="02020603050405020304" pitchFamily="18" charset="0"/>
                <a:cs typeface="Times New Roman" panose="02020603050405020304" pitchFamily="18" charset="0"/>
              </a:rPr>
              <a:t>OTHER USEFUL SOURCES TO REVIEW</a:t>
            </a:r>
            <a:r>
              <a:rPr lang="en-US" altLang="ar-SA" sz="2400" dirty="0">
                <a:solidFill>
                  <a:srgbClr val="000000"/>
                </a:solidFill>
                <a:latin typeface="Times New Roman" panose="02020603050405020304" pitchFamily="18" charset="0"/>
                <a:cs typeface="Times New Roman" panose="02020603050405020304" pitchFamily="18" charset="0"/>
              </a:rPr>
              <a:t/>
            </a:r>
            <a:br>
              <a:rPr lang="en-US" altLang="ar-SA" sz="2400" dirty="0">
                <a:solidFill>
                  <a:srgbClr val="000000"/>
                </a:solidFill>
                <a:latin typeface="Times New Roman" panose="02020603050405020304" pitchFamily="18" charset="0"/>
                <a:cs typeface="Times New Roman" panose="02020603050405020304" pitchFamily="18" charset="0"/>
              </a:rPr>
            </a:br>
            <a:r>
              <a:rPr lang="en-US" altLang="ar-SA" sz="2400" dirty="0">
                <a:solidFill>
                  <a:srgbClr val="000000"/>
                </a:solidFill>
                <a:latin typeface="Times New Roman" panose="02020603050405020304" pitchFamily="18" charset="0"/>
                <a:cs typeface="Times New Roman" panose="02020603050405020304" pitchFamily="18" charset="0"/>
              </a:rPr>
              <a:t>-  Division of Quality Improvement website</a:t>
            </a:r>
          </a:p>
        </p:txBody>
      </p:sp>
      <p:cxnSp>
        <p:nvCxnSpPr>
          <p:cNvPr id="8" name="Straight Connector 7"/>
          <p:cNvCxnSpPr/>
          <p:nvPr/>
        </p:nvCxnSpPr>
        <p:spPr>
          <a:xfrm>
            <a:off x="6096000" y="1723290"/>
            <a:ext cx="0" cy="4724402"/>
          </a:xfrm>
          <a:prstGeom prst="line">
            <a:avLst/>
          </a:prstGeom>
          <a:ln>
            <a:solidFill>
              <a:srgbClr val="03080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61030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tile tx="0" ty="0" sx="100000" sy="100000" flip="none" algn="tl"/>
        </a:blipFill>
        <a:effectLst/>
      </p:bgPr>
    </p:bg>
    <p:spTree>
      <p:nvGrpSpPr>
        <p:cNvPr id="1" name=""/>
        <p:cNvGrpSpPr/>
        <p:nvPr/>
      </p:nvGrpSpPr>
      <p:grpSpPr>
        <a:xfrm>
          <a:off x="0" y="0"/>
          <a:ext cx="0" cy="0"/>
          <a:chOff x="0" y="0"/>
          <a:chExt cx="0" cy="0"/>
        </a:xfrm>
      </p:grpSpPr>
      <p:sp>
        <p:nvSpPr>
          <p:cNvPr id="5" name="Rectangle 2"/>
          <p:cNvSpPr txBox="1">
            <a:spLocks noChangeArrowheads="1"/>
          </p:cNvSpPr>
          <p:nvPr/>
        </p:nvSpPr>
        <p:spPr>
          <a:xfrm>
            <a:off x="2162908" y="2493108"/>
            <a:ext cx="7772400" cy="1143000"/>
          </a:xfrm>
          <a:prstGeom prst="rect">
            <a:avLst/>
          </a:prstGeom>
        </p:spPr>
        <p:txBody>
          <a:bodyPr vert="horz" lIns="91440" tIns="45720" rIns="91440" bIns="45720" rtlCol="0">
            <a:normAutofit fontScale="55000" lnSpcReduction="20000"/>
          </a:bodyPr>
          <a:lstStyle>
            <a:lvl1pPr indent="0" algn="ctr">
              <a:lnSpc>
                <a:spcPct val="90000"/>
              </a:lnSpc>
              <a:spcBef>
                <a:spcPts val="1000"/>
              </a:spcBef>
              <a:buFont typeface="Arial" panose="020B0604020202020204" pitchFamily="34" charset="0"/>
              <a:buNone/>
              <a:defRPr sz="16600" b="1">
                <a:latin typeface="Times New Roman" panose="02020603050405020304" pitchFamily="18" charset="0"/>
                <a:cs typeface="Times New Roman" panose="02020603050405020304" pitchFamily="18"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ltLang="ar-SA" dirty="0" smtClean="0"/>
              <a:t>Well-Done</a:t>
            </a:r>
            <a:endParaRPr lang="en-US" altLang="ar-SA" dirty="0"/>
          </a:p>
        </p:txBody>
      </p:sp>
    </p:spTree>
    <p:extLst>
      <p:ext uri="{BB962C8B-B14F-4D97-AF65-F5344CB8AC3E}">
        <p14:creationId xmlns:p14="http://schemas.microsoft.com/office/powerpoint/2010/main" val="26729433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tile tx="0" ty="0" sx="100000" sy="100000" flip="none" algn="tl"/>
        </a:blipFill>
        <a:effectLst/>
      </p:bgPr>
    </p:bg>
    <p:spTree>
      <p:nvGrpSpPr>
        <p:cNvPr id="1" name=""/>
        <p:cNvGrpSpPr/>
        <p:nvPr/>
      </p:nvGrpSpPr>
      <p:grpSpPr>
        <a:xfrm>
          <a:off x="0" y="0"/>
          <a:ext cx="0" cy="0"/>
          <a:chOff x="0" y="0"/>
          <a:chExt cx="0" cy="0"/>
        </a:xfrm>
      </p:grpSpPr>
      <p:sp>
        <p:nvSpPr>
          <p:cNvPr id="11" name="Rectangle 2"/>
          <p:cNvSpPr>
            <a:spLocks noGrp="1" noChangeArrowheads="1"/>
          </p:cNvSpPr>
          <p:nvPr>
            <p:ph type="title"/>
          </p:nvPr>
        </p:nvSpPr>
        <p:spPr>
          <a:xfrm>
            <a:off x="2235200" y="38100"/>
            <a:ext cx="7924800" cy="838200"/>
          </a:xfrm>
        </p:spPr>
        <p:txBody>
          <a:bodyPr>
            <a:normAutofit/>
          </a:bodyPr>
          <a:lstStyle/>
          <a:p>
            <a:pPr algn="ctr"/>
            <a:r>
              <a:rPr lang="en-US" sz="3600" b="1" dirty="0">
                <a:solidFill>
                  <a:schemeClr val="bg1"/>
                </a:solidFill>
                <a:latin typeface="Times New Roman" pitchFamily="18" charset="0"/>
                <a:cs typeface="Times New Roman" pitchFamily="18" charset="0"/>
              </a:rPr>
              <a:t>Quality Improvement</a:t>
            </a:r>
            <a:endParaRPr lang="en-US" sz="3600" b="1" dirty="0">
              <a:solidFill>
                <a:schemeClr val="bg1"/>
              </a:solidFill>
              <a:latin typeface="Times New Roman" pitchFamily="18" charset="0"/>
              <a:cs typeface="Times New Roman" pitchFamily="18" charset="0"/>
            </a:endParaRPr>
          </a:p>
        </p:txBody>
      </p:sp>
      <p:sp>
        <p:nvSpPr>
          <p:cNvPr id="5" name="Rectangle 3"/>
          <p:cNvSpPr txBox="1">
            <a:spLocks noChangeArrowheads="1"/>
          </p:cNvSpPr>
          <p:nvPr/>
        </p:nvSpPr>
        <p:spPr>
          <a:xfrm>
            <a:off x="381000" y="2286000"/>
            <a:ext cx="11131062" cy="35814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Tx/>
              <a:buNone/>
            </a:pPr>
            <a:r>
              <a:rPr lang="en-US" altLang="ar-SA" sz="4000" i="1" dirty="0" smtClean="0">
                <a:solidFill>
                  <a:srgbClr val="000000"/>
                </a:solidFill>
                <a:latin typeface="Times New Roman" panose="02020603050405020304" pitchFamily="18" charset="0"/>
                <a:cs typeface="Times New Roman" panose="02020603050405020304" pitchFamily="18" charset="0"/>
              </a:rPr>
              <a:t>Quality improvement in public health is the use of a deliberate and defined improvement process, such as Plan-Do-Check-Act, which is focused on activities that are responsive to community needs and improving population health.</a:t>
            </a:r>
            <a:endParaRPr lang="en-US" altLang="ar-SA" sz="4000" i="1" dirty="0" smtClean="0">
              <a:solidFill>
                <a:srgbClr val="000000"/>
              </a:solidFill>
              <a:latin typeface="Times New Roman" panose="02020603050405020304" pitchFamily="18" charset="0"/>
              <a:cs typeface="Times New Roman" panose="02020603050405020304" pitchFamily="18" charset="0"/>
            </a:endParaRPr>
          </a:p>
        </p:txBody>
      </p:sp>
      <p:sp>
        <p:nvSpPr>
          <p:cNvPr id="7" name="Text Box 4"/>
          <p:cNvSpPr txBox="1">
            <a:spLocks noChangeArrowheads="1"/>
          </p:cNvSpPr>
          <p:nvPr/>
        </p:nvSpPr>
        <p:spPr bwMode="auto">
          <a:xfrm>
            <a:off x="688975" y="5732463"/>
            <a:ext cx="529927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ar-SA" sz="1800">
                <a:solidFill>
                  <a:srgbClr val="000000"/>
                </a:solidFill>
                <a:latin typeface="Times New Roman" panose="02020603050405020304" pitchFamily="18" charset="0"/>
                <a:ea typeface="MS PGothic" pitchFamily="34" charset="-128"/>
                <a:cs typeface="Times New Roman" panose="02020603050405020304" pitchFamily="18" charset="0"/>
              </a:rPr>
              <a:t>Bialek, Beitsch, Cofsky, et al.  Unpublished data, 2009.</a:t>
            </a:r>
          </a:p>
        </p:txBody>
      </p:sp>
    </p:spTree>
    <p:extLst>
      <p:ext uri="{BB962C8B-B14F-4D97-AF65-F5344CB8AC3E}">
        <p14:creationId xmlns:p14="http://schemas.microsoft.com/office/powerpoint/2010/main" val="40839594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tile tx="0" ty="0" sx="100000" sy="100000" flip="none" algn="tl"/>
        </a:blipFill>
        <a:effectLst/>
      </p:bgPr>
    </p:bg>
    <p:spTree>
      <p:nvGrpSpPr>
        <p:cNvPr id="1" name=""/>
        <p:cNvGrpSpPr/>
        <p:nvPr/>
      </p:nvGrpSpPr>
      <p:grpSpPr>
        <a:xfrm>
          <a:off x="0" y="0"/>
          <a:ext cx="0" cy="0"/>
          <a:chOff x="0" y="0"/>
          <a:chExt cx="0" cy="0"/>
        </a:xfrm>
      </p:grpSpPr>
      <p:sp>
        <p:nvSpPr>
          <p:cNvPr id="11" name="Rectangle 2"/>
          <p:cNvSpPr>
            <a:spLocks noGrp="1" noChangeArrowheads="1"/>
          </p:cNvSpPr>
          <p:nvPr>
            <p:ph type="title"/>
          </p:nvPr>
        </p:nvSpPr>
        <p:spPr>
          <a:xfrm>
            <a:off x="2235200" y="38100"/>
            <a:ext cx="7924800" cy="838200"/>
          </a:xfrm>
        </p:spPr>
        <p:txBody>
          <a:bodyPr>
            <a:normAutofit fontScale="90000"/>
          </a:bodyPr>
          <a:lstStyle/>
          <a:p>
            <a:pPr algn="ctr"/>
            <a:r>
              <a:rPr lang="en-US" sz="3600" b="1" dirty="0">
                <a:solidFill>
                  <a:schemeClr val="bg1"/>
                </a:solidFill>
                <a:latin typeface="Times New Roman" pitchFamily="18" charset="0"/>
                <a:cs typeface="Times New Roman" pitchFamily="18" charset="0"/>
              </a:rPr>
              <a:t>Turning Point Performance Management</a:t>
            </a:r>
            <a:endParaRPr lang="en-US" sz="3600" b="1" dirty="0">
              <a:solidFill>
                <a:schemeClr val="bg1"/>
              </a:solidFill>
              <a:latin typeface="Times New Roman" pitchFamily="18" charset="0"/>
              <a:cs typeface="Times New Roman" pitchFamily="18" charset="0"/>
            </a:endParaRPr>
          </a:p>
        </p:txBody>
      </p:sp>
      <p:pic>
        <p:nvPicPr>
          <p:cNvPr id="5" name="Picture 4" descr="Picture 2.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81412" y="1441938"/>
            <a:ext cx="4829175" cy="508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57063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tile tx="0" ty="0" sx="100000" sy="100000" flip="none" algn="tl"/>
        </a:blipFill>
        <a:effectLst/>
      </p:bgPr>
    </p:bg>
    <p:spTree>
      <p:nvGrpSpPr>
        <p:cNvPr id="1" name=""/>
        <p:cNvGrpSpPr/>
        <p:nvPr/>
      </p:nvGrpSpPr>
      <p:grpSpPr>
        <a:xfrm>
          <a:off x="0" y="0"/>
          <a:ext cx="0" cy="0"/>
          <a:chOff x="0" y="0"/>
          <a:chExt cx="0" cy="0"/>
        </a:xfrm>
      </p:grpSpPr>
      <p:sp>
        <p:nvSpPr>
          <p:cNvPr id="11" name="Rectangle 2"/>
          <p:cNvSpPr>
            <a:spLocks noGrp="1" noChangeArrowheads="1"/>
          </p:cNvSpPr>
          <p:nvPr>
            <p:ph type="title"/>
          </p:nvPr>
        </p:nvSpPr>
        <p:spPr>
          <a:xfrm>
            <a:off x="679938" y="38100"/>
            <a:ext cx="10819644" cy="838200"/>
          </a:xfrm>
        </p:spPr>
        <p:txBody>
          <a:bodyPr>
            <a:normAutofit/>
          </a:bodyPr>
          <a:lstStyle/>
          <a:p>
            <a:pPr algn="ctr"/>
            <a:r>
              <a:rPr lang="en-US" sz="3600" b="1" dirty="0" smtClean="0">
                <a:solidFill>
                  <a:schemeClr val="bg1"/>
                </a:solidFill>
                <a:latin typeface="Times New Roman" pitchFamily="18" charset="0"/>
                <a:cs typeface="Times New Roman" pitchFamily="18" charset="0"/>
              </a:rPr>
              <a:t>Elements of Successful </a:t>
            </a:r>
            <a:r>
              <a:rPr lang="en-US" sz="3600" b="1" dirty="0">
                <a:solidFill>
                  <a:schemeClr val="bg1"/>
                </a:solidFill>
                <a:latin typeface="Times New Roman" pitchFamily="18" charset="0"/>
                <a:cs typeface="Times New Roman" pitchFamily="18" charset="0"/>
              </a:rPr>
              <a:t>Change</a:t>
            </a:r>
          </a:p>
        </p:txBody>
      </p:sp>
      <p:grpSp>
        <p:nvGrpSpPr>
          <p:cNvPr id="5" name="Group 4"/>
          <p:cNvGrpSpPr/>
          <p:nvPr/>
        </p:nvGrpSpPr>
        <p:grpSpPr>
          <a:xfrm>
            <a:off x="1621451" y="1724025"/>
            <a:ext cx="8943975" cy="4276725"/>
            <a:chOff x="95250" y="1676400"/>
            <a:chExt cx="8943975" cy="4276725"/>
          </a:xfrm>
        </p:grpSpPr>
        <p:sp>
          <p:nvSpPr>
            <p:cNvPr id="105" name="Text Box 3"/>
            <p:cNvSpPr txBox="1">
              <a:spLocks noChangeArrowheads="1"/>
            </p:cNvSpPr>
            <p:nvPr/>
          </p:nvSpPr>
          <p:spPr bwMode="auto">
            <a:xfrm>
              <a:off x="95250" y="1981200"/>
              <a:ext cx="1285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ar-SA" sz="2000">
                  <a:solidFill>
                    <a:srgbClr val="333399"/>
                  </a:solidFill>
                  <a:latin typeface="Times New Roman" pitchFamily="18" charset="0"/>
                  <a:ea typeface="MS PGothic" pitchFamily="34" charset="-128"/>
                </a:rPr>
                <a:t>Vision</a:t>
              </a:r>
            </a:p>
          </p:txBody>
        </p:sp>
        <p:sp>
          <p:nvSpPr>
            <p:cNvPr id="106" name="Text Box 4"/>
            <p:cNvSpPr txBox="1">
              <a:spLocks noChangeArrowheads="1"/>
            </p:cNvSpPr>
            <p:nvPr/>
          </p:nvSpPr>
          <p:spPr bwMode="auto">
            <a:xfrm>
              <a:off x="1525588" y="1981200"/>
              <a:ext cx="1285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ar-SA" sz="2000">
                  <a:solidFill>
                    <a:srgbClr val="333399"/>
                  </a:solidFill>
                  <a:latin typeface="Times New Roman" pitchFamily="18" charset="0"/>
                  <a:ea typeface="MS PGothic" pitchFamily="34" charset="-128"/>
                </a:rPr>
                <a:t>Skills</a:t>
              </a:r>
            </a:p>
          </p:txBody>
        </p:sp>
        <p:sp>
          <p:nvSpPr>
            <p:cNvPr id="107" name="Text Box 5"/>
            <p:cNvSpPr txBox="1">
              <a:spLocks noChangeArrowheads="1"/>
            </p:cNvSpPr>
            <p:nvPr/>
          </p:nvSpPr>
          <p:spPr bwMode="auto">
            <a:xfrm>
              <a:off x="2955925" y="1981200"/>
              <a:ext cx="1285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ar-SA" sz="2000">
                  <a:solidFill>
                    <a:srgbClr val="333399"/>
                  </a:solidFill>
                  <a:latin typeface="Times New Roman" pitchFamily="18" charset="0"/>
                  <a:ea typeface="MS PGothic" pitchFamily="34" charset="-128"/>
                </a:rPr>
                <a:t>Incentives</a:t>
              </a:r>
            </a:p>
          </p:txBody>
        </p:sp>
        <p:sp>
          <p:nvSpPr>
            <p:cNvPr id="108" name="Text Box 6"/>
            <p:cNvSpPr txBox="1">
              <a:spLocks noChangeArrowheads="1"/>
            </p:cNvSpPr>
            <p:nvPr/>
          </p:nvSpPr>
          <p:spPr bwMode="auto">
            <a:xfrm>
              <a:off x="4386263" y="1981200"/>
              <a:ext cx="1285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ar-SA" sz="2000">
                  <a:solidFill>
                    <a:srgbClr val="333399"/>
                  </a:solidFill>
                  <a:latin typeface="Times New Roman" pitchFamily="18" charset="0"/>
                  <a:ea typeface="MS PGothic" pitchFamily="34" charset="-128"/>
                </a:rPr>
                <a:t>Resources</a:t>
              </a:r>
            </a:p>
          </p:txBody>
        </p:sp>
        <p:sp>
          <p:nvSpPr>
            <p:cNvPr id="109" name="Text Box 7"/>
            <p:cNvSpPr txBox="1">
              <a:spLocks noChangeArrowheads="1"/>
            </p:cNvSpPr>
            <p:nvPr/>
          </p:nvSpPr>
          <p:spPr bwMode="auto">
            <a:xfrm>
              <a:off x="5816600" y="1676400"/>
              <a:ext cx="12858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ar-SA" sz="2000">
                  <a:solidFill>
                    <a:srgbClr val="333399"/>
                  </a:solidFill>
                  <a:latin typeface="Times New Roman" pitchFamily="18" charset="0"/>
                  <a:ea typeface="MS PGothic" pitchFamily="34" charset="-128"/>
                </a:rPr>
                <a:t>Action Plan</a:t>
              </a:r>
            </a:p>
          </p:txBody>
        </p:sp>
        <p:sp>
          <p:nvSpPr>
            <p:cNvPr id="110" name="Text Box 8"/>
            <p:cNvSpPr txBox="1">
              <a:spLocks noChangeArrowheads="1"/>
            </p:cNvSpPr>
            <p:nvPr/>
          </p:nvSpPr>
          <p:spPr bwMode="auto">
            <a:xfrm>
              <a:off x="7486650" y="1981200"/>
              <a:ext cx="1285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ar-SA" sz="2000">
                  <a:solidFill>
                    <a:srgbClr val="333399"/>
                  </a:solidFill>
                  <a:latin typeface="Times New Roman" pitchFamily="18" charset="0"/>
                  <a:ea typeface="MS PGothic" pitchFamily="34" charset="-128"/>
                </a:rPr>
                <a:t>RESULT</a:t>
              </a:r>
            </a:p>
          </p:txBody>
        </p:sp>
        <p:sp>
          <p:nvSpPr>
            <p:cNvPr id="111" name="Text Box 9"/>
            <p:cNvSpPr txBox="1">
              <a:spLocks noChangeArrowheads="1"/>
            </p:cNvSpPr>
            <p:nvPr/>
          </p:nvSpPr>
          <p:spPr bwMode="auto">
            <a:xfrm>
              <a:off x="95250" y="2606675"/>
              <a:ext cx="12858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ar-SA" sz="1600">
                  <a:solidFill>
                    <a:srgbClr val="3333FF"/>
                  </a:solidFill>
                  <a:latin typeface="Times New Roman" pitchFamily="18" charset="0"/>
                  <a:ea typeface="MS PGothic" pitchFamily="34" charset="-128"/>
                </a:rPr>
                <a:t>Vision</a:t>
              </a:r>
            </a:p>
          </p:txBody>
        </p:sp>
        <p:sp>
          <p:nvSpPr>
            <p:cNvPr id="112" name="Text Box 10"/>
            <p:cNvSpPr txBox="1">
              <a:spLocks noChangeArrowheads="1"/>
            </p:cNvSpPr>
            <p:nvPr/>
          </p:nvSpPr>
          <p:spPr bwMode="auto">
            <a:xfrm>
              <a:off x="1525588" y="2606675"/>
              <a:ext cx="12858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ar-SA" sz="1600">
                  <a:solidFill>
                    <a:srgbClr val="3333FF"/>
                  </a:solidFill>
                  <a:latin typeface="Times New Roman" pitchFamily="18" charset="0"/>
                  <a:ea typeface="MS PGothic" pitchFamily="34" charset="-128"/>
                </a:rPr>
                <a:t>Skills</a:t>
              </a:r>
            </a:p>
          </p:txBody>
        </p:sp>
        <p:sp>
          <p:nvSpPr>
            <p:cNvPr id="113" name="Text Box 11"/>
            <p:cNvSpPr txBox="1">
              <a:spLocks noChangeArrowheads="1"/>
            </p:cNvSpPr>
            <p:nvPr/>
          </p:nvSpPr>
          <p:spPr bwMode="auto">
            <a:xfrm>
              <a:off x="2955925" y="2606675"/>
              <a:ext cx="12858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ar-SA" sz="1600">
                  <a:solidFill>
                    <a:srgbClr val="3333FF"/>
                  </a:solidFill>
                  <a:latin typeface="Times New Roman" pitchFamily="18" charset="0"/>
                  <a:ea typeface="MS PGothic" pitchFamily="34" charset="-128"/>
                </a:rPr>
                <a:t>Incentives</a:t>
              </a:r>
            </a:p>
          </p:txBody>
        </p:sp>
        <p:sp>
          <p:nvSpPr>
            <p:cNvPr id="114" name="Text Box 12"/>
            <p:cNvSpPr txBox="1">
              <a:spLocks noChangeArrowheads="1"/>
            </p:cNvSpPr>
            <p:nvPr/>
          </p:nvSpPr>
          <p:spPr bwMode="auto">
            <a:xfrm>
              <a:off x="4386263" y="2606675"/>
              <a:ext cx="12858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ar-SA" sz="1600">
                  <a:solidFill>
                    <a:srgbClr val="3333FF"/>
                  </a:solidFill>
                  <a:latin typeface="Times New Roman" pitchFamily="18" charset="0"/>
                  <a:ea typeface="MS PGothic" pitchFamily="34" charset="-128"/>
                </a:rPr>
                <a:t>Resources</a:t>
              </a:r>
            </a:p>
          </p:txBody>
        </p:sp>
        <p:sp>
          <p:nvSpPr>
            <p:cNvPr id="115" name="Text Box 13"/>
            <p:cNvSpPr txBox="1">
              <a:spLocks noChangeArrowheads="1"/>
            </p:cNvSpPr>
            <p:nvPr/>
          </p:nvSpPr>
          <p:spPr bwMode="auto">
            <a:xfrm>
              <a:off x="5816600" y="2606675"/>
              <a:ext cx="12858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ar-SA" sz="1600">
                  <a:solidFill>
                    <a:srgbClr val="3333FF"/>
                  </a:solidFill>
                  <a:latin typeface="Times New Roman" pitchFamily="18" charset="0"/>
                  <a:ea typeface="MS PGothic" pitchFamily="34" charset="-128"/>
                </a:rPr>
                <a:t>Action Plan</a:t>
              </a:r>
            </a:p>
          </p:txBody>
        </p:sp>
        <p:sp>
          <p:nvSpPr>
            <p:cNvPr id="116" name="Text Box 14"/>
            <p:cNvSpPr txBox="1">
              <a:spLocks noChangeArrowheads="1"/>
            </p:cNvSpPr>
            <p:nvPr/>
          </p:nvSpPr>
          <p:spPr bwMode="auto">
            <a:xfrm>
              <a:off x="7248525" y="2606675"/>
              <a:ext cx="17621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ar-SA" sz="1600">
                  <a:solidFill>
                    <a:srgbClr val="990000"/>
                  </a:solidFill>
                  <a:latin typeface="Times New Roman" pitchFamily="18" charset="0"/>
                  <a:ea typeface="MS PGothic" pitchFamily="34" charset="-128"/>
                </a:rPr>
                <a:t>CONFUSION</a:t>
              </a:r>
            </a:p>
          </p:txBody>
        </p:sp>
        <p:grpSp>
          <p:nvGrpSpPr>
            <p:cNvPr id="117" name="Group 15"/>
            <p:cNvGrpSpPr>
              <a:grpSpLocks/>
            </p:cNvGrpSpPr>
            <p:nvPr/>
          </p:nvGrpSpPr>
          <p:grpSpPr bwMode="auto">
            <a:xfrm>
              <a:off x="581025" y="2638425"/>
              <a:ext cx="314325" cy="314325"/>
              <a:chOff x="348" y="3330"/>
              <a:chExt cx="198" cy="198"/>
            </a:xfrm>
          </p:grpSpPr>
          <p:sp>
            <p:nvSpPr>
              <p:cNvPr id="118" name="Oval 16"/>
              <p:cNvSpPr>
                <a:spLocks noChangeArrowheads="1"/>
              </p:cNvSpPr>
              <p:nvPr/>
            </p:nvSpPr>
            <p:spPr bwMode="auto">
              <a:xfrm>
                <a:off x="348" y="3330"/>
                <a:ext cx="198" cy="198"/>
              </a:xfrm>
              <a:prstGeom prst="ellipse">
                <a:avLst/>
              </a:prstGeom>
              <a:noFill/>
              <a:ln w="38100">
                <a:solidFill>
                  <a:srgbClr val="99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ar-SA" altLang="ar-SA" sz="2400">
                  <a:solidFill>
                    <a:srgbClr val="990000"/>
                  </a:solidFill>
                  <a:latin typeface="Times New Roman" pitchFamily="18" charset="0"/>
                  <a:ea typeface="MS PGothic" pitchFamily="34" charset="-128"/>
                </a:endParaRPr>
              </a:p>
            </p:txBody>
          </p:sp>
          <p:sp>
            <p:nvSpPr>
              <p:cNvPr id="119" name="Line 17"/>
              <p:cNvSpPr>
                <a:spLocks noChangeShapeType="1"/>
              </p:cNvSpPr>
              <p:nvPr/>
            </p:nvSpPr>
            <p:spPr bwMode="auto">
              <a:xfrm>
                <a:off x="378" y="3354"/>
                <a:ext cx="138" cy="138"/>
              </a:xfrm>
              <a:prstGeom prst="line">
                <a:avLst/>
              </a:prstGeom>
              <a:noFill/>
              <a:ln w="38100">
                <a:solidFill>
                  <a:srgbClr val="99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 name="Line 18"/>
              <p:cNvSpPr>
                <a:spLocks noChangeShapeType="1"/>
              </p:cNvSpPr>
              <p:nvPr/>
            </p:nvSpPr>
            <p:spPr bwMode="auto">
              <a:xfrm flipH="1">
                <a:off x="384" y="3360"/>
                <a:ext cx="138" cy="138"/>
              </a:xfrm>
              <a:prstGeom prst="line">
                <a:avLst/>
              </a:prstGeom>
              <a:noFill/>
              <a:ln w="38100">
                <a:solidFill>
                  <a:srgbClr val="99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21" name="Text Box 19"/>
            <p:cNvSpPr txBox="1">
              <a:spLocks noChangeArrowheads="1"/>
            </p:cNvSpPr>
            <p:nvPr/>
          </p:nvSpPr>
          <p:spPr bwMode="auto">
            <a:xfrm>
              <a:off x="1266825" y="2608263"/>
              <a:ext cx="304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ar-SA" sz="1600">
                  <a:solidFill>
                    <a:srgbClr val="3333FF"/>
                  </a:solidFill>
                  <a:latin typeface="Times New Roman" pitchFamily="18" charset="0"/>
                  <a:ea typeface="MS PGothic" pitchFamily="34" charset="-128"/>
                </a:rPr>
                <a:t>+</a:t>
              </a:r>
            </a:p>
          </p:txBody>
        </p:sp>
        <p:sp>
          <p:nvSpPr>
            <p:cNvPr id="122" name="Text Box 20"/>
            <p:cNvSpPr txBox="1">
              <a:spLocks noChangeArrowheads="1"/>
            </p:cNvSpPr>
            <p:nvPr/>
          </p:nvSpPr>
          <p:spPr bwMode="auto">
            <a:xfrm>
              <a:off x="2609850" y="2608263"/>
              <a:ext cx="304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ar-SA" sz="1600">
                  <a:solidFill>
                    <a:srgbClr val="3333FF"/>
                  </a:solidFill>
                  <a:latin typeface="Times New Roman" pitchFamily="18" charset="0"/>
                  <a:ea typeface="MS PGothic" pitchFamily="34" charset="-128"/>
                </a:rPr>
                <a:t>+</a:t>
              </a:r>
            </a:p>
          </p:txBody>
        </p:sp>
        <p:sp>
          <p:nvSpPr>
            <p:cNvPr id="123" name="Text Box 21"/>
            <p:cNvSpPr txBox="1">
              <a:spLocks noChangeArrowheads="1"/>
            </p:cNvSpPr>
            <p:nvPr/>
          </p:nvSpPr>
          <p:spPr bwMode="auto">
            <a:xfrm>
              <a:off x="4181475" y="2608263"/>
              <a:ext cx="304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ar-SA" sz="1600">
                  <a:solidFill>
                    <a:srgbClr val="3333FF"/>
                  </a:solidFill>
                  <a:latin typeface="Times New Roman" pitchFamily="18" charset="0"/>
                  <a:ea typeface="MS PGothic" pitchFamily="34" charset="-128"/>
                </a:rPr>
                <a:t>+</a:t>
              </a:r>
            </a:p>
          </p:txBody>
        </p:sp>
        <p:sp>
          <p:nvSpPr>
            <p:cNvPr id="124" name="Text Box 22"/>
            <p:cNvSpPr txBox="1">
              <a:spLocks noChangeArrowheads="1"/>
            </p:cNvSpPr>
            <p:nvPr/>
          </p:nvSpPr>
          <p:spPr bwMode="auto">
            <a:xfrm>
              <a:off x="5581650" y="2608263"/>
              <a:ext cx="304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ar-SA" sz="1600">
                  <a:solidFill>
                    <a:srgbClr val="3333FF"/>
                  </a:solidFill>
                  <a:latin typeface="Times New Roman" pitchFamily="18" charset="0"/>
                  <a:ea typeface="MS PGothic" pitchFamily="34" charset="-128"/>
                </a:rPr>
                <a:t>+</a:t>
              </a:r>
            </a:p>
          </p:txBody>
        </p:sp>
        <p:sp>
          <p:nvSpPr>
            <p:cNvPr id="125" name="Text Box 23"/>
            <p:cNvSpPr txBox="1">
              <a:spLocks noChangeArrowheads="1"/>
            </p:cNvSpPr>
            <p:nvPr/>
          </p:nvSpPr>
          <p:spPr bwMode="auto">
            <a:xfrm>
              <a:off x="7067550" y="2608263"/>
              <a:ext cx="304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ar-SA" sz="1600">
                  <a:solidFill>
                    <a:srgbClr val="3333FF"/>
                  </a:solidFill>
                  <a:latin typeface="Times New Roman" pitchFamily="18" charset="0"/>
                  <a:ea typeface="MS PGothic" pitchFamily="34" charset="-128"/>
                </a:rPr>
                <a:t>=</a:t>
              </a:r>
            </a:p>
          </p:txBody>
        </p:sp>
        <p:sp>
          <p:nvSpPr>
            <p:cNvPr id="126" name="Text Box 24"/>
            <p:cNvSpPr txBox="1">
              <a:spLocks noChangeArrowheads="1"/>
            </p:cNvSpPr>
            <p:nvPr/>
          </p:nvSpPr>
          <p:spPr bwMode="auto">
            <a:xfrm>
              <a:off x="95250" y="3060700"/>
              <a:ext cx="12858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ar-SA" sz="1600">
                  <a:solidFill>
                    <a:srgbClr val="3333FF"/>
                  </a:solidFill>
                  <a:latin typeface="Times New Roman" pitchFamily="18" charset="0"/>
                  <a:ea typeface="MS PGothic" pitchFamily="34" charset="-128"/>
                </a:rPr>
                <a:t>Vision</a:t>
              </a:r>
            </a:p>
          </p:txBody>
        </p:sp>
        <p:sp>
          <p:nvSpPr>
            <p:cNvPr id="127" name="Text Box 25"/>
            <p:cNvSpPr txBox="1">
              <a:spLocks noChangeArrowheads="1"/>
            </p:cNvSpPr>
            <p:nvPr/>
          </p:nvSpPr>
          <p:spPr bwMode="auto">
            <a:xfrm>
              <a:off x="1525588" y="3060700"/>
              <a:ext cx="12858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ar-SA" sz="1600">
                  <a:solidFill>
                    <a:srgbClr val="3333FF"/>
                  </a:solidFill>
                  <a:latin typeface="Times New Roman" pitchFamily="18" charset="0"/>
                  <a:ea typeface="MS PGothic" pitchFamily="34" charset="-128"/>
                </a:rPr>
                <a:t>Skills</a:t>
              </a:r>
            </a:p>
          </p:txBody>
        </p:sp>
        <p:sp>
          <p:nvSpPr>
            <p:cNvPr id="128" name="Text Box 26"/>
            <p:cNvSpPr txBox="1">
              <a:spLocks noChangeArrowheads="1"/>
            </p:cNvSpPr>
            <p:nvPr/>
          </p:nvSpPr>
          <p:spPr bwMode="auto">
            <a:xfrm>
              <a:off x="2955925" y="3060700"/>
              <a:ext cx="12858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ar-SA" sz="1600">
                  <a:solidFill>
                    <a:srgbClr val="3333FF"/>
                  </a:solidFill>
                  <a:latin typeface="Times New Roman" pitchFamily="18" charset="0"/>
                  <a:ea typeface="MS PGothic" pitchFamily="34" charset="-128"/>
                </a:rPr>
                <a:t>Incentives</a:t>
              </a:r>
            </a:p>
          </p:txBody>
        </p:sp>
        <p:sp>
          <p:nvSpPr>
            <p:cNvPr id="129" name="Text Box 27"/>
            <p:cNvSpPr txBox="1">
              <a:spLocks noChangeArrowheads="1"/>
            </p:cNvSpPr>
            <p:nvPr/>
          </p:nvSpPr>
          <p:spPr bwMode="auto">
            <a:xfrm>
              <a:off x="4386263" y="3060700"/>
              <a:ext cx="12858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ar-SA" sz="1600">
                  <a:solidFill>
                    <a:srgbClr val="3333FF"/>
                  </a:solidFill>
                  <a:latin typeface="Times New Roman" pitchFamily="18" charset="0"/>
                  <a:ea typeface="MS PGothic" pitchFamily="34" charset="-128"/>
                </a:rPr>
                <a:t>Resources</a:t>
              </a:r>
            </a:p>
          </p:txBody>
        </p:sp>
        <p:sp>
          <p:nvSpPr>
            <p:cNvPr id="130" name="Text Box 28"/>
            <p:cNvSpPr txBox="1">
              <a:spLocks noChangeArrowheads="1"/>
            </p:cNvSpPr>
            <p:nvPr/>
          </p:nvSpPr>
          <p:spPr bwMode="auto">
            <a:xfrm>
              <a:off x="5816600" y="3060700"/>
              <a:ext cx="12858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ar-SA" sz="1600">
                  <a:solidFill>
                    <a:srgbClr val="3333FF"/>
                  </a:solidFill>
                  <a:latin typeface="Times New Roman" pitchFamily="18" charset="0"/>
                  <a:ea typeface="MS PGothic" pitchFamily="34" charset="-128"/>
                </a:rPr>
                <a:t>Action Plan</a:t>
              </a:r>
            </a:p>
          </p:txBody>
        </p:sp>
        <p:sp>
          <p:nvSpPr>
            <p:cNvPr id="131" name="Text Box 29"/>
            <p:cNvSpPr txBox="1">
              <a:spLocks noChangeArrowheads="1"/>
            </p:cNvSpPr>
            <p:nvPr/>
          </p:nvSpPr>
          <p:spPr bwMode="auto">
            <a:xfrm>
              <a:off x="7486650" y="3060700"/>
              <a:ext cx="12858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ar-SA" sz="1600">
                  <a:solidFill>
                    <a:srgbClr val="990000"/>
                  </a:solidFill>
                  <a:latin typeface="Times New Roman" pitchFamily="18" charset="0"/>
                  <a:ea typeface="MS PGothic" pitchFamily="34" charset="-128"/>
                </a:rPr>
                <a:t>ANXIETY</a:t>
              </a:r>
            </a:p>
          </p:txBody>
        </p:sp>
        <p:grpSp>
          <p:nvGrpSpPr>
            <p:cNvPr id="132" name="Group 30"/>
            <p:cNvGrpSpPr>
              <a:grpSpLocks/>
            </p:cNvGrpSpPr>
            <p:nvPr/>
          </p:nvGrpSpPr>
          <p:grpSpPr bwMode="auto">
            <a:xfrm>
              <a:off x="2009775" y="3092450"/>
              <a:ext cx="314325" cy="314325"/>
              <a:chOff x="348" y="3330"/>
              <a:chExt cx="198" cy="198"/>
            </a:xfrm>
          </p:grpSpPr>
          <p:sp>
            <p:nvSpPr>
              <p:cNvPr id="133" name="Oval 31"/>
              <p:cNvSpPr>
                <a:spLocks noChangeArrowheads="1"/>
              </p:cNvSpPr>
              <p:nvPr/>
            </p:nvSpPr>
            <p:spPr bwMode="auto">
              <a:xfrm>
                <a:off x="348" y="3330"/>
                <a:ext cx="198" cy="198"/>
              </a:xfrm>
              <a:prstGeom prst="ellipse">
                <a:avLst/>
              </a:prstGeom>
              <a:noFill/>
              <a:ln w="38100">
                <a:solidFill>
                  <a:srgbClr val="99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ar-SA" altLang="ar-SA" sz="2400">
                  <a:solidFill>
                    <a:srgbClr val="990000"/>
                  </a:solidFill>
                  <a:latin typeface="Times New Roman" pitchFamily="18" charset="0"/>
                  <a:ea typeface="MS PGothic" pitchFamily="34" charset="-128"/>
                </a:endParaRPr>
              </a:p>
            </p:txBody>
          </p:sp>
          <p:sp>
            <p:nvSpPr>
              <p:cNvPr id="134" name="Line 32"/>
              <p:cNvSpPr>
                <a:spLocks noChangeShapeType="1"/>
              </p:cNvSpPr>
              <p:nvPr/>
            </p:nvSpPr>
            <p:spPr bwMode="auto">
              <a:xfrm>
                <a:off x="378" y="3354"/>
                <a:ext cx="138" cy="138"/>
              </a:xfrm>
              <a:prstGeom prst="line">
                <a:avLst/>
              </a:prstGeom>
              <a:noFill/>
              <a:ln w="38100">
                <a:solidFill>
                  <a:srgbClr val="99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5" name="Line 33"/>
              <p:cNvSpPr>
                <a:spLocks noChangeShapeType="1"/>
              </p:cNvSpPr>
              <p:nvPr/>
            </p:nvSpPr>
            <p:spPr bwMode="auto">
              <a:xfrm flipH="1">
                <a:off x="384" y="3360"/>
                <a:ext cx="138" cy="138"/>
              </a:xfrm>
              <a:prstGeom prst="line">
                <a:avLst/>
              </a:prstGeom>
              <a:noFill/>
              <a:ln w="38100">
                <a:solidFill>
                  <a:srgbClr val="99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36" name="Text Box 34"/>
            <p:cNvSpPr txBox="1">
              <a:spLocks noChangeArrowheads="1"/>
            </p:cNvSpPr>
            <p:nvPr/>
          </p:nvSpPr>
          <p:spPr bwMode="auto">
            <a:xfrm>
              <a:off x="1266825" y="3062288"/>
              <a:ext cx="304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ar-SA" sz="1600">
                  <a:solidFill>
                    <a:srgbClr val="3333FF"/>
                  </a:solidFill>
                  <a:latin typeface="Times New Roman" pitchFamily="18" charset="0"/>
                  <a:ea typeface="MS PGothic" pitchFamily="34" charset="-128"/>
                </a:rPr>
                <a:t>+</a:t>
              </a:r>
            </a:p>
          </p:txBody>
        </p:sp>
        <p:sp>
          <p:nvSpPr>
            <p:cNvPr id="137" name="Text Box 35"/>
            <p:cNvSpPr txBox="1">
              <a:spLocks noChangeArrowheads="1"/>
            </p:cNvSpPr>
            <p:nvPr/>
          </p:nvSpPr>
          <p:spPr bwMode="auto">
            <a:xfrm>
              <a:off x="2609850" y="3062288"/>
              <a:ext cx="304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ar-SA" sz="1600">
                  <a:solidFill>
                    <a:srgbClr val="3333FF"/>
                  </a:solidFill>
                  <a:latin typeface="Times New Roman" pitchFamily="18" charset="0"/>
                  <a:ea typeface="MS PGothic" pitchFamily="34" charset="-128"/>
                </a:rPr>
                <a:t>+</a:t>
              </a:r>
            </a:p>
          </p:txBody>
        </p:sp>
        <p:sp>
          <p:nvSpPr>
            <p:cNvPr id="138" name="Text Box 36"/>
            <p:cNvSpPr txBox="1">
              <a:spLocks noChangeArrowheads="1"/>
            </p:cNvSpPr>
            <p:nvPr/>
          </p:nvSpPr>
          <p:spPr bwMode="auto">
            <a:xfrm>
              <a:off x="4181475" y="3062288"/>
              <a:ext cx="304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ar-SA" sz="1600">
                  <a:solidFill>
                    <a:srgbClr val="3333FF"/>
                  </a:solidFill>
                  <a:latin typeface="Times New Roman" pitchFamily="18" charset="0"/>
                  <a:ea typeface="MS PGothic" pitchFamily="34" charset="-128"/>
                </a:rPr>
                <a:t>+</a:t>
              </a:r>
            </a:p>
          </p:txBody>
        </p:sp>
        <p:sp>
          <p:nvSpPr>
            <p:cNvPr id="139" name="Text Box 37"/>
            <p:cNvSpPr txBox="1">
              <a:spLocks noChangeArrowheads="1"/>
            </p:cNvSpPr>
            <p:nvPr/>
          </p:nvSpPr>
          <p:spPr bwMode="auto">
            <a:xfrm>
              <a:off x="5581650" y="3062288"/>
              <a:ext cx="304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ar-SA" sz="1600">
                  <a:solidFill>
                    <a:srgbClr val="3333FF"/>
                  </a:solidFill>
                  <a:latin typeface="Times New Roman" pitchFamily="18" charset="0"/>
                  <a:ea typeface="MS PGothic" pitchFamily="34" charset="-128"/>
                </a:rPr>
                <a:t>+</a:t>
              </a:r>
            </a:p>
          </p:txBody>
        </p:sp>
        <p:sp>
          <p:nvSpPr>
            <p:cNvPr id="140" name="Text Box 38"/>
            <p:cNvSpPr txBox="1">
              <a:spLocks noChangeArrowheads="1"/>
            </p:cNvSpPr>
            <p:nvPr/>
          </p:nvSpPr>
          <p:spPr bwMode="auto">
            <a:xfrm>
              <a:off x="7067550" y="3062288"/>
              <a:ext cx="304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ar-SA" sz="1600">
                  <a:solidFill>
                    <a:srgbClr val="3333FF"/>
                  </a:solidFill>
                  <a:latin typeface="Times New Roman" pitchFamily="18" charset="0"/>
                  <a:ea typeface="MS PGothic" pitchFamily="34" charset="-128"/>
                </a:rPr>
                <a:t>=</a:t>
              </a:r>
            </a:p>
          </p:txBody>
        </p:sp>
        <p:sp>
          <p:nvSpPr>
            <p:cNvPr id="141" name="Text Box 39"/>
            <p:cNvSpPr txBox="1">
              <a:spLocks noChangeArrowheads="1"/>
            </p:cNvSpPr>
            <p:nvPr/>
          </p:nvSpPr>
          <p:spPr bwMode="auto">
            <a:xfrm>
              <a:off x="95250" y="3516313"/>
              <a:ext cx="12858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ar-SA" sz="1600">
                  <a:solidFill>
                    <a:srgbClr val="3333FF"/>
                  </a:solidFill>
                  <a:latin typeface="Times New Roman" pitchFamily="18" charset="0"/>
                  <a:ea typeface="MS PGothic" pitchFamily="34" charset="-128"/>
                </a:rPr>
                <a:t>Vision</a:t>
              </a:r>
            </a:p>
          </p:txBody>
        </p:sp>
        <p:sp>
          <p:nvSpPr>
            <p:cNvPr id="142" name="Text Box 40"/>
            <p:cNvSpPr txBox="1">
              <a:spLocks noChangeArrowheads="1"/>
            </p:cNvSpPr>
            <p:nvPr/>
          </p:nvSpPr>
          <p:spPr bwMode="auto">
            <a:xfrm>
              <a:off x="1525588" y="3516313"/>
              <a:ext cx="12858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ar-SA" sz="1600">
                  <a:solidFill>
                    <a:srgbClr val="3333FF"/>
                  </a:solidFill>
                  <a:latin typeface="Times New Roman" pitchFamily="18" charset="0"/>
                  <a:ea typeface="MS PGothic" pitchFamily="34" charset="-128"/>
                </a:rPr>
                <a:t>Skills</a:t>
              </a:r>
            </a:p>
          </p:txBody>
        </p:sp>
        <p:sp>
          <p:nvSpPr>
            <p:cNvPr id="143" name="Text Box 41"/>
            <p:cNvSpPr txBox="1">
              <a:spLocks noChangeArrowheads="1"/>
            </p:cNvSpPr>
            <p:nvPr/>
          </p:nvSpPr>
          <p:spPr bwMode="auto">
            <a:xfrm>
              <a:off x="2955925" y="3516313"/>
              <a:ext cx="12858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ar-SA" sz="1600">
                  <a:solidFill>
                    <a:srgbClr val="3333FF"/>
                  </a:solidFill>
                  <a:latin typeface="Times New Roman" pitchFamily="18" charset="0"/>
                  <a:ea typeface="MS PGothic" pitchFamily="34" charset="-128"/>
                </a:rPr>
                <a:t>Incentives</a:t>
              </a:r>
            </a:p>
          </p:txBody>
        </p:sp>
        <p:sp>
          <p:nvSpPr>
            <p:cNvPr id="144" name="Text Box 42"/>
            <p:cNvSpPr txBox="1">
              <a:spLocks noChangeArrowheads="1"/>
            </p:cNvSpPr>
            <p:nvPr/>
          </p:nvSpPr>
          <p:spPr bwMode="auto">
            <a:xfrm>
              <a:off x="4386263" y="3516313"/>
              <a:ext cx="12858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ar-SA" sz="1600">
                  <a:solidFill>
                    <a:srgbClr val="3333FF"/>
                  </a:solidFill>
                  <a:latin typeface="Times New Roman" pitchFamily="18" charset="0"/>
                  <a:ea typeface="MS PGothic" pitchFamily="34" charset="-128"/>
                </a:rPr>
                <a:t>Resources</a:t>
              </a:r>
            </a:p>
          </p:txBody>
        </p:sp>
        <p:sp>
          <p:nvSpPr>
            <p:cNvPr id="145" name="Text Box 43"/>
            <p:cNvSpPr txBox="1">
              <a:spLocks noChangeArrowheads="1"/>
            </p:cNvSpPr>
            <p:nvPr/>
          </p:nvSpPr>
          <p:spPr bwMode="auto">
            <a:xfrm>
              <a:off x="5816600" y="3516313"/>
              <a:ext cx="12858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ar-SA" sz="1600">
                  <a:solidFill>
                    <a:srgbClr val="3333FF"/>
                  </a:solidFill>
                  <a:latin typeface="Times New Roman" pitchFamily="18" charset="0"/>
                  <a:ea typeface="MS PGothic" pitchFamily="34" charset="-128"/>
                </a:rPr>
                <a:t>Action Plan</a:t>
              </a:r>
            </a:p>
          </p:txBody>
        </p:sp>
        <p:sp>
          <p:nvSpPr>
            <p:cNvPr id="146" name="Text Box 44"/>
            <p:cNvSpPr txBox="1">
              <a:spLocks noChangeArrowheads="1"/>
            </p:cNvSpPr>
            <p:nvPr/>
          </p:nvSpPr>
          <p:spPr bwMode="auto">
            <a:xfrm>
              <a:off x="7315200" y="3516313"/>
              <a:ext cx="16287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ar-SA" sz="1600">
                  <a:solidFill>
                    <a:srgbClr val="990000"/>
                  </a:solidFill>
                  <a:latin typeface="Times New Roman" pitchFamily="18" charset="0"/>
                  <a:ea typeface="MS PGothic" pitchFamily="34" charset="-128"/>
                </a:rPr>
                <a:t>RESISTANCE</a:t>
              </a:r>
            </a:p>
          </p:txBody>
        </p:sp>
        <p:grpSp>
          <p:nvGrpSpPr>
            <p:cNvPr id="147" name="Group 45"/>
            <p:cNvGrpSpPr>
              <a:grpSpLocks/>
            </p:cNvGrpSpPr>
            <p:nvPr/>
          </p:nvGrpSpPr>
          <p:grpSpPr bwMode="auto">
            <a:xfrm>
              <a:off x="3441700" y="3548063"/>
              <a:ext cx="314325" cy="314325"/>
              <a:chOff x="348" y="3330"/>
              <a:chExt cx="198" cy="198"/>
            </a:xfrm>
          </p:grpSpPr>
          <p:sp>
            <p:nvSpPr>
              <p:cNvPr id="148" name="Oval 46"/>
              <p:cNvSpPr>
                <a:spLocks noChangeArrowheads="1"/>
              </p:cNvSpPr>
              <p:nvPr/>
            </p:nvSpPr>
            <p:spPr bwMode="auto">
              <a:xfrm>
                <a:off x="348" y="3330"/>
                <a:ext cx="198" cy="198"/>
              </a:xfrm>
              <a:prstGeom prst="ellipse">
                <a:avLst/>
              </a:prstGeom>
              <a:noFill/>
              <a:ln w="38100">
                <a:solidFill>
                  <a:srgbClr val="99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ar-SA" altLang="ar-SA" sz="2400">
                  <a:solidFill>
                    <a:srgbClr val="990000"/>
                  </a:solidFill>
                  <a:latin typeface="Times New Roman" pitchFamily="18" charset="0"/>
                  <a:ea typeface="MS PGothic" pitchFamily="34" charset="-128"/>
                </a:endParaRPr>
              </a:p>
            </p:txBody>
          </p:sp>
          <p:sp>
            <p:nvSpPr>
              <p:cNvPr id="149" name="Line 47"/>
              <p:cNvSpPr>
                <a:spLocks noChangeShapeType="1"/>
              </p:cNvSpPr>
              <p:nvPr/>
            </p:nvSpPr>
            <p:spPr bwMode="auto">
              <a:xfrm>
                <a:off x="378" y="3354"/>
                <a:ext cx="138" cy="138"/>
              </a:xfrm>
              <a:prstGeom prst="line">
                <a:avLst/>
              </a:prstGeom>
              <a:noFill/>
              <a:ln w="38100">
                <a:solidFill>
                  <a:srgbClr val="99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 name="Line 48"/>
              <p:cNvSpPr>
                <a:spLocks noChangeShapeType="1"/>
              </p:cNvSpPr>
              <p:nvPr/>
            </p:nvSpPr>
            <p:spPr bwMode="auto">
              <a:xfrm flipH="1">
                <a:off x="384" y="3360"/>
                <a:ext cx="138" cy="138"/>
              </a:xfrm>
              <a:prstGeom prst="line">
                <a:avLst/>
              </a:prstGeom>
              <a:noFill/>
              <a:ln w="38100">
                <a:solidFill>
                  <a:srgbClr val="99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51" name="Text Box 49"/>
            <p:cNvSpPr txBox="1">
              <a:spLocks noChangeArrowheads="1"/>
            </p:cNvSpPr>
            <p:nvPr/>
          </p:nvSpPr>
          <p:spPr bwMode="auto">
            <a:xfrm>
              <a:off x="1266825" y="3517900"/>
              <a:ext cx="304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ar-SA" sz="1600">
                  <a:solidFill>
                    <a:srgbClr val="3333FF"/>
                  </a:solidFill>
                  <a:latin typeface="Times New Roman" pitchFamily="18" charset="0"/>
                  <a:ea typeface="MS PGothic" pitchFamily="34" charset="-128"/>
                </a:rPr>
                <a:t>+</a:t>
              </a:r>
            </a:p>
          </p:txBody>
        </p:sp>
        <p:sp>
          <p:nvSpPr>
            <p:cNvPr id="152" name="Text Box 50"/>
            <p:cNvSpPr txBox="1">
              <a:spLocks noChangeArrowheads="1"/>
            </p:cNvSpPr>
            <p:nvPr/>
          </p:nvSpPr>
          <p:spPr bwMode="auto">
            <a:xfrm>
              <a:off x="2609850" y="3517900"/>
              <a:ext cx="304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ar-SA" sz="1600">
                  <a:solidFill>
                    <a:srgbClr val="3333FF"/>
                  </a:solidFill>
                  <a:latin typeface="Times New Roman" pitchFamily="18" charset="0"/>
                  <a:ea typeface="MS PGothic" pitchFamily="34" charset="-128"/>
                </a:rPr>
                <a:t>+</a:t>
              </a:r>
            </a:p>
          </p:txBody>
        </p:sp>
        <p:sp>
          <p:nvSpPr>
            <p:cNvPr id="153" name="Text Box 51"/>
            <p:cNvSpPr txBox="1">
              <a:spLocks noChangeArrowheads="1"/>
            </p:cNvSpPr>
            <p:nvPr/>
          </p:nvSpPr>
          <p:spPr bwMode="auto">
            <a:xfrm>
              <a:off x="4181475" y="3517900"/>
              <a:ext cx="304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ar-SA" sz="1600">
                  <a:solidFill>
                    <a:srgbClr val="3333FF"/>
                  </a:solidFill>
                  <a:latin typeface="Times New Roman" pitchFamily="18" charset="0"/>
                  <a:ea typeface="MS PGothic" pitchFamily="34" charset="-128"/>
                </a:rPr>
                <a:t>+</a:t>
              </a:r>
            </a:p>
          </p:txBody>
        </p:sp>
        <p:sp>
          <p:nvSpPr>
            <p:cNvPr id="154" name="Text Box 52"/>
            <p:cNvSpPr txBox="1">
              <a:spLocks noChangeArrowheads="1"/>
            </p:cNvSpPr>
            <p:nvPr/>
          </p:nvSpPr>
          <p:spPr bwMode="auto">
            <a:xfrm>
              <a:off x="5581650" y="3517900"/>
              <a:ext cx="304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ar-SA" sz="1600">
                  <a:solidFill>
                    <a:srgbClr val="3333FF"/>
                  </a:solidFill>
                  <a:latin typeface="Times New Roman" pitchFamily="18" charset="0"/>
                  <a:ea typeface="MS PGothic" pitchFamily="34" charset="-128"/>
                </a:rPr>
                <a:t>+</a:t>
              </a:r>
            </a:p>
          </p:txBody>
        </p:sp>
        <p:sp>
          <p:nvSpPr>
            <p:cNvPr id="155" name="Text Box 53"/>
            <p:cNvSpPr txBox="1">
              <a:spLocks noChangeArrowheads="1"/>
            </p:cNvSpPr>
            <p:nvPr/>
          </p:nvSpPr>
          <p:spPr bwMode="auto">
            <a:xfrm>
              <a:off x="7067550" y="3517900"/>
              <a:ext cx="304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ar-SA" sz="1600">
                  <a:solidFill>
                    <a:srgbClr val="3333FF"/>
                  </a:solidFill>
                  <a:latin typeface="Times New Roman" pitchFamily="18" charset="0"/>
                  <a:ea typeface="MS PGothic" pitchFamily="34" charset="-128"/>
                </a:rPr>
                <a:t>=</a:t>
              </a:r>
            </a:p>
          </p:txBody>
        </p:sp>
        <p:sp>
          <p:nvSpPr>
            <p:cNvPr id="156" name="Text Box 54"/>
            <p:cNvSpPr txBox="1">
              <a:spLocks noChangeArrowheads="1"/>
            </p:cNvSpPr>
            <p:nvPr/>
          </p:nvSpPr>
          <p:spPr bwMode="auto">
            <a:xfrm>
              <a:off x="95250" y="3971925"/>
              <a:ext cx="12858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ar-SA" sz="1600">
                  <a:solidFill>
                    <a:srgbClr val="3333FF"/>
                  </a:solidFill>
                  <a:latin typeface="Times New Roman" pitchFamily="18" charset="0"/>
                  <a:ea typeface="MS PGothic" pitchFamily="34" charset="-128"/>
                </a:rPr>
                <a:t>Vision</a:t>
              </a:r>
            </a:p>
          </p:txBody>
        </p:sp>
        <p:sp>
          <p:nvSpPr>
            <p:cNvPr id="157" name="Text Box 55"/>
            <p:cNvSpPr txBox="1">
              <a:spLocks noChangeArrowheads="1"/>
            </p:cNvSpPr>
            <p:nvPr/>
          </p:nvSpPr>
          <p:spPr bwMode="auto">
            <a:xfrm>
              <a:off x="1525588" y="3971925"/>
              <a:ext cx="12858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ar-SA" sz="1600">
                  <a:solidFill>
                    <a:srgbClr val="3333FF"/>
                  </a:solidFill>
                  <a:latin typeface="Times New Roman" pitchFamily="18" charset="0"/>
                  <a:ea typeface="MS PGothic" pitchFamily="34" charset="-128"/>
                </a:rPr>
                <a:t>Skills</a:t>
              </a:r>
            </a:p>
          </p:txBody>
        </p:sp>
        <p:sp>
          <p:nvSpPr>
            <p:cNvPr id="158" name="Text Box 56"/>
            <p:cNvSpPr txBox="1">
              <a:spLocks noChangeArrowheads="1"/>
            </p:cNvSpPr>
            <p:nvPr/>
          </p:nvSpPr>
          <p:spPr bwMode="auto">
            <a:xfrm>
              <a:off x="2955925" y="3971925"/>
              <a:ext cx="12858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ar-SA" sz="1600">
                  <a:solidFill>
                    <a:srgbClr val="3333FF"/>
                  </a:solidFill>
                  <a:latin typeface="Times New Roman" pitchFamily="18" charset="0"/>
                  <a:ea typeface="MS PGothic" pitchFamily="34" charset="-128"/>
                </a:rPr>
                <a:t>Incentives</a:t>
              </a:r>
            </a:p>
          </p:txBody>
        </p:sp>
        <p:sp>
          <p:nvSpPr>
            <p:cNvPr id="159" name="Text Box 57"/>
            <p:cNvSpPr txBox="1">
              <a:spLocks noChangeArrowheads="1"/>
            </p:cNvSpPr>
            <p:nvPr/>
          </p:nvSpPr>
          <p:spPr bwMode="auto">
            <a:xfrm>
              <a:off x="4386263" y="3971925"/>
              <a:ext cx="12858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ar-SA" sz="1600">
                  <a:solidFill>
                    <a:srgbClr val="3333FF"/>
                  </a:solidFill>
                  <a:latin typeface="Times New Roman" pitchFamily="18" charset="0"/>
                  <a:ea typeface="MS PGothic" pitchFamily="34" charset="-128"/>
                </a:rPr>
                <a:t>Resources</a:t>
              </a:r>
            </a:p>
          </p:txBody>
        </p:sp>
        <p:sp>
          <p:nvSpPr>
            <p:cNvPr id="160" name="Text Box 58"/>
            <p:cNvSpPr txBox="1">
              <a:spLocks noChangeArrowheads="1"/>
            </p:cNvSpPr>
            <p:nvPr/>
          </p:nvSpPr>
          <p:spPr bwMode="auto">
            <a:xfrm>
              <a:off x="5816600" y="3971925"/>
              <a:ext cx="12858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ar-SA" sz="1600">
                  <a:solidFill>
                    <a:srgbClr val="3333FF"/>
                  </a:solidFill>
                  <a:latin typeface="Times New Roman" pitchFamily="18" charset="0"/>
                  <a:ea typeface="MS PGothic" pitchFamily="34" charset="-128"/>
                </a:rPr>
                <a:t>Action Plan</a:t>
              </a:r>
            </a:p>
          </p:txBody>
        </p:sp>
        <p:sp>
          <p:nvSpPr>
            <p:cNvPr id="161" name="Text Box 59"/>
            <p:cNvSpPr txBox="1">
              <a:spLocks noChangeArrowheads="1"/>
            </p:cNvSpPr>
            <p:nvPr/>
          </p:nvSpPr>
          <p:spPr bwMode="auto">
            <a:xfrm>
              <a:off x="7219950" y="3971925"/>
              <a:ext cx="18192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ar-SA" sz="1600">
                  <a:solidFill>
                    <a:srgbClr val="990000"/>
                  </a:solidFill>
                  <a:latin typeface="Times New Roman" pitchFamily="18" charset="0"/>
                  <a:ea typeface="MS PGothic" pitchFamily="34" charset="-128"/>
                </a:rPr>
                <a:t>FRUSTRATION</a:t>
              </a:r>
            </a:p>
          </p:txBody>
        </p:sp>
        <p:grpSp>
          <p:nvGrpSpPr>
            <p:cNvPr id="162" name="Group 60"/>
            <p:cNvGrpSpPr>
              <a:grpSpLocks/>
            </p:cNvGrpSpPr>
            <p:nvPr/>
          </p:nvGrpSpPr>
          <p:grpSpPr bwMode="auto">
            <a:xfrm>
              <a:off x="4867275" y="4003675"/>
              <a:ext cx="314325" cy="314325"/>
              <a:chOff x="348" y="3330"/>
              <a:chExt cx="198" cy="198"/>
            </a:xfrm>
          </p:grpSpPr>
          <p:sp>
            <p:nvSpPr>
              <p:cNvPr id="163" name="Oval 61"/>
              <p:cNvSpPr>
                <a:spLocks noChangeArrowheads="1"/>
              </p:cNvSpPr>
              <p:nvPr/>
            </p:nvSpPr>
            <p:spPr bwMode="auto">
              <a:xfrm>
                <a:off x="348" y="3330"/>
                <a:ext cx="198" cy="198"/>
              </a:xfrm>
              <a:prstGeom prst="ellipse">
                <a:avLst/>
              </a:prstGeom>
              <a:noFill/>
              <a:ln w="38100">
                <a:solidFill>
                  <a:srgbClr val="99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ar-SA" altLang="ar-SA" sz="2400">
                  <a:solidFill>
                    <a:srgbClr val="990000"/>
                  </a:solidFill>
                  <a:latin typeface="Times New Roman" pitchFamily="18" charset="0"/>
                  <a:ea typeface="MS PGothic" pitchFamily="34" charset="-128"/>
                </a:endParaRPr>
              </a:p>
            </p:txBody>
          </p:sp>
          <p:sp>
            <p:nvSpPr>
              <p:cNvPr id="164" name="Line 62"/>
              <p:cNvSpPr>
                <a:spLocks noChangeShapeType="1"/>
              </p:cNvSpPr>
              <p:nvPr/>
            </p:nvSpPr>
            <p:spPr bwMode="auto">
              <a:xfrm>
                <a:off x="378" y="3354"/>
                <a:ext cx="138" cy="138"/>
              </a:xfrm>
              <a:prstGeom prst="line">
                <a:avLst/>
              </a:prstGeom>
              <a:noFill/>
              <a:ln w="38100">
                <a:solidFill>
                  <a:srgbClr val="99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 name="Line 63"/>
              <p:cNvSpPr>
                <a:spLocks noChangeShapeType="1"/>
              </p:cNvSpPr>
              <p:nvPr/>
            </p:nvSpPr>
            <p:spPr bwMode="auto">
              <a:xfrm flipH="1">
                <a:off x="384" y="3360"/>
                <a:ext cx="138" cy="138"/>
              </a:xfrm>
              <a:prstGeom prst="line">
                <a:avLst/>
              </a:prstGeom>
              <a:noFill/>
              <a:ln w="38100">
                <a:solidFill>
                  <a:srgbClr val="99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66" name="Text Box 64"/>
            <p:cNvSpPr txBox="1">
              <a:spLocks noChangeArrowheads="1"/>
            </p:cNvSpPr>
            <p:nvPr/>
          </p:nvSpPr>
          <p:spPr bwMode="auto">
            <a:xfrm>
              <a:off x="1266825" y="3973513"/>
              <a:ext cx="304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ar-SA" sz="1600">
                  <a:solidFill>
                    <a:srgbClr val="3333FF"/>
                  </a:solidFill>
                  <a:latin typeface="Times New Roman" pitchFamily="18" charset="0"/>
                  <a:ea typeface="MS PGothic" pitchFamily="34" charset="-128"/>
                </a:rPr>
                <a:t>+</a:t>
              </a:r>
            </a:p>
          </p:txBody>
        </p:sp>
        <p:sp>
          <p:nvSpPr>
            <p:cNvPr id="167" name="Text Box 65"/>
            <p:cNvSpPr txBox="1">
              <a:spLocks noChangeArrowheads="1"/>
            </p:cNvSpPr>
            <p:nvPr/>
          </p:nvSpPr>
          <p:spPr bwMode="auto">
            <a:xfrm>
              <a:off x="2609850" y="3973513"/>
              <a:ext cx="304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ar-SA" sz="1600">
                  <a:solidFill>
                    <a:srgbClr val="3333FF"/>
                  </a:solidFill>
                  <a:latin typeface="Times New Roman" pitchFamily="18" charset="0"/>
                  <a:ea typeface="MS PGothic" pitchFamily="34" charset="-128"/>
                </a:rPr>
                <a:t>+</a:t>
              </a:r>
            </a:p>
          </p:txBody>
        </p:sp>
        <p:sp>
          <p:nvSpPr>
            <p:cNvPr id="168" name="Text Box 66"/>
            <p:cNvSpPr txBox="1">
              <a:spLocks noChangeArrowheads="1"/>
            </p:cNvSpPr>
            <p:nvPr/>
          </p:nvSpPr>
          <p:spPr bwMode="auto">
            <a:xfrm>
              <a:off x="4181475" y="3973513"/>
              <a:ext cx="304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ar-SA" sz="1600">
                  <a:solidFill>
                    <a:srgbClr val="3333FF"/>
                  </a:solidFill>
                  <a:latin typeface="Times New Roman" pitchFamily="18" charset="0"/>
                  <a:ea typeface="MS PGothic" pitchFamily="34" charset="-128"/>
                </a:rPr>
                <a:t>+</a:t>
              </a:r>
            </a:p>
          </p:txBody>
        </p:sp>
        <p:sp>
          <p:nvSpPr>
            <p:cNvPr id="169" name="Text Box 67"/>
            <p:cNvSpPr txBox="1">
              <a:spLocks noChangeArrowheads="1"/>
            </p:cNvSpPr>
            <p:nvPr/>
          </p:nvSpPr>
          <p:spPr bwMode="auto">
            <a:xfrm>
              <a:off x="5581650" y="3973513"/>
              <a:ext cx="304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ar-SA" sz="1600">
                  <a:solidFill>
                    <a:srgbClr val="3333FF"/>
                  </a:solidFill>
                  <a:latin typeface="Times New Roman" pitchFamily="18" charset="0"/>
                  <a:ea typeface="MS PGothic" pitchFamily="34" charset="-128"/>
                </a:rPr>
                <a:t>+</a:t>
              </a:r>
            </a:p>
          </p:txBody>
        </p:sp>
        <p:sp>
          <p:nvSpPr>
            <p:cNvPr id="170" name="Text Box 68"/>
            <p:cNvSpPr txBox="1">
              <a:spLocks noChangeArrowheads="1"/>
            </p:cNvSpPr>
            <p:nvPr/>
          </p:nvSpPr>
          <p:spPr bwMode="auto">
            <a:xfrm>
              <a:off x="7067550" y="3973513"/>
              <a:ext cx="304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ar-SA" sz="1600">
                  <a:solidFill>
                    <a:srgbClr val="3333FF"/>
                  </a:solidFill>
                  <a:latin typeface="Times New Roman" pitchFamily="18" charset="0"/>
                  <a:ea typeface="MS PGothic" pitchFamily="34" charset="-128"/>
                </a:rPr>
                <a:t>=</a:t>
              </a:r>
            </a:p>
          </p:txBody>
        </p:sp>
        <p:sp>
          <p:nvSpPr>
            <p:cNvPr id="171" name="Text Box 69"/>
            <p:cNvSpPr txBox="1">
              <a:spLocks noChangeArrowheads="1"/>
            </p:cNvSpPr>
            <p:nvPr/>
          </p:nvSpPr>
          <p:spPr bwMode="auto">
            <a:xfrm>
              <a:off x="95250" y="4427538"/>
              <a:ext cx="12858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ar-SA" sz="1600">
                  <a:solidFill>
                    <a:srgbClr val="3333FF"/>
                  </a:solidFill>
                  <a:latin typeface="Times New Roman" pitchFamily="18" charset="0"/>
                  <a:ea typeface="MS PGothic" pitchFamily="34" charset="-128"/>
                </a:rPr>
                <a:t>Vision</a:t>
              </a:r>
            </a:p>
          </p:txBody>
        </p:sp>
        <p:sp>
          <p:nvSpPr>
            <p:cNvPr id="172" name="Text Box 70"/>
            <p:cNvSpPr txBox="1">
              <a:spLocks noChangeArrowheads="1"/>
            </p:cNvSpPr>
            <p:nvPr/>
          </p:nvSpPr>
          <p:spPr bwMode="auto">
            <a:xfrm>
              <a:off x="1525588" y="4427538"/>
              <a:ext cx="12858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ar-SA" sz="1600">
                  <a:solidFill>
                    <a:srgbClr val="3333FF"/>
                  </a:solidFill>
                  <a:latin typeface="Times New Roman" pitchFamily="18" charset="0"/>
                  <a:ea typeface="MS PGothic" pitchFamily="34" charset="-128"/>
                </a:rPr>
                <a:t>Skills</a:t>
              </a:r>
            </a:p>
          </p:txBody>
        </p:sp>
        <p:sp>
          <p:nvSpPr>
            <p:cNvPr id="173" name="Text Box 71"/>
            <p:cNvSpPr txBox="1">
              <a:spLocks noChangeArrowheads="1"/>
            </p:cNvSpPr>
            <p:nvPr/>
          </p:nvSpPr>
          <p:spPr bwMode="auto">
            <a:xfrm>
              <a:off x="2955925" y="4427538"/>
              <a:ext cx="12858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ar-SA" sz="1600">
                  <a:solidFill>
                    <a:srgbClr val="3333FF"/>
                  </a:solidFill>
                  <a:latin typeface="Times New Roman" pitchFamily="18" charset="0"/>
                  <a:ea typeface="MS PGothic" pitchFamily="34" charset="-128"/>
                </a:rPr>
                <a:t>Incentives</a:t>
              </a:r>
            </a:p>
          </p:txBody>
        </p:sp>
        <p:sp>
          <p:nvSpPr>
            <p:cNvPr id="174" name="Text Box 72"/>
            <p:cNvSpPr txBox="1">
              <a:spLocks noChangeArrowheads="1"/>
            </p:cNvSpPr>
            <p:nvPr/>
          </p:nvSpPr>
          <p:spPr bwMode="auto">
            <a:xfrm>
              <a:off x="4386263" y="4427538"/>
              <a:ext cx="12858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ar-SA" sz="1600">
                  <a:solidFill>
                    <a:srgbClr val="3333FF"/>
                  </a:solidFill>
                  <a:latin typeface="Times New Roman" pitchFamily="18" charset="0"/>
                  <a:ea typeface="MS PGothic" pitchFamily="34" charset="-128"/>
                </a:rPr>
                <a:t>Resources</a:t>
              </a:r>
            </a:p>
          </p:txBody>
        </p:sp>
        <p:sp>
          <p:nvSpPr>
            <p:cNvPr id="175" name="Text Box 73"/>
            <p:cNvSpPr txBox="1">
              <a:spLocks noChangeArrowheads="1"/>
            </p:cNvSpPr>
            <p:nvPr/>
          </p:nvSpPr>
          <p:spPr bwMode="auto">
            <a:xfrm>
              <a:off x="5816600" y="4427538"/>
              <a:ext cx="12858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ar-SA" sz="1600">
                  <a:solidFill>
                    <a:srgbClr val="3333FF"/>
                  </a:solidFill>
                  <a:latin typeface="Times New Roman" pitchFamily="18" charset="0"/>
                  <a:ea typeface="MS PGothic" pitchFamily="34" charset="-128"/>
                </a:rPr>
                <a:t>Action Plan</a:t>
              </a:r>
            </a:p>
          </p:txBody>
        </p:sp>
        <p:sp>
          <p:nvSpPr>
            <p:cNvPr id="176" name="Text Box 74"/>
            <p:cNvSpPr txBox="1">
              <a:spLocks noChangeArrowheads="1"/>
            </p:cNvSpPr>
            <p:nvPr/>
          </p:nvSpPr>
          <p:spPr bwMode="auto">
            <a:xfrm>
              <a:off x="7362825" y="4427538"/>
              <a:ext cx="15335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ar-SA" sz="1600">
                  <a:solidFill>
                    <a:srgbClr val="990000"/>
                  </a:solidFill>
                  <a:latin typeface="Times New Roman" pitchFamily="18" charset="0"/>
                  <a:ea typeface="MS PGothic" pitchFamily="34" charset="-128"/>
                </a:rPr>
                <a:t>TREADMILL</a:t>
              </a:r>
            </a:p>
          </p:txBody>
        </p:sp>
        <p:grpSp>
          <p:nvGrpSpPr>
            <p:cNvPr id="177" name="Group 75"/>
            <p:cNvGrpSpPr>
              <a:grpSpLocks/>
            </p:cNvGrpSpPr>
            <p:nvPr/>
          </p:nvGrpSpPr>
          <p:grpSpPr bwMode="auto">
            <a:xfrm>
              <a:off x="6296025" y="4459288"/>
              <a:ext cx="314325" cy="314325"/>
              <a:chOff x="348" y="3330"/>
              <a:chExt cx="198" cy="198"/>
            </a:xfrm>
          </p:grpSpPr>
          <p:sp>
            <p:nvSpPr>
              <p:cNvPr id="178" name="Oval 76"/>
              <p:cNvSpPr>
                <a:spLocks noChangeArrowheads="1"/>
              </p:cNvSpPr>
              <p:nvPr/>
            </p:nvSpPr>
            <p:spPr bwMode="auto">
              <a:xfrm>
                <a:off x="348" y="3330"/>
                <a:ext cx="198" cy="198"/>
              </a:xfrm>
              <a:prstGeom prst="ellipse">
                <a:avLst/>
              </a:prstGeom>
              <a:noFill/>
              <a:ln w="38100">
                <a:solidFill>
                  <a:srgbClr val="99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ar-SA" altLang="ar-SA" sz="2400">
                  <a:solidFill>
                    <a:srgbClr val="990000"/>
                  </a:solidFill>
                  <a:latin typeface="Times New Roman" pitchFamily="18" charset="0"/>
                  <a:ea typeface="MS PGothic" pitchFamily="34" charset="-128"/>
                </a:endParaRPr>
              </a:p>
            </p:txBody>
          </p:sp>
          <p:sp>
            <p:nvSpPr>
              <p:cNvPr id="179" name="Line 77"/>
              <p:cNvSpPr>
                <a:spLocks noChangeShapeType="1"/>
              </p:cNvSpPr>
              <p:nvPr/>
            </p:nvSpPr>
            <p:spPr bwMode="auto">
              <a:xfrm>
                <a:off x="378" y="3354"/>
                <a:ext cx="138" cy="138"/>
              </a:xfrm>
              <a:prstGeom prst="line">
                <a:avLst/>
              </a:prstGeom>
              <a:noFill/>
              <a:ln w="38100">
                <a:solidFill>
                  <a:srgbClr val="99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0" name="Line 78"/>
              <p:cNvSpPr>
                <a:spLocks noChangeShapeType="1"/>
              </p:cNvSpPr>
              <p:nvPr/>
            </p:nvSpPr>
            <p:spPr bwMode="auto">
              <a:xfrm flipH="1">
                <a:off x="384" y="3360"/>
                <a:ext cx="138" cy="138"/>
              </a:xfrm>
              <a:prstGeom prst="line">
                <a:avLst/>
              </a:prstGeom>
              <a:noFill/>
              <a:ln w="38100">
                <a:solidFill>
                  <a:srgbClr val="99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81" name="Text Box 79"/>
            <p:cNvSpPr txBox="1">
              <a:spLocks noChangeArrowheads="1"/>
            </p:cNvSpPr>
            <p:nvPr/>
          </p:nvSpPr>
          <p:spPr bwMode="auto">
            <a:xfrm>
              <a:off x="1266825" y="4429125"/>
              <a:ext cx="304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ar-SA" sz="1600">
                  <a:solidFill>
                    <a:srgbClr val="3333FF"/>
                  </a:solidFill>
                  <a:latin typeface="Times New Roman" pitchFamily="18" charset="0"/>
                  <a:ea typeface="MS PGothic" pitchFamily="34" charset="-128"/>
                </a:rPr>
                <a:t>+</a:t>
              </a:r>
            </a:p>
          </p:txBody>
        </p:sp>
        <p:sp>
          <p:nvSpPr>
            <p:cNvPr id="182" name="Text Box 80"/>
            <p:cNvSpPr txBox="1">
              <a:spLocks noChangeArrowheads="1"/>
            </p:cNvSpPr>
            <p:nvPr/>
          </p:nvSpPr>
          <p:spPr bwMode="auto">
            <a:xfrm>
              <a:off x="2609850" y="4429125"/>
              <a:ext cx="304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ar-SA" sz="1600">
                  <a:solidFill>
                    <a:srgbClr val="3333FF"/>
                  </a:solidFill>
                  <a:latin typeface="Times New Roman" pitchFamily="18" charset="0"/>
                  <a:ea typeface="MS PGothic" pitchFamily="34" charset="-128"/>
                </a:rPr>
                <a:t>+</a:t>
              </a:r>
            </a:p>
          </p:txBody>
        </p:sp>
        <p:sp>
          <p:nvSpPr>
            <p:cNvPr id="183" name="Text Box 81"/>
            <p:cNvSpPr txBox="1">
              <a:spLocks noChangeArrowheads="1"/>
            </p:cNvSpPr>
            <p:nvPr/>
          </p:nvSpPr>
          <p:spPr bwMode="auto">
            <a:xfrm>
              <a:off x="4181475" y="4429125"/>
              <a:ext cx="304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ar-SA" sz="1600">
                  <a:solidFill>
                    <a:srgbClr val="3333FF"/>
                  </a:solidFill>
                  <a:latin typeface="Times New Roman" pitchFamily="18" charset="0"/>
                  <a:ea typeface="MS PGothic" pitchFamily="34" charset="-128"/>
                </a:rPr>
                <a:t>+</a:t>
              </a:r>
            </a:p>
          </p:txBody>
        </p:sp>
        <p:sp>
          <p:nvSpPr>
            <p:cNvPr id="184" name="Text Box 82"/>
            <p:cNvSpPr txBox="1">
              <a:spLocks noChangeArrowheads="1"/>
            </p:cNvSpPr>
            <p:nvPr/>
          </p:nvSpPr>
          <p:spPr bwMode="auto">
            <a:xfrm>
              <a:off x="5581650" y="4429125"/>
              <a:ext cx="304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ar-SA" sz="1600">
                  <a:solidFill>
                    <a:srgbClr val="3333FF"/>
                  </a:solidFill>
                  <a:latin typeface="Times New Roman" pitchFamily="18" charset="0"/>
                  <a:ea typeface="MS PGothic" pitchFamily="34" charset="-128"/>
                </a:rPr>
                <a:t>+</a:t>
              </a:r>
            </a:p>
          </p:txBody>
        </p:sp>
        <p:sp>
          <p:nvSpPr>
            <p:cNvPr id="185" name="Text Box 83"/>
            <p:cNvSpPr txBox="1">
              <a:spLocks noChangeArrowheads="1"/>
            </p:cNvSpPr>
            <p:nvPr/>
          </p:nvSpPr>
          <p:spPr bwMode="auto">
            <a:xfrm>
              <a:off x="7067550" y="4429125"/>
              <a:ext cx="304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ar-SA" sz="1600">
                  <a:solidFill>
                    <a:srgbClr val="3333FF"/>
                  </a:solidFill>
                  <a:latin typeface="Times New Roman" pitchFamily="18" charset="0"/>
                  <a:ea typeface="MS PGothic" pitchFamily="34" charset="-128"/>
                </a:rPr>
                <a:t>=</a:t>
              </a:r>
            </a:p>
          </p:txBody>
        </p:sp>
        <p:sp>
          <p:nvSpPr>
            <p:cNvPr id="186" name="Text Box 84"/>
            <p:cNvSpPr txBox="1">
              <a:spLocks noChangeArrowheads="1"/>
            </p:cNvSpPr>
            <p:nvPr/>
          </p:nvSpPr>
          <p:spPr bwMode="auto">
            <a:xfrm>
              <a:off x="95250" y="4883150"/>
              <a:ext cx="12858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ar-SA" sz="1600">
                  <a:solidFill>
                    <a:srgbClr val="3333FF"/>
                  </a:solidFill>
                  <a:latin typeface="Times New Roman" pitchFamily="18" charset="0"/>
                  <a:ea typeface="MS PGothic" pitchFamily="34" charset="-128"/>
                </a:rPr>
                <a:t>Vision</a:t>
              </a:r>
            </a:p>
          </p:txBody>
        </p:sp>
        <p:sp>
          <p:nvSpPr>
            <p:cNvPr id="187" name="Text Box 85"/>
            <p:cNvSpPr txBox="1">
              <a:spLocks noChangeArrowheads="1"/>
            </p:cNvSpPr>
            <p:nvPr/>
          </p:nvSpPr>
          <p:spPr bwMode="auto">
            <a:xfrm>
              <a:off x="1525588" y="4883150"/>
              <a:ext cx="12858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ar-SA" sz="1600">
                  <a:solidFill>
                    <a:srgbClr val="3333FF"/>
                  </a:solidFill>
                  <a:latin typeface="Times New Roman" pitchFamily="18" charset="0"/>
                  <a:ea typeface="MS PGothic" pitchFamily="34" charset="-128"/>
                </a:rPr>
                <a:t>Skills</a:t>
              </a:r>
            </a:p>
          </p:txBody>
        </p:sp>
        <p:sp>
          <p:nvSpPr>
            <p:cNvPr id="188" name="Text Box 86"/>
            <p:cNvSpPr txBox="1">
              <a:spLocks noChangeArrowheads="1"/>
            </p:cNvSpPr>
            <p:nvPr/>
          </p:nvSpPr>
          <p:spPr bwMode="auto">
            <a:xfrm>
              <a:off x="2955925" y="4883150"/>
              <a:ext cx="12858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ar-SA" sz="1600">
                  <a:solidFill>
                    <a:srgbClr val="3333FF"/>
                  </a:solidFill>
                  <a:latin typeface="Times New Roman" pitchFamily="18" charset="0"/>
                  <a:ea typeface="MS PGothic" pitchFamily="34" charset="-128"/>
                </a:rPr>
                <a:t>Incentives</a:t>
              </a:r>
            </a:p>
          </p:txBody>
        </p:sp>
        <p:sp>
          <p:nvSpPr>
            <p:cNvPr id="189" name="Text Box 87"/>
            <p:cNvSpPr txBox="1">
              <a:spLocks noChangeArrowheads="1"/>
            </p:cNvSpPr>
            <p:nvPr/>
          </p:nvSpPr>
          <p:spPr bwMode="auto">
            <a:xfrm>
              <a:off x="4386263" y="4883150"/>
              <a:ext cx="12858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ar-SA" sz="1600">
                  <a:solidFill>
                    <a:srgbClr val="3333FF"/>
                  </a:solidFill>
                  <a:latin typeface="Times New Roman" pitchFamily="18" charset="0"/>
                  <a:ea typeface="MS PGothic" pitchFamily="34" charset="-128"/>
                </a:rPr>
                <a:t>Resources</a:t>
              </a:r>
            </a:p>
          </p:txBody>
        </p:sp>
        <p:sp>
          <p:nvSpPr>
            <p:cNvPr id="190" name="Text Box 88"/>
            <p:cNvSpPr txBox="1">
              <a:spLocks noChangeArrowheads="1"/>
            </p:cNvSpPr>
            <p:nvPr/>
          </p:nvSpPr>
          <p:spPr bwMode="auto">
            <a:xfrm>
              <a:off x="5816600" y="4883150"/>
              <a:ext cx="12858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ar-SA" sz="1600">
                  <a:solidFill>
                    <a:srgbClr val="3333FF"/>
                  </a:solidFill>
                  <a:latin typeface="Times New Roman" pitchFamily="18" charset="0"/>
                  <a:ea typeface="MS PGothic" pitchFamily="34" charset="-128"/>
                </a:rPr>
                <a:t>Action Plan</a:t>
              </a:r>
            </a:p>
          </p:txBody>
        </p:sp>
        <p:sp>
          <p:nvSpPr>
            <p:cNvPr id="191" name="Text Box 89"/>
            <p:cNvSpPr txBox="1">
              <a:spLocks noChangeArrowheads="1"/>
            </p:cNvSpPr>
            <p:nvPr/>
          </p:nvSpPr>
          <p:spPr bwMode="auto">
            <a:xfrm>
              <a:off x="7486650" y="4883150"/>
              <a:ext cx="12858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ar-SA" sz="1600">
                  <a:solidFill>
                    <a:srgbClr val="009900"/>
                  </a:solidFill>
                  <a:latin typeface="Times New Roman" pitchFamily="18" charset="0"/>
                  <a:ea typeface="MS PGothic" pitchFamily="34" charset="-128"/>
                </a:rPr>
                <a:t>CHANGE</a:t>
              </a:r>
            </a:p>
          </p:txBody>
        </p:sp>
        <p:sp>
          <p:nvSpPr>
            <p:cNvPr id="192" name="Text Box 90"/>
            <p:cNvSpPr txBox="1">
              <a:spLocks noChangeArrowheads="1"/>
            </p:cNvSpPr>
            <p:nvPr/>
          </p:nvSpPr>
          <p:spPr bwMode="auto">
            <a:xfrm>
              <a:off x="1266825" y="4884738"/>
              <a:ext cx="304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ar-SA" sz="1600">
                  <a:solidFill>
                    <a:srgbClr val="3333FF"/>
                  </a:solidFill>
                  <a:latin typeface="Times New Roman" pitchFamily="18" charset="0"/>
                  <a:ea typeface="MS PGothic" pitchFamily="34" charset="-128"/>
                </a:rPr>
                <a:t>+</a:t>
              </a:r>
            </a:p>
          </p:txBody>
        </p:sp>
        <p:sp>
          <p:nvSpPr>
            <p:cNvPr id="193" name="Text Box 91"/>
            <p:cNvSpPr txBox="1">
              <a:spLocks noChangeArrowheads="1"/>
            </p:cNvSpPr>
            <p:nvPr/>
          </p:nvSpPr>
          <p:spPr bwMode="auto">
            <a:xfrm>
              <a:off x="2609850" y="4884738"/>
              <a:ext cx="304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ar-SA" sz="1600">
                  <a:solidFill>
                    <a:srgbClr val="3333FF"/>
                  </a:solidFill>
                  <a:latin typeface="Times New Roman" pitchFamily="18" charset="0"/>
                  <a:ea typeface="MS PGothic" pitchFamily="34" charset="-128"/>
                </a:rPr>
                <a:t>+</a:t>
              </a:r>
            </a:p>
          </p:txBody>
        </p:sp>
        <p:sp>
          <p:nvSpPr>
            <p:cNvPr id="194" name="Text Box 92"/>
            <p:cNvSpPr txBox="1">
              <a:spLocks noChangeArrowheads="1"/>
            </p:cNvSpPr>
            <p:nvPr/>
          </p:nvSpPr>
          <p:spPr bwMode="auto">
            <a:xfrm>
              <a:off x="4181475" y="4884738"/>
              <a:ext cx="304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ar-SA" sz="1600">
                  <a:solidFill>
                    <a:srgbClr val="3333FF"/>
                  </a:solidFill>
                  <a:latin typeface="Times New Roman" pitchFamily="18" charset="0"/>
                  <a:ea typeface="MS PGothic" pitchFamily="34" charset="-128"/>
                </a:rPr>
                <a:t>+</a:t>
              </a:r>
            </a:p>
          </p:txBody>
        </p:sp>
        <p:sp>
          <p:nvSpPr>
            <p:cNvPr id="195" name="Text Box 93"/>
            <p:cNvSpPr txBox="1">
              <a:spLocks noChangeArrowheads="1"/>
            </p:cNvSpPr>
            <p:nvPr/>
          </p:nvSpPr>
          <p:spPr bwMode="auto">
            <a:xfrm>
              <a:off x="5581650" y="4884738"/>
              <a:ext cx="304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ar-SA" sz="1600">
                  <a:solidFill>
                    <a:srgbClr val="3333FF"/>
                  </a:solidFill>
                  <a:latin typeface="Times New Roman" pitchFamily="18" charset="0"/>
                  <a:ea typeface="MS PGothic" pitchFamily="34" charset="-128"/>
                </a:rPr>
                <a:t>+</a:t>
              </a:r>
            </a:p>
          </p:txBody>
        </p:sp>
        <p:sp>
          <p:nvSpPr>
            <p:cNvPr id="196" name="Text Box 94"/>
            <p:cNvSpPr txBox="1">
              <a:spLocks noChangeArrowheads="1"/>
            </p:cNvSpPr>
            <p:nvPr/>
          </p:nvSpPr>
          <p:spPr bwMode="auto">
            <a:xfrm>
              <a:off x="7067550" y="4884738"/>
              <a:ext cx="304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ar-SA" sz="1600">
                  <a:solidFill>
                    <a:srgbClr val="3333FF"/>
                  </a:solidFill>
                  <a:latin typeface="Times New Roman" pitchFamily="18" charset="0"/>
                  <a:ea typeface="MS PGothic" pitchFamily="34" charset="-128"/>
                </a:rPr>
                <a:t>=</a:t>
              </a:r>
            </a:p>
          </p:txBody>
        </p:sp>
        <p:sp>
          <p:nvSpPr>
            <p:cNvPr id="197" name="AutoShape 95"/>
            <p:cNvSpPr>
              <a:spLocks noChangeArrowheads="1"/>
            </p:cNvSpPr>
            <p:nvPr/>
          </p:nvSpPr>
          <p:spPr bwMode="auto">
            <a:xfrm>
              <a:off x="7396163" y="4762500"/>
              <a:ext cx="1466850" cy="571500"/>
            </a:xfrm>
            <a:prstGeom prst="star8">
              <a:avLst>
                <a:gd name="adj" fmla="val 38250"/>
              </a:avLst>
            </a:prstGeom>
            <a:noFill/>
            <a:ln w="3810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ar-SA" altLang="ar-SA" sz="1800">
                <a:ea typeface="MS PGothic" pitchFamily="34" charset="-128"/>
              </a:endParaRPr>
            </a:p>
          </p:txBody>
        </p:sp>
        <p:sp>
          <p:nvSpPr>
            <p:cNvPr id="198" name="Text Box 96"/>
            <p:cNvSpPr txBox="1">
              <a:spLocks noChangeArrowheads="1"/>
            </p:cNvSpPr>
            <p:nvPr/>
          </p:nvSpPr>
          <p:spPr bwMode="auto">
            <a:xfrm>
              <a:off x="771525" y="5648325"/>
              <a:ext cx="71437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ar-SA" sz="1400">
                  <a:solidFill>
                    <a:srgbClr val="000000"/>
                  </a:solidFill>
                  <a:latin typeface="Times New Roman" pitchFamily="18" charset="0"/>
                  <a:ea typeface="MS PGothic" pitchFamily="34" charset="-128"/>
                </a:rPr>
                <a:t>Adapted from matrix by Knosler, T. (1991)</a:t>
              </a:r>
            </a:p>
          </p:txBody>
        </p:sp>
      </p:grpSp>
      <p:pic>
        <p:nvPicPr>
          <p:cNvPr id="199" name="Picture 97" descr="PublicHealth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6850" y="80230"/>
            <a:ext cx="18049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0" name="Picture 98" descr="New County Logo smal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249025" y="80231"/>
            <a:ext cx="581837" cy="618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05377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tile tx="0" ty="0" sx="100000" sy="100000" flip="none" algn="tl"/>
        </a:blipFill>
        <a:effectLst/>
      </p:bgPr>
    </p:bg>
    <p:spTree>
      <p:nvGrpSpPr>
        <p:cNvPr id="1" name=""/>
        <p:cNvGrpSpPr/>
        <p:nvPr/>
      </p:nvGrpSpPr>
      <p:grpSpPr>
        <a:xfrm>
          <a:off x="0" y="0"/>
          <a:ext cx="0" cy="0"/>
          <a:chOff x="0" y="0"/>
          <a:chExt cx="0" cy="0"/>
        </a:xfrm>
      </p:grpSpPr>
      <p:sp>
        <p:nvSpPr>
          <p:cNvPr id="11" name="Rectangle 2"/>
          <p:cNvSpPr>
            <a:spLocks noGrp="1" noChangeArrowheads="1"/>
          </p:cNvSpPr>
          <p:nvPr>
            <p:ph type="title"/>
          </p:nvPr>
        </p:nvSpPr>
        <p:spPr>
          <a:xfrm>
            <a:off x="2235200" y="38100"/>
            <a:ext cx="7924800" cy="838200"/>
          </a:xfrm>
        </p:spPr>
        <p:txBody>
          <a:bodyPr>
            <a:normAutofit/>
          </a:bodyPr>
          <a:lstStyle/>
          <a:p>
            <a:pPr algn="ctr"/>
            <a:r>
              <a:rPr lang="en-US" sz="3600" b="1" dirty="0">
                <a:solidFill>
                  <a:schemeClr val="bg1"/>
                </a:solidFill>
                <a:latin typeface="Times New Roman" panose="02020603050405020304" pitchFamily="18" charset="0"/>
                <a:cs typeface="Times New Roman" pitchFamily="18" charset="0"/>
              </a:rPr>
              <a:t>What is “Quality”?</a:t>
            </a:r>
          </a:p>
        </p:txBody>
      </p:sp>
      <p:sp>
        <p:nvSpPr>
          <p:cNvPr id="4" name="Rectangle 3"/>
          <p:cNvSpPr>
            <a:spLocks noChangeArrowheads="1"/>
          </p:cNvSpPr>
          <p:nvPr/>
        </p:nvSpPr>
        <p:spPr bwMode="auto">
          <a:xfrm>
            <a:off x="616300" y="1780062"/>
            <a:ext cx="10962141"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457200" indent="-228600">
              <a:spcBef>
                <a:spcPct val="20000"/>
              </a:spcBef>
              <a:buChar char="•"/>
              <a:defRPr sz="2400">
                <a:solidFill>
                  <a:schemeClr val="tx1"/>
                </a:solidFill>
                <a:latin typeface="Arial" charset="0"/>
              </a:defRPr>
            </a:lvl3pPr>
            <a:lvl4pPr marL="8001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lvl="2">
              <a:spcBef>
                <a:spcPct val="0"/>
              </a:spcBef>
              <a:spcAft>
                <a:spcPts val="100"/>
              </a:spcAft>
              <a:buClr>
                <a:schemeClr val="tx1"/>
              </a:buClr>
              <a:buFont typeface="Courier New" pitchFamily="49" charset="0"/>
              <a:buChar char="o"/>
            </a:pPr>
            <a:r>
              <a:rPr lang="en-US" altLang="ar-SA" sz="2000" dirty="0">
                <a:latin typeface="Times New Roman" panose="02020603050405020304" pitchFamily="18" charset="0"/>
                <a:ea typeface="MS PGothic" pitchFamily="34" charset="-128"/>
                <a:cs typeface="Times New Roman" panose="02020603050405020304" pitchFamily="18" charset="0"/>
              </a:rPr>
              <a:t>ISO 9000: "</a:t>
            </a:r>
            <a:r>
              <a:rPr lang="en-US" altLang="ar-SA" sz="2000" u="sng" dirty="0">
                <a:latin typeface="Times New Roman" panose="02020603050405020304" pitchFamily="18" charset="0"/>
                <a:ea typeface="MS PGothic" pitchFamily="34" charset="-128"/>
                <a:cs typeface="Times New Roman" panose="02020603050405020304" pitchFamily="18" charset="0"/>
              </a:rPr>
              <a:t>Degree to which a set of inherent characteristics fulfills requirements</a:t>
            </a:r>
            <a:r>
              <a:rPr lang="en-US" altLang="ar-SA" sz="2000" dirty="0">
                <a:latin typeface="Times New Roman" panose="02020603050405020304" pitchFamily="18" charset="0"/>
                <a:ea typeface="MS PGothic" pitchFamily="34" charset="-128"/>
                <a:cs typeface="Times New Roman" panose="02020603050405020304" pitchFamily="18" charset="0"/>
              </a:rPr>
              <a:t>”</a:t>
            </a:r>
          </a:p>
          <a:p>
            <a:pPr lvl="2">
              <a:spcBef>
                <a:spcPct val="0"/>
              </a:spcBef>
              <a:spcAft>
                <a:spcPts val="100"/>
              </a:spcAft>
              <a:buClr>
                <a:schemeClr val="tx1"/>
              </a:buClr>
              <a:buFont typeface="Courier New" pitchFamily="49" charset="0"/>
              <a:buChar char="o"/>
            </a:pPr>
            <a:r>
              <a:rPr lang="en-US" altLang="ar-SA" sz="2000" dirty="0">
                <a:latin typeface="Times New Roman" panose="02020603050405020304" pitchFamily="18" charset="0"/>
                <a:ea typeface="MS PGothic" pitchFamily="34" charset="-128"/>
                <a:cs typeface="Times New Roman" panose="02020603050405020304" pitchFamily="18" charset="0"/>
              </a:rPr>
              <a:t>Joseph M. </a:t>
            </a:r>
            <a:r>
              <a:rPr lang="en-US" altLang="ar-SA" sz="2000" dirty="0" err="1">
                <a:latin typeface="Times New Roman" panose="02020603050405020304" pitchFamily="18" charset="0"/>
                <a:ea typeface="MS PGothic" pitchFamily="34" charset="-128"/>
                <a:cs typeface="Times New Roman" panose="02020603050405020304" pitchFamily="18" charset="0"/>
              </a:rPr>
              <a:t>Juran</a:t>
            </a:r>
            <a:r>
              <a:rPr lang="en-US" altLang="ar-SA" sz="2000" dirty="0">
                <a:latin typeface="Times New Roman" panose="02020603050405020304" pitchFamily="18" charset="0"/>
                <a:ea typeface="MS PGothic" pitchFamily="34" charset="-128"/>
                <a:cs typeface="Times New Roman" panose="02020603050405020304" pitchFamily="18" charset="0"/>
              </a:rPr>
              <a:t>: "Fitness for use". Fitness is defined by the customer.</a:t>
            </a:r>
          </a:p>
          <a:p>
            <a:pPr lvl="2">
              <a:spcBef>
                <a:spcPct val="0"/>
              </a:spcBef>
              <a:spcAft>
                <a:spcPts val="100"/>
              </a:spcAft>
              <a:buClr>
                <a:schemeClr val="tx1"/>
              </a:buClr>
              <a:buFont typeface="Courier New" pitchFamily="49" charset="0"/>
              <a:buChar char="o"/>
            </a:pPr>
            <a:r>
              <a:rPr lang="en-US" altLang="ar-SA" sz="2000" dirty="0">
                <a:latin typeface="Times New Roman" panose="02020603050405020304" pitchFamily="18" charset="0"/>
                <a:ea typeface="MS PGothic" pitchFamily="34" charset="-128"/>
                <a:cs typeface="Times New Roman" panose="02020603050405020304" pitchFamily="18" charset="0"/>
              </a:rPr>
              <a:t>Gerald M. Weinberg: "Value to some person".</a:t>
            </a:r>
          </a:p>
          <a:p>
            <a:pPr lvl="2">
              <a:spcBef>
                <a:spcPct val="0"/>
              </a:spcBef>
              <a:spcAft>
                <a:spcPts val="100"/>
              </a:spcAft>
              <a:buClr>
                <a:schemeClr val="tx1"/>
              </a:buClr>
              <a:buFont typeface="Courier New" pitchFamily="49" charset="0"/>
              <a:buChar char="o"/>
            </a:pPr>
            <a:r>
              <a:rPr lang="en-US" altLang="ar-SA" sz="2000" dirty="0">
                <a:latin typeface="Times New Roman" panose="02020603050405020304" pitchFamily="18" charset="0"/>
                <a:ea typeface="MS PGothic" pitchFamily="34" charset="-128"/>
                <a:cs typeface="Times New Roman" panose="02020603050405020304" pitchFamily="18" charset="0"/>
              </a:rPr>
              <a:t>W. Edwards Deming: "Costs go down and productivity goes up, as improvement of quality is accomplished by better management of design, engineering, testing and by improvement of processes.”</a:t>
            </a:r>
          </a:p>
          <a:p>
            <a:pPr lvl="2">
              <a:spcBef>
                <a:spcPct val="0"/>
              </a:spcBef>
              <a:spcAft>
                <a:spcPts val="100"/>
              </a:spcAft>
              <a:buClr>
                <a:schemeClr val="tx1"/>
              </a:buClr>
              <a:buFont typeface="Courier New" pitchFamily="49" charset="0"/>
              <a:buChar char="o"/>
            </a:pPr>
            <a:r>
              <a:rPr lang="en-US" altLang="ar-SA" sz="2000" dirty="0">
                <a:latin typeface="Times New Roman" panose="02020603050405020304" pitchFamily="18" charset="0"/>
                <a:ea typeface="MS PGothic" pitchFamily="34" charset="-128"/>
                <a:cs typeface="Times New Roman" panose="02020603050405020304" pitchFamily="18" charset="0"/>
              </a:rPr>
              <a:t>Three common applications of the term Quality:</a:t>
            </a:r>
          </a:p>
          <a:p>
            <a:pPr lvl="3">
              <a:spcBef>
                <a:spcPct val="0"/>
              </a:spcBef>
              <a:spcAft>
                <a:spcPts val="100"/>
              </a:spcAft>
              <a:buClr>
                <a:schemeClr val="tx1"/>
              </a:buClr>
              <a:buFont typeface="Times" pitchFamily="1" charset="0"/>
              <a:buChar char="•"/>
            </a:pPr>
            <a:r>
              <a:rPr lang="en-US" altLang="ar-SA" u="sng" dirty="0">
                <a:latin typeface="Times New Roman" panose="02020603050405020304" pitchFamily="18" charset="0"/>
                <a:ea typeface="MS PGothic" pitchFamily="34" charset="-128"/>
                <a:cs typeface="Times New Roman" panose="02020603050405020304" pitchFamily="18" charset="0"/>
              </a:rPr>
              <a:t>Quality Control</a:t>
            </a:r>
            <a:r>
              <a:rPr lang="en-US" altLang="ar-SA" dirty="0">
                <a:latin typeface="Times New Roman" panose="02020603050405020304" pitchFamily="18" charset="0"/>
                <a:ea typeface="MS PGothic" pitchFamily="34" charset="-128"/>
                <a:cs typeface="Times New Roman" panose="02020603050405020304" pitchFamily="18" charset="0"/>
              </a:rPr>
              <a:t> - the "detection of defects", most commonly associated with testing and referred to as Verification and Validation.</a:t>
            </a:r>
          </a:p>
          <a:p>
            <a:pPr lvl="3">
              <a:spcBef>
                <a:spcPct val="0"/>
              </a:spcBef>
              <a:spcAft>
                <a:spcPts val="100"/>
              </a:spcAft>
              <a:buClr>
                <a:schemeClr val="tx1"/>
              </a:buClr>
              <a:buFont typeface="Times" pitchFamily="1" charset="0"/>
              <a:buChar char="•"/>
            </a:pPr>
            <a:r>
              <a:rPr lang="en-US" altLang="ar-SA" u="sng" dirty="0">
                <a:latin typeface="Times New Roman" panose="02020603050405020304" pitchFamily="18" charset="0"/>
                <a:ea typeface="MS PGothic" pitchFamily="34" charset="-128"/>
                <a:cs typeface="Times New Roman" panose="02020603050405020304" pitchFamily="18" charset="0"/>
              </a:rPr>
              <a:t>Quality Assurance</a:t>
            </a:r>
            <a:r>
              <a:rPr lang="en-US" altLang="ar-SA" dirty="0">
                <a:latin typeface="Times New Roman" panose="02020603050405020304" pitchFamily="18" charset="0"/>
                <a:ea typeface="MS PGothic" pitchFamily="34" charset="-128"/>
                <a:cs typeface="Times New Roman" panose="02020603050405020304" pitchFamily="18" charset="0"/>
              </a:rPr>
              <a:t> - the "prevention of defects", such as the deployment of a Quality Management System and preventive activities.</a:t>
            </a:r>
          </a:p>
          <a:p>
            <a:pPr lvl="3">
              <a:spcBef>
                <a:spcPct val="0"/>
              </a:spcBef>
              <a:spcAft>
                <a:spcPts val="100"/>
              </a:spcAft>
              <a:buClr>
                <a:schemeClr val="tx1"/>
              </a:buClr>
              <a:buFont typeface="Times" pitchFamily="1" charset="0"/>
              <a:buChar char="•"/>
            </a:pPr>
            <a:r>
              <a:rPr lang="en-US" altLang="ar-SA" u="sng" dirty="0">
                <a:latin typeface="Times New Roman" panose="02020603050405020304" pitchFamily="18" charset="0"/>
                <a:ea typeface="MS PGothic" pitchFamily="34" charset="-128"/>
                <a:cs typeface="Times New Roman" panose="02020603050405020304" pitchFamily="18" charset="0"/>
              </a:rPr>
              <a:t>Customer Service </a:t>
            </a:r>
            <a:r>
              <a:rPr lang="en-US" altLang="ar-SA" dirty="0">
                <a:latin typeface="Times New Roman" panose="02020603050405020304" pitchFamily="18" charset="0"/>
                <a:ea typeface="MS PGothic" pitchFamily="34" charset="-128"/>
                <a:cs typeface="Times New Roman" panose="02020603050405020304" pitchFamily="18" charset="0"/>
              </a:rPr>
              <a:t>– a view of quality that it is defined entirely by the customer or end user and is based upon that person's evaluation </a:t>
            </a:r>
            <a:r>
              <a:rPr lang="en-US" altLang="ar-SA" sz="1800" dirty="0">
                <a:solidFill>
                  <a:srgbClr val="FF0000"/>
                </a:solidFill>
                <a:latin typeface="Times New Roman" panose="02020603050405020304" pitchFamily="18" charset="0"/>
                <a:ea typeface="MS PGothic" pitchFamily="34" charset="-128"/>
                <a:cs typeface="Times New Roman" panose="02020603050405020304" pitchFamily="18" charset="0"/>
              </a:rPr>
              <a:t>of his or her entire customer experience</a:t>
            </a:r>
          </a:p>
        </p:txBody>
      </p:sp>
    </p:spTree>
    <p:extLst>
      <p:ext uri="{BB962C8B-B14F-4D97-AF65-F5344CB8AC3E}">
        <p14:creationId xmlns:p14="http://schemas.microsoft.com/office/powerpoint/2010/main" val="7133791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tile tx="0" ty="0" sx="100000" sy="100000" flip="none" algn="tl"/>
        </a:blipFill>
        <a:effectLst/>
      </p:bgPr>
    </p:bg>
    <p:spTree>
      <p:nvGrpSpPr>
        <p:cNvPr id="1" name=""/>
        <p:cNvGrpSpPr/>
        <p:nvPr/>
      </p:nvGrpSpPr>
      <p:grpSpPr>
        <a:xfrm>
          <a:off x="0" y="0"/>
          <a:ext cx="0" cy="0"/>
          <a:chOff x="0" y="0"/>
          <a:chExt cx="0" cy="0"/>
        </a:xfrm>
      </p:grpSpPr>
      <p:sp>
        <p:nvSpPr>
          <p:cNvPr id="11" name="Rectangle 2"/>
          <p:cNvSpPr>
            <a:spLocks noGrp="1" noChangeArrowheads="1"/>
          </p:cNvSpPr>
          <p:nvPr>
            <p:ph type="title"/>
          </p:nvPr>
        </p:nvSpPr>
        <p:spPr>
          <a:xfrm>
            <a:off x="360947" y="38100"/>
            <a:ext cx="11141242" cy="838200"/>
          </a:xfrm>
        </p:spPr>
        <p:txBody>
          <a:bodyPr>
            <a:normAutofit fontScale="90000"/>
          </a:bodyPr>
          <a:lstStyle/>
          <a:p>
            <a:pPr algn="ctr"/>
            <a:r>
              <a:rPr lang="en-US" sz="3600" b="1" dirty="0">
                <a:solidFill>
                  <a:schemeClr val="bg1"/>
                </a:solidFill>
                <a:latin typeface="Times New Roman" pitchFamily="18" charset="0"/>
                <a:cs typeface="Times New Roman" pitchFamily="18" charset="0"/>
              </a:rPr>
              <a:t>Organizational Factors Leading to Successful Implementation</a:t>
            </a:r>
            <a:endParaRPr lang="en-US" sz="3600" b="1" dirty="0">
              <a:solidFill>
                <a:schemeClr val="bg1"/>
              </a:solidFill>
              <a:latin typeface="Times New Roman" pitchFamily="18" charset="0"/>
              <a:cs typeface="Times New Roman" pitchFamily="18" charset="0"/>
            </a:endParaRPr>
          </a:p>
        </p:txBody>
      </p:sp>
      <p:sp>
        <p:nvSpPr>
          <p:cNvPr id="9" name="Rectangle 3"/>
          <p:cNvSpPr txBox="1">
            <a:spLocks noChangeArrowheads="1"/>
          </p:cNvSpPr>
          <p:nvPr/>
        </p:nvSpPr>
        <p:spPr>
          <a:xfrm>
            <a:off x="583532" y="1788027"/>
            <a:ext cx="10966784" cy="45720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ar-SA" sz="3200" smtClean="0">
                <a:latin typeface="Times New Roman" panose="02020603050405020304" pitchFamily="18" charset="0"/>
                <a:cs typeface="Times New Roman" panose="02020603050405020304" pitchFamily="18" charset="0"/>
              </a:rPr>
              <a:t>Strong support by leadership to assure that all programs participate, including final review of each plan by the health officer</a:t>
            </a:r>
          </a:p>
          <a:p>
            <a:r>
              <a:rPr lang="en-US" altLang="ar-SA" sz="3200" smtClean="0">
                <a:latin typeface="Times New Roman" panose="02020603050405020304" pitchFamily="18" charset="0"/>
                <a:cs typeface="Times New Roman" panose="02020603050405020304" pitchFamily="18" charset="0"/>
              </a:rPr>
              <a:t>Designate one person/ office as lead; prefer individual familiar with the broad range of PH activities</a:t>
            </a:r>
          </a:p>
          <a:p>
            <a:r>
              <a:rPr lang="en-US" altLang="ar-SA" sz="3200" smtClean="0">
                <a:latin typeface="Times New Roman" panose="02020603050405020304" pitchFamily="18" charset="0"/>
                <a:cs typeface="Times New Roman" panose="02020603050405020304" pitchFamily="18" charset="0"/>
              </a:rPr>
              <a:t>Use peer pressure -- Regular periodic status updates and transparency of results</a:t>
            </a:r>
          </a:p>
          <a:p>
            <a:r>
              <a:rPr lang="en-US" altLang="ar-SA" sz="3200" smtClean="0">
                <a:latin typeface="Times New Roman" panose="02020603050405020304" pitchFamily="18" charset="0"/>
                <a:cs typeface="Times New Roman" panose="02020603050405020304" pitchFamily="18" charset="0"/>
              </a:rPr>
              <a:t>Offer continual training of program staff</a:t>
            </a:r>
          </a:p>
          <a:p>
            <a:r>
              <a:rPr lang="en-US" altLang="ar-SA" sz="3200" smtClean="0">
                <a:latin typeface="Times New Roman" panose="02020603050405020304" pitchFamily="18" charset="0"/>
                <a:cs typeface="Times New Roman" panose="02020603050405020304" pitchFamily="18" charset="0"/>
              </a:rPr>
              <a:t>Focus on “big pieces” the first year--fill in more details in later years</a:t>
            </a:r>
          </a:p>
          <a:p>
            <a:endParaRPr lang="en-US" altLang="ar-SA" sz="32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1018278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tile tx="0" ty="0" sx="100000" sy="100000" flip="none" algn="tl"/>
        </a:blipFill>
        <a:effectLst/>
      </p:bgPr>
    </p:bg>
    <p:spTree>
      <p:nvGrpSpPr>
        <p:cNvPr id="1" name=""/>
        <p:cNvGrpSpPr/>
        <p:nvPr/>
      </p:nvGrpSpPr>
      <p:grpSpPr>
        <a:xfrm>
          <a:off x="0" y="0"/>
          <a:ext cx="0" cy="0"/>
          <a:chOff x="0" y="0"/>
          <a:chExt cx="0" cy="0"/>
        </a:xfrm>
      </p:grpSpPr>
      <p:sp>
        <p:nvSpPr>
          <p:cNvPr id="11" name="Rectangle 2"/>
          <p:cNvSpPr>
            <a:spLocks noGrp="1" noChangeArrowheads="1"/>
          </p:cNvSpPr>
          <p:nvPr>
            <p:ph type="title"/>
          </p:nvPr>
        </p:nvSpPr>
        <p:spPr>
          <a:xfrm>
            <a:off x="2235200" y="38100"/>
            <a:ext cx="7924800" cy="838200"/>
          </a:xfrm>
        </p:spPr>
        <p:txBody>
          <a:bodyPr>
            <a:normAutofit/>
          </a:bodyPr>
          <a:lstStyle/>
          <a:p>
            <a:pPr algn="ctr"/>
            <a:r>
              <a:rPr lang="en-US" sz="3600" b="1" dirty="0">
                <a:solidFill>
                  <a:schemeClr val="bg1"/>
                </a:solidFill>
                <a:latin typeface="Times New Roman" pitchFamily="18" charset="0"/>
                <a:cs typeface="Times New Roman" pitchFamily="18" charset="0"/>
              </a:rPr>
              <a:t>Summary</a:t>
            </a:r>
            <a:endParaRPr lang="en-US" sz="3600" b="1" dirty="0">
              <a:solidFill>
                <a:schemeClr val="bg1"/>
              </a:solidFill>
              <a:latin typeface="Times New Roman" pitchFamily="18" charset="0"/>
              <a:cs typeface="Times New Roman" pitchFamily="18" charset="0"/>
            </a:endParaRPr>
          </a:p>
        </p:txBody>
      </p:sp>
      <p:sp>
        <p:nvSpPr>
          <p:cNvPr id="5" name="Rectangle 3"/>
          <p:cNvSpPr txBox="1">
            <a:spLocks noChangeArrowheads="1"/>
          </p:cNvSpPr>
          <p:nvPr/>
        </p:nvSpPr>
        <p:spPr>
          <a:xfrm>
            <a:off x="457200" y="1997241"/>
            <a:ext cx="11189368" cy="433136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ar-SA" smtClean="0">
                <a:latin typeface="Times New Roman" panose="02020603050405020304" pitchFamily="18" charset="0"/>
                <a:cs typeface="Times New Roman" panose="02020603050405020304" pitchFamily="18" charset="0"/>
              </a:rPr>
              <a:t>Quality in Public Health Practice contains dimensions that are not usually considered in other sectors</a:t>
            </a:r>
          </a:p>
          <a:p>
            <a:r>
              <a:rPr lang="en-US" altLang="ar-SA" smtClean="0">
                <a:latin typeface="Times New Roman" panose="02020603050405020304" pitchFamily="18" charset="0"/>
                <a:cs typeface="Times New Roman" panose="02020603050405020304" pitchFamily="18" charset="0"/>
              </a:rPr>
              <a:t>Assuring that the most importance health problems are addressed using evidence-based interventions is a starting point for high quality work</a:t>
            </a:r>
          </a:p>
          <a:p>
            <a:r>
              <a:rPr lang="en-US" altLang="ar-SA" smtClean="0">
                <a:latin typeface="Times New Roman" panose="02020603050405020304" pitchFamily="18" charset="0"/>
                <a:cs typeface="Times New Roman" panose="02020603050405020304" pitchFamily="18" charset="0"/>
              </a:rPr>
              <a:t>Improving quality means making changes, and making changes requires strong leadership and planning</a:t>
            </a:r>
          </a:p>
          <a:p>
            <a:r>
              <a:rPr lang="en-US" altLang="ar-SA" smtClean="0">
                <a:latin typeface="Times New Roman" panose="02020603050405020304" pitchFamily="18" charset="0"/>
                <a:cs typeface="Times New Roman" panose="02020603050405020304" pitchFamily="18" charset="0"/>
              </a:rPr>
              <a:t>Information management is a major challenge</a:t>
            </a:r>
            <a:endParaRPr lang="en-US" altLang="ar-SA"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2921187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tile tx="0" ty="0" sx="100000" sy="100000" flip="none" algn="tl"/>
        </a:blipFill>
        <a:effectLst/>
      </p:bgPr>
    </p:bg>
    <p:spTree>
      <p:nvGrpSpPr>
        <p:cNvPr id="1" name=""/>
        <p:cNvGrpSpPr/>
        <p:nvPr/>
      </p:nvGrpSpPr>
      <p:grpSpPr>
        <a:xfrm>
          <a:off x="0" y="0"/>
          <a:ext cx="0" cy="0"/>
          <a:chOff x="0" y="0"/>
          <a:chExt cx="0" cy="0"/>
        </a:xfrm>
      </p:grpSpPr>
      <p:sp>
        <p:nvSpPr>
          <p:cNvPr id="11" name="Rectangle 2"/>
          <p:cNvSpPr>
            <a:spLocks noGrp="1" noChangeArrowheads="1"/>
          </p:cNvSpPr>
          <p:nvPr>
            <p:ph type="title"/>
          </p:nvPr>
        </p:nvSpPr>
        <p:spPr>
          <a:xfrm>
            <a:off x="2235200" y="38100"/>
            <a:ext cx="7924800" cy="838200"/>
          </a:xfrm>
        </p:spPr>
        <p:txBody>
          <a:bodyPr>
            <a:normAutofit/>
          </a:bodyPr>
          <a:lstStyle/>
          <a:p>
            <a:pPr algn="ctr"/>
            <a:r>
              <a:rPr lang="en-US" sz="3600" b="1" dirty="0">
                <a:solidFill>
                  <a:schemeClr val="bg1"/>
                </a:solidFill>
                <a:latin typeface="Times New Roman" pitchFamily="18" charset="0"/>
                <a:cs typeface="Times New Roman" pitchFamily="18" charset="0"/>
              </a:rPr>
              <a:t>Questions</a:t>
            </a:r>
          </a:p>
        </p:txBody>
      </p:sp>
      <p:sp>
        <p:nvSpPr>
          <p:cNvPr id="9" name="Rectangle 2"/>
          <p:cNvSpPr txBox="1">
            <a:spLocks noChangeArrowheads="1"/>
          </p:cNvSpPr>
          <p:nvPr/>
        </p:nvSpPr>
        <p:spPr bwMode="auto">
          <a:xfrm>
            <a:off x="3810000" y="1638300"/>
            <a:ext cx="4572000"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4800" b="1">
                <a:solidFill>
                  <a:srgbClr val="4B5436"/>
                </a:solidFill>
                <a:latin typeface="+mj-lt"/>
                <a:ea typeface="+mj-ea"/>
                <a:cs typeface="+mj-cs"/>
              </a:defRPr>
            </a:lvl1pPr>
            <a:lvl2pPr algn="l" rtl="0" eaLnBrk="1" fontAlgn="base" hangingPunct="1">
              <a:spcBef>
                <a:spcPct val="0"/>
              </a:spcBef>
              <a:spcAft>
                <a:spcPct val="0"/>
              </a:spcAft>
              <a:defRPr sz="4400">
                <a:solidFill>
                  <a:srgbClr val="BBC8B0"/>
                </a:solidFill>
                <a:latin typeface="Arial" charset="0"/>
              </a:defRPr>
            </a:lvl2pPr>
            <a:lvl3pPr algn="l" rtl="0" eaLnBrk="1" fontAlgn="base" hangingPunct="1">
              <a:spcBef>
                <a:spcPct val="0"/>
              </a:spcBef>
              <a:spcAft>
                <a:spcPct val="0"/>
              </a:spcAft>
              <a:defRPr sz="4400">
                <a:solidFill>
                  <a:srgbClr val="BBC8B0"/>
                </a:solidFill>
                <a:latin typeface="Arial" charset="0"/>
              </a:defRPr>
            </a:lvl3pPr>
            <a:lvl4pPr algn="l" rtl="0" eaLnBrk="1" fontAlgn="base" hangingPunct="1">
              <a:spcBef>
                <a:spcPct val="0"/>
              </a:spcBef>
              <a:spcAft>
                <a:spcPct val="0"/>
              </a:spcAft>
              <a:defRPr sz="4400">
                <a:solidFill>
                  <a:srgbClr val="BBC8B0"/>
                </a:solidFill>
                <a:latin typeface="Arial" charset="0"/>
              </a:defRPr>
            </a:lvl4pPr>
            <a:lvl5pPr algn="l" rtl="0" eaLnBrk="1" fontAlgn="base" hangingPunct="1">
              <a:spcBef>
                <a:spcPct val="0"/>
              </a:spcBef>
              <a:spcAft>
                <a:spcPct val="0"/>
              </a:spcAft>
              <a:defRPr sz="4400">
                <a:solidFill>
                  <a:srgbClr val="BBC8B0"/>
                </a:solidFill>
                <a:latin typeface="Arial" charset="0"/>
              </a:defRPr>
            </a:lvl5pPr>
            <a:lvl6pPr marL="457200" algn="l" rtl="0" eaLnBrk="1" fontAlgn="base" hangingPunct="1">
              <a:spcBef>
                <a:spcPct val="0"/>
              </a:spcBef>
              <a:spcAft>
                <a:spcPct val="0"/>
              </a:spcAft>
              <a:defRPr sz="4400">
                <a:solidFill>
                  <a:srgbClr val="BBC8B0"/>
                </a:solidFill>
                <a:latin typeface="Arial" charset="0"/>
              </a:defRPr>
            </a:lvl6pPr>
            <a:lvl7pPr marL="914400" algn="l" rtl="0" eaLnBrk="1" fontAlgn="base" hangingPunct="1">
              <a:spcBef>
                <a:spcPct val="0"/>
              </a:spcBef>
              <a:spcAft>
                <a:spcPct val="0"/>
              </a:spcAft>
              <a:defRPr sz="4400">
                <a:solidFill>
                  <a:srgbClr val="BBC8B0"/>
                </a:solidFill>
                <a:latin typeface="Arial" charset="0"/>
              </a:defRPr>
            </a:lvl7pPr>
            <a:lvl8pPr marL="1371600" algn="l" rtl="0" eaLnBrk="1" fontAlgn="base" hangingPunct="1">
              <a:spcBef>
                <a:spcPct val="0"/>
              </a:spcBef>
              <a:spcAft>
                <a:spcPct val="0"/>
              </a:spcAft>
              <a:defRPr sz="4400">
                <a:solidFill>
                  <a:srgbClr val="BBC8B0"/>
                </a:solidFill>
                <a:latin typeface="Arial" charset="0"/>
              </a:defRPr>
            </a:lvl8pPr>
            <a:lvl9pPr marL="1828800" algn="l" rtl="0" eaLnBrk="1" fontAlgn="base" hangingPunct="1">
              <a:spcBef>
                <a:spcPct val="0"/>
              </a:spcBef>
              <a:spcAft>
                <a:spcPct val="0"/>
              </a:spcAft>
              <a:defRPr sz="4400">
                <a:solidFill>
                  <a:srgbClr val="BBC8B0"/>
                </a:solidFill>
                <a:latin typeface="Arial" charset="0"/>
              </a:defRPr>
            </a:lvl9pPr>
          </a:lstStyle>
          <a:p>
            <a:pPr algn="ctr"/>
            <a:r>
              <a:rPr lang="en-US" sz="22000" dirty="0" smtClean="0">
                <a:solidFill>
                  <a:srgbClr val="0084BD"/>
                </a:solidFill>
                <a:latin typeface="Times New Roman" pitchFamily="18" charset="0"/>
                <a:cs typeface="Times New Roman" pitchFamily="18" charset="0"/>
              </a:rPr>
              <a:t>?</a:t>
            </a:r>
            <a:endParaRPr lang="en-US" sz="22000" dirty="0">
              <a:solidFill>
                <a:srgbClr val="0084BD"/>
              </a:solidFill>
              <a:latin typeface="Times New Roman" pitchFamily="18" charset="0"/>
              <a:cs typeface="Times New Roman" pitchFamily="18" charset="0"/>
            </a:endParaRPr>
          </a:p>
        </p:txBody>
      </p:sp>
    </p:spTree>
    <p:extLst>
      <p:ext uri="{BB962C8B-B14F-4D97-AF65-F5344CB8AC3E}">
        <p14:creationId xmlns:p14="http://schemas.microsoft.com/office/powerpoint/2010/main" val="2717964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tile tx="0" ty="0" sx="100000" sy="100000" flip="none" algn="tl"/>
        </a:blipFill>
        <a:effectLst/>
      </p:bgPr>
    </p:bg>
    <p:spTree>
      <p:nvGrpSpPr>
        <p:cNvPr id="1" name=""/>
        <p:cNvGrpSpPr/>
        <p:nvPr/>
      </p:nvGrpSpPr>
      <p:grpSpPr>
        <a:xfrm>
          <a:off x="0" y="0"/>
          <a:ext cx="0" cy="0"/>
          <a:chOff x="0" y="0"/>
          <a:chExt cx="0" cy="0"/>
        </a:xfrm>
      </p:grpSpPr>
      <p:sp>
        <p:nvSpPr>
          <p:cNvPr id="11" name="Rectangle 2"/>
          <p:cNvSpPr>
            <a:spLocks noGrp="1" noChangeArrowheads="1"/>
          </p:cNvSpPr>
          <p:nvPr>
            <p:ph type="title"/>
          </p:nvPr>
        </p:nvSpPr>
        <p:spPr>
          <a:xfrm>
            <a:off x="587828" y="38100"/>
            <a:ext cx="10943112" cy="838200"/>
          </a:xfrm>
        </p:spPr>
        <p:txBody>
          <a:bodyPr>
            <a:normAutofit/>
          </a:bodyPr>
          <a:lstStyle/>
          <a:p>
            <a:pPr algn="ctr"/>
            <a:r>
              <a:rPr lang="en-US" sz="3600" b="1" dirty="0">
                <a:solidFill>
                  <a:schemeClr val="bg1"/>
                </a:solidFill>
                <a:latin typeface="Times New Roman" pitchFamily="18" charset="0"/>
                <a:cs typeface="Times New Roman" pitchFamily="18" charset="0"/>
              </a:rPr>
              <a:t>HHS Definition </a:t>
            </a:r>
            <a:r>
              <a:rPr lang="en-US" sz="3600" b="1" dirty="0" smtClean="0">
                <a:solidFill>
                  <a:schemeClr val="bg1"/>
                </a:solidFill>
                <a:latin typeface="Times New Roman" pitchFamily="18" charset="0"/>
                <a:cs typeface="Times New Roman" pitchFamily="18" charset="0"/>
              </a:rPr>
              <a:t>of Public </a:t>
            </a:r>
            <a:r>
              <a:rPr lang="en-US" sz="3600" b="1" dirty="0">
                <a:solidFill>
                  <a:schemeClr val="bg1"/>
                </a:solidFill>
                <a:latin typeface="Times New Roman" pitchFamily="18" charset="0"/>
                <a:cs typeface="Times New Roman" pitchFamily="18" charset="0"/>
              </a:rPr>
              <a:t>Health Quality </a:t>
            </a:r>
            <a:endParaRPr lang="en-US" sz="3600" b="1" dirty="0">
              <a:solidFill>
                <a:schemeClr val="bg1"/>
              </a:solidFill>
              <a:latin typeface="Times New Roman" pitchFamily="18" charset="0"/>
              <a:cs typeface="Times New Roman" pitchFamily="18" charset="0"/>
            </a:endParaRPr>
          </a:p>
        </p:txBody>
      </p:sp>
      <p:sp>
        <p:nvSpPr>
          <p:cNvPr id="5" name="Content Placeholder 2"/>
          <p:cNvSpPr txBox="1">
            <a:spLocks/>
          </p:cNvSpPr>
          <p:nvPr/>
        </p:nvSpPr>
        <p:spPr>
          <a:xfrm>
            <a:off x="587828" y="1600200"/>
            <a:ext cx="10943112" cy="45259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dirty="0">
                <a:latin typeface="Times New Roman" panose="02020603050405020304" pitchFamily="18" charset="0"/>
                <a:cs typeface="Times New Roman" panose="02020603050405020304" pitchFamily="18" charset="0"/>
              </a:rPr>
              <a:t>Quality in public health is the degree </a:t>
            </a:r>
            <a:r>
              <a:rPr lang="en-US" sz="4400" dirty="0" smtClean="0">
                <a:latin typeface="Times New Roman" panose="02020603050405020304" pitchFamily="18" charset="0"/>
                <a:cs typeface="Times New Roman" panose="02020603050405020304" pitchFamily="18" charset="0"/>
              </a:rPr>
              <a:t>to which </a:t>
            </a:r>
            <a:r>
              <a:rPr lang="en-US" sz="4400" u="sng" dirty="0">
                <a:latin typeface="Times New Roman" panose="02020603050405020304" pitchFamily="18" charset="0"/>
                <a:cs typeface="Times New Roman" panose="02020603050405020304" pitchFamily="18" charset="0"/>
              </a:rPr>
              <a:t>policies, programs, services, and </a:t>
            </a:r>
            <a:r>
              <a:rPr lang="en-US" sz="4400" u="sng" dirty="0" smtClean="0">
                <a:latin typeface="Times New Roman" panose="02020603050405020304" pitchFamily="18" charset="0"/>
                <a:cs typeface="Times New Roman" panose="02020603050405020304" pitchFamily="18" charset="0"/>
              </a:rPr>
              <a:t>research </a:t>
            </a:r>
            <a:r>
              <a:rPr lang="en-US" sz="4400" dirty="0">
                <a:latin typeface="Times New Roman" panose="02020603050405020304" pitchFamily="18" charset="0"/>
                <a:cs typeface="Times New Roman" panose="02020603050405020304" pitchFamily="18" charset="0"/>
              </a:rPr>
              <a:t>for the population </a:t>
            </a:r>
            <a:r>
              <a:rPr lang="en-US" sz="4400" u="sng" dirty="0">
                <a:latin typeface="Times New Roman" panose="02020603050405020304" pitchFamily="18" charset="0"/>
                <a:cs typeface="Times New Roman" panose="02020603050405020304" pitchFamily="18" charset="0"/>
              </a:rPr>
              <a:t>increase </a:t>
            </a:r>
            <a:r>
              <a:rPr lang="en-US" sz="4400" u="sng" dirty="0" smtClean="0">
                <a:latin typeface="Times New Roman" panose="02020603050405020304" pitchFamily="18" charset="0"/>
                <a:cs typeface="Times New Roman" panose="02020603050405020304" pitchFamily="18" charset="0"/>
              </a:rPr>
              <a:t>desired </a:t>
            </a:r>
            <a:r>
              <a:rPr lang="en-US" sz="4400" u="sng" dirty="0">
                <a:latin typeface="Times New Roman" panose="02020603050405020304" pitchFamily="18" charset="0"/>
                <a:cs typeface="Times New Roman" panose="02020603050405020304" pitchFamily="18" charset="0"/>
              </a:rPr>
              <a:t>health outcomes and conditions</a:t>
            </a:r>
            <a:r>
              <a:rPr lang="en-US" sz="4400" dirty="0">
                <a:latin typeface="Times New Roman" panose="02020603050405020304" pitchFamily="18" charset="0"/>
                <a:cs typeface="Times New Roman" panose="02020603050405020304" pitchFamily="18" charset="0"/>
              </a:rPr>
              <a:t> </a:t>
            </a:r>
            <a:r>
              <a:rPr lang="en-US" sz="4400" dirty="0" smtClean="0">
                <a:latin typeface="Times New Roman" panose="02020603050405020304" pitchFamily="18" charset="0"/>
                <a:cs typeface="Times New Roman" panose="02020603050405020304" pitchFamily="18" charset="0"/>
              </a:rPr>
              <a:t>in </a:t>
            </a:r>
            <a:r>
              <a:rPr lang="en-US" sz="4400" dirty="0">
                <a:latin typeface="Times New Roman" panose="02020603050405020304" pitchFamily="18" charset="0"/>
                <a:cs typeface="Times New Roman" panose="02020603050405020304" pitchFamily="18" charset="0"/>
              </a:rPr>
              <a:t>which the population can be healthy</a:t>
            </a:r>
          </a:p>
        </p:txBody>
      </p:sp>
      <p:sp>
        <p:nvSpPr>
          <p:cNvPr id="4" name="Text Box 4"/>
          <p:cNvSpPr txBox="1">
            <a:spLocks noChangeArrowheads="1"/>
          </p:cNvSpPr>
          <p:nvPr/>
        </p:nvSpPr>
        <p:spPr bwMode="auto">
          <a:xfrm>
            <a:off x="8618171" y="5766656"/>
            <a:ext cx="185255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ar-SA" sz="1800" dirty="0">
                <a:solidFill>
                  <a:srgbClr val="000000"/>
                </a:solidFill>
                <a:latin typeface="Times New Roman" panose="02020603050405020304" pitchFamily="18" charset="0"/>
                <a:ea typeface="MS PGothic" pitchFamily="34" charset="-128"/>
                <a:cs typeface="Times New Roman" panose="02020603050405020304" pitchFamily="18" charset="0"/>
              </a:rPr>
              <a:t>HHS PHQF, 2008</a:t>
            </a:r>
          </a:p>
        </p:txBody>
      </p:sp>
    </p:spTree>
    <p:extLst>
      <p:ext uri="{BB962C8B-B14F-4D97-AF65-F5344CB8AC3E}">
        <p14:creationId xmlns:p14="http://schemas.microsoft.com/office/powerpoint/2010/main" val="14991835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tile tx="0" ty="0" sx="100000" sy="100000" flip="none" algn="tl"/>
        </a:blipFill>
        <a:effectLst/>
      </p:bgPr>
    </p:bg>
    <p:spTree>
      <p:nvGrpSpPr>
        <p:cNvPr id="1" name=""/>
        <p:cNvGrpSpPr/>
        <p:nvPr/>
      </p:nvGrpSpPr>
      <p:grpSpPr>
        <a:xfrm>
          <a:off x="0" y="0"/>
          <a:ext cx="0" cy="0"/>
          <a:chOff x="0" y="0"/>
          <a:chExt cx="0" cy="0"/>
        </a:xfrm>
      </p:grpSpPr>
      <p:sp>
        <p:nvSpPr>
          <p:cNvPr id="11" name="Rectangle 2"/>
          <p:cNvSpPr>
            <a:spLocks noGrp="1" noChangeArrowheads="1"/>
          </p:cNvSpPr>
          <p:nvPr>
            <p:ph type="title"/>
          </p:nvPr>
        </p:nvSpPr>
        <p:spPr>
          <a:xfrm>
            <a:off x="2235200" y="38100"/>
            <a:ext cx="7924800" cy="838200"/>
          </a:xfrm>
        </p:spPr>
        <p:txBody>
          <a:bodyPr>
            <a:normAutofit/>
          </a:bodyPr>
          <a:lstStyle/>
          <a:p>
            <a:pPr algn="ctr"/>
            <a:r>
              <a:rPr lang="en-US" sz="3600" b="1" dirty="0">
                <a:solidFill>
                  <a:schemeClr val="bg1"/>
                </a:solidFill>
                <a:latin typeface="Times New Roman" pitchFamily="18" charset="0"/>
                <a:cs typeface="Times New Roman" pitchFamily="18" charset="0"/>
              </a:rPr>
              <a:t>Quality </a:t>
            </a:r>
            <a:r>
              <a:rPr lang="en-US" sz="3600" b="1" dirty="0" smtClean="0">
                <a:solidFill>
                  <a:schemeClr val="bg1"/>
                </a:solidFill>
                <a:latin typeface="Times New Roman" pitchFamily="18" charset="0"/>
                <a:cs typeface="Times New Roman" pitchFamily="18" charset="0"/>
              </a:rPr>
              <a:t>in Public </a:t>
            </a:r>
            <a:r>
              <a:rPr lang="en-US" sz="3600" b="1" dirty="0">
                <a:solidFill>
                  <a:schemeClr val="bg1"/>
                </a:solidFill>
                <a:latin typeface="Times New Roman" pitchFamily="18" charset="0"/>
                <a:cs typeface="Times New Roman" pitchFamily="18" charset="0"/>
              </a:rPr>
              <a:t>Health Practice is…</a:t>
            </a:r>
            <a:endParaRPr lang="en-US" sz="3600" b="1" dirty="0">
              <a:solidFill>
                <a:schemeClr val="bg1"/>
              </a:solidFill>
              <a:latin typeface="Times New Roman" pitchFamily="18" charset="0"/>
              <a:cs typeface="Times New Roman" pitchFamily="18" charset="0"/>
            </a:endParaRPr>
          </a:p>
        </p:txBody>
      </p:sp>
      <p:grpSp>
        <p:nvGrpSpPr>
          <p:cNvPr id="5" name="Group 4"/>
          <p:cNvGrpSpPr/>
          <p:nvPr/>
        </p:nvGrpSpPr>
        <p:grpSpPr>
          <a:xfrm>
            <a:off x="1587500" y="2247900"/>
            <a:ext cx="6972300" cy="2755900"/>
            <a:chOff x="1587500" y="2247900"/>
            <a:chExt cx="6972300" cy="2755900"/>
          </a:xfrm>
        </p:grpSpPr>
        <p:sp>
          <p:nvSpPr>
            <p:cNvPr id="16" name="Rectangle 2"/>
            <p:cNvSpPr txBox="1">
              <a:spLocks noChangeArrowheads="1"/>
            </p:cNvSpPr>
            <p:nvPr/>
          </p:nvSpPr>
          <p:spPr bwMode="auto">
            <a:xfrm>
              <a:off x="1587500" y="2247900"/>
              <a:ext cx="4241800" cy="275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ar-SA" sz="4800" dirty="0">
                  <a:solidFill>
                    <a:srgbClr val="000000"/>
                  </a:solidFill>
                  <a:latin typeface="Times New Roman" panose="02020603050405020304" pitchFamily="18" charset="0"/>
                  <a:ea typeface="MS PGothic" pitchFamily="34" charset="-128"/>
                  <a:cs typeface="Times New Roman" panose="02020603050405020304" pitchFamily="18" charset="0"/>
                </a:rPr>
                <a:t>WORTHY</a:t>
              </a:r>
              <a:br>
                <a:rPr lang="en-US" altLang="ar-SA" sz="4800" dirty="0">
                  <a:solidFill>
                    <a:srgbClr val="000000"/>
                  </a:solidFill>
                  <a:latin typeface="Times New Roman" panose="02020603050405020304" pitchFamily="18" charset="0"/>
                  <a:ea typeface="MS PGothic" pitchFamily="34" charset="-128"/>
                  <a:cs typeface="Times New Roman" panose="02020603050405020304" pitchFamily="18" charset="0"/>
                </a:rPr>
              </a:br>
              <a:r>
                <a:rPr lang="en-US" altLang="ar-SA" sz="4800" dirty="0">
                  <a:solidFill>
                    <a:srgbClr val="000000"/>
                  </a:solidFill>
                  <a:latin typeface="Times New Roman" panose="02020603050405020304" pitchFamily="18" charset="0"/>
                  <a:ea typeface="MS PGothic" pitchFamily="34" charset="-128"/>
                  <a:cs typeface="Times New Roman" panose="02020603050405020304" pitchFamily="18" charset="0"/>
                </a:rPr>
                <a:t>WORK</a:t>
              </a:r>
              <a:br>
                <a:rPr lang="en-US" altLang="ar-SA" sz="4800" dirty="0">
                  <a:solidFill>
                    <a:srgbClr val="000000"/>
                  </a:solidFill>
                  <a:latin typeface="Times New Roman" panose="02020603050405020304" pitchFamily="18" charset="0"/>
                  <a:ea typeface="MS PGothic" pitchFamily="34" charset="-128"/>
                  <a:cs typeface="Times New Roman" panose="02020603050405020304" pitchFamily="18" charset="0"/>
                </a:rPr>
              </a:br>
              <a:r>
                <a:rPr lang="en-US" altLang="ar-SA" sz="4800" dirty="0">
                  <a:solidFill>
                    <a:srgbClr val="000000"/>
                  </a:solidFill>
                  <a:latin typeface="Times New Roman" panose="02020603050405020304" pitchFamily="18" charset="0"/>
                  <a:ea typeface="MS PGothic" pitchFamily="34" charset="-128"/>
                  <a:cs typeface="Times New Roman" panose="02020603050405020304" pitchFamily="18" charset="0"/>
                </a:rPr>
                <a:t>WELL-DONE</a:t>
              </a:r>
            </a:p>
          </p:txBody>
        </p:sp>
        <p:cxnSp>
          <p:nvCxnSpPr>
            <p:cNvPr id="17" name="Straight Connector 9"/>
            <p:cNvCxnSpPr>
              <a:cxnSpLocks noChangeShapeType="1"/>
            </p:cNvCxnSpPr>
            <p:nvPr/>
          </p:nvCxnSpPr>
          <p:spPr bwMode="auto">
            <a:xfrm>
              <a:off x="5448300" y="2905125"/>
              <a:ext cx="1049338" cy="15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cxnSp>
        <p:cxnSp>
          <p:nvCxnSpPr>
            <p:cNvPr id="18" name="Straight Connector 10"/>
            <p:cNvCxnSpPr>
              <a:cxnSpLocks noChangeShapeType="1"/>
            </p:cNvCxnSpPr>
            <p:nvPr/>
          </p:nvCxnSpPr>
          <p:spPr bwMode="auto">
            <a:xfrm>
              <a:off x="4999038" y="3638550"/>
              <a:ext cx="1498600" cy="15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cxnSp>
        <p:cxnSp>
          <p:nvCxnSpPr>
            <p:cNvPr id="19" name="Straight Connector 11"/>
            <p:cNvCxnSpPr>
              <a:cxnSpLocks noChangeShapeType="1"/>
            </p:cNvCxnSpPr>
            <p:nvPr/>
          </p:nvCxnSpPr>
          <p:spPr bwMode="auto">
            <a:xfrm>
              <a:off x="5618163" y="4378325"/>
              <a:ext cx="879475" cy="15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cxnSp>
        <p:sp>
          <p:nvSpPr>
            <p:cNvPr id="20" name="Rectangle 2"/>
            <p:cNvSpPr txBox="1">
              <a:spLocks noChangeArrowheads="1"/>
            </p:cNvSpPr>
            <p:nvPr/>
          </p:nvSpPr>
          <p:spPr bwMode="auto">
            <a:xfrm>
              <a:off x="6654800" y="2387600"/>
              <a:ext cx="1905000"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ar-SA" sz="4800">
                  <a:solidFill>
                    <a:srgbClr val="000000"/>
                  </a:solidFill>
                  <a:latin typeface="Times New Roman" panose="02020603050405020304" pitchFamily="18" charset="0"/>
                  <a:ea typeface="MS PGothic" pitchFamily="34" charset="-128"/>
                  <a:cs typeface="Times New Roman" panose="02020603050405020304" pitchFamily="18" charset="0"/>
                </a:rPr>
                <a:t>Why</a:t>
              </a:r>
            </a:p>
            <a:p>
              <a:pPr>
                <a:spcBef>
                  <a:spcPct val="0"/>
                </a:spcBef>
                <a:buFontTx/>
                <a:buNone/>
              </a:pPr>
              <a:r>
                <a:rPr lang="en-US" altLang="ar-SA" sz="4800">
                  <a:solidFill>
                    <a:srgbClr val="000000"/>
                  </a:solidFill>
                  <a:latin typeface="Times New Roman" panose="02020603050405020304" pitchFamily="18" charset="0"/>
                  <a:ea typeface="MS PGothic" pitchFamily="34" charset="-128"/>
                  <a:cs typeface="Times New Roman" panose="02020603050405020304" pitchFamily="18" charset="0"/>
                </a:rPr>
                <a:t>What</a:t>
              </a:r>
            </a:p>
            <a:p>
              <a:pPr>
                <a:spcBef>
                  <a:spcPct val="0"/>
                </a:spcBef>
                <a:buFontTx/>
                <a:buNone/>
              </a:pPr>
              <a:r>
                <a:rPr lang="en-US" altLang="ar-SA" sz="4800">
                  <a:solidFill>
                    <a:srgbClr val="000000"/>
                  </a:solidFill>
                  <a:latin typeface="Times New Roman" panose="02020603050405020304" pitchFamily="18" charset="0"/>
                  <a:ea typeface="MS PGothic" pitchFamily="34" charset="-128"/>
                  <a:cs typeface="Times New Roman" panose="02020603050405020304" pitchFamily="18" charset="0"/>
                </a:rPr>
                <a:t>How</a:t>
              </a:r>
            </a:p>
          </p:txBody>
        </p:sp>
      </p:grpSp>
    </p:spTree>
    <p:extLst>
      <p:ext uri="{BB962C8B-B14F-4D97-AF65-F5344CB8AC3E}">
        <p14:creationId xmlns:p14="http://schemas.microsoft.com/office/powerpoint/2010/main" val="5795169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tile tx="0" ty="0" sx="100000" sy="100000" flip="none" algn="tl"/>
        </a:blipFill>
        <a:effectLst/>
      </p:bgPr>
    </p:bg>
    <p:spTree>
      <p:nvGrpSpPr>
        <p:cNvPr id="1" name=""/>
        <p:cNvGrpSpPr/>
        <p:nvPr/>
      </p:nvGrpSpPr>
      <p:grpSpPr>
        <a:xfrm>
          <a:off x="0" y="0"/>
          <a:ext cx="0" cy="0"/>
          <a:chOff x="0" y="0"/>
          <a:chExt cx="0" cy="0"/>
        </a:xfrm>
      </p:grpSpPr>
      <p:sp>
        <p:nvSpPr>
          <p:cNvPr id="11" name="Rectangle 2"/>
          <p:cNvSpPr>
            <a:spLocks noGrp="1" noChangeArrowheads="1"/>
          </p:cNvSpPr>
          <p:nvPr>
            <p:ph type="title"/>
          </p:nvPr>
        </p:nvSpPr>
        <p:spPr>
          <a:xfrm>
            <a:off x="635000" y="38100"/>
            <a:ext cx="10884064" cy="838200"/>
          </a:xfrm>
        </p:spPr>
        <p:txBody>
          <a:bodyPr>
            <a:normAutofit fontScale="90000"/>
          </a:bodyPr>
          <a:lstStyle/>
          <a:p>
            <a:pPr algn="ctr"/>
            <a:r>
              <a:rPr lang="en-US" sz="3600" b="1" dirty="0">
                <a:solidFill>
                  <a:schemeClr val="bg1"/>
                </a:solidFill>
                <a:latin typeface="Times New Roman" pitchFamily="18" charset="0"/>
                <a:cs typeface="Times New Roman" pitchFamily="18" charset="0"/>
              </a:rPr>
              <a:t>Core Functions of Public </a:t>
            </a:r>
            <a:r>
              <a:rPr lang="en-US" sz="3600" b="1" dirty="0" smtClean="0">
                <a:solidFill>
                  <a:schemeClr val="bg1"/>
                </a:solidFill>
                <a:latin typeface="Times New Roman" pitchFamily="18" charset="0"/>
                <a:cs typeface="Times New Roman" pitchFamily="18" charset="0"/>
              </a:rPr>
              <a:t>Health Implications </a:t>
            </a:r>
            <a:r>
              <a:rPr lang="en-US" sz="3600" b="1" dirty="0">
                <a:solidFill>
                  <a:schemeClr val="bg1"/>
                </a:solidFill>
                <a:latin typeface="Times New Roman" pitchFamily="18" charset="0"/>
                <a:cs typeface="Times New Roman" pitchFamily="18" charset="0"/>
              </a:rPr>
              <a:t>for Quality</a:t>
            </a:r>
            <a:endParaRPr lang="en-US" sz="3600" b="1" dirty="0">
              <a:solidFill>
                <a:schemeClr val="bg1"/>
              </a:solidFill>
              <a:latin typeface="Times New Roman" pitchFamily="18" charset="0"/>
              <a:cs typeface="Times New Roman" pitchFamily="18" charset="0"/>
            </a:endParaRPr>
          </a:p>
        </p:txBody>
      </p:sp>
      <p:grpSp>
        <p:nvGrpSpPr>
          <p:cNvPr id="2" name="Group 1"/>
          <p:cNvGrpSpPr/>
          <p:nvPr/>
        </p:nvGrpSpPr>
        <p:grpSpPr>
          <a:xfrm>
            <a:off x="634999" y="1757547"/>
            <a:ext cx="10884065" cy="4667003"/>
            <a:chOff x="634999" y="1757547"/>
            <a:chExt cx="10884065" cy="4667003"/>
          </a:xfrm>
        </p:grpSpPr>
        <p:sp>
          <p:nvSpPr>
            <p:cNvPr id="7" name="Oval 11"/>
            <p:cNvSpPr>
              <a:spLocks noChangeArrowheads="1"/>
            </p:cNvSpPr>
            <p:nvPr/>
          </p:nvSpPr>
          <p:spPr bwMode="auto">
            <a:xfrm>
              <a:off x="634999" y="2320806"/>
              <a:ext cx="2695102" cy="1126518"/>
            </a:xfrm>
            <a:prstGeom prst="ellipse">
              <a:avLst/>
            </a:prstGeom>
            <a:solidFill>
              <a:srgbClr val="66FFFF"/>
            </a:solidFill>
            <a:ln w="9525">
              <a:solidFill>
                <a:srgbClr val="000099"/>
              </a:solidFill>
              <a:round/>
              <a:headEnd/>
              <a:tailEnd/>
            </a:ln>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ar-SA" sz="2000" dirty="0">
                  <a:solidFill>
                    <a:srgbClr val="000000"/>
                  </a:solidFill>
                  <a:latin typeface="Times New Roman" panose="02020603050405020304" pitchFamily="18" charset="0"/>
                  <a:ea typeface="MS PGothic" pitchFamily="34" charset="-128"/>
                  <a:cs typeface="Times New Roman" panose="02020603050405020304" pitchFamily="18" charset="0"/>
                </a:rPr>
                <a:t>Assessment</a:t>
              </a:r>
            </a:p>
          </p:txBody>
        </p:sp>
        <p:sp>
          <p:nvSpPr>
            <p:cNvPr id="8" name="Oval 12"/>
            <p:cNvSpPr>
              <a:spLocks noChangeArrowheads="1"/>
            </p:cNvSpPr>
            <p:nvPr/>
          </p:nvSpPr>
          <p:spPr bwMode="auto">
            <a:xfrm>
              <a:off x="634999" y="3849652"/>
              <a:ext cx="2695102" cy="1126518"/>
            </a:xfrm>
            <a:prstGeom prst="ellipse">
              <a:avLst/>
            </a:prstGeom>
            <a:solidFill>
              <a:srgbClr val="CCFFCC"/>
            </a:solidFill>
            <a:ln w="9525">
              <a:solidFill>
                <a:srgbClr val="006600"/>
              </a:solidFill>
              <a:round/>
              <a:headEnd/>
              <a:tailEnd/>
            </a:ln>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ar-SA" sz="2000">
                  <a:solidFill>
                    <a:srgbClr val="006600"/>
                  </a:solidFill>
                  <a:latin typeface="Times New Roman" panose="02020603050405020304" pitchFamily="18" charset="0"/>
                  <a:ea typeface="MS PGothic" pitchFamily="34" charset="-128"/>
                  <a:cs typeface="Times New Roman" panose="02020603050405020304" pitchFamily="18" charset="0"/>
                </a:rPr>
                <a:t>Policy</a:t>
              </a:r>
            </a:p>
            <a:p>
              <a:pPr algn="ctr" eaLnBrk="1" hangingPunct="1">
                <a:spcBef>
                  <a:spcPct val="0"/>
                </a:spcBef>
                <a:buFontTx/>
                <a:buNone/>
              </a:pPr>
              <a:r>
                <a:rPr lang="en-US" altLang="ar-SA" sz="2000">
                  <a:solidFill>
                    <a:srgbClr val="006600"/>
                  </a:solidFill>
                  <a:latin typeface="Times New Roman" panose="02020603050405020304" pitchFamily="18" charset="0"/>
                  <a:ea typeface="MS PGothic" pitchFamily="34" charset="-128"/>
                  <a:cs typeface="Times New Roman" panose="02020603050405020304" pitchFamily="18" charset="0"/>
                </a:rPr>
                <a:t>Development</a:t>
              </a:r>
            </a:p>
          </p:txBody>
        </p:sp>
        <p:sp>
          <p:nvSpPr>
            <p:cNvPr id="9" name="Oval 13"/>
            <p:cNvSpPr>
              <a:spLocks noChangeArrowheads="1"/>
            </p:cNvSpPr>
            <p:nvPr/>
          </p:nvSpPr>
          <p:spPr bwMode="auto">
            <a:xfrm>
              <a:off x="635000" y="5298032"/>
              <a:ext cx="2695102" cy="1126518"/>
            </a:xfrm>
            <a:prstGeom prst="ellipse">
              <a:avLst/>
            </a:prstGeom>
            <a:solidFill>
              <a:srgbClr val="FFFFCC"/>
            </a:solidFill>
            <a:ln w="9525">
              <a:solidFill>
                <a:srgbClr val="663300"/>
              </a:solidFill>
              <a:round/>
              <a:headEnd/>
              <a:tailEnd/>
            </a:ln>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ar-SA" sz="2000">
                  <a:solidFill>
                    <a:srgbClr val="663300"/>
                  </a:solidFill>
                  <a:latin typeface="Times New Roman" panose="02020603050405020304" pitchFamily="18" charset="0"/>
                  <a:ea typeface="MS PGothic" pitchFamily="34" charset="-128"/>
                  <a:cs typeface="Times New Roman" panose="02020603050405020304" pitchFamily="18" charset="0"/>
                </a:rPr>
                <a:t>Assurance</a:t>
              </a:r>
            </a:p>
          </p:txBody>
        </p:sp>
        <p:sp>
          <p:nvSpPr>
            <p:cNvPr id="10" name="Text Box 14"/>
            <p:cNvSpPr txBox="1">
              <a:spLocks noChangeArrowheads="1"/>
            </p:cNvSpPr>
            <p:nvPr/>
          </p:nvSpPr>
          <p:spPr bwMode="auto">
            <a:xfrm>
              <a:off x="8202016" y="1757547"/>
              <a:ext cx="331704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ar-SA" sz="2000">
                  <a:solidFill>
                    <a:srgbClr val="000000"/>
                  </a:solidFill>
                  <a:latin typeface="Times New Roman" panose="02020603050405020304" pitchFamily="18" charset="0"/>
                  <a:ea typeface="MS PGothic" pitchFamily="34" charset="-128"/>
                  <a:cs typeface="Times New Roman" panose="02020603050405020304" pitchFamily="18" charset="0"/>
                </a:rPr>
                <a:t>DPH Priority Areas</a:t>
              </a:r>
            </a:p>
          </p:txBody>
        </p:sp>
        <p:sp>
          <p:nvSpPr>
            <p:cNvPr id="12" name="Text Box 15"/>
            <p:cNvSpPr txBox="1">
              <a:spLocks noChangeArrowheads="1"/>
            </p:cNvSpPr>
            <p:nvPr/>
          </p:nvSpPr>
          <p:spPr bwMode="auto">
            <a:xfrm>
              <a:off x="4764033" y="4171514"/>
              <a:ext cx="24877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ar-SA" sz="2000">
                  <a:solidFill>
                    <a:srgbClr val="006600"/>
                  </a:solidFill>
                  <a:latin typeface="Times New Roman" panose="02020603050405020304" pitchFamily="18" charset="0"/>
                  <a:ea typeface="MS PGothic" pitchFamily="34" charset="-128"/>
                  <a:cs typeface="Times New Roman" panose="02020603050405020304" pitchFamily="18" charset="0"/>
                </a:rPr>
                <a:t>WORK</a:t>
              </a:r>
            </a:p>
          </p:txBody>
        </p:sp>
        <p:sp>
          <p:nvSpPr>
            <p:cNvPr id="13" name="Text Box 17"/>
            <p:cNvSpPr txBox="1">
              <a:spLocks noChangeArrowheads="1"/>
            </p:cNvSpPr>
            <p:nvPr/>
          </p:nvSpPr>
          <p:spPr bwMode="auto">
            <a:xfrm>
              <a:off x="4764033" y="5651745"/>
              <a:ext cx="24877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ar-SA" sz="2000">
                  <a:solidFill>
                    <a:srgbClr val="663300"/>
                  </a:solidFill>
                  <a:latin typeface="Times New Roman" panose="02020603050405020304" pitchFamily="18" charset="0"/>
                  <a:ea typeface="MS PGothic" pitchFamily="34" charset="-128"/>
                  <a:cs typeface="Times New Roman" panose="02020603050405020304" pitchFamily="18" charset="0"/>
                </a:rPr>
                <a:t>WELL-DONE</a:t>
              </a:r>
            </a:p>
          </p:txBody>
        </p:sp>
        <p:sp>
          <p:nvSpPr>
            <p:cNvPr id="14" name="Line 18"/>
            <p:cNvSpPr>
              <a:spLocks noChangeShapeType="1"/>
            </p:cNvSpPr>
            <p:nvPr/>
          </p:nvSpPr>
          <p:spPr bwMode="auto">
            <a:xfrm>
              <a:off x="3537417" y="2884065"/>
              <a:ext cx="1347551" cy="0"/>
            </a:xfrm>
            <a:prstGeom prst="line">
              <a:avLst/>
            </a:prstGeom>
            <a:noFill/>
            <a:ln w="28575">
              <a:solidFill>
                <a:srgbClr val="000000"/>
              </a:solidFill>
              <a:round/>
              <a:headEnd/>
              <a:tailEnd type="triangle" w="lg" len="lg"/>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15" name="Line 19"/>
            <p:cNvSpPr>
              <a:spLocks noChangeShapeType="1"/>
            </p:cNvSpPr>
            <p:nvPr/>
          </p:nvSpPr>
          <p:spPr bwMode="auto">
            <a:xfrm>
              <a:off x="3537417" y="4412911"/>
              <a:ext cx="1347551" cy="0"/>
            </a:xfrm>
            <a:prstGeom prst="line">
              <a:avLst/>
            </a:prstGeom>
            <a:noFill/>
            <a:ln w="28575">
              <a:solidFill>
                <a:srgbClr val="000000"/>
              </a:solidFill>
              <a:round/>
              <a:headEnd/>
              <a:tailEnd type="triangle" w="lg" len="lg"/>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16" name="Line 20"/>
            <p:cNvSpPr>
              <a:spLocks noChangeShapeType="1"/>
            </p:cNvSpPr>
            <p:nvPr/>
          </p:nvSpPr>
          <p:spPr bwMode="auto">
            <a:xfrm>
              <a:off x="3537417" y="5861291"/>
              <a:ext cx="1347551" cy="0"/>
            </a:xfrm>
            <a:prstGeom prst="line">
              <a:avLst/>
            </a:prstGeom>
            <a:noFill/>
            <a:ln w="28575">
              <a:solidFill>
                <a:srgbClr val="000000"/>
              </a:solidFill>
              <a:round/>
              <a:headEnd/>
              <a:tailEnd type="triangle" w="lg" len="lg"/>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17" name="Text Box 22"/>
            <p:cNvSpPr txBox="1">
              <a:spLocks noChangeArrowheads="1"/>
            </p:cNvSpPr>
            <p:nvPr/>
          </p:nvSpPr>
          <p:spPr bwMode="auto">
            <a:xfrm>
              <a:off x="4764033" y="2674519"/>
              <a:ext cx="24877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ar-SA" sz="2000" dirty="0">
                  <a:solidFill>
                    <a:srgbClr val="000099"/>
                  </a:solidFill>
                  <a:latin typeface="Times New Roman" panose="02020603050405020304" pitchFamily="18" charset="0"/>
                  <a:ea typeface="MS PGothic" pitchFamily="34" charset="-128"/>
                  <a:cs typeface="Times New Roman" panose="02020603050405020304" pitchFamily="18" charset="0"/>
                </a:rPr>
                <a:t>WORTHY</a:t>
              </a:r>
            </a:p>
          </p:txBody>
        </p:sp>
        <p:sp>
          <p:nvSpPr>
            <p:cNvPr id="18" name="Oval 24"/>
            <p:cNvSpPr>
              <a:spLocks noChangeArrowheads="1"/>
            </p:cNvSpPr>
            <p:nvPr/>
          </p:nvSpPr>
          <p:spPr bwMode="auto">
            <a:xfrm>
              <a:off x="8512989" y="2320806"/>
              <a:ext cx="2695102" cy="1126518"/>
            </a:xfrm>
            <a:prstGeom prst="ellipse">
              <a:avLst/>
            </a:prstGeom>
            <a:solidFill>
              <a:srgbClr val="66FFFF"/>
            </a:solidFill>
            <a:ln w="9525">
              <a:solidFill>
                <a:srgbClr val="000099"/>
              </a:solidFill>
              <a:round/>
              <a:headEnd/>
              <a:tailEnd/>
            </a:ln>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ar-SA" sz="2000">
                  <a:solidFill>
                    <a:srgbClr val="000000"/>
                  </a:solidFill>
                  <a:latin typeface="Times New Roman" panose="02020603050405020304" pitchFamily="18" charset="0"/>
                  <a:ea typeface="MS PGothic" pitchFamily="34" charset="-128"/>
                  <a:cs typeface="Times New Roman" panose="02020603050405020304" pitchFamily="18" charset="0"/>
                </a:rPr>
                <a:t>Improve Health</a:t>
              </a:r>
            </a:p>
          </p:txBody>
        </p:sp>
        <p:sp>
          <p:nvSpPr>
            <p:cNvPr id="19" name="Oval 25"/>
            <p:cNvSpPr>
              <a:spLocks noChangeArrowheads="1"/>
            </p:cNvSpPr>
            <p:nvPr/>
          </p:nvSpPr>
          <p:spPr bwMode="auto">
            <a:xfrm>
              <a:off x="8512990" y="3880055"/>
              <a:ext cx="2695102" cy="1126518"/>
            </a:xfrm>
            <a:prstGeom prst="ellipse">
              <a:avLst/>
            </a:prstGeom>
            <a:solidFill>
              <a:srgbClr val="CCFFCC"/>
            </a:solidFill>
            <a:ln w="9525">
              <a:solidFill>
                <a:srgbClr val="006600"/>
              </a:solidFill>
              <a:round/>
              <a:headEnd/>
              <a:tailEnd/>
            </a:ln>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ar-SA" sz="2000">
                  <a:solidFill>
                    <a:srgbClr val="006600"/>
                  </a:solidFill>
                  <a:latin typeface="Times New Roman" panose="02020603050405020304" pitchFamily="18" charset="0"/>
                  <a:ea typeface="MS PGothic" pitchFamily="34" charset="-128"/>
                  <a:cs typeface="Times New Roman" panose="02020603050405020304" pitchFamily="18" charset="0"/>
                </a:rPr>
                <a:t>Protect Health</a:t>
              </a:r>
            </a:p>
          </p:txBody>
        </p:sp>
        <p:sp>
          <p:nvSpPr>
            <p:cNvPr id="20" name="Oval 26"/>
            <p:cNvSpPr>
              <a:spLocks noChangeArrowheads="1"/>
            </p:cNvSpPr>
            <p:nvPr/>
          </p:nvSpPr>
          <p:spPr bwMode="auto">
            <a:xfrm>
              <a:off x="8512990" y="5298032"/>
              <a:ext cx="2695102" cy="1126518"/>
            </a:xfrm>
            <a:prstGeom prst="ellipse">
              <a:avLst/>
            </a:prstGeom>
            <a:solidFill>
              <a:srgbClr val="FFFFCC"/>
            </a:solidFill>
            <a:ln w="9525">
              <a:solidFill>
                <a:srgbClr val="663300"/>
              </a:solidFill>
              <a:round/>
              <a:headEnd/>
              <a:tailEnd/>
            </a:ln>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ar-SA" sz="2000">
                  <a:solidFill>
                    <a:srgbClr val="663300"/>
                  </a:solidFill>
                  <a:latin typeface="Times New Roman" panose="02020603050405020304" pitchFamily="18" charset="0"/>
                  <a:ea typeface="MS PGothic" pitchFamily="34" charset="-128"/>
                  <a:cs typeface="Times New Roman" panose="02020603050405020304" pitchFamily="18" charset="0"/>
                </a:rPr>
                <a:t>Emergency-</a:t>
              </a:r>
            </a:p>
            <a:p>
              <a:pPr algn="ctr" eaLnBrk="1" hangingPunct="1">
                <a:spcBef>
                  <a:spcPct val="0"/>
                </a:spcBef>
                <a:buFontTx/>
                <a:buNone/>
              </a:pPr>
              <a:r>
                <a:rPr lang="en-US" altLang="ar-SA" sz="2000">
                  <a:solidFill>
                    <a:srgbClr val="663300"/>
                  </a:solidFill>
                  <a:latin typeface="Times New Roman" panose="02020603050405020304" pitchFamily="18" charset="0"/>
                  <a:ea typeface="MS PGothic" pitchFamily="34" charset="-128"/>
                  <a:cs typeface="Times New Roman" panose="02020603050405020304" pitchFamily="18" charset="0"/>
                </a:rPr>
                <a:t>Prepared</a:t>
              </a:r>
            </a:p>
          </p:txBody>
        </p:sp>
        <p:sp>
          <p:nvSpPr>
            <p:cNvPr id="21" name="Line 27"/>
            <p:cNvSpPr>
              <a:spLocks noChangeShapeType="1"/>
            </p:cNvSpPr>
            <p:nvPr/>
          </p:nvSpPr>
          <p:spPr bwMode="auto">
            <a:xfrm>
              <a:off x="6854467" y="2964531"/>
              <a:ext cx="444865" cy="1287449"/>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22" name="Line 28"/>
            <p:cNvSpPr>
              <a:spLocks noChangeShapeType="1"/>
            </p:cNvSpPr>
            <p:nvPr/>
          </p:nvSpPr>
          <p:spPr bwMode="auto">
            <a:xfrm flipV="1">
              <a:off x="6923571" y="4573842"/>
              <a:ext cx="375758" cy="1108077"/>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23" name="Line 29"/>
            <p:cNvSpPr>
              <a:spLocks noChangeShapeType="1"/>
            </p:cNvSpPr>
            <p:nvPr/>
          </p:nvSpPr>
          <p:spPr bwMode="auto">
            <a:xfrm>
              <a:off x="6543493" y="4412911"/>
              <a:ext cx="621947"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24" name="Oval 30"/>
            <p:cNvSpPr>
              <a:spLocks noChangeArrowheads="1"/>
            </p:cNvSpPr>
            <p:nvPr/>
          </p:nvSpPr>
          <p:spPr bwMode="auto">
            <a:xfrm>
              <a:off x="7269101" y="4332445"/>
              <a:ext cx="207316" cy="160931"/>
            </a:xfrm>
            <a:prstGeom prst="ellipse">
              <a:avLst/>
            </a:prstGeom>
            <a:solidFill>
              <a:schemeClr val="tx1"/>
            </a:solidFill>
            <a:ln w="9525">
              <a:solidFill>
                <a:srgbClr val="000000"/>
              </a:solidFill>
              <a:round/>
              <a:headEnd/>
              <a:tailEnd/>
            </a:ln>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ar-SA" altLang="ar-SA" sz="1800">
                <a:latin typeface="Times New Roman" panose="02020603050405020304" pitchFamily="18" charset="0"/>
                <a:ea typeface="MS PGothic" pitchFamily="34" charset="-128"/>
                <a:cs typeface="Times New Roman" panose="02020603050405020304" pitchFamily="18" charset="0"/>
              </a:endParaRPr>
            </a:p>
          </p:txBody>
        </p:sp>
        <p:sp>
          <p:nvSpPr>
            <p:cNvPr id="25" name="Line 31"/>
            <p:cNvSpPr>
              <a:spLocks noChangeShapeType="1"/>
            </p:cNvSpPr>
            <p:nvPr/>
          </p:nvSpPr>
          <p:spPr bwMode="auto">
            <a:xfrm flipV="1">
              <a:off x="7476413" y="3286393"/>
              <a:ext cx="1140235" cy="1046052"/>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26" name="Line 32"/>
            <p:cNvSpPr>
              <a:spLocks noChangeShapeType="1"/>
            </p:cNvSpPr>
            <p:nvPr/>
          </p:nvSpPr>
          <p:spPr bwMode="auto">
            <a:xfrm>
              <a:off x="7476414" y="4493376"/>
              <a:ext cx="1140235" cy="1046052"/>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27" name="Line 33"/>
            <p:cNvSpPr>
              <a:spLocks noChangeShapeType="1"/>
            </p:cNvSpPr>
            <p:nvPr/>
          </p:nvSpPr>
          <p:spPr bwMode="auto">
            <a:xfrm>
              <a:off x="7729516" y="4401091"/>
              <a:ext cx="621947"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7838721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tile tx="0" ty="0" sx="100000" sy="100000" flip="none" algn="tl"/>
        </a:blipFill>
        <a:effectLst/>
      </p:bgPr>
    </p:bg>
    <p:spTree>
      <p:nvGrpSpPr>
        <p:cNvPr id="1" name=""/>
        <p:cNvGrpSpPr/>
        <p:nvPr/>
      </p:nvGrpSpPr>
      <p:grpSpPr>
        <a:xfrm>
          <a:off x="0" y="0"/>
          <a:ext cx="0" cy="0"/>
          <a:chOff x="0" y="0"/>
          <a:chExt cx="0" cy="0"/>
        </a:xfrm>
      </p:grpSpPr>
      <p:sp>
        <p:nvSpPr>
          <p:cNvPr id="11" name="Rectangle 2"/>
          <p:cNvSpPr>
            <a:spLocks noGrp="1" noChangeArrowheads="1"/>
          </p:cNvSpPr>
          <p:nvPr>
            <p:ph type="title"/>
          </p:nvPr>
        </p:nvSpPr>
        <p:spPr>
          <a:xfrm>
            <a:off x="328245" y="38100"/>
            <a:ext cx="11441723" cy="838200"/>
          </a:xfrm>
        </p:spPr>
        <p:txBody>
          <a:bodyPr>
            <a:normAutofit fontScale="90000"/>
          </a:bodyPr>
          <a:lstStyle/>
          <a:p>
            <a:pPr algn="ctr"/>
            <a:r>
              <a:rPr lang="en-US" sz="3600" b="1" dirty="0">
                <a:solidFill>
                  <a:schemeClr val="bg1"/>
                </a:solidFill>
                <a:latin typeface="Times New Roman" pitchFamily="18" charset="0"/>
                <a:cs typeface="Times New Roman" pitchFamily="18" charset="0"/>
              </a:rPr>
              <a:t>LAC DPH Performance Measurement </a:t>
            </a:r>
            <a:r>
              <a:rPr lang="en-US" sz="3600" b="1" dirty="0" smtClean="0">
                <a:solidFill>
                  <a:schemeClr val="bg1"/>
                </a:solidFill>
                <a:latin typeface="Times New Roman" pitchFamily="18" charset="0"/>
                <a:cs typeface="Times New Roman" pitchFamily="18" charset="0"/>
              </a:rPr>
              <a:t>Public </a:t>
            </a:r>
            <a:r>
              <a:rPr lang="en-US" sz="3600" b="1" dirty="0">
                <a:solidFill>
                  <a:schemeClr val="bg1"/>
                </a:solidFill>
                <a:latin typeface="Times New Roman" pitchFamily="18" charset="0"/>
                <a:cs typeface="Times New Roman" pitchFamily="18" charset="0"/>
              </a:rPr>
              <a:t>Health Measures</a:t>
            </a:r>
            <a:endParaRPr lang="en-US" sz="3600" b="1" dirty="0">
              <a:solidFill>
                <a:schemeClr val="bg1"/>
              </a:solidFill>
              <a:latin typeface="Times New Roman" pitchFamily="18" charset="0"/>
              <a:cs typeface="Times New Roman" pitchFamily="18" charset="0"/>
            </a:endParaRPr>
          </a:p>
        </p:txBody>
      </p:sp>
      <p:sp>
        <p:nvSpPr>
          <p:cNvPr id="5" name="Content Placeholder 2"/>
          <p:cNvSpPr txBox="1">
            <a:spLocks/>
          </p:cNvSpPr>
          <p:nvPr/>
        </p:nvSpPr>
        <p:spPr>
          <a:xfrm>
            <a:off x="587828" y="1600200"/>
            <a:ext cx="10943112" cy="4525963"/>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ar-SA" sz="4400" dirty="0">
                <a:latin typeface="Times New Roman" pitchFamily="18" charset="0"/>
                <a:cs typeface="Times New Roman" pitchFamily="18" charset="0"/>
              </a:rPr>
              <a:t>Based on Mark Friedman’s “Results Accountability”</a:t>
            </a:r>
          </a:p>
          <a:p>
            <a:pPr>
              <a:buFontTx/>
              <a:buNone/>
            </a:pPr>
            <a:endParaRPr lang="en-US" altLang="ar-SA" sz="1200" dirty="0">
              <a:latin typeface="Times New Roman" pitchFamily="18" charset="0"/>
              <a:cs typeface="Times New Roman" pitchFamily="18" charset="0"/>
            </a:endParaRPr>
          </a:p>
          <a:p>
            <a:r>
              <a:rPr lang="en-US" altLang="ar-SA" sz="4400" dirty="0">
                <a:latin typeface="Times New Roman" pitchFamily="18" charset="0"/>
                <a:cs typeface="Times New Roman" pitchFamily="18" charset="0"/>
              </a:rPr>
              <a:t>More than 30 operational units have identified population health indicators linked to program performance measures to follow over time</a:t>
            </a:r>
          </a:p>
          <a:p>
            <a:pPr>
              <a:buFontTx/>
              <a:buNone/>
            </a:pPr>
            <a:r>
              <a:rPr lang="en-US" altLang="ar-SA" sz="1200" dirty="0">
                <a:latin typeface="Times New Roman" pitchFamily="18" charset="0"/>
                <a:cs typeface="Times New Roman" pitchFamily="18" charset="0"/>
              </a:rPr>
              <a:t> </a:t>
            </a:r>
          </a:p>
          <a:p>
            <a:r>
              <a:rPr lang="en-US" altLang="ar-SA" sz="4400" dirty="0">
                <a:latin typeface="Times New Roman" pitchFamily="18" charset="0"/>
                <a:cs typeface="Times New Roman" pitchFamily="18" charset="0"/>
              </a:rPr>
              <a:t>Healthy People 2010 objectives often identified and used as the “Standard” to achieve over time</a:t>
            </a:r>
          </a:p>
          <a:p>
            <a:pPr>
              <a:buFontTx/>
              <a:buNone/>
            </a:pPr>
            <a:endParaRPr lang="en-US" altLang="ar-SA" sz="1200" dirty="0">
              <a:latin typeface="Times New Roman" pitchFamily="18" charset="0"/>
              <a:cs typeface="Times New Roman" pitchFamily="18" charset="0"/>
            </a:endParaRPr>
          </a:p>
        </p:txBody>
      </p:sp>
    </p:spTree>
    <p:extLst>
      <p:ext uri="{BB962C8B-B14F-4D97-AF65-F5344CB8AC3E}">
        <p14:creationId xmlns:p14="http://schemas.microsoft.com/office/powerpoint/2010/main" val="17187792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tile tx="0" ty="0" sx="100000" sy="100000" flip="none" algn="tl"/>
        </a:blipFill>
        <a:effectLst/>
      </p:bgPr>
    </p:bg>
    <p:spTree>
      <p:nvGrpSpPr>
        <p:cNvPr id="1" name=""/>
        <p:cNvGrpSpPr/>
        <p:nvPr/>
      </p:nvGrpSpPr>
      <p:grpSpPr>
        <a:xfrm>
          <a:off x="0" y="0"/>
          <a:ext cx="0" cy="0"/>
          <a:chOff x="0" y="0"/>
          <a:chExt cx="0" cy="0"/>
        </a:xfrm>
      </p:grpSpPr>
      <p:sp>
        <p:nvSpPr>
          <p:cNvPr id="11" name="Rectangle 2"/>
          <p:cNvSpPr>
            <a:spLocks noGrp="1" noChangeArrowheads="1"/>
          </p:cNvSpPr>
          <p:nvPr>
            <p:ph type="title"/>
          </p:nvPr>
        </p:nvSpPr>
        <p:spPr>
          <a:xfrm>
            <a:off x="237507" y="38100"/>
            <a:ext cx="11661568" cy="838200"/>
          </a:xfrm>
        </p:spPr>
        <p:txBody>
          <a:bodyPr>
            <a:normAutofit/>
          </a:bodyPr>
          <a:lstStyle/>
          <a:p>
            <a:pPr algn="ctr"/>
            <a:r>
              <a:rPr lang="en-US" sz="3600" b="1" dirty="0">
                <a:solidFill>
                  <a:schemeClr val="bg1"/>
                </a:solidFill>
                <a:latin typeface="Times New Roman" pitchFamily="18" charset="0"/>
                <a:cs typeface="Times New Roman" pitchFamily="18" charset="0"/>
              </a:rPr>
              <a:t>Public Health </a:t>
            </a:r>
            <a:r>
              <a:rPr lang="en-US" sz="3600" b="1" dirty="0" smtClean="0">
                <a:solidFill>
                  <a:schemeClr val="bg1"/>
                </a:solidFill>
                <a:latin typeface="Times New Roman" pitchFamily="18" charset="0"/>
                <a:cs typeface="Times New Roman" pitchFamily="18" charset="0"/>
              </a:rPr>
              <a:t>Measures “Overall </a:t>
            </a:r>
            <a:r>
              <a:rPr lang="en-US" sz="3600" b="1" dirty="0">
                <a:solidFill>
                  <a:schemeClr val="bg1"/>
                </a:solidFill>
                <a:latin typeface="Times New Roman" pitchFamily="18" charset="0"/>
                <a:cs typeface="Times New Roman" pitchFamily="18" charset="0"/>
              </a:rPr>
              <a:t>Schematic of </a:t>
            </a:r>
            <a:r>
              <a:rPr lang="en-US" sz="3600" b="1" dirty="0" smtClean="0">
                <a:solidFill>
                  <a:schemeClr val="bg1"/>
                </a:solidFill>
                <a:latin typeface="Times New Roman" pitchFamily="18" charset="0"/>
                <a:cs typeface="Times New Roman" pitchFamily="18" charset="0"/>
              </a:rPr>
              <a:t>Plan”</a:t>
            </a:r>
            <a:endParaRPr lang="en-US" sz="3600" b="1" dirty="0">
              <a:solidFill>
                <a:schemeClr val="bg1"/>
              </a:solidFill>
              <a:latin typeface="Times New Roman" pitchFamily="18" charset="0"/>
              <a:cs typeface="Times New Roman" pitchFamily="18" charset="0"/>
            </a:endParaRPr>
          </a:p>
        </p:txBody>
      </p:sp>
      <p:grpSp>
        <p:nvGrpSpPr>
          <p:cNvPr id="3" name="Group 2"/>
          <p:cNvGrpSpPr/>
          <p:nvPr/>
        </p:nvGrpSpPr>
        <p:grpSpPr>
          <a:xfrm>
            <a:off x="538163" y="1319213"/>
            <a:ext cx="11075906" cy="5365032"/>
            <a:chOff x="538163" y="1319213"/>
            <a:chExt cx="11075906" cy="5365032"/>
          </a:xfrm>
        </p:grpSpPr>
        <p:sp>
          <p:nvSpPr>
            <p:cNvPr id="8" name="Rectangle 2"/>
            <p:cNvSpPr>
              <a:spLocks noChangeArrowheads="1"/>
            </p:cNvSpPr>
            <p:nvPr/>
          </p:nvSpPr>
          <p:spPr bwMode="auto">
            <a:xfrm>
              <a:off x="538163" y="2363048"/>
              <a:ext cx="4867872" cy="363940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ar-SA" altLang="ar-SA" sz="1800">
                <a:latin typeface="Times New Roman" panose="02020603050405020304" pitchFamily="18" charset="0"/>
                <a:ea typeface="MS PGothic" pitchFamily="34" charset="-128"/>
                <a:cs typeface="Times New Roman" panose="02020603050405020304" pitchFamily="18" charset="0"/>
              </a:endParaRPr>
            </a:p>
          </p:txBody>
        </p:sp>
        <p:sp>
          <p:nvSpPr>
            <p:cNvPr id="9" name="Text Box 3"/>
            <p:cNvSpPr txBox="1">
              <a:spLocks noChangeArrowheads="1"/>
            </p:cNvSpPr>
            <p:nvPr/>
          </p:nvSpPr>
          <p:spPr bwMode="auto">
            <a:xfrm>
              <a:off x="602078" y="2483011"/>
              <a:ext cx="4799834" cy="3485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tabLst>
                  <a:tab pos="1030288" algn="l"/>
                </a:tabLst>
                <a:defRPr sz="3200">
                  <a:solidFill>
                    <a:schemeClr val="tx1"/>
                  </a:solidFill>
                  <a:latin typeface="Arial" charset="0"/>
                </a:defRPr>
              </a:lvl1pPr>
              <a:lvl2pPr marL="920750" indent="-457200">
                <a:spcBef>
                  <a:spcPct val="20000"/>
                </a:spcBef>
                <a:buChar char="•"/>
                <a:tabLst>
                  <a:tab pos="1030288" algn="l"/>
                </a:tabLst>
                <a:defRPr sz="2800">
                  <a:solidFill>
                    <a:schemeClr val="tx1"/>
                  </a:solidFill>
                  <a:latin typeface="Arial" charset="0"/>
                </a:defRPr>
              </a:lvl2pPr>
              <a:lvl3pPr marL="1371600" indent="-457200">
                <a:spcBef>
                  <a:spcPct val="20000"/>
                </a:spcBef>
                <a:buChar char="•"/>
                <a:tabLst>
                  <a:tab pos="1030288" algn="l"/>
                </a:tabLst>
                <a:defRPr sz="2400">
                  <a:solidFill>
                    <a:schemeClr val="tx1"/>
                  </a:solidFill>
                  <a:latin typeface="Arial" charset="0"/>
                </a:defRPr>
              </a:lvl3pPr>
              <a:lvl4pPr marL="1600200" indent="-228600">
                <a:spcBef>
                  <a:spcPct val="20000"/>
                </a:spcBef>
                <a:buChar char="•"/>
                <a:tabLst>
                  <a:tab pos="1030288" algn="l"/>
                </a:tabLst>
                <a:defRPr sz="2000">
                  <a:solidFill>
                    <a:schemeClr val="tx1"/>
                  </a:solidFill>
                  <a:latin typeface="Arial" charset="0"/>
                </a:defRPr>
              </a:lvl4pPr>
              <a:lvl5pPr marL="2057400" indent="-228600">
                <a:spcBef>
                  <a:spcPct val="20000"/>
                </a:spcBef>
                <a:buChar char="•"/>
                <a:tabLst>
                  <a:tab pos="1030288" algn="l"/>
                </a:tabLst>
                <a:defRPr sz="2000">
                  <a:solidFill>
                    <a:schemeClr val="tx1"/>
                  </a:solidFill>
                  <a:latin typeface="Arial" charset="0"/>
                </a:defRPr>
              </a:lvl5pPr>
              <a:lvl6pPr marL="2514600" indent="-228600" eaLnBrk="0" fontAlgn="base" hangingPunct="0">
                <a:spcBef>
                  <a:spcPct val="20000"/>
                </a:spcBef>
                <a:spcAft>
                  <a:spcPct val="0"/>
                </a:spcAft>
                <a:buChar char="•"/>
                <a:tabLst>
                  <a:tab pos="1030288" algn="l"/>
                </a:tabLst>
                <a:defRPr sz="2000">
                  <a:solidFill>
                    <a:schemeClr val="tx1"/>
                  </a:solidFill>
                  <a:latin typeface="Arial" charset="0"/>
                </a:defRPr>
              </a:lvl6pPr>
              <a:lvl7pPr marL="2971800" indent="-228600" eaLnBrk="0" fontAlgn="base" hangingPunct="0">
                <a:spcBef>
                  <a:spcPct val="20000"/>
                </a:spcBef>
                <a:spcAft>
                  <a:spcPct val="0"/>
                </a:spcAft>
                <a:buChar char="•"/>
                <a:tabLst>
                  <a:tab pos="1030288" algn="l"/>
                </a:tabLst>
                <a:defRPr sz="2000">
                  <a:solidFill>
                    <a:schemeClr val="tx1"/>
                  </a:solidFill>
                  <a:latin typeface="Arial" charset="0"/>
                </a:defRPr>
              </a:lvl7pPr>
              <a:lvl8pPr marL="3429000" indent="-228600" eaLnBrk="0" fontAlgn="base" hangingPunct="0">
                <a:spcBef>
                  <a:spcPct val="20000"/>
                </a:spcBef>
                <a:spcAft>
                  <a:spcPct val="0"/>
                </a:spcAft>
                <a:buChar char="•"/>
                <a:tabLst>
                  <a:tab pos="1030288" algn="l"/>
                </a:tabLst>
                <a:defRPr sz="2000">
                  <a:solidFill>
                    <a:schemeClr val="tx1"/>
                  </a:solidFill>
                  <a:latin typeface="Arial" charset="0"/>
                </a:defRPr>
              </a:lvl8pPr>
              <a:lvl9pPr marL="3886200" indent="-228600" eaLnBrk="0" fontAlgn="base" hangingPunct="0">
                <a:spcBef>
                  <a:spcPct val="20000"/>
                </a:spcBef>
                <a:spcAft>
                  <a:spcPct val="0"/>
                </a:spcAft>
                <a:buChar char="•"/>
                <a:tabLst>
                  <a:tab pos="1030288" algn="l"/>
                </a:tabLst>
                <a:defRPr sz="2000">
                  <a:solidFill>
                    <a:schemeClr val="tx1"/>
                  </a:solidFill>
                  <a:latin typeface="Arial" charset="0"/>
                </a:defRPr>
              </a:lvl9pPr>
            </a:lstStyle>
            <a:p>
              <a:pPr eaLnBrk="1" hangingPunct="1">
                <a:spcBef>
                  <a:spcPct val="50000"/>
                </a:spcBef>
                <a:buFontTx/>
                <a:buAutoNum type="romanUcPeriod"/>
              </a:pPr>
              <a:r>
                <a:rPr lang="en-US" altLang="ar-SA" sz="1800">
                  <a:latin typeface="Times New Roman" panose="02020603050405020304" pitchFamily="18" charset="0"/>
                  <a:ea typeface="MS PGothic" pitchFamily="34" charset="-128"/>
                  <a:cs typeface="Times New Roman" panose="02020603050405020304" pitchFamily="18" charset="0"/>
                </a:rPr>
                <a:t>Population Measures</a:t>
              </a:r>
            </a:p>
            <a:p>
              <a:pPr eaLnBrk="1" hangingPunct="1">
                <a:spcBef>
                  <a:spcPct val="0"/>
                </a:spcBef>
                <a:buFontTx/>
                <a:buNone/>
              </a:pPr>
              <a:endParaRPr lang="en-US" altLang="ar-SA" sz="1000">
                <a:latin typeface="Times New Roman" panose="02020603050405020304" pitchFamily="18" charset="0"/>
                <a:ea typeface="MS PGothic" pitchFamily="34" charset="-128"/>
                <a:cs typeface="Times New Roman" panose="02020603050405020304" pitchFamily="18" charset="0"/>
              </a:endParaRPr>
            </a:p>
            <a:p>
              <a:pPr lvl="1" eaLnBrk="1" hangingPunct="1">
                <a:spcBef>
                  <a:spcPct val="75000"/>
                </a:spcBef>
                <a:buFontTx/>
                <a:buAutoNum type="alphaUcPeriod"/>
              </a:pPr>
              <a:r>
                <a:rPr lang="en-US" altLang="ar-SA" sz="1600">
                  <a:latin typeface="Times New Roman" panose="02020603050405020304" pitchFamily="18" charset="0"/>
                  <a:ea typeface="MS PGothic" pitchFamily="34" charset="-128"/>
                  <a:cs typeface="Times New Roman" panose="02020603050405020304" pitchFamily="18" charset="0"/>
                </a:rPr>
                <a:t>Population</a:t>
              </a:r>
            </a:p>
            <a:p>
              <a:pPr lvl="1" eaLnBrk="1" hangingPunct="1">
                <a:spcBef>
                  <a:spcPct val="75000"/>
                </a:spcBef>
                <a:buFontTx/>
                <a:buAutoNum type="alphaUcPeriod"/>
              </a:pPr>
              <a:r>
                <a:rPr lang="en-US" altLang="ar-SA" sz="1600">
                  <a:latin typeface="Times New Roman" panose="02020603050405020304" pitchFamily="18" charset="0"/>
                  <a:ea typeface="MS PGothic" pitchFamily="34" charset="-128"/>
                  <a:cs typeface="Times New Roman" panose="02020603050405020304" pitchFamily="18" charset="0"/>
                </a:rPr>
                <a:t>Population </a:t>
              </a:r>
              <a:r>
                <a:rPr lang="en-US" altLang="ar-SA" sz="1600" u="sng">
                  <a:latin typeface="Times New Roman" panose="02020603050405020304" pitchFamily="18" charset="0"/>
                  <a:ea typeface="MS PGothic" pitchFamily="34" charset="-128"/>
                  <a:cs typeface="Times New Roman" panose="02020603050405020304" pitchFamily="18" charset="0"/>
                </a:rPr>
                <a:t>Goals</a:t>
              </a:r>
            </a:p>
            <a:p>
              <a:pPr lvl="1" eaLnBrk="1" hangingPunct="1">
                <a:spcBef>
                  <a:spcPct val="75000"/>
                </a:spcBef>
                <a:buFontTx/>
                <a:buNone/>
              </a:pPr>
              <a:r>
                <a:rPr lang="en-US" altLang="ar-SA" sz="1600">
                  <a:latin typeface="Times New Roman" panose="02020603050405020304" pitchFamily="18" charset="0"/>
                  <a:ea typeface="MS PGothic" pitchFamily="34" charset="-128"/>
                  <a:cs typeface="Times New Roman" panose="02020603050405020304" pitchFamily="18" charset="0"/>
                </a:rPr>
                <a:t>	-	(Population) Indicators</a:t>
              </a:r>
            </a:p>
            <a:p>
              <a:pPr lvl="1" eaLnBrk="1" hangingPunct="1">
                <a:spcBef>
                  <a:spcPct val="75000"/>
                </a:spcBef>
                <a:buFontTx/>
                <a:buAutoNum type="alphaUcPeriod" startAt="3"/>
              </a:pPr>
              <a:r>
                <a:rPr lang="en-US" altLang="ar-SA" sz="1600">
                  <a:latin typeface="Times New Roman" panose="02020603050405020304" pitchFamily="18" charset="0"/>
                  <a:ea typeface="MS PGothic" pitchFamily="34" charset="-128"/>
                  <a:cs typeface="Times New Roman" panose="02020603050405020304" pitchFamily="18" charset="0"/>
                </a:rPr>
                <a:t>Effective Strategies</a:t>
              </a:r>
            </a:p>
            <a:p>
              <a:pPr lvl="1" eaLnBrk="1" hangingPunct="1">
                <a:spcBef>
                  <a:spcPct val="75000"/>
                </a:spcBef>
                <a:buFontTx/>
                <a:buAutoNum type="alphaUcPeriod" startAt="3"/>
              </a:pPr>
              <a:r>
                <a:rPr lang="en-US" altLang="ar-SA" sz="1600">
                  <a:latin typeface="Times New Roman" panose="02020603050405020304" pitchFamily="18" charset="0"/>
                  <a:ea typeface="MS PGothic" pitchFamily="34" charset="-128"/>
                  <a:cs typeface="Times New Roman" panose="02020603050405020304" pitchFamily="18" charset="0"/>
                </a:rPr>
                <a:t>Role(s) of the Program </a:t>
              </a:r>
            </a:p>
            <a:p>
              <a:pPr lvl="2" eaLnBrk="1" hangingPunct="1">
                <a:spcBef>
                  <a:spcPct val="75000"/>
                </a:spcBef>
                <a:buFontTx/>
                <a:buNone/>
              </a:pPr>
              <a:r>
                <a:rPr lang="en-US" altLang="ar-SA" sz="1400">
                  <a:latin typeface="Times New Roman" panose="02020603050405020304" pitchFamily="18" charset="0"/>
                  <a:ea typeface="MS PGothic" pitchFamily="34" charset="-128"/>
                  <a:cs typeface="Times New Roman" panose="02020603050405020304" pitchFamily="18" charset="0"/>
                </a:rPr>
                <a:t>-	(Services and Activities)</a:t>
              </a:r>
            </a:p>
            <a:p>
              <a:pPr lvl="1" eaLnBrk="1" hangingPunct="1">
                <a:spcBef>
                  <a:spcPct val="75000"/>
                </a:spcBef>
                <a:buFontTx/>
                <a:buAutoNum type="alphaUcPeriod" startAt="3"/>
              </a:pPr>
              <a:r>
                <a:rPr lang="en-US" altLang="ar-SA" sz="1600">
                  <a:latin typeface="Times New Roman" panose="02020603050405020304" pitchFamily="18" charset="0"/>
                  <a:ea typeface="MS PGothic" pitchFamily="34" charset="-128"/>
                  <a:cs typeface="Times New Roman" panose="02020603050405020304" pitchFamily="18" charset="0"/>
                </a:rPr>
                <a:t>Partners</a:t>
              </a:r>
            </a:p>
          </p:txBody>
        </p:sp>
        <p:sp>
          <p:nvSpPr>
            <p:cNvPr id="10" name="Text Box 4"/>
            <p:cNvSpPr txBox="1">
              <a:spLocks noChangeArrowheads="1"/>
            </p:cNvSpPr>
            <p:nvPr/>
          </p:nvSpPr>
          <p:spPr bwMode="auto">
            <a:xfrm>
              <a:off x="5973027" y="2483011"/>
              <a:ext cx="493385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98463" indent="-398463">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96975" indent="-282575">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AutoNum type="romanUcPeriod" startAt="2"/>
              </a:pPr>
              <a:r>
                <a:rPr lang="en-US" altLang="ar-SA" sz="1800">
                  <a:latin typeface="Times New Roman" panose="02020603050405020304" pitchFamily="18" charset="0"/>
                  <a:ea typeface="MS PGothic" pitchFamily="34" charset="-128"/>
                  <a:cs typeface="Times New Roman" panose="02020603050405020304" pitchFamily="18" charset="0"/>
                </a:rPr>
                <a:t>Program Performance</a:t>
              </a:r>
            </a:p>
            <a:p>
              <a:pPr eaLnBrk="1" hangingPunct="1">
                <a:spcBef>
                  <a:spcPct val="0"/>
                </a:spcBef>
                <a:buFontTx/>
                <a:buNone/>
              </a:pPr>
              <a:endParaRPr lang="en-US" altLang="ar-SA" sz="1000">
                <a:latin typeface="Times New Roman" panose="02020603050405020304" pitchFamily="18" charset="0"/>
                <a:ea typeface="MS PGothic" pitchFamily="34" charset="-128"/>
                <a:cs typeface="Times New Roman" panose="02020603050405020304" pitchFamily="18" charset="0"/>
              </a:endParaRPr>
            </a:p>
            <a:p>
              <a:pPr eaLnBrk="1" hangingPunct="1">
                <a:spcBef>
                  <a:spcPct val="75000"/>
                </a:spcBef>
                <a:buFontTx/>
                <a:buNone/>
              </a:pPr>
              <a:r>
                <a:rPr lang="en-US" altLang="ar-SA" sz="1600">
                  <a:latin typeface="Times New Roman" panose="02020603050405020304" pitchFamily="18" charset="0"/>
                  <a:ea typeface="MS PGothic" pitchFamily="34" charset="-128"/>
                  <a:cs typeface="Times New Roman" panose="02020603050405020304" pitchFamily="18" charset="0"/>
                </a:rPr>
                <a:t>	A.  Program Customers</a:t>
              </a:r>
            </a:p>
            <a:p>
              <a:pPr eaLnBrk="1" hangingPunct="1">
                <a:spcBef>
                  <a:spcPct val="75000"/>
                </a:spcBef>
                <a:buFontTx/>
                <a:buNone/>
              </a:pPr>
              <a:r>
                <a:rPr lang="en-US" altLang="ar-SA" sz="1600">
                  <a:latin typeface="Times New Roman" panose="02020603050405020304" pitchFamily="18" charset="0"/>
                  <a:ea typeface="MS PGothic" pitchFamily="34" charset="-128"/>
                  <a:cs typeface="Times New Roman" panose="02020603050405020304" pitchFamily="18" charset="0"/>
                </a:rPr>
                <a:t>	B.  Program Performance </a:t>
              </a:r>
              <a:r>
                <a:rPr lang="en-US" altLang="ar-SA" sz="1600" u="sng">
                  <a:latin typeface="Times New Roman" panose="02020603050405020304" pitchFamily="18" charset="0"/>
                  <a:ea typeface="MS PGothic" pitchFamily="34" charset="-128"/>
                  <a:cs typeface="Times New Roman" panose="02020603050405020304" pitchFamily="18" charset="0"/>
                </a:rPr>
                <a:t>Goals</a:t>
              </a:r>
            </a:p>
            <a:p>
              <a:pPr lvl="2" eaLnBrk="1" hangingPunct="1">
                <a:spcBef>
                  <a:spcPct val="75000"/>
                </a:spcBef>
                <a:buFontTx/>
                <a:buChar char="-"/>
              </a:pPr>
              <a:r>
                <a:rPr lang="en-US" altLang="ar-SA" sz="1600">
                  <a:latin typeface="Times New Roman" panose="02020603050405020304" pitchFamily="18" charset="0"/>
                  <a:ea typeface="MS PGothic" pitchFamily="34" charset="-128"/>
                  <a:cs typeface="Times New Roman" panose="02020603050405020304" pitchFamily="18" charset="0"/>
                </a:rPr>
                <a:t>Performance Measures</a:t>
              </a:r>
            </a:p>
            <a:p>
              <a:pPr eaLnBrk="1" hangingPunct="1">
                <a:spcBef>
                  <a:spcPct val="75000"/>
                </a:spcBef>
                <a:buFontTx/>
                <a:buNone/>
              </a:pPr>
              <a:r>
                <a:rPr lang="en-US" altLang="ar-SA" sz="1600">
                  <a:latin typeface="Times New Roman" panose="02020603050405020304" pitchFamily="18" charset="0"/>
                  <a:ea typeface="MS PGothic" pitchFamily="34" charset="-128"/>
                  <a:cs typeface="Times New Roman" panose="02020603050405020304" pitchFamily="18" charset="0"/>
                </a:rPr>
                <a:t>	C.  Strategies to Improve 	Performance</a:t>
              </a:r>
            </a:p>
          </p:txBody>
        </p:sp>
        <p:sp>
          <p:nvSpPr>
            <p:cNvPr id="12" name="Line 5"/>
            <p:cNvSpPr>
              <a:spLocks noChangeShapeType="1"/>
            </p:cNvSpPr>
            <p:nvPr/>
          </p:nvSpPr>
          <p:spPr bwMode="auto">
            <a:xfrm>
              <a:off x="738155" y="2916125"/>
              <a:ext cx="317721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13" name="Rectangle 6"/>
            <p:cNvSpPr>
              <a:spLocks noChangeArrowheads="1"/>
            </p:cNvSpPr>
            <p:nvPr/>
          </p:nvSpPr>
          <p:spPr bwMode="auto">
            <a:xfrm>
              <a:off x="5946223" y="2363048"/>
              <a:ext cx="4966839" cy="363784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ar-SA" altLang="ar-SA" sz="1800">
                <a:latin typeface="Times New Roman" panose="02020603050405020304" pitchFamily="18" charset="0"/>
                <a:ea typeface="MS PGothic" pitchFamily="34" charset="-128"/>
                <a:cs typeface="Times New Roman" panose="02020603050405020304" pitchFamily="18" charset="0"/>
              </a:endParaRPr>
            </a:p>
          </p:txBody>
        </p:sp>
        <p:sp>
          <p:nvSpPr>
            <p:cNvPr id="14" name="Line 7"/>
            <p:cNvSpPr>
              <a:spLocks noChangeShapeType="1"/>
            </p:cNvSpPr>
            <p:nvPr/>
          </p:nvSpPr>
          <p:spPr bwMode="auto">
            <a:xfrm>
              <a:off x="6146217" y="2916125"/>
              <a:ext cx="317927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15" name="Oval 8"/>
            <p:cNvSpPr>
              <a:spLocks noChangeArrowheads="1"/>
            </p:cNvSpPr>
            <p:nvPr/>
          </p:nvSpPr>
          <p:spPr bwMode="auto">
            <a:xfrm>
              <a:off x="4053505" y="1319213"/>
              <a:ext cx="3195766" cy="870901"/>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ar-SA" sz="1800">
                  <a:latin typeface="Times New Roman" panose="02020603050405020304" pitchFamily="18" charset="0"/>
                  <a:ea typeface="MS PGothic" pitchFamily="34" charset="-128"/>
                  <a:cs typeface="Times New Roman" panose="02020603050405020304" pitchFamily="18" charset="0"/>
                </a:rPr>
                <a:t>Program</a:t>
              </a:r>
            </a:p>
            <a:p>
              <a:pPr algn="ctr" eaLnBrk="1" hangingPunct="1">
                <a:spcBef>
                  <a:spcPct val="0"/>
                </a:spcBef>
                <a:buFontTx/>
                <a:buNone/>
              </a:pPr>
              <a:r>
                <a:rPr lang="en-US" altLang="ar-SA" sz="1600">
                  <a:latin typeface="Times New Roman" panose="02020603050405020304" pitchFamily="18" charset="0"/>
                  <a:ea typeface="MS PGothic" pitchFamily="34" charset="-128"/>
                  <a:cs typeface="Times New Roman" panose="02020603050405020304" pitchFamily="18" charset="0"/>
                </a:rPr>
                <a:t>Mission and Vision</a:t>
              </a:r>
            </a:p>
          </p:txBody>
        </p:sp>
        <p:sp>
          <p:nvSpPr>
            <p:cNvPr id="16" name="AutoShape 10"/>
            <p:cNvSpPr>
              <a:spLocks noChangeArrowheads="1"/>
            </p:cNvSpPr>
            <p:nvPr/>
          </p:nvSpPr>
          <p:spPr bwMode="auto">
            <a:xfrm>
              <a:off x="3905056" y="2568699"/>
              <a:ext cx="1923646" cy="1188725"/>
            </a:xfrm>
            <a:prstGeom prst="irregularSeal1">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90000"/>
                </a:lnSpc>
                <a:spcBef>
                  <a:spcPct val="0"/>
                </a:spcBef>
                <a:buFontTx/>
                <a:buNone/>
              </a:pPr>
              <a:r>
                <a:rPr lang="en-US" altLang="ar-SA" sz="1200">
                  <a:latin typeface="Times New Roman" panose="02020603050405020304" pitchFamily="18" charset="0"/>
                  <a:ea typeface="MS PGothic" pitchFamily="34" charset="-128"/>
                  <a:cs typeface="Times New Roman" panose="02020603050405020304" pitchFamily="18" charset="0"/>
                </a:rPr>
                <a:t>Shared</a:t>
              </a:r>
            </a:p>
            <a:p>
              <a:pPr algn="ctr" eaLnBrk="1" hangingPunct="1">
                <a:lnSpc>
                  <a:spcPct val="90000"/>
                </a:lnSpc>
                <a:spcBef>
                  <a:spcPct val="0"/>
                </a:spcBef>
                <a:buFontTx/>
                <a:buNone/>
              </a:pPr>
              <a:r>
                <a:rPr lang="en-US" altLang="ar-SA" sz="1200">
                  <a:latin typeface="Times New Roman" panose="02020603050405020304" pitchFamily="18" charset="0"/>
                  <a:ea typeface="MS PGothic" pitchFamily="34" charset="-128"/>
                  <a:cs typeface="Times New Roman" panose="02020603050405020304" pitchFamily="18" charset="0"/>
                </a:rPr>
                <a:t>Accountability*</a:t>
              </a:r>
            </a:p>
          </p:txBody>
        </p:sp>
        <p:sp>
          <p:nvSpPr>
            <p:cNvPr id="17" name="AutoShape 11"/>
            <p:cNvSpPr>
              <a:spLocks noChangeArrowheads="1"/>
            </p:cNvSpPr>
            <p:nvPr/>
          </p:nvSpPr>
          <p:spPr bwMode="auto">
            <a:xfrm>
              <a:off x="9607952" y="1987579"/>
              <a:ext cx="2006117" cy="1504992"/>
            </a:xfrm>
            <a:prstGeom prst="irregularSeal1">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90000"/>
                </a:lnSpc>
                <a:spcBef>
                  <a:spcPct val="0"/>
                </a:spcBef>
                <a:buFontTx/>
                <a:buNone/>
              </a:pPr>
              <a:r>
                <a:rPr lang="en-US" altLang="ar-SA" sz="1200">
                  <a:latin typeface="Times New Roman" panose="02020603050405020304" pitchFamily="18" charset="0"/>
                  <a:ea typeface="MS PGothic" pitchFamily="34" charset="-128"/>
                  <a:cs typeface="Times New Roman" panose="02020603050405020304" pitchFamily="18" charset="0"/>
                </a:rPr>
                <a:t>Direct</a:t>
              </a:r>
            </a:p>
            <a:p>
              <a:pPr algn="ctr" eaLnBrk="1" hangingPunct="1">
                <a:lnSpc>
                  <a:spcPct val="90000"/>
                </a:lnSpc>
                <a:spcBef>
                  <a:spcPct val="0"/>
                </a:spcBef>
                <a:buFontTx/>
                <a:buNone/>
              </a:pPr>
              <a:r>
                <a:rPr lang="en-US" altLang="ar-SA" sz="1200">
                  <a:latin typeface="Times New Roman" panose="02020603050405020304" pitchFamily="18" charset="0"/>
                  <a:ea typeface="MS PGothic" pitchFamily="34" charset="-128"/>
                  <a:cs typeface="Times New Roman" panose="02020603050405020304" pitchFamily="18" charset="0"/>
                </a:rPr>
                <a:t>Program</a:t>
              </a:r>
            </a:p>
            <a:p>
              <a:pPr algn="ctr" eaLnBrk="1" hangingPunct="1">
                <a:lnSpc>
                  <a:spcPct val="90000"/>
                </a:lnSpc>
                <a:spcBef>
                  <a:spcPct val="0"/>
                </a:spcBef>
                <a:buFontTx/>
                <a:buNone/>
              </a:pPr>
              <a:r>
                <a:rPr lang="en-US" altLang="ar-SA" sz="1200">
                  <a:latin typeface="Times New Roman" panose="02020603050405020304" pitchFamily="18" charset="0"/>
                  <a:ea typeface="MS PGothic" pitchFamily="34" charset="-128"/>
                  <a:cs typeface="Times New Roman" panose="02020603050405020304" pitchFamily="18" charset="0"/>
                </a:rPr>
                <a:t>Accountability</a:t>
              </a:r>
            </a:p>
          </p:txBody>
        </p:sp>
        <p:sp>
          <p:nvSpPr>
            <p:cNvPr id="18" name="Line 12"/>
            <p:cNvSpPr>
              <a:spLocks noChangeShapeType="1"/>
            </p:cNvSpPr>
            <p:nvPr/>
          </p:nvSpPr>
          <p:spPr bwMode="auto">
            <a:xfrm flipV="1">
              <a:off x="3123210" y="3378839"/>
              <a:ext cx="1198327" cy="27731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19" name="Line 13"/>
            <p:cNvSpPr>
              <a:spLocks noChangeShapeType="1"/>
            </p:cNvSpPr>
            <p:nvPr/>
          </p:nvSpPr>
          <p:spPr bwMode="auto">
            <a:xfrm flipV="1">
              <a:off x="9191501" y="3215254"/>
              <a:ext cx="1047357" cy="44090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20" name="Text Box 14"/>
            <p:cNvSpPr txBox="1">
              <a:spLocks noChangeArrowheads="1"/>
            </p:cNvSpPr>
            <p:nvPr/>
          </p:nvSpPr>
          <p:spPr bwMode="auto">
            <a:xfrm>
              <a:off x="678364" y="6259513"/>
              <a:ext cx="9430602"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spcBef>
                  <a:spcPct val="0"/>
                </a:spcBef>
                <a:buFontTx/>
                <a:buNone/>
              </a:pPr>
              <a:r>
                <a:rPr lang="en-US" altLang="ar-SA" sz="1200">
                  <a:latin typeface="Times New Roman" panose="02020603050405020304" pitchFamily="18" charset="0"/>
                  <a:ea typeface="MS PGothic" pitchFamily="34" charset="-128"/>
                  <a:cs typeface="Times New Roman" panose="02020603050405020304" pitchFamily="18" charset="0"/>
                </a:rPr>
                <a:t>*</a:t>
              </a:r>
              <a:r>
                <a:rPr lang="en-US" altLang="ar-SA" sz="1200" u="sng">
                  <a:latin typeface="Times New Roman" panose="02020603050405020304" pitchFamily="18" charset="0"/>
                  <a:ea typeface="MS PGothic" pitchFamily="34" charset="-128"/>
                  <a:cs typeface="Times New Roman" panose="02020603050405020304" pitchFamily="18" charset="0"/>
                </a:rPr>
                <a:t>Shared</a:t>
              </a:r>
              <a:r>
                <a:rPr lang="en-US" altLang="ar-SA" sz="1200">
                  <a:latin typeface="Times New Roman" panose="02020603050405020304" pitchFamily="18" charset="0"/>
                  <a:ea typeface="MS PGothic" pitchFamily="34" charset="-128"/>
                  <a:cs typeface="Times New Roman" panose="02020603050405020304" pitchFamily="18" charset="0"/>
                </a:rPr>
                <a:t> </a:t>
              </a:r>
              <a:r>
                <a:rPr lang="en-US" altLang="ar-SA" sz="1200" u="sng">
                  <a:latin typeface="Times New Roman" panose="02020603050405020304" pitchFamily="18" charset="0"/>
                  <a:ea typeface="MS PGothic" pitchFamily="34" charset="-128"/>
                  <a:cs typeface="Times New Roman" panose="02020603050405020304" pitchFamily="18" charset="0"/>
                </a:rPr>
                <a:t>Accountability</a:t>
              </a:r>
              <a:r>
                <a:rPr lang="en-US" altLang="ar-SA" sz="1200">
                  <a:latin typeface="Times New Roman" panose="02020603050405020304" pitchFamily="18" charset="0"/>
                  <a:ea typeface="MS PGothic" pitchFamily="34" charset="-128"/>
                  <a:cs typeface="Times New Roman" panose="02020603050405020304" pitchFamily="18" charset="0"/>
                </a:rPr>
                <a:t> – While accountability is shared with others within DHS or in the community, the program should assume responsibility to lead or influence the effort to improve population outcomes.</a:t>
              </a:r>
            </a:p>
          </p:txBody>
        </p:sp>
      </p:grpSp>
    </p:spTree>
    <p:extLst>
      <p:ext uri="{BB962C8B-B14F-4D97-AF65-F5344CB8AC3E}">
        <p14:creationId xmlns:p14="http://schemas.microsoft.com/office/powerpoint/2010/main" val="5300345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tile tx="0" ty="0" sx="100000" sy="100000" flip="none" algn="tl"/>
        </a:blipFill>
        <a:effectLst/>
      </p:bgPr>
    </p:bg>
    <p:spTree>
      <p:nvGrpSpPr>
        <p:cNvPr id="1" name=""/>
        <p:cNvGrpSpPr/>
        <p:nvPr/>
      </p:nvGrpSpPr>
      <p:grpSpPr>
        <a:xfrm>
          <a:off x="0" y="0"/>
          <a:ext cx="0" cy="0"/>
          <a:chOff x="0" y="0"/>
          <a:chExt cx="0" cy="0"/>
        </a:xfrm>
      </p:grpSpPr>
      <p:sp>
        <p:nvSpPr>
          <p:cNvPr id="11" name="Rectangle 2"/>
          <p:cNvSpPr>
            <a:spLocks noGrp="1" noChangeArrowheads="1"/>
          </p:cNvSpPr>
          <p:nvPr>
            <p:ph type="title"/>
          </p:nvPr>
        </p:nvSpPr>
        <p:spPr>
          <a:xfrm>
            <a:off x="539262" y="38100"/>
            <a:ext cx="11113476" cy="838200"/>
          </a:xfrm>
        </p:spPr>
        <p:txBody>
          <a:bodyPr>
            <a:normAutofit/>
          </a:bodyPr>
          <a:lstStyle/>
          <a:p>
            <a:pPr algn="ctr"/>
            <a:r>
              <a:rPr lang="en-US" sz="3600" b="1" dirty="0">
                <a:solidFill>
                  <a:schemeClr val="bg1"/>
                </a:solidFill>
                <a:latin typeface="Times New Roman" pitchFamily="18" charset="0"/>
                <a:cs typeface="Times New Roman" pitchFamily="18" charset="0"/>
              </a:rPr>
              <a:t>Public Health </a:t>
            </a:r>
            <a:r>
              <a:rPr lang="en-US" sz="3600" b="1" dirty="0" smtClean="0">
                <a:solidFill>
                  <a:schemeClr val="bg1"/>
                </a:solidFill>
                <a:latin typeface="Times New Roman" pitchFamily="18" charset="0"/>
                <a:cs typeface="Times New Roman" pitchFamily="18" charset="0"/>
              </a:rPr>
              <a:t>Measures Overall </a:t>
            </a:r>
            <a:r>
              <a:rPr lang="en-US" sz="3600" b="1" dirty="0">
                <a:solidFill>
                  <a:schemeClr val="bg1"/>
                </a:solidFill>
                <a:latin typeface="Times New Roman" pitchFamily="18" charset="0"/>
                <a:cs typeface="Times New Roman" pitchFamily="18" charset="0"/>
              </a:rPr>
              <a:t>Schematic of Plan</a:t>
            </a:r>
          </a:p>
        </p:txBody>
      </p:sp>
      <p:grpSp>
        <p:nvGrpSpPr>
          <p:cNvPr id="7" name="مجموعة 14"/>
          <p:cNvGrpSpPr>
            <a:grpSpLocks/>
          </p:cNvGrpSpPr>
          <p:nvPr/>
        </p:nvGrpSpPr>
        <p:grpSpPr bwMode="auto">
          <a:xfrm>
            <a:off x="561608" y="1547813"/>
            <a:ext cx="10916253" cy="4668733"/>
            <a:chOff x="538163" y="1547813"/>
            <a:chExt cx="8528050" cy="4829724"/>
          </a:xfrm>
        </p:grpSpPr>
        <p:sp>
          <p:nvSpPr>
            <p:cNvPr id="8" name="Rectangle 2"/>
            <p:cNvSpPr>
              <a:spLocks noChangeArrowheads="1"/>
            </p:cNvSpPr>
            <p:nvPr/>
          </p:nvSpPr>
          <p:spPr bwMode="auto">
            <a:xfrm>
              <a:off x="538163" y="2649538"/>
              <a:ext cx="3748087" cy="3708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ar-SA" altLang="ar-SA" sz="1800">
                <a:latin typeface="Times New Roman" panose="02020603050405020304" pitchFamily="18" charset="0"/>
                <a:ea typeface="MS PGothic" pitchFamily="34" charset="-128"/>
                <a:cs typeface="Times New Roman" panose="02020603050405020304" pitchFamily="18" charset="0"/>
              </a:endParaRPr>
            </a:p>
          </p:txBody>
        </p:sp>
        <p:sp>
          <p:nvSpPr>
            <p:cNvPr id="9" name="Text Box 3"/>
            <p:cNvSpPr txBox="1">
              <a:spLocks noChangeArrowheads="1"/>
            </p:cNvSpPr>
            <p:nvPr/>
          </p:nvSpPr>
          <p:spPr bwMode="auto">
            <a:xfrm>
              <a:off x="587375" y="2771775"/>
              <a:ext cx="3695700" cy="360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tabLst>
                  <a:tab pos="1030288" algn="l"/>
                </a:tabLst>
                <a:defRPr sz="3200">
                  <a:solidFill>
                    <a:schemeClr val="tx1"/>
                  </a:solidFill>
                  <a:latin typeface="Arial" charset="0"/>
                </a:defRPr>
              </a:lvl1pPr>
              <a:lvl2pPr marL="920750" indent="-457200">
                <a:spcBef>
                  <a:spcPct val="20000"/>
                </a:spcBef>
                <a:buChar char="•"/>
                <a:tabLst>
                  <a:tab pos="1030288" algn="l"/>
                </a:tabLst>
                <a:defRPr sz="2800">
                  <a:solidFill>
                    <a:schemeClr val="tx1"/>
                  </a:solidFill>
                  <a:latin typeface="Arial" charset="0"/>
                </a:defRPr>
              </a:lvl2pPr>
              <a:lvl3pPr marL="1371600" indent="-457200">
                <a:spcBef>
                  <a:spcPct val="20000"/>
                </a:spcBef>
                <a:buChar char="•"/>
                <a:tabLst>
                  <a:tab pos="1030288" algn="l"/>
                </a:tabLst>
                <a:defRPr sz="2400">
                  <a:solidFill>
                    <a:schemeClr val="tx1"/>
                  </a:solidFill>
                  <a:latin typeface="Arial" charset="0"/>
                </a:defRPr>
              </a:lvl3pPr>
              <a:lvl4pPr marL="1600200" indent="-228600">
                <a:spcBef>
                  <a:spcPct val="20000"/>
                </a:spcBef>
                <a:buChar char="•"/>
                <a:tabLst>
                  <a:tab pos="1030288" algn="l"/>
                </a:tabLst>
                <a:defRPr sz="2000">
                  <a:solidFill>
                    <a:schemeClr val="tx1"/>
                  </a:solidFill>
                  <a:latin typeface="Arial" charset="0"/>
                </a:defRPr>
              </a:lvl4pPr>
              <a:lvl5pPr marL="2057400" indent="-228600">
                <a:spcBef>
                  <a:spcPct val="20000"/>
                </a:spcBef>
                <a:buChar char="•"/>
                <a:tabLst>
                  <a:tab pos="1030288" algn="l"/>
                </a:tabLst>
                <a:defRPr sz="2000">
                  <a:solidFill>
                    <a:schemeClr val="tx1"/>
                  </a:solidFill>
                  <a:latin typeface="Arial" charset="0"/>
                </a:defRPr>
              </a:lvl5pPr>
              <a:lvl6pPr marL="2514600" indent="-228600" eaLnBrk="0" fontAlgn="base" hangingPunct="0">
                <a:spcBef>
                  <a:spcPct val="20000"/>
                </a:spcBef>
                <a:spcAft>
                  <a:spcPct val="0"/>
                </a:spcAft>
                <a:buChar char="•"/>
                <a:tabLst>
                  <a:tab pos="1030288" algn="l"/>
                </a:tabLst>
                <a:defRPr sz="2000">
                  <a:solidFill>
                    <a:schemeClr val="tx1"/>
                  </a:solidFill>
                  <a:latin typeface="Arial" charset="0"/>
                </a:defRPr>
              </a:lvl6pPr>
              <a:lvl7pPr marL="2971800" indent="-228600" eaLnBrk="0" fontAlgn="base" hangingPunct="0">
                <a:spcBef>
                  <a:spcPct val="20000"/>
                </a:spcBef>
                <a:spcAft>
                  <a:spcPct val="0"/>
                </a:spcAft>
                <a:buChar char="•"/>
                <a:tabLst>
                  <a:tab pos="1030288" algn="l"/>
                </a:tabLst>
                <a:defRPr sz="2000">
                  <a:solidFill>
                    <a:schemeClr val="tx1"/>
                  </a:solidFill>
                  <a:latin typeface="Arial" charset="0"/>
                </a:defRPr>
              </a:lvl7pPr>
              <a:lvl8pPr marL="3429000" indent="-228600" eaLnBrk="0" fontAlgn="base" hangingPunct="0">
                <a:spcBef>
                  <a:spcPct val="20000"/>
                </a:spcBef>
                <a:spcAft>
                  <a:spcPct val="0"/>
                </a:spcAft>
                <a:buChar char="•"/>
                <a:tabLst>
                  <a:tab pos="1030288" algn="l"/>
                </a:tabLst>
                <a:defRPr sz="2000">
                  <a:solidFill>
                    <a:schemeClr val="tx1"/>
                  </a:solidFill>
                  <a:latin typeface="Arial" charset="0"/>
                </a:defRPr>
              </a:lvl8pPr>
              <a:lvl9pPr marL="3886200" indent="-228600" eaLnBrk="0" fontAlgn="base" hangingPunct="0">
                <a:spcBef>
                  <a:spcPct val="20000"/>
                </a:spcBef>
                <a:spcAft>
                  <a:spcPct val="0"/>
                </a:spcAft>
                <a:buChar char="•"/>
                <a:tabLst>
                  <a:tab pos="1030288" algn="l"/>
                </a:tabLst>
                <a:defRPr sz="2000">
                  <a:solidFill>
                    <a:schemeClr val="tx1"/>
                  </a:solidFill>
                  <a:latin typeface="Arial" charset="0"/>
                </a:defRPr>
              </a:lvl9pPr>
            </a:lstStyle>
            <a:p>
              <a:pPr eaLnBrk="1" hangingPunct="1">
                <a:spcBef>
                  <a:spcPct val="50000"/>
                </a:spcBef>
                <a:buFontTx/>
                <a:buAutoNum type="romanUcPeriod"/>
              </a:pPr>
              <a:r>
                <a:rPr lang="en-US" altLang="ar-SA" sz="1800">
                  <a:latin typeface="Times New Roman" panose="02020603050405020304" pitchFamily="18" charset="0"/>
                  <a:ea typeface="MS PGothic" pitchFamily="34" charset="-128"/>
                  <a:cs typeface="Times New Roman" panose="02020603050405020304" pitchFamily="18" charset="0"/>
                </a:rPr>
                <a:t>Population Measures</a:t>
              </a:r>
            </a:p>
            <a:p>
              <a:pPr eaLnBrk="1" hangingPunct="1">
                <a:spcBef>
                  <a:spcPct val="0"/>
                </a:spcBef>
                <a:buFontTx/>
                <a:buNone/>
              </a:pPr>
              <a:endParaRPr lang="en-US" altLang="ar-SA" sz="1000">
                <a:latin typeface="Times New Roman" panose="02020603050405020304" pitchFamily="18" charset="0"/>
                <a:ea typeface="MS PGothic" pitchFamily="34" charset="-128"/>
                <a:cs typeface="Times New Roman" panose="02020603050405020304" pitchFamily="18" charset="0"/>
              </a:endParaRPr>
            </a:p>
            <a:p>
              <a:pPr lvl="1" eaLnBrk="1" hangingPunct="1">
                <a:spcBef>
                  <a:spcPct val="75000"/>
                </a:spcBef>
                <a:buFontTx/>
                <a:buAutoNum type="alphaUcPeriod"/>
              </a:pPr>
              <a:r>
                <a:rPr lang="en-US" altLang="ar-SA" sz="1600">
                  <a:latin typeface="Times New Roman" panose="02020603050405020304" pitchFamily="18" charset="0"/>
                  <a:ea typeface="MS PGothic" pitchFamily="34" charset="-128"/>
                  <a:cs typeface="Times New Roman" panose="02020603050405020304" pitchFamily="18" charset="0"/>
                </a:rPr>
                <a:t>Population</a:t>
              </a:r>
            </a:p>
            <a:p>
              <a:pPr lvl="1" eaLnBrk="1" hangingPunct="1">
                <a:spcBef>
                  <a:spcPct val="75000"/>
                </a:spcBef>
                <a:buFontTx/>
                <a:buAutoNum type="alphaUcPeriod"/>
              </a:pPr>
              <a:r>
                <a:rPr lang="en-US" altLang="ar-SA" sz="1600">
                  <a:latin typeface="Times New Roman" panose="02020603050405020304" pitchFamily="18" charset="0"/>
                  <a:ea typeface="MS PGothic" pitchFamily="34" charset="-128"/>
                  <a:cs typeface="Times New Roman" panose="02020603050405020304" pitchFamily="18" charset="0"/>
                </a:rPr>
                <a:t>Population </a:t>
              </a:r>
              <a:r>
                <a:rPr lang="en-US" altLang="ar-SA" sz="1600" u="sng">
                  <a:latin typeface="Times New Roman" panose="02020603050405020304" pitchFamily="18" charset="0"/>
                  <a:ea typeface="MS PGothic" pitchFamily="34" charset="-128"/>
                  <a:cs typeface="Times New Roman" panose="02020603050405020304" pitchFamily="18" charset="0"/>
                </a:rPr>
                <a:t>Goals</a:t>
              </a:r>
            </a:p>
            <a:p>
              <a:pPr lvl="1" eaLnBrk="1" hangingPunct="1">
                <a:spcBef>
                  <a:spcPct val="75000"/>
                </a:spcBef>
                <a:buFontTx/>
                <a:buNone/>
              </a:pPr>
              <a:r>
                <a:rPr lang="en-US" altLang="ar-SA" sz="1600">
                  <a:latin typeface="Times New Roman" panose="02020603050405020304" pitchFamily="18" charset="0"/>
                  <a:ea typeface="MS PGothic" pitchFamily="34" charset="-128"/>
                  <a:cs typeface="Times New Roman" panose="02020603050405020304" pitchFamily="18" charset="0"/>
                </a:rPr>
                <a:t>	-	(Population) Indicators</a:t>
              </a:r>
            </a:p>
            <a:p>
              <a:pPr lvl="1" eaLnBrk="1" hangingPunct="1">
                <a:spcBef>
                  <a:spcPct val="75000"/>
                </a:spcBef>
                <a:buFontTx/>
                <a:buAutoNum type="alphaUcPeriod" startAt="3"/>
              </a:pPr>
              <a:r>
                <a:rPr lang="en-US" altLang="ar-SA" sz="1600">
                  <a:latin typeface="Times New Roman" panose="02020603050405020304" pitchFamily="18" charset="0"/>
                  <a:ea typeface="MS PGothic" pitchFamily="34" charset="-128"/>
                  <a:cs typeface="Times New Roman" panose="02020603050405020304" pitchFamily="18" charset="0"/>
                </a:rPr>
                <a:t>Effective Strategies</a:t>
              </a:r>
            </a:p>
            <a:p>
              <a:pPr lvl="1" eaLnBrk="1" hangingPunct="1">
                <a:spcBef>
                  <a:spcPct val="75000"/>
                </a:spcBef>
                <a:buFontTx/>
                <a:buAutoNum type="alphaUcPeriod" startAt="3"/>
              </a:pPr>
              <a:r>
                <a:rPr lang="en-US" altLang="ar-SA" sz="1600">
                  <a:latin typeface="Times New Roman" panose="02020603050405020304" pitchFamily="18" charset="0"/>
                  <a:ea typeface="MS PGothic" pitchFamily="34" charset="-128"/>
                  <a:cs typeface="Times New Roman" panose="02020603050405020304" pitchFamily="18" charset="0"/>
                </a:rPr>
                <a:t>Role(s) of the Program </a:t>
              </a:r>
            </a:p>
            <a:p>
              <a:pPr lvl="2" eaLnBrk="1" hangingPunct="1">
                <a:spcBef>
                  <a:spcPct val="75000"/>
                </a:spcBef>
                <a:buFontTx/>
                <a:buNone/>
              </a:pPr>
              <a:r>
                <a:rPr lang="en-US" altLang="ar-SA" sz="1400">
                  <a:latin typeface="Times New Roman" panose="02020603050405020304" pitchFamily="18" charset="0"/>
                  <a:ea typeface="MS PGothic" pitchFamily="34" charset="-128"/>
                  <a:cs typeface="Times New Roman" panose="02020603050405020304" pitchFamily="18" charset="0"/>
                </a:rPr>
                <a:t>-	(Services and Activities)</a:t>
              </a:r>
            </a:p>
            <a:p>
              <a:pPr lvl="1" eaLnBrk="1" hangingPunct="1">
                <a:spcBef>
                  <a:spcPct val="75000"/>
                </a:spcBef>
                <a:buFontTx/>
                <a:buAutoNum type="alphaUcPeriod" startAt="3"/>
              </a:pPr>
              <a:r>
                <a:rPr lang="en-US" altLang="ar-SA" sz="1600">
                  <a:latin typeface="Times New Roman" panose="02020603050405020304" pitchFamily="18" charset="0"/>
                  <a:ea typeface="MS PGothic" pitchFamily="34" charset="-128"/>
                  <a:cs typeface="Times New Roman" panose="02020603050405020304" pitchFamily="18" charset="0"/>
                </a:rPr>
                <a:t>Partners</a:t>
              </a:r>
            </a:p>
          </p:txBody>
        </p:sp>
        <p:sp>
          <p:nvSpPr>
            <p:cNvPr id="10" name="Text Box 4"/>
            <p:cNvSpPr txBox="1">
              <a:spLocks noChangeArrowheads="1"/>
            </p:cNvSpPr>
            <p:nvPr/>
          </p:nvSpPr>
          <p:spPr bwMode="auto">
            <a:xfrm>
              <a:off x="4722813" y="2771775"/>
              <a:ext cx="3798887" cy="2324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98463" indent="-398463">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96975" indent="-282575">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AutoNum type="romanUcPeriod" startAt="2"/>
              </a:pPr>
              <a:r>
                <a:rPr lang="en-US" altLang="ar-SA" sz="1800">
                  <a:latin typeface="Times New Roman" panose="02020603050405020304" pitchFamily="18" charset="0"/>
                  <a:ea typeface="MS PGothic" pitchFamily="34" charset="-128"/>
                  <a:cs typeface="Times New Roman" panose="02020603050405020304" pitchFamily="18" charset="0"/>
                </a:rPr>
                <a:t>Program Performance</a:t>
              </a:r>
            </a:p>
            <a:p>
              <a:pPr eaLnBrk="1" hangingPunct="1">
                <a:spcBef>
                  <a:spcPct val="0"/>
                </a:spcBef>
                <a:buFontTx/>
                <a:buNone/>
              </a:pPr>
              <a:endParaRPr lang="en-US" altLang="ar-SA" sz="1000">
                <a:latin typeface="Times New Roman" panose="02020603050405020304" pitchFamily="18" charset="0"/>
                <a:ea typeface="MS PGothic" pitchFamily="34" charset="-128"/>
                <a:cs typeface="Times New Roman" panose="02020603050405020304" pitchFamily="18" charset="0"/>
              </a:endParaRPr>
            </a:p>
            <a:p>
              <a:pPr eaLnBrk="1" hangingPunct="1">
                <a:spcBef>
                  <a:spcPct val="75000"/>
                </a:spcBef>
                <a:buFontTx/>
                <a:buNone/>
              </a:pPr>
              <a:r>
                <a:rPr lang="en-US" altLang="ar-SA" sz="1600">
                  <a:latin typeface="Times New Roman" panose="02020603050405020304" pitchFamily="18" charset="0"/>
                  <a:ea typeface="MS PGothic" pitchFamily="34" charset="-128"/>
                  <a:cs typeface="Times New Roman" panose="02020603050405020304" pitchFamily="18" charset="0"/>
                </a:rPr>
                <a:t>	A.  Program Customers</a:t>
              </a:r>
            </a:p>
            <a:p>
              <a:pPr eaLnBrk="1" hangingPunct="1">
                <a:spcBef>
                  <a:spcPct val="75000"/>
                </a:spcBef>
                <a:buFontTx/>
                <a:buNone/>
              </a:pPr>
              <a:r>
                <a:rPr lang="en-US" altLang="ar-SA" sz="1600">
                  <a:latin typeface="Times New Roman" panose="02020603050405020304" pitchFamily="18" charset="0"/>
                  <a:ea typeface="MS PGothic" pitchFamily="34" charset="-128"/>
                  <a:cs typeface="Times New Roman" panose="02020603050405020304" pitchFamily="18" charset="0"/>
                </a:rPr>
                <a:t>	B.  Program Performance </a:t>
              </a:r>
              <a:r>
                <a:rPr lang="en-US" altLang="ar-SA" sz="1600" u="sng">
                  <a:latin typeface="Times New Roman" panose="02020603050405020304" pitchFamily="18" charset="0"/>
                  <a:ea typeface="MS PGothic" pitchFamily="34" charset="-128"/>
                  <a:cs typeface="Times New Roman" panose="02020603050405020304" pitchFamily="18" charset="0"/>
                </a:rPr>
                <a:t>Goals</a:t>
              </a:r>
            </a:p>
            <a:p>
              <a:pPr lvl="2" eaLnBrk="1" hangingPunct="1">
                <a:spcBef>
                  <a:spcPct val="75000"/>
                </a:spcBef>
                <a:buFontTx/>
                <a:buChar char="-"/>
              </a:pPr>
              <a:r>
                <a:rPr lang="en-US" altLang="ar-SA" sz="1600">
                  <a:latin typeface="Times New Roman" panose="02020603050405020304" pitchFamily="18" charset="0"/>
                  <a:ea typeface="MS PGothic" pitchFamily="34" charset="-128"/>
                  <a:cs typeface="Times New Roman" panose="02020603050405020304" pitchFamily="18" charset="0"/>
                </a:rPr>
                <a:t>Performance Measures</a:t>
              </a:r>
            </a:p>
            <a:p>
              <a:pPr eaLnBrk="1" hangingPunct="1">
                <a:spcBef>
                  <a:spcPct val="75000"/>
                </a:spcBef>
                <a:buFontTx/>
                <a:buNone/>
              </a:pPr>
              <a:r>
                <a:rPr lang="en-US" altLang="ar-SA" sz="1600">
                  <a:latin typeface="Times New Roman" panose="02020603050405020304" pitchFamily="18" charset="0"/>
                  <a:ea typeface="MS PGothic" pitchFamily="34" charset="-128"/>
                  <a:cs typeface="Times New Roman" panose="02020603050405020304" pitchFamily="18" charset="0"/>
                </a:rPr>
                <a:t>	C.  Strategies to Improve Performance</a:t>
              </a:r>
            </a:p>
          </p:txBody>
        </p:sp>
        <p:sp>
          <p:nvSpPr>
            <p:cNvPr id="12" name="Line 5"/>
            <p:cNvSpPr>
              <a:spLocks noChangeShapeType="1"/>
            </p:cNvSpPr>
            <p:nvPr/>
          </p:nvSpPr>
          <p:spPr bwMode="auto">
            <a:xfrm>
              <a:off x="692150" y="3213100"/>
              <a:ext cx="244633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13" name="Rectangle 6"/>
            <p:cNvSpPr>
              <a:spLocks noChangeArrowheads="1"/>
            </p:cNvSpPr>
            <p:nvPr/>
          </p:nvSpPr>
          <p:spPr bwMode="auto">
            <a:xfrm>
              <a:off x="4702175" y="2649538"/>
              <a:ext cx="3824288" cy="37068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ar-SA" altLang="ar-SA" sz="1800">
                <a:latin typeface="Times New Roman" panose="02020603050405020304" pitchFamily="18" charset="0"/>
                <a:ea typeface="MS PGothic" pitchFamily="34" charset="-128"/>
                <a:cs typeface="Times New Roman" panose="02020603050405020304" pitchFamily="18" charset="0"/>
              </a:endParaRPr>
            </a:p>
          </p:txBody>
        </p:sp>
        <p:sp>
          <p:nvSpPr>
            <p:cNvPr id="14" name="Line 7"/>
            <p:cNvSpPr>
              <a:spLocks noChangeShapeType="1"/>
            </p:cNvSpPr>
            <p:nvPr/>
          </p:nvSpPr>
          <p:spPr bwMode="auto">
            <a:xfrm>
              <a:off x="4856163" y="3213100"/>
              <a:ext cx="24479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15" name="Oval 8"/>
            <p:cNvSpPr>
              <a:spLocks noChangeArrowheads="1"/>
            </p:cNvSpPr>
            <p:nvPr/>
          </p:nvSpPr>
          <p:spPr bwMode="auto">
            <a:xfrm>
              <a:off x="3244850" y="1547813"/>
              <a:ext cx="2460625" cy="887412"/>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ar-SA" sz="1800">
                  <a:latin typeface="Times New Roman" panose="02020603050405020304" pitchFamily="18" charset="0"/>
                  <a:ea typeface="MS PGothic" pitchFamily="34" charset="-128"/>
                  <a:cs typeface="Times New Roman" panose="02020603050405020304" pitchFamily="18" charset="0"/>
                </a:rPr>
                <a:t>Program</a:t>
              </a:r>
            </a:p>
            <a:p>
              <a:pPr algn="ctr" eaLnBrk="1" hangingPunct="1">
                <a:spcBef>
                  <a:spcPct val="0"/>
                </a:spcBef>
                <a:buFontTx/>
                <a:buNone/>
              </a:pPr>
              <a:r>
                <a:rPr lang="en-US" altLang="ar-SA" sz="1600">
                  <a:latin typeface="Times New Roman" panose="02020603050405020304" pitchFamily="18" charset="0"/>
                  <a:ea typeface="MS PGothic" pitchFamily="34" charset="-128"/>
                  <a:cs typeface="Times New Roman" panose="02020603050405020304" pitchFamily="18" charset="0"/>
                </a:rPr>
                <a:t>Mission and Vision</a:t>
              </a:r>
            </a:p>
          </p:txBody>
        </p:sp>
        <p:sp>
          <p:nvSpPr>
            <p:cNvPr id="16" name="AutoShape 10"/>
            <p:cNvSpPr>
              <a:spLocks noChangeArrowheads="1"/>
            </p:cNvSpPr>
            <p:nvPr/>
          </p:nvSpPr>
          <p:spPr bwMode="auto">
            <a:xfrm>
              <a:off x="3130550" y="2859088"/>
              <a:ext cx="1441450" cy="1211262"/>
            </a:xfrm>
            <a:prstGeom prst="irregularSeal1">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90000"/>
                </a:lnSpc>
                <a:spcBef>
                  <a:spcPct val="0"/>
                </a:spcBef>
                <a:buFontTx/>
                <a:buNone/>
              </a:pPr>
              <a:r>
                <a:rPr lang="en-US" altLang="ar-SA" sz="1200">
                  <a:latin typeface="Times New Roman" panose="02020603050405020304" pitchFamily="18" charset="0"/>
                  <a:ea typeface="MS PGothic" pitchFamily="34" charset="-128"/>
                  <a:cs typeface="Times New Roman" panose="02020603050405020304" pitchFamily="18" charset="0"/>
                </a:rPr>
                <a:t>Shared</a:t>
              </a:r>
            </a:p>
            <a:p>
              <a:pPr algn="ctr" eaLnBrk="1" hangingPunct="1">
                <a:lnSpc>
                  <a:spcPct val="90000"/>
                </a:lnSpc>
                <a:spcBef>
                  <a:spcPct val="0"/>
                </a:spcBef>
                <a:buFontTx/>
                <a:buNone/>
              </a:pPr>
              <a:r>
                <a:rPr lang="en-US" altLang="ar-SA" sz="1200">
                  <a:latin typeface="Times New Roman" panose="02020603050405020304" pitchFamily="18" charset="0"/>
                  <a:ea typeface="MS PGothic" pitchFamily="34" charset="-128"/>
                  <a:cs typeface="Times New Roman" panose="02020603050405020304" pitchFamily="18" charset="0"/>
                </a:rPr>
                <a:t>Accountability</a:t>
              </a:r>
            </a:p>
          </p:txBody>
        </p:sp>
        <p:sp>
          <p:nvSpPr>
            <p:cNvPr id="17" name="AutoShape 11"/>
            <p:cNvSpPr>
              <a:spLocks noChangeArrowheads="1"/>
            </p:cNvSpPr>
            <p:nvPr/>
          </p:nvSpPr>
          <p:spPr bwMode="auto">
            <a:xfrm>
              <a:off x="7521575" y="2266950"/>
              <a:ext cx="1544638" cy="1533525"/>
            </a:xfrm>
            <a:prstGeom prst="irregularSeal1">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90000"/>
                </a:lnSpc>
                <a:spcBef>
                  <a:spcPct val="0"/>
                </a:spcBef>
                <a:buFontTx/>
                <a:buNone/>
              </a:pPr>
              <a:r>
                <a:rPr lang="en-US" altLang="ar-SA" sz="1200">
                  <a:latin typeface="Times New Roman" panose="02020603050405020304" pitchFamily="18" charset="0"/>
                  <a:ea typeface="MS PGothic" pitchFamily="34" charset="-128"/>
                  <a:cs typeface="Times New Roman" panose="02020603050405020304" pitchFamily="18" charset="0"/>
                </a:rPr>
                <a:t>Direct</a:t>
              </a:r>
            </a:p>
            <a:p>
              <a:pPr algn="ctr" eaLnBrk="1" hangingPunct="1">
                <a:lnSpc>
                  <a:spcPct val="90000"/>
                </a:lnSpc>
                <a:spcBef>
                  <a:spcPct val="0"/>
                </a:spcBef>
                <a:buFontTx/>
                <a:buNone/>
              </a:pPr>
              <a:r>
                <a:rPr lang="en-US" altLang="ar-SA" sz="1200">
                  <a:latin typeface="Times New Roman" panose="02020603050405020304" pitchFamily="18" charset="0"/>
                  <a:ea typeface="MS PGothic" pitchFamily="34" charset="-128"/>
                  <a:cs typeface="Times New Roman" panose="02020603050405020304" pitchFamily="18" charset="0"/>
                </a:rPr>
                <a:t>Program</a:t>
              </a:r>
            </a:p>
            <a:p>
              <a:pPr algn="ctr" eaLnBrk="1" hangingPunct="1">
                <a:lnSpc>
                  <a:spcPct val="90000"/>
                </a:lnSpc>
                <a:spcBef>
                  <a:spcPct val="0"/>
                </a:spcBef>
                <a:buFontTx/>
                <a:buNone/>
              </a:pPr>
              <a:r>
                <a:rPr lang="en-US" altLang="ar-SA" sz="1200">
                  <a:latin typeface="Times New Roman" panose="02020603050405020304" pitchFamily="18" charset="0"/>
                  <a:ea typeface="MS PGothic" pitchFamily="34" charset="-128"/>
                  <a:cs typeface="Times New Roman" panose="02020603050405020304" pitchFamily="18" charset="0"/>
                </a:rPr>
                <a:t>Accountability</a:t>
              </a:r>
            </a:p>
          </p:txBody>
        </p:sp>
        <p:sp>
          <p:nvSpPr>
            <p:cNvPr id="18" name="Line 12"/>
            <p:cNvSpPr>
              <a:spLocks noChangeShapeType="1"/>
            </p:cNvSpPr>
            <p:nvPr/>
          </p:nvSpPr>
          <p:spPr bwMode="auto">
            <a:xfrm flipV="1">
              <a:off x="3013075" y="3684588"/>
              <a:ext cx="438150" cy="2825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19" name="Line 13"/>
            <p:cNvSpPr>
              <a:spLocks noChangeShapeType="1"/>
            </p:cNvSpPr>
            <p:nvPr/>
          </p:nvSpPr>
          <p:spPr bwMode="auto">
            <a:xfrm flipV="1">
              <a:off x="7762875" y="3517900"/>
              <a:ext cx="244475" cy="3476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20" name="Text Box 14"/>
            <p:cNvSpPr txBox="1">
              <a:spLocks noChangeArrowheads="1"/>
            </p:cNvSpPr>
            <p:nvPr/>
          </p:nvSpPr>
          <p:spPr bwMode="auto">
            <a:xfrm>
              <a:off x="690563" y="4319588"/>
              <a:ext cx="7702550" cy="1432754"/>
            </a:xfrm>
            <a:prstGeom prst="rect">
              <a:avLst/>
            </a:prstGeom>
            <a:solidFill>
              <a:schemeClr val="bg1"/>
            </a:solidFill>
            <a:ln w="28575">
              <a:solidFill>
                <a:srgbClr val="C80000"/>
              </a:solidFill>
              <a:prstDash val="dash"/>
              <a:miter lim="800000"/>
              <a:headEnd/>
              <a:tailEnd/>
            </a:ln>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ar-SA" sz="1800" i="1">
                  <a:latin typeface="Times New Roman" panose="02020603050405020304" pitchFamily="18" charset="0"/>
                  <a:ea typeface="MS PGothic" pitchFamily="34" charset="-128"/>
                  <a:cs typeface="Times New Roman" panose="02020603050405020304" pitchFamily="18" charset="0"/>
                </a:rPr>
                <a:t>Key Concept #1</a:t>
              </a:r>
              <a:endParaRPr lang="en-US" altLang="ar-SA" sz="1800">
                <a:latin typeface="Times New Roman" panose="02020603050405020304" pitchFamily="18" charset="0"/>
                <a:ea typeface="MS PGothic" pitchFamily="34" charset="-128"/>
                <a:cs typeface="Times New Roman" panose="02020603050405020304" pitchFamily="18" charset="0"/>
              </a:endParaRPr>
            </a:p>
            <a:p>
              <a:pPr eaLnBrk="1" hangingPunct="1">
                <a:spcBef>
                  <a:spcPct val="0"/>
                </a:spcBef>
                <a:buFontTx/>
                <a:buNone/>
              </a:pPr>
              <a:r>
                <a:rPr lang="en-US" altLang="ar-SA" sz="1800">
                  <a:latin typeface="Times New Roman" panose="02020603050405020304" pitchFamily="18" charset="0"/>
                  <a:ea typeface="MS PGothic" pitchFamily="34" charset="-128"/>
                  <a:cs typeface="Times New Roman" panose="02020603050405020304" pitchFamily="18" charset="0"/>
                </a:rPr>
                <a:t>    </a:t>
              </a:r>
              <a:r>
                <a:rPr lang="en-US" altLang="ar-SA" sz="1600">
                  <a:latin typeface="Times New Roman" panose="02020603050405020304" pitchFamily="18" charset="0"/>
                  <a:ea typeface="MS PGothic" pitchFamily="34" charset="-128"/>
                  <a:cs typeface="Times New Roman" panose="02020603050405020304" pitchFamily="18" charset="0"/>
                </a:rPr>
                <a:t>A critical first concept is the </a:t>
              </a:r>
              <a:r>
                <a:rPr lang="en-US" altLang="ar-SA" sz="1600" u="sng">
                  <a:latin typeface="Times New Roman" panose="02020603050405020304" pitchFamily="18" charset="0"/>
                  <a:ea typeface="MS PGothic" pitchFamily="34" charset="-128"/>
                  <a:cs typeface="Times New Roman" panose="02020603050405020304" pitchFamily="18" charset="0"/>
                </a:rPr>
                <a:t>distinction</a:t>
              </a:r>
              <a:r>
                <a:rPr lang="en-US" altLang="ar-SA" sz="1600">
                  <a:latin typeface="Times New Roman" panose="02020603050405020304" pitchFamily="18" charset="0"/>
                  <a:ea typeface="MS PGothic" pitchFamily="34" charset="-128"/>
                  <a:cs typeface="Times New Roman" panose="02020603050405020304" pitchFamily="18" charset="0"/>
                </a:rPr>
                <a:t> between goals that are at the population level and those that are at the program level. While population-level goals are the primary target of interest, accountability for them is shared with others in the community.  Only, program-level goals are directly under the control of the program and are therefore the basis for within-organization performance measurement and accountability.</a:t>
              </a:r>
              <a:endParaRPr lang="en-US" altLang="ar-SA" sz="1800">
                <a:latin typeface="Times New Roman" panose="02020603050405020304" pitchFamily="18" charset="0"/>
                <a:ea typeface="MS PGothic" pitchFamily="34" charset="-128"/>
                <a:cs typeface="Times New Roman" panose="02020603050405020304" pitchFamily="18" charset="0"/>
              </a:endParaRPr>
            </a:p>
          </p:txBody>
        </p:sp>
      </p:grpSp>
    </p:spTree>
    <p:extLst>
      <p:ext uri="{BB962C8B-B14F-4D97-AF65-F5344CB8AC3E}">
        <p14:creationId xmlns:p14="http://schemas.microsoft.com/office/powerpoint/2010/main" val="1694749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420</TotalTime>
  <Words>2181</Words>
  <Application>Microsoft Office PowerPoint</Application>
  <PresentationFormat>Custom</PresentationFormat>
  <Paragraphs>452</Paragraphs>
  <Slides>32</Slides>
  <Notes>30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Public Health Management Tools</vt:lpstr>
      <vt:lpstr>Overview</vt:lpstr>
      <vt:lpstr>What is “Quality”?</vt:lpstr>
      <vt:lpstr>HHS Definition of Public Health Quality </vt:lpstr>
      <vt:lpstr>Quality in Public Health Practice is…</vt:lpstr>
      <vt:lpstr>Core Functions of Public Health Implications for Quality</vt:lpstr>
      <vt:lpstr>LAC DPH Performance Measurement Public Health Measures</vt:lpstr>
      <vt:lpstr>Public Health Measures “Overall Schematic of Plan”</vt:lpstr>
      <vt:lpstr>Public Health Measures Overall Schematic of Plan</vt:lpstr>
      <vt:lpstr>Public Health Measures Overall Schematic of Plan</vt:lpstr>
      <vt:lpstr>PowerPoint Presentation</vt:lpstr>
      <vt:lpstr>Example: Tobacco Control</vt:lpstr>
      <vt:lpstr>The Core Functions and Essential Services</vt:lpstr>
      <vt:lpstr>The Core Functions and Essential Services</vt:lpstr>
      <vt:lpstr>PowerPoint Presentation</vt:lpstr>
      <vt:lpstr>Public Health Prioritization</vt:lpstr>
      <vt:lpstr>To Conduct Priority-Setting Effectively…</vt:lpstr>
      <vt:lpstr>Public Accountability</vt:lpstr>
      <vt:lpstr>General Approach to Using the Priority-Setting Tool</vt:lpstr>
      <vt:lpstr>General Approach to Using the Priority-Setting Tool</vt:lpstr>
      <vt:lpstr>Example: Choosing Among Health Problems</vt:lpstr>
      <vt:lpstr>PowerPoint Presentation</vt:lpstr>
      <vt:lpstr>PowerPoint Presentation</vt:lpstr>
      <vt:lpstr>Rationale for Decision-Making</vt:lpstr>
      <vt:lpstr>How to “Find” EVIDENCE</vt:lpstr>
      <vt:lpstr>PowerPoint Presentation</vt:lpstr>
      <vt:lpstr>Quality Improvement</vt:lpstr>
      <vt:lpstr>Turning Point Performance Management</vt:lpstr>
      <vt:lpstr>Elements of Successful Change</vt:lpstr>
      <vt:lpstr>Organizational Factors Leading to Successful Implementation</vt:lpstr>
      <vt:lpstr>Summary</vt:lpstr>
      <vt:lpstr>Questions</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 OSamarkandi</dc:creator>
  <cp:lastModifiedBy>User</cp:lastModifiedBy>
  <cp:revision>54</cp:revision>
  <dcterms:created xsi:type="dcterms:W3CDTF">2017-03-15T21:22:10Z</dcterms:created>
  <dcterms:modified xsi:type="dcterms:W3CDTF">2017-09-19T08:01:28Z</dcterms:modified>
</cp:coreProperties>
</file>