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75"/>
  </p:notesMasterIdLst>
  <p:handoutMasterIdLst>
    <p:handoutMasterId r:id="rId76"/>
  </p:handoutMasterIdLst>
  <p:sldIdLst>
    <p:sldId id="319" r:id="rId5"/>
    <p:sldId id="320" r:id="rId6"/>
    <p:sldId id="428" r:id="rId7"/>
    <p:sldId id="384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7" r:id="rId65"/>
    <p:sldId id="486" r:id="rId66"/>
    <p:sldId id="488" r:id="rId67"/>
    <p:sldId id="490" r:id="rId68"/>
    <p:sldId id="491" r:id="rId69"/>
    <p:sldId id="489" r:id="rId70"/>
    <p:sldId id="367" r:id="rId71"/>
    <p:sldId id="376" r:id="rId72"/>
    <p:sldId id="382" r:id="rId73"/>
    <p:sldId id="383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5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Network Cabling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63059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Data relies on digital transmission</a:t>
            </a:r>
          </a:p>
          <a:p>
            <a:pPr eaLnBrk="1" hangingPunct="1"/>
            <a:r>
              <a:rPr lang="en-US" dirty="0" smtClean="0"/>
              <a:t>Network connection may handle only analog signals</a:t>
            </a:r>
          </a:p>
          <a:p>
            <a:pPr eaLnBrk="1" hangingPunct="1"/>
            <a:r>
              <a:rPr lang="en-US" dirty="0" smtClean="0"/>
              <a:t>Modem</a:t>
            </a:r>
          </a:p>
          <a:p>
            <a:pPr lvl="1" eaLnBrk="1" hangingPunct="1"/>
            <a:r>
              <a:rPr lang="en-US" dirty="0" smtClean="0"/>
              <a:t>Accomplishes this translation</a:t>
            </a:r>
          </a:p>
          <a:p>
            <a:pPr lvl="1" eaLnBrk="1" hangingPunct="1"/>
            <a:r>
              <a:rPr lang="en-US" dirty="0" smtClean="0"/>
              <a:t>Modulator/demodulator</a:t>
            </a:r>
          </a:p>
          <a:p>
            <a:pPr eaLnBrk="1" hangingPunct="1"/>
            <a:r>
              <a:rPr lang="en-US" dirty="0" smtClean="0"/>
              <a:t>Data modulation</a:t>
            </a:r>
          </a:p>
          <a:p>
            <a:pPr lvl="1" eaLnBrk="1" hangingPunct="1"/>
            <a:r>
              <a:rPr lang="en-US" dirty="0" smtClean="0"/>
              <a:t>Technology modifying analog signals into digital signals and vice versa</a:t>
            </a:r>
          </a:p>
          <a:p>
            <a:pPr lvl="1" eaLnBrk="1" hangingPunct="1"/>
            <a:r>
              <a:rPr lang="en-US" dirty="0" smtClean="0"/>
              <a:t>Make analog signals suitable for carrying data over a communication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9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Carrier wave</a:t>
            </a:r>
          </a:p>
          <a:p>
            <a:pPr lvl="1" eaLnBrk="1" hangingPunct="1"/>
            <a:r>
              <a:rPr lang="en-US" dirty="0" smtClean="0"/>
              <a:t>Combined with another analog signal</a:t>
            </a:r>
          </a:p>
          <a:p>
            <a:pPr lvl="1" eaLnBrk="1" hangingPunct="1"/>
            <a:r>
              <a:rPr lang="en-US" dirty="0" smtClean="0"/>
              <a:t>Produces unique signal</a:t>
            </a:r>
          </a:p>
          <a:p>
            <a:pPr lvl="2" eaLnBrk="1" hangingPunct="1"/>
            <a:r>
              <a:rPr lang="en-US" dirty="0" smtClean="0"/>
              <a:t>Transmitted from one node to another</a:t>
            </a:r>
          </a:p>
          <a:p>
            <a:pPr lvl="1" eaLnBrk="1" hangingPunct="1"/>
            <a:r>
              <a:rPr lang="en-US" dirty="0" smtClean="0"/>
              <a:t>Preset properties</a:t>
            </a:r>
          </a:p>
          <a:p>
            <a:pPr lvl="1" eaLnBrk="1" hangingPunct="1"/>
            <a:r>
              <a:rPr lang="en-US" dirty="0" smtClean="0"/>
              <a:t>Purpose: convey information</a:t>
            </a:r>
          </a:p>
          <a:p>
            <a:pPr eaLnBrk="1" hangingPunct="1"/>
            <a:r>
              <a:rPr lang="en-US" dirty="0" smtClean="0"/>
              <a:t>Information wave (data wave)</a:t>
            </a:r>
          </a:p>
          <a:p>
            <a:pPr lvl="1" eaLnBrk="1" hangingPunct="1"/>
            <a:r>
              <a:rPr lang="en-US" dirty="0" smtClean="0"/>
              <a:t>Added to carrier wave</a:t>
            </a:r>
          </a:p>
          <a:p>
            <a:pPr lvl="1" eaLnBrk="1" hangingPunct="1"/>
            <a:r>
              <a:rPr lang="en-US" dirty="0" smtClean="0"/>
              <a:t>Modifies one carrier wave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Frequency modulation</a:t>
            </a:r>
          </a:p>
          <a:p>
            <a:pPr lvl="1" eaLnBrk="1" hangingPunct="1"/>
            <a:r>
              <a:rPr lang="en-US" dirty="0" smtClean="0"/>
              <a:t>Carrier frequency modified by application of data signal</a:t>
            </a:r>
          </a:p>
          <a:p>
            <a:pPr eaLnBrk="1" hangingPunct="1"/>
            <a:r>
              <a:rPr lang="en-US" dirty="0" smtClean="0"/>
              <a:t>Amplitude modulation</a:t>
            </a:r>
          </a:p>
          <a:p>
            <a:pPr lvl="1" eaLnBrk="1" hangingPunct="1"/>
            <a:r>
              <a:rPr lang="en-US" dirty="0" smtClean="0"/>
              <a:t>Carrier signal amplitude modified by application of data signal</a:t>
            </a:r>
          </a:p>
          <a:p>
            <a:pPr eaLnBrk="1" hangingPunct="1"/>
            <a:r>
              <a:rPr lang="en-US" dirty="0" smtClean="0"/>
              <a:t>Digital subscriber line (DSL)</a:t>
            </a:r>
          </a:p>
          <a:p>
            <a:pPr lvl="1" eaLnBrk="1" hangingPunct="1"/>
            <a:r>
              <a:rPr lang="en-US" dirty="0" smtClean="0"/>
              <a:t>Also makes use of modulation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2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Baseband and Broadband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Baseband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Digital signals that are carried on a single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Requires exclusive use of wire’s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Ethernet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Broadband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Multiple transmissions share a single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Transmission sharing the same media rely on multiplexing to manage multiple signals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Cable TV and cable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0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Multiplexing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form of transmission that allows multiple signals to travel simultaneously over one medium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Subchannels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Logical multiple smaller channels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Multiplexer (mux)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Combines many channel signals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Required at the transmitting end of the channel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Demultiplexer (demux)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Separates the combined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8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TDM (Time division multiplexing)</a:t>
            </a:r>
          </a:p>
          <a:p>
            <a:pPr lvl="1" eaLnBrk="1" hangingPunct="1"/>
            <a:r>
              <a:rPr lang="en-US" dirty="0" smtClean="0"/>
              <a:t>Divides channel into multiple time intervals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0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pPr eaLnBrk="1" hangingPunct="1"/>
            <a:r>
              <a:rPr lang="en-US" dirty="0" smtClean="0"/>
              <a:t>Statistical multiplexing</a:t>
            </a:r>
          </a:p>
          <a:p>
            <a:pPr lvl="1" eaLnBrk="1" hangingPunct="1"/>
            <a:r>
              <a:rPr lang="en-US" dirty="0" smtClean="0"/>
              <a:t>Transmitter assigns slots to nodes</a:t>
            </a:r>
          </a:p>
          <a:p>
            <a:pPr lvl="2" eaLnBrk="1" hangingPunct="1"/>
            <a:r>
              <a:rPr lang="en-US" dirty="0" smtClean="0"/>
              <a:t>According to priority, need</a:t>
            </a:r>
          </a:p>
          <a:p>
            <a:pPr lvl="1" eaLnBrk="1" hangingPunct="1"/>
            <a:r>
              <a:rPr lang="en-US" dirty="0" smtClean="0"/>
              <a:t>More efficient than TDM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3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FDM (Frequency Division Multiplexing)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Unique frequency band for each communications subchannel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Cellular telephone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DSL Internet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5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WDM (Wavelength Division Multiplexing)</a:t>
            </a:r>
          </a:p>
          <a:p>
            <a:pPr lvl="1" eaLnBrk="1" hangingPunct="1"/>
            <a:r>
              <a:rPr lang="en-US" dirty="0" smtClean="0"/>
              <a:t>One fiber-optic connection</a:t>
            </a:r>
          </a:p>
          <a:p>
            <a:pPr lvl="1" eaLnBrk="1" hangingPunct="1"/>
            <a:r>
              <a:rPr lang="en-US" dirty="0" smtClean="0"/>
              <a:t>Carries multiple light signals simultaneously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Explain basic data transmission concepts, including signaling, data modulation, multiplexing, bandwidth, baseband, and broadband</a:t>
            </a:r>
          </a:p>
          <a:p>
            <a:r>
              <a:rPr lang="en-US" dirty="0" smtClean="0"/>
              <a:t>Describe the physical characteristics and Ethernet standards of coaxial cable, STP, UTP, and fiber-optic media</a:t>
            </a:r>
          </a:p>
          <a:p>
            <a:r>
              <a:rPr lang="en-US" dirty="0" smtClean="0"/>
              <a:t>Compare the benefits and limitations of different networking media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273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DWDM (Dense Wavelength Division Multiplexing)</a:t>
            </a:r>
          </a:p>
          <a:p>
            <a:pPr lvl="1" eaLnBrk="1" hangingPunct="1"/>
            <a:r>
              <a:rPr lang="en-US" dirty="0" smtClean="0"/>
              <a:t>Used on most modern fiber-optic networks</a:t>
            </a:r>
          </a:p>
          <a:p>
            <a:pPr lvl="1" eaLnBrk="1" hangingPunct="1"/>
            <a:r>
              <a:rPr lang="en-US" dirty="0" smtClean="0"/>
              <a:t>Extraordinary capacity</a:t>
            </a:r>
          </a:p>
          <a:p>
            <a:pPr lvl="1" eaLnBrk="1" hangingPunct="1"/>
            <a:r>
              <a:rPr lang="en-US" dirty="0" smtClean="0"/>
              <a:t>Typically used on high-bandwidth or long-distance WAN links</a:t>
            </a:r>
          </a:p>
          <a:p>
            <a:pPr eaLnBrk="1" hangingPunct="1"/>
            <a:r>
              <a:rPr lang="en-US" dirty="0" smtClean="0"/>
              <a:t>CWDM (Coarse Wavelength Division Multiplexing)</a:t>
            </a:r>
          </a:p>
          <a:p>
            <a:pPr lvl="1" eaLnBrk="1" hangingPunct="1"/>
            <a:r>
              <a:rPr lang="en-US" dirty="0" smtClean="0"/>
              <a:t>Developed after DWDM in an effort to lower the cost of the transceiver equipment needed</a:t>
            </a:r>
          </a:p>
          <a:p>
            <a:pPr lvl="1" eaLnBrk="1" hangingPunct="1"/>
            <a:r>
              <a:rPr lang="en-US" dirty="0" smtClean="0"/>
              <a:t>Channels are spaced more widely apart across entire frequency band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6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Throughput and Bandwidth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Throughput </a:t>
            </a:r>
          </a:p>
          <a:p>
            <a:pPr lvl="1" eaLnBrk="1" hangingPunct="1"/>
            <a:r>
              <a:rPr lang="en-US" dirty="0" smtClean="0"/>
              <a:t>Amount of data transmitted during given time period</a:t>
            </a:r>
          </a:p>
          <a:p>
            <a:pPr lvl="1" eaLnBrk="1" hangingPunct="1"/>
            <a:r>
              <a:rPr lang="en-US" dirty="0" smtClean="0"/>
              <a:t>Also called payload rate or effective data rate</a:t>
            </a:r>
          </a:p>
          <a:p>
            <a:pPr lvl="1" eaLnBrk="1" hangingPunct="1"/>
            <a:r>
              <a:rPr lang="en-US" dirty="0" smtClean="0"/>
              <a:t>Expressed as bits transmitted per second</a:t>
            </a:r>
          </a:p>
          <a:p>
            <a:pPr eaLnBrk="1" hangingPunct="1"/>
            <a:r>
              <a:rPr lang="en-US" dirty="0" smtClean="0"/>
              <a:t>Bandwidth (strict definition)</a:t>
            </a:r>
          </a:p>
          <a:p>
            <a:pPr lvl="1" eaLnBrk="1" hangingPunct="1"/>
            <a:r>
              <a:rPr lang="en-US" dirty="0" smtClean="0"/>
              <a:t>Difference between highest and lowest frequencies medium can transmit</a:t>
            </a:r>
          </a:p>
          <a:p>
            <a:pPr lvl="1" eaLnBrk="1" hangingPunct="1"/>
            <a:r>
              <a:rPr lang="en-US" dirty="0" smtClean="0"/>
              <a:t>Range of frequencies</a:t>
            </a:r>
          </a:p>
          <a:p>
            <a:r>
              <a:rPr lang="en-US" dirty="0" smtClean="0"/>
              <a:t>Both are commonly expressed as bits transmitted per second, called bit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39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Throughput and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79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Color-coded insulated copper wire pairs</a:t>
            </a:r>
          </a:p>
          <a:p>
            <a:pPr lvl="1" eaLnBrk="1" hangingPunct="1"/>
            <a:r>
              <a:rPr lang="en-US" dirty="0" smtClean="0"/>
              <a:t>0.4 to 0.8 mm diameter</a:t>
            </a:r>
          </a:p>
          <a:p>
            <a:pPr lvl="1" eaLnBrk="1" hangingPunct="1"/>
            <a:r>
              <a:rPr lang="en-US" dirty="0" smtClean="0"/>
              <a:t>Encased in a plastic sheath</a:t>
            </a:r>
          </a:p>
          <a:p>
            <a:pPr lvl="1" eaLnBrk="1" hangingPunct="1"/>
            <a:r>
              <a:rPr lang="en-US" dirty="0" smtClean="0"/>
              <a:t>Every two wires are twisted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   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92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More wire pair twists per foot</a:t>
            </a:r>
          </a:p>
          <a:p>
            <a:pPr lvl="1" eaLnBrk="1" hangingPunct="1"/>
            <a:r>
              <a:rPr lang="en-US" dirty="0" smtClean="0"/>
              <a:t>More resistance to cross talk</a:t>
            </a:r>
          </a:p>
          <a:p>
            <a:pPr lvl="1" eaLnBrk="1" hangingPunct="1"/>
            <a:r>
              <a:rPr lang="en-US" dirty="0" smtClean="0"/>
              <a:t>Higher-quality</a:t>
            </a:r>
          </a:p>
          <a:p>
            <a:pPr lvl="1" eaLnBrk="1" hangingPunct="1"/>
            <a:r>
              <a:rPr lang="en-US" dirty="0" smtClean="0"/>
              <a:t>More expensive</a:t>
            </a:r>
          </a:p>
          <a:p>
            <a:pPr eaLnBrk="1" hangingPunct="1"/>
            <a:r>
              <a:rPr lang="en-US" dirty="0" smtClean="0"/>
              <a:t>Twist ratio</a:t>
            </a:r>
          </a:p>
          <a:p>
            <a:pPr lvl="1" eaLnBrk="1" hangingPunct="1"/>
            <a:r>
              <a:rPr lang="en-US" dirty="0" smtClean="0"/>
              <a:t>Twists per meter or foot</a:t>
            </a:r>
          </a:p>
          <a:p>
            <a:pPr eaLnBrk="1" hangingPunct="1"/>
            <a:r>
              <a:rPr lang="en-US" dirty="0" smtClean="0"/>
              <a:t>High twist ratio</a:t>
            </a:r>
          </a:p>
          <a:p>
            <a:pPr lvl="1" eaLnBrk="1" hangingPunct="1"/>
            <a:r>
              <a:rPr lang="en-US" dirty="0" smtClean="0"/>
              <a:t>Greater attenuation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63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Hundreds of different designs</a:t>
            </a:r>
          </a:p>
          <a:p>
            <a:pPr lvl="1" eaLnBrk="1" hangingPunct="1"/>
            <a:r>
              <a:rPr lang="en-US" dirty="0" smtClean="0"/>
              <a:t>Twist ratio, number of wire pairs, copper grade, shielding type, shielding materials</a:t>
            </a:r>
          </a:p>
          <a:p>
            <a:pPr lvl="1" eaLnBrk="1" hangingPunct="1"/>
            <a:r>
              <a:rPr lang="en-US" dirty="0" smtClean="0"/>
              <a:t>1 to 4200 wire pairs possible</a:t>
            </a:r>
          </a:p>
          <a:p>
            <a:pPr eaLnBrk="1" hangingPunct="1"/>
            <a:r>
              <a:rPr lang="en-US" dirty="0" smtClean="0"/>
              <a:t>Wiring standard specification</a:t>
            </a:r>
          </a:p>
          <a:p>
            <a:pPr lvl="1" eaLnBrk="1" hangingPunct="1"/>
            <a:r>
              <a:rPr lang="en-US" dirty="0" smtClean="0"/>
              <a:t>TIA/EIA 568</a:t>
            </a:r>
          </a:p>
          <a:p>
            <a:pPr eaLnBrk="1" hangingPunct="1"/>
            <a:r>
              <a:rPr lang="en-US" dirty="0" smtClean="0"/>
              <a:t>Most common twisted pair types</a:t>
            </a:r>
          </a:p>
          <a:p>
            <a:pPr lvl="1" eaLnBrk="1" hangingPunct="1"/>
            <a:r>
              <a:rPr lang="en-US" dirty="0" smtClean="0"/>
              <a:t>Category (cat) 3, 5, 5e, 6, 6a, 7</a:t>
            </a:r>
          </a:p>
          <a:p>
            <a:pPr lvl="1" eaLnBrk="1" hangingPunct="1"/>
            <a:r>
              <a:rPr lang="en-US" dirty="0" smtClean="0"/>
              <a:t>CAT 5e or higher used in modern 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4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Advantages</a:t>
            </a:r>
          </a:p>
          <a:p>
            <a:pPr lvl="1" eaLnBrk="1" hangingPunct="1"/>
            <a:r>
              <a:rPr lang="en-US" dirty="0" smtClean="0"/>
              <a:t>Relatively inexpensive</a:t>
            </a:r>
          </a:p>
          <a:p>
            <a:pPr lvl="1" eaLnBrk="1" hangingPunct="1"/>
            <a:r>
              <a:rPr lang="en-US" dirty="0" smtClean="0"/>
              <a:t>Flexible</a:t>
            </a:r>
          </a:p>
          <a:p>
            <a:pPr lvl="1" eaLnBrk="1" hangingPunct="1"/>
            <a:r>
              <a:rPr lang="en-US" dirty="0" smtClean="0"/>
              <a:t>Easy installation</a:t>
            </a:r>
          </a:p>
          <a:p>
            <a:pPr lvl="1" eaLnBrk="1" hangingPunct="1"/>
            <a:r>
              <a:rPr lang="en-US" dirty="0" smtClean="0"/>
              <a:t>Spans significant distance before requiring repeater</a:t>
            </a:r>
          </a:p>
          <a:p>
            <a:pPr lvl="1" eaLnBrk="1" hangingPunct="1"/>
            <a:r>
              <a:rPr lang="en-US" dirty="0" smtClean="0"/>
              <a:t>Accommodates several different topologies</a:t>
            </a:r>
          </a:p>
          <a:p>
            <a:pPr eaLnBrk="1" hangingPunct="1"/>
            <a:r>
              <a:rPr lang="en-US" dirty="0" smtClean="0"/>
              <a:t>Two categories</a:t>
            </a:r>
          </a:p>
          <a:p>
            <a:pPr lvl="1" eaLnBrk="1" hangingPunct="1"/>
            <a:r>
              <a:rPr lang="en-US" dirty="0" smtClean="0"/>
              <a:t>Shielded twisted pair (STP)</a:t>
            </a:r>
          </a:p>
          <a:p>
            <a:pPr lvl="1" eaLnBrk="1" hangingPunct="1"/>
            <a:r>
              <a:rPr lang="en-US" dirty="0" smtClean="0"/>
              <a:t>Unshielded twisted pair (UTP)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2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STP (Shielded Twisted Pair)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Individually insulated</a:t>
            </a:r>
          </a:p>
          <a:p>
            <a:pPr eaLnBrk="1" hangingPunct="1"/>
            <a:r>
              <a:rPr lang="en-US" dirty="0" smtClean="0"/>
              <a:t>Surrounded by metallic substance shielding (foil)</a:t>
            </a:r>
          </a:p>
          <a:p>
            <a:pPr lvl="1" eaLnBrk="1" hangingPunct="1"/>
            <a:r>
              <a:rPr lang="en-US" dirty="0" smtClean="0"/>
              <a:t>Barrier to external electromagnetic forces</a:t>
            </a:r>
          </a:p>
          <a:p>
            <a:pPr lvl="1" eaLnBrk="1" hangingPunct="1"/>
            <a:r>
              <a:rPr lang="en-US" dirty="0" smtClean="0"/>
              <a:t>Contains electrical energy of signals inside</a:t>
            </a:r>
          </a:p>
          <a:p>
            <a:pPr lvl="1" eaLnBrk="1" hangingPunct="1"/>
            <a:r>
              <a:rPr lang="en-US" dirty="0" smtClean="0"/>
              <a:t>May be grounded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3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UTP (Unshielded Twisted Pair)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One or more insulated wire pairs</a:t>
            </a:r>
          </a:p>
          <a:p>
            <a:pPr lvl="1" eaLnBrk="1" hangingPunct="1"/>
            <a:r>
              <a:rPr lang="en-US" dirty="0" smtClean="0"/>
              <a:t>Encased in plastic sheath</a:t>
            </a:r>
          </a:p>
          <a:p>
            <a:pPr lvl="1" eaLnBrk="1" hangingPunct="1"/>
            <a:r>
              <a:rPr lang="en-US" dirty="0" smtClean="0"/>
              <a:t>No additional shielding</a:t>
            </a:r>
          </a:p>
          <a:p>
            <a:pPr lvl="2" eaLnBrk="1" hangingPunct="1"/>
            <a:r>
              <a:rPr lang="en-US" dirty="0" smtClean="0"/>
              <a:t>Less expensive, less noise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7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STP and UTP</a:t>
            </a:r>
          </a:p>
          <a:p>
            <a:endParaRPr lang="en-US" dirty="0" smtClean="0"/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STP and UTP can transmit the same rates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STP and UTP vary in cost</a:t>
            </a:r>
          </a:p>
          <a:p>
            <a:r>
              <a:rPr lang="en-US" dirty="0" smtClean="0"/>
              <a:t>Connector</a:t>
            </a:r>
          </a:p>
          <a:p>
            <a:pPr lvl="1"/>
            <a:r>
              <a:rPr lang="en-US" dirty="0" smtClean="0"/>
              <a:t>STP and UTP use Registered Jack 45</a:t>
            </a:r>
          </a:p>
          <a:p>
            <a:r>
              <a:rPr lang="en-US" dirty="0" smtClean="0"/>
              <a:t>Noise immunity</a:t>
            </a:r>
          </a:p>
          <a:p>
            <a:pPr lvl="1"/>
            <a:r>
              <a:rPr lang="en-US" dirty="0" smtClean="0"/>
              <a:t>STP more noise resistant</a:t>
            </a:r>
          </a:p>
          <a:p>
            <a:pPr eaLnBrk="1" hangingPunct="1"/>
            <a:r>
              <a:rPr lang="en-US" dirty="0" smtClean="0"/>
              <a:t>Size and scalability</a:t>
            </a:r>
          </a:p>
          <a:p>
            <a:pPr lvl="1" eaLnBrk="1" hangingPunct="1"/>
            <a:r>
              <a:rPr lang="en-US" dirty="0" smtClean="0"/>
              <a:t>Maximum segment length for both: 100 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3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Explore the connectors, converters, and couplers for each cabling type</a:t>
            </a:r>
          </a:p>
          <a:p>
            <a:r>
              <a:rPr lang="en-US" dirty="0" smtClean="0"/>
              <a:t>Examine common cable problems and differentiate between various tools for troubleshooting those problems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809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Ethernet Standards for Twisted-Pair Cabling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</a:p>
          <a:p>
            <a:endParaRPr lang="en-US" dirty="0" smtClean="0"/>
          </a:p>
          <a:p>
            <a:r>
              <a:rPr lang="en-US" dirty="0" smtClean="0"/>
              <a:t>Proper cable termination is a requirement for two nodes on a network to communicate</a:t>
            </a:r>
          </a:p>
          <a:p>
            <a:r>
              <a:rPr lang="en-US" dirty="0" smtClean="0"/>
              <a:t>TIA/EIA specifies two methods of inserting wires into RJ-45 plugs</a:t>
            </a:r>
          </a:p>
          <a:p>
            <a:pPr lvl="1"/>
            <a:r>
              <a:rPr lang="en-US" dirty="0" smtClean="0"/>
              <a:t>TIA/EIA 568A</a:t>
            </a:r>
          </a:p>
          <a:p>
            <a:pPr lvl="1"/>
            <a:r>
              <a:rPr lang="en-US" dirty="0" smtClean="0"/>
              <a:t>TIA/EIA 568B</a:t>
            </a:r>
          </a:p>
          <a:p>
            <a:r>
              <a:rPr lang="en-US" dirty="0" smtClean="0"/>
              <a:t>No functional difference between the two standards</a:t>
            </a:r>
          </a:p>
          <a:p>
            <a:pPr lvl="1"/>
            <a:r>
              <a:rPr lang="en-US" dirty="0" smtClean="0"/>
              <a:t>Just make sure you use the same standard on every RJ-45 plug and jack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1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0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Straight-through cable</a:t>
            </a:r>
          </a:p>
          <a:p>
            <a:pPr lvl="1" eaLnBrk="1" hangingPunct="1"/>
            <a:r>
              <a:rPr lang="en-US" dirty="0" smtClean="0"/>
              <a:t>Terminate RJ-45 plugs at both ends identically</a:t>
            </a:r>
          </a:p>
          <a:p>
            <a:pPr eaLnBrk="1" hangingPunct="1"/>
            <a:r>
              <a:rPr lang="en-US" dirty="0" smtClean="0"/>
              <a:t>Crossover cable</a:t>
            </a:r>
          </a:p>
          <a:p>
            <a:pPr lvl="1" eaLnBrk="1" hangingPunct="1"/>
            <a:r>
              <a:rPr lang="en-US" dirty="0" smtClean="0"/>
              <a:t>Transmit and receive wires on one end reversed</a:t>
            </a:r>
          </a:p>
          <a:p>
            <a:r>
              <a:rPr lang="en-US" dirty="0" smtClean="0"/>
              <a:t>Rollover cable</a:t>
            </a:r>
          </a:p>
          <a:p>
            <a:pPr lvl="1"/>
            <a:r>
              <a:rPr lang="en-US" dirty="0" smtClean="0"/>
              <a:t>All wires are reversed</a:t>
            </a:r>
          </a:p>
          <a:p>
            <a:pPr lvl="1"/>
            <a:r>
              <a:rPr lang="en-US" dirty="0" smtClean="0"/>
              <a:t>Terminations are a mirror image of each other</a:t>
            </a:r>
          </a:p>
          <a:p>
            <a:pPr lvl="1"/>
            <a:r>
              <a:rPr lang="en-US" dirty="0" smtClean="0"/>
              <a:t>Also called Yost cables or Cisco console cables</a:t>
            </a:r>
          </a:p>
          <a:p>
            <a:pPr lvl="1"/>
            <a:r>
              <a:rPr lang="en-US" dirty="0" smtClean="0"/>
              <a:t>Used to connect a computer to the console port of a router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3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Copper Connectors and Couplers</a:t>
            </a:r>
          </a:p>
          <a:p>
            <a:endParaRPr lang="en-US" dirty="0" smtClean="0"/>
          </a:p>
          <a:p>
            <a:r>
              <a:rPr lang="en-US" dirty="0" smtClean="0"/>
              <a:t>Media converter </a:t>
            </a:r>
          </a:p>
          <a:p>
            <a:pPr lvl="1"/>
            <a:r>
              <a:rPr lang="en-US" dirty="0" smtClean="0"/>
              <a:t>Enables networks or segments running on different media to interconnect and exchange signals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Coupler </a:t>
            </a:r>
          </a:p>
          <a:p>
            <a:pPr lvl="1"/>
            <a:r>
              <a:rPr lang="en-US" dirty="0" smtClean="0"/>
              <a:t>Passes data through a homogenous connection without any modification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92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PoE (Power over Ethernet)</a:t>
            </a:r>
          </a:p>
          <a:p>
            <a:endParaRPr lang="en-US" dirty="0" smtClean="0"/>
          </a:p>
          <a:p>
            <a:r>
              <a:rPr lang="en-US" dirty="0" smtClean="0"/>
              <a:t>PoE - IEEE 802.3af standard which specifies a method for supplying electrical power over twisted-pair Ethernet connections</a:t>
            </a:r>
          </a:p>
          <a:p>
            <a:pPr lvl="1"/>
            <a:r>
              <a:rPr lang="en-US" dirty="0" smtClean="0"/>
              <a:t>Amount of power provided:</a:t>
            </a:r>
          </a:p>
          <a:p>
            <a:pPr lvl="2"/>
            <a:r>
              <a:rPr lang="en-US" dirty="0" smtClean="0"/>
              <a:t>15.4 watts for standard PoE devices</a:t>
            </a:r>
          </a:p>
          <a:p>
            <a:pPr lvl="2"/>
            <a:r>
              <a:rPr lang="en-US" dirty="0" smtClean="0"/>
              <a:t>25.5 watts for newer PoE+ devices (802.3at standard)</a:t>
            </a:r>
          </a:p>
          <a:p>
            <a:r>
              <a:rPr lang="en-US" dirty="0" smtClean="0"/>
              <a:t>PoE standard specifies two types of devices:</a:t>
            </a:r>
          </a:p>
          <a:p>
            <a:pPr lvl="1"/>
            <a:r>
              <a:rPr lang="en-US" dirty="0" smtClean="0"/>
              <a:t>PSE (power sourcing equipment)</a:t>
            </a:r>
          </a:p>
          <a:p>
            <a:pPr lvl="1"/>
            <a:r>
              <a:rPr lang="en-US" dirty="0" smtClean="0"/>
              <a:t>PD (powered devices)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3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PoE (Power over Ethernet)</a:t>
            </a:r>
          </a:p>
          <a:p>
            <a:endParaRPr lang="en-US" dirty="0" smtClean="0"/>
          </a:p>
          <a:p>
            <a:r>
              <a:rPr lang="en-US" dirty="0" smtClean="0"/>
              <a:t>The IEEE standard requires that a PSE device first determine whether a node is PoE-capable before attempting to supply it with power</a:t>
            </a:r>
          </a:p>
          <a:p>
            <a:r>
              <a:rPr lang="en-US" dirty="0" smtClean="0"/>
              <a:t>On networks that demand PoE but don’t have PoE-capable equipment, you can add PoE adapters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81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Fiber-optic cable (fiber)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or more glass or plastic fibers at its center (core)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Pulsing light sent from laser or light-emitting diode (LED) through central fibers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Cladding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Layer of glass or plastic surrounding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Different density from glass or plastic in strands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Reflects light back to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Allows fiber to bend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73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Plastic buffer outside cladding</a:t>
            </a:r>
          </a:p>
          <a:p>
            <a:pPr lvl="1" eaLnBrk="1" hangingPunct="1"/>
            <a:r>
              <a:rPr lang="en-US" dirty="0" smtClean="0"/>
              <a:t>Protects cladding and core</a:t>
            </a:r>
          </a:p>
          <a:p>
            <a:pPr lvl="1" eaLnBrk="1" hangingPunct="1"/>
            <a:r>
              <a:rPr lang="en-US" dirty="0" smtClean="0"/>
              <a:t>Opaque to absorb escaping light</a:t>
            </a:r>
          </a:p>
          <a:p>
            <a:pPr lvl="1" eaLnBrk="1" hangingPunct="1"/>
            <a:r>
              <a:rPr lang="en-US" dirty="0" smtClean="0"/>
              <a:t>Surrounded by Kevlar (polymeric fiber) strands</a:t>
            </a:r>
          </a:p>
          <a:p>
            <a:pPr eaLnBrk="1" hangingPunct="1"/>
            <a:r>
              <a:rPr lang="en-US" dirty="0" smtClean="0"/>
              <a:t>Plastic sheath covers Kevlar strands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0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</a:p>
          <a:p>
            <a:endParaRPr lang="en-US" dirty="0" smtClean="0"/>
          </a:p>
          <a:p>
            <a:r>
              <a:rPr lang="en-US" dirty="0" smtClean="0"/>
              <a:t>Benefits over copper cabling</a:t>
            </a:r>
          </a:p>
          <a:p>
            <a:pPr lvl="1"/>
            <a:r>
              <a:rPr lang="en-US" dirty="0" smtClean="0"/>
              <a:t>Extremely high throughput</a:t>
            </a:r>
          </a:p>
          <a:p>
            <a:pPr lvl="1"/>
            <a:r>
              <a:rPr lang="en-US" dirty="0" smtClean="0"/>
              <a:t>Very high noise resistance</a:t>
            </a:r>
          </a:p>
          <a:p>
            <a:pPr lvl="1"/>
            <a:r>
              <a:rPr lang="en-US" dirty="0" smtClean="0"/>
              <a:t>Excellent security</a:t>
            </a:r>
          </a:p>
          <a:p>
            <a:pPr lvl="1"/>
            <a:r>
              <a:rPr lang="en-US" dirty="0" smtClean="0"/>
              <a:t>Able to carry signals for longer distances</a:t>
            </a:r>
          </a:p>
          <a:p>
            <a:pPr lvl="1"/>
            <a:r>
              <a:rPr lang="en-US" dirty="0" smtClean="0"/>
              <a:t>Industry standard for high-speed networking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More expensive than twisted pair cable</a:t>
            </a:r>
          </a:p>
          <a:p>
            <a:pPr lvl="1"/>
            <a:r>
              <a:rPr lang="en-US" dirty="0" smtClean="0"/>
              <a:t>Requires special equipment to splice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Basics</a:t>
            </a:r>
          </a:p>
          <a:p>
            <a:endParaRPr lang="en-US" dirty="0" smtClean="0"/>
          </a:p>
          <a:p>
            <a:r>
              <a:rPr lang="en-US" dirty="0" smtClean="0"/>
              <a:t>Transmission techniques in use on today’s network are complex and varied</a:t>
            </a:r>
          </a:p>
          <a:p>
            <a:r>
              <a:rPr lang="en-US" dirty="0" smtClean="0"/>
              <a:t>This section covers fundamental characteristics that define today’s data transmission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12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</a:p>
          <a:p>
            <a:endParaRPr lang="en-US" dirty="0" smtClean="0"/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Proven reliable in transmitting data at rates that can reach 100 gigabits per second per channel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Most expensive transmission medium</a:t>
            </a:r>
          </a:p>
          <a:p>
            <a:r>
              <a:rPr lang="en-US" dirty="0" smtClean="0"/>
              <a:t>Noise immunity</a:t>
            </a:r>
          </a:p>
          <a:p>
            <a:pPr lvl="1"/>
            <a:r>
              <a:rPr lang="en-US" dirty="0" smtClean="0"/>
              <a:t>Unaffected by EMI</a:t>
            </a:r>
          </a:p>
          <a:p>
            <a:r>
              <a:rPr lang="en-US" dirty="0" smtClean="0"/>
              <a:t>Size and scalability</a:t>
            </a:r>
          </a:p>
          <a:p>
            <a:pPr lvl="1"/>
            <a:r>
              <a:rPr lang="en-US" dirty="0" smtClean="0"/>
              <a:t>Segment lengths vary from 150 to 40,000 meters</a:t>
            </a:r>
          </a:p>
          <a:p>
            <a:pPr lvl="1"/>
            <a:r>
              <a:rPr lang="en-US" dirty="0" smtClean="0"/>
              <a:t>Depends on the light’s wavelength and type of cable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94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SMF (Single Mode Fiber)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Consists of narrow core (8-10 microns in diameter)</a:t>
            </a:r>
          </a:p>
          <a:p>
            <a:pPr lvl="1" eaLnBrk="1" hangingPunct="1"/>
            <a:r>
              <a:rPr lang="en-US" dirty="0" smtClean="0"/>
              <a:t>Laser-generated light travels over one path</a:t>
            </a:r>
          </a:p>
          <a:p>
            <a:pPr lvl="2" eaLnBrk="1" hangingPunct="1"/>
            <a:r>
              <a:rPr lang="en-US" dirty="0" smtClean="0"/>
              <a:t>Little reflection</a:t>
            </a:r>
          </a:p>
          <a:p>
            <a:pPr lvl="1" eaLnBrk="1" hangingPunct="1"/>
            <a:r>
              <a:rPr lang="en-US" dirty="0" smtClean="0"/>
              <a:t>Light does not disperse as signal travels</a:t>
            </a:r>
          </a:p>
          <a:p>
            <a:pPr eaLnBrk="1" hangingPunct="1"/>
            <a:r>
              <a:rPr lang="en-US" dirty="0" smtClean="0"/>
              <a:t>Can carry signals many miles:</a:t>
            </a:r>
          </a:p>
          <a:p>
            <a:pPr lvl="1" eaLnBrk="1" hangingPunct="1"/>
            <a:r>
              <a:rPr lang="en-US" dirty="0" smtClean="0"/>
              <a:t>Before repeating is required</a:t>
            </a:r>
          </a:p>
          <a:p>
            <a:pPr eaLnBrk="1" hangingPunct="1"/>
            <a:r>
              <a:rPr lang="en-US" dirty="0" smtClean="0"/>
              <a:t>Rarely used for shorter connections</a:t>
            </a:r>
          </a:p>
          <a:p>
            <a:pPr lvl="1" eaLnBrk="1" hangingPunct="1"/>
            <a:r>
              <a:rPr lang="en-US" dirty="0" smtClean="0"/>
              <a:t>Due to cost</a:t>
            </a:r>
          </a:p>
          <a:p>
            <a:pPr lvl="1"/>
            <a:r>
              <a:rPr lang="en-US" dirty="0" smtClean="0"/>
              <a:t>The Internet backbone depends on SMF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70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MMF (Multimode Fiber)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Contains a core with a larger diameter than single mode fiber</a:t>
            </a:r>
          </a:p>
          <a:p>
            <a:pPr lvl="1" eaLnBrk="1" hangingPunct="1"/>
            <a:r>
              <a:rPr lang="en-US" dirty="0" smtClean="0"/>
              <a:t>Common sizes: 50 or 62.5 microns</a:t>
            </a:r>
          </a:p>
          <a:p>
            <a:pPr eaLnBrk="1" hangingPunct="1"/>
            <a:r>
              <a:rPr lang="en-US" dirty="0" smtClean="0"/>
              <a:t>Laser or LED generated light pulses travel at different angles</a:t>
            </a:r>
          </a:p>
          <a:p>
            <a:pPr eaLnBrk="1" hangingPunct="1"/>
            <a:r>
              <a:rPr lang="en-US" dirty="0" smtClean="0"/>
              <a:t>Greater attenuation than single-mode fiber</a:t>
            </a:r>
          </a:p>
          <a:p>
            <a:pPr eaLnBrk="1" hangingPunct="1"/>
            <a:r>
              <a:rPr lang="en-US" dirty="0" smtClean="0"/>
              <a:t>Common uses</a:t>
            </a:r>
          </a:p>
          <a:p>
            <a:pPr lvl="1" eaLnBrk="1" hangingPunct="1"/>
            <a:r>
              <a:rPr lang="en-US" dirty="0" smtClean="0"/>
              <a:t>Cables connecting router to a switch</a:t>
            </a:r>
          </a:p>
          <a:p>
            <a:pPr lvl="1" eaLnBrk="1" hangingPunct="1"/>
            <a:r>
              <a:rPr lang="en-US" dirty="0" smtClean="0"/>
              <a:t>Cables connecting server on network backbone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72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 Connectors and Couplers</a:t>
            </a:r>
          </a:p>
          <a:p>
            <a:endParaRPr lang="en-US" dirty="0" smtClean="0"/>
          </a:p>
          <a:p>
            <a:r>
              <a:rPr lang="en-US" dirty="0" smtClean="0"/>
              <a:t>MMF connectors</a:t>
            </a:r>
          </a:p>
          <a:p>
            <a:pPr lvl="1"/>
            <a:r>
              <a:rPr lang="en-US" dirty="0" smtClean="0"/>
              <a:t>Classified by the number of fibers</a:t>
            </a:r>
          </a:p>
          <a:p>
            <a:r>
              <a:rPr lang="en-US" dirty="0" smtClean="0"/>
              <a:t>SMF connectors</a:t>
            </a:r>
          </a:p>
          <a:p>
            <a:pPr lvl="1"/>
            <a:r>
              <a:rPr lang="en-US" dirty="0" smtClean="0"/>
              <a:t>Classified by size and shape of the ferrule</a:t>
            </a:r>
          </a:p>
          <a:p>
            <a:r>
              <a:rPr lang="en-US" dirty="0" smtClean="0"/>
              <a:t>Ferrule - the extended tip of a connector that makes contact with the receptacle in the jack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 Connectors and Couplers</a:t>
            </a:r>
          </a:p>
          <a:p>
            <a:endParaRPr lang="en-US" dirty="0" smtClean="0"/>
          </a:p>
          <a:p>
            <a:r>
              <a:rPr lang="en-US" dirty="0" smtClean="0"/>
              <a:t>Shapes and polishes used by SMF ferrules to reduce back reflection:</a:t>
            </a:r>
          </a:p>
          <a:p>
            <a:pPr lvl="1"/>
            <a:r>
              <a:rPr lang="en-US" dirty="0" smtClean="0"/>
              <a:t>Physical Contact (PC)</a:t>
            </a:r>
          </a:p>
          <a:p>
            <a:pPr lvl="1"/>
            <a:r>
              <a:rPr lang="en-US" dirty="0" smtClean="0"/>
              <a:t>Ultra Polished Connector (UPC)</a:t>
            </a:r>
          </a:p>
          <a:p>
            <a:pPr lvl="1"/>
            <a:r>
              <a:rPr lang="en-US" dirty="0" smtClean="0"/>
              <a:t>Angle Polished Connector (APC)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9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 Connectors and Couplers</a:t>
            </a:r>
          </a:p>
          <a:p>
            <a:endParaRPr lang="en-US" dirty="0" smtClean="0"/>
          </a:p>
          <a:p>
            <a:r>
              <a:rPr lang="en-US" dirty="0" smtClean="0"/>
              <a:t>SMF connectors are typically available with a 1.25-mm ferrule or a 2.5-mm ferrule</a:t>
            </a:r>
          </a:p>
          <a:p>
            <a:pPr lvl="1"/>
            <a:r>
              <a:rPr lang="en-US" dirty="0" smtClean="0"/>
              <a:t>Most common 1.25-mm connector is the LC</a:t>
            </a:r>
          </a:p>
          <a:p>
            <a:pPr lvl="1"/>
            <a:r>
              <a:rPr lang="en-US" dirty="0" smtClean="0"/>
              <a:t>Three 2.5-mm connectors are the SC, ST, and FC</a:t>
            </a:r>
          </a:p>
          <a:p>
            <a:r>
              <a:rPr lang="en-US" dirty="0" smtClean="0"/>
              <a:t>Most common MMF connector is the MT-RJ</a:t>
            </a:r>
          </a:p>
          <a:p>
            <a:r>
              <a:rPr lang="en-US" dirty="0" smtClean="0"/>
              <a:t>Existing fiber networks might use ST or SC connectors</a:t>
            </a:r>
          </a:p>
          <a:p>
            <a:pPr lvl="1"/>
            <a:r>
              <a:rPr lang="en-US" dirty="0" smtClean="0"/>
              <a:t>LC and MT-RJ are used on the very latest fiber-optic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01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</a:p>
          <a:p>
            <a:endParaRPr lang="en-US" dirty="0" smtClean="0"/>
          </a:p>
          <a:p>
            <a:r>
              <a:rPr lang="en-US" dirty="0" smtClean="0"/>
              <a:t>Converters are required to connect multimode fiber networks to single-mode fiber networks</a:t>
            </a:r>
          </a:p>
          <a:p>
            <a:pPr lvl="1"/>
            <a:r>
              <a:rPr lang="en-US" dirty="0" smtClean="0"/>
              <a:t>Also fiber- and copper-based parts of a network</a:t>
            </a:r>
          </a:p>
          <a:p>
            <a:r>
              <a:rPr lang="en-US" dirty="0" smtClean="0"/>
              <a:t>Bidirectional converter accepts the signal from one part of the network, then regenerates the signal and sends it to the next part of the network</a:t>
            </a:r>
          </a:p>
          <a:p>
            <a:r>
              <a:rPr lang="en-US" dirty="0" smtClean="0"/>
              <a:t>GBIC - a standard type of modular interface designed for Gigabit Ethernet connections</a:t>
            </a:r>
          </a:p>
          <a:p>
            <a:pPr lvl="1"/>
            <a:r>
              <a:rPr lang="en-US" dirty="0" smtClean="0"/>
              <a:t>May contain RJ-45 or fiber-optic cable 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98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</a:p>
          <a:p>
            <a:endParaRPr lang="en-US" dirty="0" smtClean="0"/>
          </a:p>
          <a:p>
            <a:r>
              <a:rPr lang="en-US" dirty="0" smtClean="0"/>
              <a:t>SFP (small form-factor pluggable) transceivers</a:t>
            </a:r>
          </a:p>
          <a:p>
            <a:pPr lvl="1"/>
            <a:r>
              <a:rPr lang="en-US" dirty="0" smtClean="0"/>
              <a:t>Provide the same function as a GBIC, but allow more ports per inch</a:t>
            </a:r>
          </a:p>
          <a:p>
            <a:pPr lvl="1"/>
            <a:r>
              <a:rPr lang="en-US" dirty="0" smtClean="0"/>
              <a:t>Sometimes known as mini GBICs or SFP GBICs</a:t>
            </a:r>
          </a:p>
          <a:p>
            <a:pPr lvl="1"/>
            <a:r>
              <a:rPr lang="en-US" dirty="0" smtClean="0"/>
              <a:t>Two types: XFP and SFP+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45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</a:p>
          <a:p>
            <a:endParaRPr lang="en-US" dirty="0" smtClean="0"/>
          </a:p>
          <a:p>
            <a:r>
              <a:rPr lang="en-US" dirty="0" smtClean="0"/>
              <a:t>Installing a GBIC or SFP </a:t>
            </a:r>
          </a:p>
          <a:p>
            <a:pPr lvl="1"/>
            <a:r>
              <a:rPr lang="en-US" dirty="0" smtClean="0"/>
              <a:t>Slide the transceiver into a socket on the back of the connectivity device</a:t>
            </a:r>
          </a:p>
          <a:p>
            <a:pPr lvl="1"/>
            <a:r>
              <a:rPr lang="en-US" dirty="0" smtClean="0"/>
              <a:t>Most SFPs come with a tab or latch system and keyed so that they will slide into the socket when aligned properly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23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</a:p>
          <a:p>
            <a:endParaRPr lang="en-US" dirty="0" smtClean="0"/>
          </a:p>
          <a:p>
            <a:r>
              <a:rPr lang="en-US" dirty="0" smtClean="0"/>
              <a:t>Loopback adapter</a:t>
            </a:r>
          </a:p>
          <a:p>
            <a:pPr lvl="1"/>
            <a:r>
              <a:rPr lang="en-US" dirty="0" smtClean="0"/>
              <a:t>A helpful tool when testing an SFP’s functionality or checking for a mismatch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5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</a:p>
          <a:p>
            <a:endParaRPr lang="en-US" dirty="0" smtClean="0"/>
          </a:p>
          <a:p>
            <a:r>
              <a:rPr lang="en-US" dirty="0" smtClean="0"/>
              <a:t>Analog signals - vary infinitely and continuously</a:t>
            </a:r>
          </a:p>
          <a:p>
            <a:pPr lvl="1"/>
            <a:r>
              <a:rPr lang="en-US" dirty="0" smtClean="0"/>
              <a:t>Appear as a wavy line when graphed over time</a:t>
            </a:r>
          </a:p>
          <a:p>
            <a:r>
              <a:rPr lang="en-US" dirty="0" smtClean="0"/>
              <a:t>Analog signals are characterized by four properties:</a:t>
            </a:r>
          </a:p>
          <a:p>
            <a:pPr lvl="1" eaLnBrk="1" hangingPunct="1"/>
            <a:r>
              <a:rPr lang="en-US" dirty="0" smtClean="0"/>
              <a:t>Amplitude</a:t>
            </a:r>
          </a:p>
          <a:p>
            <a:pPr lvl="2" eaLnBrk="1" hangingPunct="1"/>
            <a:r>
              <a:rPr lang="en-US" dirty="0" smtClean="0"/>
              <a:t>Measure of strength at given point in time</a:t>
            </a:r>
          </a:p>
          <a:p>
            <a:pPr lvl="1" eaLnBrk="1" hangingPunct="1"/>
            <a:r>
              <a:rPr lang="en-US" dirty="0" smtClean="0"/>
              <a:t>Frequency</a:t>
            </a:r>
          </a:p>
          <a:p>
            <a:pPr lvl="2" eaLnBrk="1" hangingPunct="1"/>
            <a:r>
              <a:rPr lang="en-US" dirty="0" smtClean="0"/>
              <a:t>Number of times amplitude cycles over fixed time</a:t>
            </a:r>
          </a:p>
          <a:p>
            <a:pPr lvl="1" eaLnBrk="1" hangingPunct="1"/>
            <a:r>
              <a:rPr lang="en-US" dirty="0" smtClean="0"/>
              <a:t>Wavelength</a:t>
            </a:r>
          </a:p>
          <a:p>
            <a:pPr lvl="2" eaLnBrk="1" hangingPunct="1"/>
            <a:r>
              <a:rPr lang="en-US" dirty="0" smtClean="0"/>
              <a:t>Distance between one peak and the next</a:t>
            </a:r>
          </a:p>
          <a:p>
            <a:pPr lvl="1" eaLnBrk="1" hangingPunct="1"/>
            <a:r>
              <a:rPr lang="en-US" dirty="0" smtClean="0"/>
              <a:t>Phase</a:t>
            </a:r>
          </a:p>
          <a:p>
            <a:pPr lvl="2" eaLnBrk="1" hangingPunct="1"/>
            <a:r>
              <a:rPr lang="en-US" dirty="0" smtClean="0"/>
              <a:t>Progress of wave over time compared to a fixed 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112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Ethernet Standards for Fiber-Optic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88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Any undesirable influence degrading or distorting signal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Types of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EMI (electromagnetic interference)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Example: radio frequency interference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Cross-talk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Signal on one wire infringes on adjacent wire signal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Alien cross-talk occurs between two cables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Near end cross-talk (NEXT) occurs near source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Far end cross-talk (FEXT) occurs at the far end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052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450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Attenuation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Loss of signal’s strength as it travels away from source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ways analog and digital signals are boosted: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Amplifier - increases the voltage, or strength, of signals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Can also boot the noise that has accumulated in the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Repeater - regenerates a digital signal in its original 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Without noise previously accumulated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418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45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</a:p>
          <a:p>
            <a:endParaRPr lang="en-US" dirty="0" smtClean="0"/>
          </a:p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Delay between signal transmission and receipt</a:t>
            </a:r>
          </a:p>
          <a:p>
            <a:pPr lvl="1"/>
            <a:r>
              <a:rPr lang="en-US" dirty="0" smtClean="0"/>
              <a:t>May cause network transmission errors</a:t>
            </a:r>
          </a:p>
          <a:p>
            <a:r>
              <a:rPr lang="en-US" dirty="0" smtClean="0"/>
              <a:t>Latency causes</a:t>
            </a:r>
          </a:p>
          <a:p>
            <a:pPr lvl="1"/>
            <a:r>
              <a:rPr lang="en-US" dirty="0" smtClean="0"/>
              <a:t>Cable length</a:t>
            </a:r>
          </a:p>
          <a:p>
            <a:pPr lvl="1"/>
            <a:r>
              <a:rPr lang="en-US" dirty="0" smtClean="0"/>
              <a:t>Intervening connectivity device</a:t>
            </a:r>
          </a:p>
          <a:p>
            <a:r>
              <a:rPr lang="en-US" dirty="0" smtClean="0"/>
              <a:t>Round trip time (RTT)</a:t>
            </a:r>
          </a:p>
          <a:p>
            <a:pPr lvl="1"/>
            <a:r>
              <a:rPr lang="en-US" dirty="0" smtClean="0"/>
              <a:t>Time for packet to go from sender to receiver, then back from receiver to sender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547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</a:p>
          <a:p>
            <a:endParaRPr lang="en-US" dirty="0" smtClean="0"/>
          </a:p>
          <a:p>
            <a:r>
              <a:rPr lang="en-US" dirty="0" smtClean="0"/>
              <a:t>Common Fiber Cable Problems:</a:t>
            </a:r>
          </a:p>
          <a:p>
            <a:pPr lvl="1"/>
            <a:r>
              <a:rPr lang="en-US" dirty="0" smtClean="0"/>
              <a:t>Fiber type mismatch</a:t>
            </a:r>
          </a:p>
          <a:p>
            <a:pPr lvl="2"/>
            <a:r>
              <a:rPr lang="en-US" dirty="0" smtClean="0"/>
              <a:t>More of a fiber core mismatch</a:t>
            </a:r>
          </a:p>
          <a:p>
            <a:pPr lvl="2"/>
            <a:r>
              <a:rPr lang="en-US" dirty="0" smtClean="0"/>
              <a:t>Even same-mode cables can be mismatched if the cores have different widths</a:t>
            </a:r>
          </a:p>
          <a:p>
            <a:pPr lvl="1"/>
            <a:r>
              <a:rPr lang="en-US" dirty="0" smtClean="0"/>
              <a:t>Wavelength mismatch</a:t>
            </a:r>
          </a:p>
          <a:p>
            <a:pPr lvl="2"/>
            <a:r>
              <a:rPr lang="en-US" dirty="0" smtClean="0"/>
              <a:t>SMF, MMF, and POF (Plastic Optical Fiber) use different wavelengths</a:t>
            </a:r>
          </a:p>
          <a:p>
            <a:pPr lvl="1"/>
            <a:r>
              <a:rPr lang="en-US" dirty="0" smtClean="0"/>
              <a:t>Dirty connectors </a:t>
            </a:r>
          </a:p>
          <a:p>
            <a:pPr lvl="2"/>
            <a:r>
              <a:rPr lang="en-US" dirty="0" smtClean="0"/>
              <a:t>Signal loss and other errors can start to cause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394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Tone generator (toner)</a:t>
            </a:r>
          </a:p>
          <a:p>
            <a:pPr lvl="1" eaLnBrk="1" hangingPunct="1"/>
            <a:r>
              <a:rPr lang="en-US" dirty="0" smtClean="0"/>
              <a:t>Small electronic device</a:t>
            </a:r>
          </a:p>
          <a:p>
            <a:pPr lvl="1" eaLnBrk="1" hangingPunct="1"/>
            <a:r>
              <a:rPr lang="en-US" dirty="0" smtClean="0"/>
              <a:t>Issues signal on wire pair</a:t>
            </a:r>
          </a:p>
          <a:p>
            <a:pPr eaLnBrk="1" hangingPunct="1"/>
            <a:r>
              <a:rPr lang="en-US" dirty="0" smtClean="0"/>
              <a:t>Tone locator (probe)</a:t>
            </a:r>
          </a:p>
          <a:p>
            <a:pPr lvl="1" eaLnBrk="1" hangingPunct="1"/>
            <a:r>
              <a:rPr lang="en-US" dirty="0" smtClean="0"/>
              <a:t>Emits tone when electrical activity detected</a:t>
            </a:r>
          </a:p>
          <a:p>
            <a:pPr eaLnBrk="1" hangingPunct="1"/>
            <a:r>
              <a:rPr lang="en-US" dirty="0" smtClean="0"/>
              <a:t>Probe kit or toner probe</a:t>
            </a:r>
          </a:p>
          <a:p>
            <a:pPr lvl="1" eaLnBrk="1" hangingPunct="1"/>
            <a:r>
              <a:rPr lang="en-US" dirty="0" smtClean="0"/>
              <a:t>Generator and locator combination</a:t>
            </a:r>
          </a:p>
          <a:p>
            <a:pPr eaLnBrk="1" hangingPunct="1"/>
            <a:r>
              <a:rPr lang="en-US" dirty="0" smtClean="0"/>
              <a:t>Testing requires trial and error</a:t>
            </a:r>
          </a:p>
          <a:p>
            <a:pPr eaLnBrk="1" hangingPunct="1"/>
            <a:r>
              <a:rPr lang="en-US" dirty="0" smtClean="0"/>
              <a:t>Used to determine where wired pair terminates</a:t>
            </a:r>
          </a:p>
          <a:p>
            <a:pPr eaLnBrk="1" hangingPunct="1"/>
            <a:r>
              <a:rPr lang="en-US" dirty="0" smtClean="0"/>
              <a:t>Not used to determine cable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419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04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Multimeter</a:t>
            </a:r>
          </a:p>
          <a:p>
            <a:pPr lvl="1" eaLnBrk="1" hangingPunct="1"/>
            <a:r>
              <a:rPr lang="en-US" dirty="0" smtClean="0"/>
              <a:t>Measures electric circuit characteristics</a:t>
            </a:r>
          </a:p>
          <a:p>
            <a:pPr lvl="2" eaLnBrk="1" hangingPunct="1"/>
            <a:r>
              <a:rPr lang="en-US" dirty="0" smtClean="0"/>
              <a:t>Resistance, voltage, and impedance</a:t>
            </a:r>
          </a:p>
          <a:p>
            <a:r>
              <a:rPr lang="en-US" dirty="0" smtClean="0"/>
              <a:t>Use a multimeter to do the following:</a:t>
            </a:r>
          </a:p>
          <a:p>
            <a:pPr lvl="1"/>
            <a:r>
              <a:rPr lang="en-US" dirty="0" smtClean="0"/>
              <a:t>Measure voltage to verify cable is conducting electricity</a:t>
            </a:r>
          </a:p>
          <a:p>
            <a:pPr lvl="1"/>
            <a:r>
              <a:rPr lang="en-US" dirty="0" smtClean="0"/>
              <a:t>Check for the presence of noise</a:t>
            </a:r>
          </a:p>
          <a:p>
            <a:pPr lvl="1"/>
            <a:r>
              <a:rPr lang="en-US" dirty="0" smtClean="0"/>
              <a:t>Verify the amount of resistance is appropriate</a:t>
            </a:r>
          </a:p>
          <a:p>
            <a:pPr lvl="1"/>
            <a:r>
              <a:rPr lang="en-US" dirty="0" smtClean="0"/>
              <a:t>Test for short or open circuits in the wire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2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823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Cable continuity testers (cable testers)</a:t>
            </a:r>
          </a:p>
          <a:p>
            <a:pPr lvl="1" eaLnBrk="1" hangingPunct="1"/>
            <a:r>
              <a:rPr lang="en-US" dirty="0" smtClean="0"/>
              <a:t>Tests whether cable carries signal to destination</a:t>
            </a:r>
          </a:p>
          <a:p>
            <a:pPr eaLnBrk="1" hangingPunct="1"/>
            <a:r>
              <a:rPr lang="en-US" dirty="0" smtClean="0"/>
              <a:t>Copper-based cable tester</a:t>
            </a:r>
          </a:p>
          <a:p>
            <a:pPr lvl="1" eaLnBrk="1" hangingPunct="1"/>
            <a:r>
              <a:rPr lang="en-US" dirty="0" smtClean="0"/>
              <a:t>Consists of two parts</a:t>
            </a:r>
          </a:p>
          <a:p>
            <a:pPr lvl="2" eaLnBrk="1" hangingPunct="1"/>
            <a:r>
              <a:rPr lang="en-US" dirty="0" smtClean="0"/>
              <a:t>Base unit generates voltage</a:t>
            </a:r>
          </a:p>
          <a:p>
            <a:pPr lvl="2" eaLnBrk="1" hangingPunct="1"/>
            <a:r>
              <a:rPr lang="en-US" dirty="0" smtClean="0"/>
              <a:t>Remote unit detects voltage</a:t>
            </a:r>
          </a:p>
          <a:p>
            <a:pPr eaLnBrk="1" hangingPunct="1"/>
            <a:r>
              <a:rPr lang="en-US" dirty="0" smtClean="0"/>
              <a:t>Series of lights, audible tone</a:t>
            </a:r>
          </a:p>
          <a:p>
            <a:pPr lvl="1" eaLnBrk="1" hangingPunct="1"/>
            <a:r>
              <a:rPr lang="en-US" dirty="0" smtClean="0"/>
              <a:t>Used to signal pass/fail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507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Some continuity testers verify UTP, STP wires paired correctly</a:t>
            </a:r>
          </a:p>
          <a:p>
            <a:pPr lvl="1" eaLnBrk="1" hangingPunct="1"/>
            <a:r>
              <a:rPr lang="en-US" dirty="0" smtClean="0"/>
              <a:t>Not shorted, exposed, crossed</a:t>
            </a:r>
          </a:p>
          <a:p>
            <a:pPr eaLnBrk="1" hangingPunct="1"/>
            <a:r>
              <a:rPr lang="en-US" dirty="0" smtClean="0"/>
              <a:t>Fiber optic continuity tester</a:t>
            </a:r>
          </a:p>
          <a:p>
            <a:pPr lvl="1" eaLnBrk="1" hangingPunct="1"/>
            <a:r>
              <a:rPr lang="en-US" dirty="0" smtClean="0"/>
              <a:t>Issues light pulses on fiber</a:t>
            </a:r>
          </a:p>
          <a:p>
            <a:pPr lvl="1" eaLnBrk="1" hangingPunct="1"/>
            <a:r>
              <a:rPr lang="en-US" dirty="0" smtClean="0"/>
              <a:t>Determines whether pulses reach other end</a:t>
            </a:r>
          </a:p>
          <a:p>
            <a:pPr eaLnBrk="1" hangingPunct="1"/>
            <a:r>
              <a:rPr lang="en-US" dirty="0" smtClean="0"/>
              <a:t>Test all cables to ensure meeting network’s required standards</a:t>
            </a:r>
          </a:p>
          <a:p>
            <a:pPr lvl="1" eaLnBrk="1" hangingPunct="1"/>
            <a:r>
              <a:rPr lang="en-US" dirty="0" smtClean="0"/>
              <a:t>Homemade or purchased</a:t>
            </a:r>
          </a:p>
          <a:p>
            <a:pPr eaLnBrk="1" hangingPunct="1"/>
            <a:r>
              <a:rPr lang="en-US" dirty="0" smtClean="0"/>
              <a:t>Offer convenience: portable, lightweight, low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309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781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/>
              <a:t>Cable performance tester, line tester, or certifier</a:t>
            </a:r>
          </a:p>
          <a:p>
            <a:pPr lvl="1"/>
            <a:r>
              <a:rPr lang="en-US" dirty="0" smtClean="0"/>
              <a:t>Performs similarly to continuity testers but can be used to:</a:t>
            </a:r>
          </a:p>
          <a:p>
            <a:pPr lvl="2"/>
            <a:r>
              <a:rPr lang="en-US" dirty="0" smtClean="0"/>
              <a:t>Measure distance to a connectivity device, termination point, or cable fault</a:t>
            </a:r>
          </a:p>
          <a:p>
            <a:pPr lvl="2"/>
            <a:r>
              <a:rPr lang="en-US" dirty="0" smtClean="0"/>
              <a:t>Measure attenuation</a:t>
            </a:r>
          </a:p>
          <a:p>
            <a:pPr lvl="2"/>
            <a:r>
              <a:rPr lang="en-US" dirty="0" smtClean="0"/>
              <a:t>Measure near end cross-talk</a:t>
            </a:r>
          </a:p>
          <a:p>
            <a:pPr lvl="2"/>
            <a:r>
              <a:rPr lang="en-US" dirty="0" smtClean="0"/>
              <a:t>Measure termination resistance and impedance</a:t>
            </a:r>
          </a:p>
          <a:p>
            <a:pPr lvl="2"/>
            <a:r>
              <a:rPr lang="en-US" dirty="0" smtClean="0"/>
              <a:t>Issue pass/fail ratings for Cat 3-7 standards</a:t>
            </a:r>
          </a:p>
          <a:p>
            <a:pPr lvl="2"/>
            <a:r>
              <a:rPr lang="en-US" dirty="0" smtClean="0"/>
              <a:t>Store and print results or save to a computer database</a:t>
            </a:r>
          </a:p>
          <a:p>
            <a:pPr lvl="2"/>
            <a:r>
              <a:rPr lang="en-US" dirty="0" smtClean="0"/>
              <a:t>Graphically depict attenuation and cross-talk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Cable performance tester, line tester, or certifier</a:t>
            </a:r>
          </a:p>
          <a:p>
            <a:pPr lvl="1"/>
            <a:r>
              <a:rPr lang="en-US" dirty="0" smtClean="0"/>
              <a:t>Performs similarly to continuity testers but can be used to:</a:t>
            </a:r>
          </a:p>
          <a:p>
            <a:pPr lvl="2"/>
            <a:r>
              <a:rPr lang="en-US" dirty="0" smtClean="0"/>
              <a:t>Measure distance to a connectivity device, termination point, or cable fault</a:t>
            </a:r>
          </a:p>
          <a:p>
            <a:pPr lvl="2"/>
            <a:r>
              <a:rPr lang="en-US" dirty="0" smtClean="0"/>
              <a:t>Measure attenuation</a:t>
            </a:r>
          </a:p>
          <a:p>
            <a:pPr lvl="2"/>
            <a:r>
              <a:rPr lang="en-US" dirty="0" smtClean="0"/>
              <a:t>Measure near end cross-talk</a:t>
            </a:r>
          </a:p>
          <a:p>
            <a:pPr lvl="2"/>
            <a:r>
              <a:rPr lang="en-US" dirty="0" smtClean="0"/>
              <a:t>Measure termination resistance and impedance</a:t>
            </a:r>
          </a:p>
          <a:p>
            <a:pPr lvl="2"/>
            <a:r>
              <a:rPr lang="en-US" dirty="0" smtClean="0"/>
              <a:t>Issue pass/fail ratings for Cat 3-7 standards</a:t>
            </a:r>
          </a:p>
          <a:p>
            <a:pPr lvl="2"/>
            <a:r>
              <a:rPr lang="en-US" dirty="0" smtClean="0"/>
              <a:t>Store and print results or save to a computer database</a:t>
            </a:r>
          </a:p>
          <a:p>
            <a:pPr lvl="2"/>
            <a:r>
              <a:rPr lang="en-US" dirty="0" smtClean="0"/>
              <a:t>Graphically depict attenuation and cross-talk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57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TDR (time domain reflectometer)</a:t>
            </a:r>
          </a:p>
          <a:p>
            <a:pPr lvl="1" eaLnBrk="1" hangingPunct="1"/>
            <a:r>
              <a:rPr lang="en-US" dirty="0" smtClean="0"/>
              <a:t>Issue signal, measures signal bounce back</a:t>
            </a:r>
          </a:p>
          <a:p>
            <a:pPr lvl="1" eaLnBrk="1" hangingPunct="1"/>
            <a:r>
              <a:rPr lang="en-US" dirty="0" smtClean="0"/>
              <a:t>Indicates distance between nodes</a:t>
            </a:r>
          </a:p>
          <a:p>
            <a:pPr lvl="1" eaLnBrk="1" hangingPunct="1"/>
            <a:r>
              <a:rPr lang="en-US" dirty="0" smtClean="0"/>
              <a:t>Indicates whether terminators properly installed, functional</a:t>
            </a:r>
          </a:p>
          <a:p>
            <a:pPr eaLnBrk="1" hangingPunct="1"/>
            <a:r>
              <a:rPr lang="en-US" dirty="0" smtClean="0"/>
              <a:t>OTDRs (optical time domain reflectometers)</a:t>
            </a:r>
          </a:p>
          <a:p>
            <a:pPr lvl="1" eaLnBrk="1" hangingPunct="1"/>
            <a:r>
              <a:rPr lang="en-US" dirty="0" smtClean="0"/>
              <a:t>Measure fiber length</a:t>
            </a:r>
          </a:p>
          <a:p>
            <a:pPr lvl="1" eaLnBrk="1" hangingPunct="1"/>
            <a:r>
              <a:rPr lang="en-US" dirty="0" smtClean="0"/>
              <a:t>Determine faulty splice locations, breaks, connectors, bends and measure attenuation over cable</a:t>
            </a:r>
          </a:p>
          <a:p>
            <a:pPr lvl="1" eaLnBrk="1" hangingPunct="1"/>
            <a:r>
              <a:rPr lang="en-US" dirty="0" smtClean="0"/>
              <a:t>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620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878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</a:p>
          <a:p>
            <a:endParaRPr lang="en-US" dirty="0" smtClean="0"/>
          </a:p>
          <a:p>
            <a:r>
              <a:rPr lang="en-US" dirty="0" smtClean="0"/>
              <a:t>OPM (Optical Power Meter)</a:t>
            </a:r>
          </a:p>
          <a:p>
            <a:pPr lvl="1"/>
            <a:r>
              <a:rPr lang="en-US" dirty="0" smtClean="0"/>
              <a:t>Also called a laser power meter or a light meter</a:t>
            </a:r>
          </a:p>
          <a:p>
            <a:pPr lvl="1"/>
            <a:r>
              <a:rPr lang="en-US" dirty="0" smtClean="0"/>
              <a:t>Measures the amount of light power transmitted on a fiber-optic line</a:t>
            </a:r>
          </a:p>
          <a:p>
            <a:pPr lvl="1"/>
            <a:r>
              <a:rPr lang="en-US" dirty="0" smtClean="0"/>
              <a:t>Must be calibrated precisely following highly accurate optical power standards</a:t>
            </a:r>
          </a:p>
          <a:p>
            <a:pPr lvl="1"/>
            <a:r>
              <a:rPr lang="en-US" dirty="0" smtClean="0"/>
              <a:t>Surrounding room temperature, connection type, and the skill of the technician all affect the final test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307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Computers generate and interpret data signals as electrical current where voltage is finitely measured as on or off and interpreted as binary data</a:t>
            </a:r>
          </a:p>
          <a:p>
            <a:pPr eaLnBrk="1" hangingPunct="1"/>
            <a:r>
              <a:rPr lang="en-US" dirty="0" smtClean="0"/>
              <a:t>A channel is a distinct communication path between nodes and may be separated logically or physically</a:t>
            </a:r>
          </a:p>
          <a:p>
            <a:pPr eaLnBrk="1" hangingPunct="1"/>
            <a:r>
              <a:rPr lang="en-US" dirty="0" smtClean="0"/>
              <a:t>A baseband transmission is the only transmission on the media, in broadband, multiple transmissions share a single media</a:t>
            </a:r>
          </a:p>
          <a:p>
            <a:pPr lvl="1" eaLnBrk="1" hangingPunct="1"/>
            <a:r>
              <a:rPr lang="en-US" dirty="0" smtClean="0"/>
              <a:t>Broadband transmission require multiplexing</a:t>
            </a:r>
          </a:p>
          <a:p>
            <a:pPr eaLnBrk="1" hangingPunct="1"/>
            <a:r>
              <a:rPr lang="en-US" dirty="0" smtClean="0"/>
              <a:t>Throughput is the measure of how much data is transmitted during a given time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920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Coaxial cable was the foundation for Ethernet networks in the 1980s</a:t>
            </a:r>
          </a:p>
          <a:p>
            <a:pPr eaLnBrk="1" hangingPunct="1"/>
            <a:r>
              <a:rPr lang="en-US" dirty="0" smtClean="0"/>
              <a:t>Twisted-pair cable consists of color-coded pairs of insulated copper wires that are twisted in pairs </a:t>
            </a:r>
          </a:p>
          <a:p>
            <a:pPr eaLnBrk="1" hangingPunct="1"/>
            <a:r>
              <a:rPr lang="en-US" dirty="0" smtClean="0"/>
              <a:t>STP cable consists of twisted-pair wires that are not only individually insulated, but also surrounded by a shielding made of a metallic substance</a:t>
            </a:r>
          </a:p>
          <a:p>
            <a:pPr eaLnBrk="1" hangingPunct="1"/>
            <a:r>
              <a:rPr lang="en-US" dirty="0" smtClean="0"/>
              <a:t>UTP does not contain additional shielding</a:t>
            </a:r>
          </a:p>
          <a:p>
            <a:pPr eaLnBrk="1" hangingPunct="1"/>
            <a:r>
              <a:rPr lang="en-US" dirty="0" smtClean="0"/>
              <a:t>TIA/EIA has specified two different methods of inserting wires into RJ-45 plugs: 568A and 568B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1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rollover cable uses a reverse image of the pinout of the other end of a cable</a:t>
            </a:r>
          </a:p>
          <a:p>
            <a:pPr eaLnBrk="1" hangingPunct="1"/>
            <a:r>
              <a:rPr lang="en-US" dirty="0" smtClean="0"/>
              <a:t>Fiber-optic cable contains one or more several glass or plastic fibers at it core</a:t>
            </a:r>
          </a:p>
          <a:p>
            <a:pPr eaLnBrk="1" hangingPunct="1"/>
            <a:r>
              <a:rPr lang="en-US" dirty="0" smtClean="0"/>
              <a:t>SMF accommodates the highest bandwidths and longest distances of all network transmission media</a:t>
            </a:r>
          </a:p>
          <a:p>
            <a:pPr eaLnBrk="1" hangingPunct="1"/>
            <a:r>
              <a:rPr lang="en-US" dirty="0" smtClean="0"/>
              <a:t>MMF contains a core with a larger diameter</a:t>
            </a:r>
          </a:p>
          <a:p>
            <a:pPr eaLnBrk="1" hangingPunct="1"/>
            <a:r>
              <a:rPr lang="en-US" dirty="0" smtClean="0"/>
              <a:t>Fiber-optic cabling is the best medium for delivering high throughput</a:t>
            </a:r>
          </a:p>
          <a:p>
            <a:pPr eaLnBrk="1" hangingPunct="1"/>
            <a:r>
              <a:rPr lang="en-US" dirty="0" smtClean="0"/>
              <a:t>A common source of noise is EMI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Drawback of analog signals</a:t>
            </a:r>
          </a:p>
          <a:p>
            <a:pPr lvl="1" eaLnBrk="1" hangingPunct="1"/>
            <a:r>
              <a:rPr lang="en-US" dirty="0" smtClean="0"/>
              <a:t>Varied and imprecise voltage</a:t>
            </a:r>
          </a:p>
          <a:p>
            <a:pPr lvl="2" eaLnBrk="1" hangingPunct="1"/>
            <a:r>
              <a:rPr lang="en-US" dirty="0" smtClean="0"/>
              <a:t>Susceptible to transmission flaws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315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Cross-talk occurs when a signal traveling on one wire or cable infringes on the signal traveling on an adjacent wire or cable</a:t>
            </a:r>
          </a:p>
          <a:p>
            <a:pPr eaLnBrk="1" hangingPunct="1"/>
            <a:r>
              <a:rPr lang="en-US" dirty="0" smtClean="0"/>
              <a:t>Attenuation is the loss of a signal’s strength</a:t>
            </a:r>
          </a:p>
          <a:p>
            <a:pPr eaLnBrk="1" hangingPunct="1"/>
            <a:r>
              <a:rPr lang="en-US" dirty="0" smtClean="0"/>
              <a:t>Latency is the delay between the instant data leaves the source and when it arrives at its destination</a:t>
            </a:r>
          </a:p>
          <a:p>
            <a:pPr eaLnBrk="1" hangingPunct="1"/>
            <a:r>
              <a:rPr lang="en-US" dirty="0" smtClean="0"/>
              <a:t>A multimeter is a simple instrument that measures resistance, voltage, impedance, and other characteristics</a:t>
            </a:r>
          </a:p>
          <a:p>
            <a:pPr eaLnBrk="1" hangingPunct="1"/>
            <a:r>
              <a:rPr lang="en-US" dirty="0" smtClean="0"/>
              <a:t>Tools used to test cables: cable checkers, continuity testers, cable testers, and light meters (for fiber)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Signaling</a:t>
            </a:r>
          </a:p>
          <a:p>
            <a:pPr eaLnBrk="1" hangingPunct="1"/>
            <a:r>
              <a:rPr lang="en-US" dirty="0" smtClean="0"/>
              <a:t>Digital signals</a:t>
            </a:r>
          </a:p>
          <a:p>
            <a:pPr lvl="1" eaLnBrk="1" hangingPunct="1"/>
            <a:r>
              <a:rPr lang="en-US" dirty="0" smtClean="0"/>
              <a:t>Pulses of voltages</a:t>
            </a:r>
          </a:p>
          <a:p>
            <a:pPr lvl="2" eaLnBrk="1" hangingPunct="1"/>
            <a:r>
              <a:rPr lang="en-US" dirty="0" smtClean="0"/>
              <a:t>Positive voltage represents a 1</a:t>
            </a:r>
          </a:p>
          <a:p>
            <a:pPr lvl="2" eaLnBrk="1" hangingPunct="1"/>
            <a:r>
              <a:rPr lang="en-US" dirty="0" smtClean="0"/>
              <a:t>Zero voltage represents a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1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Signaling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</a:t>
            </a:r>
            <a:r>
              <a:rPr lang="en-US" sz="3400" i="1" dirty="0"/>
              <a:t>5</a:t>
            </a:r>
            <a:r>
              <a:rPr lang="en-US" sz="34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Network Cabling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7450" y="6429345"/>
            <a:ext cx="438149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relies on digital transmission</a:t>
            </a:r>
          </a:p>
          <a:p>
            <a:pPr eaLnBrk="1" hangingPunct="1"/>
            <a:r>
              <a:rPr lang="en-US" dirty="0"/>
              <a:t>Network connection may handle only analog signals</a:t>
            </a:r>
          </a:p>
          <a:p>
            <a:pPr eaLnBrk="1" hangingPunct="1"/>
            <a:r>
              <a:rPr lang="en-US" dirty="0"/>
              <a:t>Modem</a:t>
            </a:r>
          </a:p>
          <a:p>
            <a:pPr lvl="1" eaLnBrk="1" hangingPunct="1"/>
            <a:r>
              <a:rPr lang="en-US" dirty="0" smtClean="0"/>
              <a:t>Accomplishes this </a:t>
            </a:r>
            <a:r>
              <a:rPr lang="en-US" dirty="0"/>
              <a:t>translation</a:t>
            </a:r>
          </a:p>
          <a:p>
            <a:pPr lvl="1" eaLnBrk="1" hangingPunct="1"/>
            <a:r>
              <a:rPr lang="en-US" dirty="0"/>
              <a:t>Modulator/demodulator</a:t>
            </a:r>
          </a:p>
          <a:p>
            <a:pPr eaLnBrk="1" hangingPunct="1"/>
            <a:r>
              <a:rPr lang="en-US" dirty="0"/>
              <a:t>Data modulation</a:t>
            </a:r>
          </a:p>
          <a:p>
            <a:pPr lvl="1" eaLnBrk="1" hangingPunct="1"/>
            <a:r>
              <a:rPr lang="en-US" dirty="0"/>
              <a:t>Technology modifying analog </a:t>
            </a:r>
            <a:r>
              <a:rPr lang="en-US" dirty="0" smtClean="0"/>
              <a:t>signals into digital signals and vice versa</a:t>
            </a:r>
            <a:endParaRPr lang="en-US" dirty="0"/>
          </a:p>
          <a:p>
            <a:pPr lvl="1" eaLnBrk="1" hangingPunct="1"/>
            <a:r>
              <a:rPr lang="en-US" dirty="0"/>
              <a:t>Make </a:t>
            </a:r>
            <a:r>
              <a:rPr lang="en-US" dirty="0" smtClean="0"/>
              <a:t>analog signals suitable </a:t>
            </a:r>
            <a:r>
              <a:rPr lang="en-US" dirty="0"/>
              <a:t>for carrying </a:t>
            </a:r>
            <a:r>
              <a:rPr lang="en-US" dirty="0" smtClean="0"/>
              <a:t>data over a communication </a:t>
            </a:r>
            <a:r>
              <a:rPr lang="en-US" dirty="0"/>
              <a:t>path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3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Carrier wave</a:t>
            </a:r>
          </a:p>
          <a:p>
            <a:pPr lvl="1" eaLnBrk="1" hangingPunct="1"/>
            <a:r>
              <a:rPr lang="en-US" dirty="0"/>
              <a:t>Combined with another analog signal</a:t>
            </a:r>
          </a:p>
          <a:p>
            <a:pPr lvl="1" eaLnBrk="1" hangingPunct="1"/>
            <a:r>
              <a:rPr lang="en-US" dirty="0"/>
              <a:t>Produces unique signal</a:t>
            </a:r>
          </a:p>
          <a:p>
            <a:pPr lvl="2" eaLnBrk="1" hangingPunct="1"/>
            <a:r>
              <a:rPr lang="en-US" dirty="0"/>
              <a:t>Transmitted from one node to another</a:t>
            </a:r>
          </a:p>
          <a:p>
            <a:pPr lvl="1" eaLnBrk="1" hangingPunct="1"/>
            <a:r>
              <a:rPr lang="en-US" dirty="0"/>
              <a:t>Preset properties</a:t>
            </a:r>
          </a:p>
          <a:p>
            <a:pPr lvl="1" eaLnBrk="1" hangingPunct="1"/>
            <a:r>
              <a:rPr lang="en-US" dirty="0"/>
              <a:t>Purpose: convey information</a:t>
            </a:r>
          </a:p>
          <a:p>
            <a:pPr eaLnBrk="1" hangingPunct="1"/>
            <a:r>
              <a:rPr lang="en-US" dirty="0"/>
              <a:t>Information wave (data wave)</a:t>
            </a:r>
          </a:p>
          <a:p>
            <a:pPr lvl="1" eaLnBrk="1" hangingPunct="1"/>
            <a:r>
              <a:rPr lang="en-US" dirty="0"/>
              <a:t>Added to carrier wave</a:t>
            </a:r>
          </a:p>
          <a:p>
            <a:pPr lvl="1" eaLnBrk="1" hangingPunct="1"/>
            <a:r>
              <a:rPr lang="en-US" dirty="0"/>
              <a:t>Modifies one carrier wave property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7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Frequency modulation</a:t>
            </a:r>
          </a:p>
          <a:p>
            <a:pPr lvl="1" eaLnBrk="1" hangingPunct="1"/>
            <a:r>
              <a:rPr lang="en-US" dirty="0"/>
              <a:t>Carrier frequency modified by application of data signal</a:t>
            </a:r>
          </a:p>
          <a:p>
            <a:pPr eaLnBrk="1" hangingPunct="1"/>
            <a:r>
              <a:rPr lang="en-US" dirty="0"/>
              <a:t>Amplitude modulation</a:t>
            </a:r>
          </a:p>
          <a:p>
            <a:pPr lvl="1" eaLnBrk="1" hangingPunct="1"/>
            <a:r>
              <a:rPr lang="en-US" dirty="0"/>
              <a:t>Carrier signal amplitude modified by application of data signal</a:t>
            </a:r>
          </a:p>
          <a:p>
            <a:pPr eaLnBrk="1" hangingPunct="1"/>
            <a:r>
              <a:rPr lang="en-US" dirty="0"/>
              <a:t>Digital subscriber line (DSL)</a:t>
            </a:r>
          </a:p>
          <a:p>
            <a:pPr lvl="1" eaLnBrk="1" hangingPunct="1"/>
            <a:r>
              <a:rPr lang="en-US" dirty="0"/>
              <a:t>Also makes use of modulation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2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8914" name="Picture 2" descr="A carrier wave modifed through frequency modulation" title="Figure 5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49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0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and Broadband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Baseband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Digital signals </a:t>
            </a:r>
            <a:r>
              <a:rPr lang="en-US" dirty="0" smtClean="0"/>
              <a:t>that are carried on a single channel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Requires exclusive use of wire’s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</a:t>
            </a:r>
            <a:r>
              <a:rPr lang="en-US" dirty="0"/>
              <a:t>: Ethernet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Broadband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Multiple transmissions share a single media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Transmission sharing the same media rely on multiplexing to manage multiple signals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Cable TV and cable Internet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Multiplexing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form of transmission that allows multiple signals to travel </a:t>
            </a:r>
            <a:r>
              <a:rPr lang="en-US" dirty="0"/>
              <a:t>simultaneously over one medium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Subchannels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Logical multiple smaller channels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Multiplexer (mux)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Combines many channel </a:t>
            </a:r>
            <a:r>
              <a:rPr lang="en-US" dirty="0" smtClean="0"/>
              <a:t>signals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Required at the transmitting end of the channel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Demultiplexer (demux)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Separates </a:t>
            </a:r>
            <a:r>
              <a:rPr lang="en-US" dirty="0" smtClean="0"/>
              <a:t>the combined </a:t>
            </a:r>
            <a:r>
              <a:rPr lang="en-US" dirty="0"/>
              <a:t>signals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TDM </a:t>
            </a:r>
            <a:r>
              <a:rPr lang="en-US" dirty="0" smtClean="0"/>
              <a:t>(</a:t>
            </a:r>
            <a:r>
              <a:rPr lang="en-US" dirty="0"/>
              <a:t>Time division multiplexing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r>
              <a:rPr lang="en-US" dirty="0"/>
              <a:t>Divides channel into multiple time intervals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9938" name="Picture 2" descr="Time division multiplexing" title="Figure 5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3666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6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multiplexing</a:t>
            </a:r>
          </a:p>
          <a:p>
            <a:pPr lvl="1" eaLnBrk="1" hangingPunct="1"/>
            <a:r>
              <a:rPr lang="en-US" dirty="0"/>
              <a:t>Transmitter assigns slots to nodes</a:t>
            </a:r>
          </a:p>
          <a:p>
            <a:pPr lvl="2" eaLnBrk="1" hangingPunct="1"/>
            <a:r>
              <a:rPr lang="en-US" dirty="0"/>
              <a:t>According to priority, need</a:t>
            </a:r>
          </a:p>
          <a:p>
            <a:pPr lvl="1" eaLnBrk="1" hangingPunct="1"/>
            <a:r>
              <a:rPr lang="en-US" dirty="0"/>
              <a:t>More efficient than TDM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62" name="Picture 2" descr="Statistical multiplexing" title="Figure 5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71364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FDM </a:t>
            </a:r>
            <a:r>
              <a:rPr lang="en-US" dirty="0" smtClean="0"/>
              <a:t>(</a:t>
            </a:r>
            <a:r>
              <a:rPr lang="en-US" dirty="0"/>
              <a:t>Frequency </a:t>
            </a:r>
            <a:r>
              <a:rPr lang="en-US" dirty="0" smtClean="0"/>
              <a:t>Division Multiplexing)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Unique frequency band for each communications subchannel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Cellular telephone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DSL Internet access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1986" name="Picture 2" descr="Frequency division multiplexing" title="Figure 5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2407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4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WDM </a:t>
            </a:r>
            <a:r>
              <a:rPr lang="en-US" dirty="0" smtClean="0"/>
              <a:t>(</a:t>
            </a:r>
            <a:r>
              <a:rPr lang="en-US" dirty="0"/>
              <a:t>Wavelength </a:t>
            </a:r>
            <a:r>
              <a:rPr lang="en-US" dirty="0" smtClean="0"/>
              <a:t>Division Multiplexing)</a:t>
            </a:r>
            <a:endParaRPr lang="en-US" dirty="0"/>
          </a:p>
          <a:p>
            <a:pPr lvl="1" eaLnBrk="1" hangingPunct="1"/>
            <a:r>
              <a:rPr lang="en-US" dirty="0"/>
              <a:t>One fiber-optic connection</a:t>
            </a:r>
          </a:p>
          <a:p>
            <a:pPr lvl="1" eaLnBrk="1" hangingPunct="1"/>
            <a:r>
              <a:rPr lang="en-US" dirty="0"/>
              <a:t>Carries multiple light signals simultaneously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3010" name="Picture 2" descr="Wavelength division multiplexing" title="Figure 5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94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basic data transmission concepts, including signaling, data modulation, multiplexing, bandwidth, baseband, and broadband</a:t>
            </a:r>
          </a:p>
          <a:p>
            <a:r>
              <a:rPr lang="en-US" dirty="0" smtClean="0"/>
              <a:t>Describe the physical characteristics and Ethernet standards of coaxial cable, STP, UTP, and fiber-optic media</a:t>
            </a:r>
          </a:p>
          <a:p>
            <a:r>
              <a:rPr lang="en-US" dirty="0" smtClean="0"/>
              <a:t>Compare the benefits and limitations of different networking media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DWDM </a:t>
            </a:r>
            <a:r>
              <a:rPr lang="en-US" dirty="0" smtClean="0"/>
              <a:t>(</a:t>
            </a:r>
            <a:r>
              <a:rPr lang="en-US" dirty="0"/>
              <a:t>Dense </a:t>
            </a:r>
            <a:r>
              <a:rPr lang="en-US" dirty="0" smtClean="0"/>
              <a:t>Wavelength Division </a:t>
            </a:r>
            <a:r>
              <a:rPr lang="en-US" dirty="0"/>
              <a:t>M</a:t>
            </a:r>
            <a:r>
              <a:rPr lang="en-US" dirty="0" smtClean="0"/>
              <a:t>ultiplexing)</a:t>
            </a:r>
            <a:endParaRPr lang="en-US" dirty="0"/>
          </a:p>
          <a:p>
            <a:pPr lvl="1" eaLnBrk="1" hangingPunct="1"/>
            <a:r>
              <a:rPr lang="en-US" dirty="0"/>
              <a:t>Used on most modern fiber-optic networks</a:t>
            </a:r>
          </a:p>
          <a:p>
            <a:pPr lvl="1" eaLnBrk="1" hangingPunct="1"/>
            <a:r>
              <a:rPr lang="en-US" dirty="0"/>
              <a:t>Extraordinary </a:t>
            </a:r>
            <a:r>
              <a:rPr lang="en-US" dirty="0" smtClean="0"/>
              <a:t>capacity</a:t>
            </a:r>
          </a:p>
          <a:p>
            <a:pPr lvl="1" eaLnBrk="1" hangingPunct="1"/>
            <a:r>
              <a:rPr lang="en-US" dirty="0" smtClean="0"/>
              <a:t>Typically used on high-bandwidth or long-distance WAN links</a:t>
            </a:r>
          </a:p>
          <a:p>
            <a:pPr eaLnBrk="1" hangingPunct="1"/>
            <a:r>
              <a:rPr lang="en-US" dirty="0" smtClean="0"/>
              <a:t>CWDM (Coarse Wavelength Division Multiplexing)</a:t>
            </a:r>
          </a:p>
          <a:p>
            <a:pPr lvl="1" eaLnBrk="1" hangingPunct="1"/>
            <a:r>
              <a:rPr lang="en-US" dirty="0" smtClean="0"/>
              <a:t>Developed after DWDM in an effort to lower the cost of the transceiver equipment needed</a:t>
            </a:r>
          </a:p>
          <a:p>
            <a:pPr lvl="1" eaLnBrk="1" hangingPunct="1"/>
            <a:r>
              <a:rPr lang="en-US" dirty="0" smtClean="0"/>
              <a:t>Channels are spaced more widely apart across entire frequency band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and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Throughput </a:t>
            </a:r>
          </a:p>
          <a:p>
            <a:pPr lvl="1" eaLnBrk="1" hangingPunct="1"/>
            <a:r>
              <a:rPr lang="en-US" dirty="0"/>
              <a:t>Amount of data transmitted during given time period</a:t>
            </a:r>
          </a:p>
          <a:p>
            <a:pPr lvl="1" eaLnBrk="1" hangingPunct="1"/>
            <a:r>
              <a:rPr lang="en-US" dirty="0"/>
              <a:t>Also called </a:t>
            </a:r>
            <a:r>
              <a:rPr lang="en-US" dirty="0" smtClean="0"/>
              <a:t>payload rate or effective data rate</a:t>
            </a:r>
            <a:endParaRPr lang="en-US" dirty="0"/>
          </a:p>
          <a:p>
            <a:pPr lvl="1" eaLnBrk="1" hangingPunct="1"/>
            <a:r>
              <a:rPr lang="en-US" dirty="0"/>
              <a:t>Expressed as bits transmitted per second</a:t>
            </a:r>
          </a:p>
          <a:p>
            <a:pPr eaLnBrk="1" hangingPunct="1"/>
            <a:r>
              <a:rPr lang="en-US" dirty="0"/>
              <a:t>Bandwidth (strict definition)</a:t>
            </a:r>
          </a:p>
          <a:p>
            <a:pPr lvl="1" eaLnBrk="1" hangingPunct="1"/>
            <a:r>
              <a:rPr lang="en-US" dirty="0"/>
              <a:t>Difference between highest and lowest frequencies medium can transmit</a:t>
            </a:r>
          </a:p>
          <a:p>
            <a:pPr lvl="1" eaLnBrk="1" hangingPunct="1"/>
            <a:r>
              <a:rPr lang="en-US" dirty="0"/>
              <a:t>Range of frequencies</a:t>
            </a:r>
          </a:p>
          <a:p>
            <a:r>
              <a:rPr lang="en-US" dirty="0" smtClean="0"/>
              <a:t>Both are commonly expressed as bits transmitted per second, called bit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63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and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4034" name="Picture 2" descr="Throughput and bandwidth measures" title="Table 5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59548" cy="2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6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Color-coded insulated copper wire pairs</a:t>
            </a:r>
          </a:p>
          <a:p>
            <a:pPr lvl="1" eaLnBrk="1" hangingPunct="1"/>
            <a:r>
              <a:rPr lang="en-US" dirty="0"/>
              <a:t>0.4 to 0.8 mm diameter</a:t>
            </a:r>
          </a:p>
          <a:p>
            <a:pPr lvl="1" eaLnBrk="1" hangingPunct="1"/>
            <a:r>
              <a:rPr lang="en-US" dirty="0"/>
              <a:t>Encased in a plastic </a:t>
            </a:r>
            <a:r>
              <a:rPr lang="en-US" dirty="0" smtClean="0"/>
              <a:t>sheath</a:t>
            </a:r>
          </a:p>
          <a:p>
            <a:pPr lvl="1" eaLnBrk="1" hangingPunct="1"/>
            <a:r>
              <a:rPr lang="en-US" dirty="0" smtClean="0"/>
              <a:t>Every two wires are twisted</a:t>
            </a:r>
          </a:p>
          <a:p>
            <a:pPr marL="457200" lvl="1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5058" name="Picture 2" descr="Twisted-pair cable" title="Figure 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49" y="2666999"/>
            <a:ext cx="2668351" cy="33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7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wire pair twists per foot</a:t>
            </a:r>
          </a:p>
          <a:p>
            <a:pPr lvl="1" eaLnBrk="1" hangingPunct="1"/>
            <a:r>
              <a:rPr lang="en-US" dirty="0"/>
              <a:t>More resistance to cross talk</a:t>
            </a:r>
          </a:p>
          <a:p>
            <a:pPr lvl="1" eaLnBrk="1" hangingPunct="1"/>
            <a:r>
              <a:rPr lang="en-US" dirty="0"/>
              <a:t>Higher-quality</a:t>
            </a:r>
          </a:p>
          <a:p>
            <a:pPr lvl="1" eaLnBrk="1" hangingPunct="1"/>
            <a:r>
              <a:rPr lang="en-US" dirty="0"/>
              <a:t>More expensive</a:t>
            </a:r>
          </a:p>
          <a:p>
            <a:pPr eaLnBrk="1" hangingPunct="1"/>
            <a:r>
              <a:rPr lang="en-US" dirty="0"/>
              <a:t>Twist ratio</a:t>
            </a:r>
          </a:p>
          <a:p>
            <a:pPr lvl="1" eaLnBrk="1" hangingPunct="1"/>
            <a:r>
              <a:rPr lang="en-US" dirty="0"/>
              <a:t>Twists per meter or foot</a:t>
            </a:r>
          </a:p>
          <a:p>
            <a:pPr eaLnBrk="1" hangingPunct="1"/>
            <a:r>
              <a:rPr lang="en-US" dirty="0"/>
              <a:t>High twist ratio</a:t>
            </a:r>
          </a:p>
          <a:p>
            <a:pPr lvl="1" eaLnBrk="1" hangingPunct="1"/>
            <a:r>
              <a:rPr lang="en-US" dirty="0"/>
              <a:t>Greater attenuation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8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Hundreds of different designs</a:t>
            </a:r>
          </a:p>
          <a:p>
            <a:pPr lvl="1" eaLnBrk="1" hangingPunct="1"/>
            <a:r>
              <a:rPr lang="en-US" dirty="0"/>
              <a:t>Twist ratio, number of wire pairs, copper grade, shielding type, shielding materials</a:t>
            </a:r>
          </a:p>
          <a:p>
            <a:pPr lvl="1" eaLnBrk="1" hangingPunct="1"/>
            <a:r>
              <a:rPr lang="en-US" dirty="0"/>
              <a:t>1 to 4200 wire pairs possible</a:t>
            </a:r>
          </a:p>
          <a:p>
            <a:pPr eaLnBrk="1" hangingPunct="1"/>
            <a:r>
              <a:rPr lang="en-US" dirty="0"/>
              <a:t>Wiring standard specification</a:t>
            </a:r>
          </a:p>
          <a:p>
            <a:pPr lvl="1" eaLnBrk="1" hangingPunct="1"/>
            <a:r>
              <a:rPr lang="en-US" dirty="0"/>
              <a:t>TIA/EIA 568</a:t>
            </a:r>
          </a:p>
          <a:p>
            <a:pPr eaLnBrk="1" hangingPunct="1"/>
            <a:r>
              <a:rPr lang="en-US" dirty="0"/>
              <a:t>Most common twisted pair types</a:t>
            </a:r>
          </a:p>
          <a:p>
            <a:pPr lvl="1" eaLnBrk="1" hangingPunct="1"/>
            <a:r>
              <a:rPr lang="en-US" dirty="0"/>
              <a:t>Category (cat) 3, 5, 5e, 6, 6a, 7</a:t>
            </a:r>
          </a:p>
          <a:p>
            <a:pPr lvl="1" eaLnBrk="1" hangingPunct="1"/>
            <a:r>
              <a:rPr lang="en-US" dirty="0"/>
              <a:t>CAT </a:t>
            </a:r>
            <a:r>
              <a:rPr lang="en-US" dirty="0" smtClean="0"/>
              <a:t>5e </a:t>
            </a:r>
            <a:r>
              <a:rPr lang="en-US" dirty="0"/>
              <a:t>or higher used in modern 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9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Twisted-Pair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Advantages</a:t>
            </a:r>
          </a:p>
          <a:p>
            <a:pPr lvl="1" eaLnBrk="1" hangingPunct="1"/>
            <a:r>
              <a:rPr lang="en-US" dirty="0"/>
              <a:t>Relatively inexpensive</a:t>
            </a:r>
          </a:p>
          <a:p>
            <a:pPr lvl="1" eaLnBrk="1" hangingPunct="1"/>
            <a:r>
              <a:rPr lang="en-US" dirty="0"/>
              <a:t>Flexible</a:t>
            </a:r>
          </a:p>
          <a:p>
            <a:pPr lvl="1" eaLnBrk="1" hangingPunct="1"/>
            <a:r>
              <a:rPr lang="en-US" dirty="0"/>
              <a:t>Easy installation</a:t>
            </a:r>
          </a:p>
          <a:p>
            <a:pPr lvl="1" eaLnBrk="1" hangingPunct="1"/>
            <a:r>
              <a:rPr lang="en-US" dirty="0"/>
              <a:t>Spans significant distance before requiring repeater</a:t>
            </a:r>
          </a:p>
          <a:p>
            <a:pPr lvl="1" eaLnBrk="1" hangingPunct="1"/>
            <a:r>
              <a:rPr lang="en-US" dirty="0"/>
              <a:t>Accommodates several different topologies</a:t>
            </a:r>
          </a:p>
          <a:p>
            <a:pPr eaLnBrk="1" hangingPunct="1"/>
            <a:r>
              <a:rPr lang="en-US" dirty="0"/>
              <a:t>Two categories</a:t>
            </a:r>
          </a:p>
          <a:p>
            <a:pPr lvl="1" eaLnBrk="1" hangingPunct="1"/>
            <a:r>
              <a:rPr lang="en-US" dirty="0"/>
              <a:t>Shielded twisted pair (STP)</a:t>
            </a:r>
          </a:p>
          <a:p>
            <a:pPr lvl="1" eaLnBrk="1" hangingPunct="1"/>
            <a:r>
              <a:rPr lang="en-US" dirty="0"/>
              <a:t>Unshielded twisted pair (UTP)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1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(Shielded Twisted Pair)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Individually insulated</a:t>
            </a:r>
          </a:p>
          <a:p>
            <a:pPr eaLnBrk="1" hangingPunct="1"/>
            <a:r>
              <a:rPr lang="en-US" dirty="0"/>
              <a:t>Surrounded by metallic substance shielding (foil)</a:t>
            </a:r>
          </a:p>
          <a:p>
            <a:pPr lvl="1" eaLnBrk="1" hangingPunct="1"/>
            <a:r>
              <a:rPr lang="en-US" dirty="0"/>
              <a:t>Barrier to external electromagnetic forces</a:t>
            </a:r>
          </a:p>
          <a:p>
            <a:pPr lvl="1" eaLnBrk="1" hangingPunct="1"/>
            <a:r>
              <a:rPr lang="en-US" dirty="0"/>
              <a:t>Contains electrical energy of signals inside</a:t>
            </a:r>
          </a:p>
          <a:p>
            <a:pPr lvl="1" eaLnBrk="1" hangingPunct="1"/>
            <a:r>
              <a:rPr lang="en-US" dirty="0"/>
              <a:t>May be grounded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6082" name="Picture 2" descr="STP cable" title="Figure 5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497205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UTP (Unshielded Twisted Pair)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or more insulated wire pairs</a:t>
            </a:r>
          </a:p>
          <a:p>
            <a:pPr lvl="1" eaLnBrk="1" hangingPunct="1"/>
            <a:r>
              <a:rPr lang="en-US" dirty="0"/>
              <a:t>Encased in plastic sheath</a:t>
            </a:r>
          </a:p>
          <a:p>
            <a:pPr lvl="1" eaLnBrk="1" hangingPunct="1"/>
            <a:r>
              <a:rPr lang="en-US" dirty="0"/>
              <a:t>No additional shielding</a:t>
            </a:r>
          </a:p>
          <a:p>
            <a:pPr lvl="2" eaLnBrk="1" hangingPunct="1"/>
            <a:r>
              <a:rPr lang="en-US" dirty="0"/>
              <a:t>Less expensive, less noise resistance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7106" name="Picture 2" descr="Various UPT cables and RJ-45 connector" title="Figure 5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51" y="3429000"/>
            <a:ext cx="5648325" cy="28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50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STP and UTP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  <a:p>
            <a:pPr lvl="1"/>
            <a:r>
              <a:rPr lang="en-US" dirty="0"/>
              <a:t>STP and UTP can transmit the same rates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STP and UTP </a:t>
            </a:r>
            <a:r>
              <a:rPr lang="en-US" dirty="0" smtClean="0"/>
              <a:t>vary in cost</a:t>
            </a:r>
            <a:endParaRPr lang="en-US" dirty="0"/>
          </a:p>
          <a:p>
            <a:r>
              <a:rPr lang="en-US" dirty="0"/>
              <a:t>Connector</a:t>
            </a:r>
          </a:p>
          <a:p>
            <a:pPr lvl="1"/>
            <a:r>
              <a:rPr lang="en-US" dirty="0"/>
              <a:t>STP and UTP use Registered Jack </a:t>
            </a:r>
            <a:r>
              <a:rPr lang="en-US" dirty="0" smtClean="0"/>
              <a:t>45</a:t>
            </a:r>
          </a:p>
          <a:p>
            <a:r>
              <a:rPr lang="en-US" dirty="0"/>
              <a:t>Noise immunity</a:t>
            </a:r>
          </a:p>
          <a:p>
            <a:pPr lvl="1"/>
            <a:r>
              <a:rPr lang="en-US" dirty="0"/>
              <a:t>STP more noise resistant</a:t>
            </a:r>
          </a:p>
          <a:p>
            <a:pPr eaLnBrk="1" hangingPunct="1"/>
            <a:r>
              <a:rPr lang="en-US" dirty="0"/>
              <a:t>Size and scalability</a:t>
            </a:r>
          </a:p>
          <a:p>
            <a:pPr lvl="1" eaLnBrk="1" hangingPunct="1"/>
            <a:r>
              <a:rPr lang="en-US" dirty="0"/>
              <a:t>Maximum segment length for both: 100 meters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2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Explore the connectors, converters, and couplers for each cabling type</a:t>
            </a:r>
          </a:p>
          <a:p>
            <a:r>
              <a:rPr lang="en-US" dirty="0" smtClean="0"/>
              <a:t>Examine common cable problems and differentiate between various tools for troubleshooting those problems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Standards for Twisted-Pair Cabling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8130" name="Picture 2" descr="Ethernet standards used with twisted-pair cabling" title="Table 5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04949" cy="365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71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cable termination is a requirement for two nodes on a network to communicate</a:t>
            </a:r>
          </a:p>
          <a:p>
            <a:r>
              <a:rPr lang="en-US" dirty="0" smtClean="0"/>
              <a:t>TIA/EIA specifies two methods of inserting wires into RJ-45 plugs</a:t>
            </a:r>
          </a:p>
          <a:p>
            <a:pPr lvl="1"/>
            <a:r>
              <a:rPr lang="en-US" dirty="0" smtClean="0"/>
              <a:t>TIA/EIA 568A</a:t>
            </a:r>
          </a:p>
          <a:p>
            <a:pPr lvl="1"/>
            <a:r>
              <a:rPr lang="en-US" dirty="0" smtClean="0"/>
              <a:t>TIA/EIA 568B</a:t>
            </a:r>
          </a:p>
          <a:p>
            <a:r>
              <a:rPr lang="en-US" dirty="0" smtClean="0"/>
              <a:t>No functional difference between the two standards</a:t>
            </a:r>
          </a:p>
          <a:p>
            <a:pPr lvl="1"/>
            <a:r>
              <a:rPr lang="en-US" dirty="0" smtClean="0"/>
              <a:t>Just make sure you use the same standard on every RJ-45 plug and jack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50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9154" name="Picture 2" descr="TIA/EIA 568A standard terminations" title="Figure 5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3550"/>
            <a:ext cx="35433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TIA/EIA 568B standard terminations" title="Figure 5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623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62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Pinouts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Straight-through cable</a:t>
            </a:r>
          </a:p>
          <a:p>
            <a:pPr lvl="1" eaLnBrk="1" hangingPunct="1"/>
            <a:r>
              <a:rPr lang="en-US" dirty="0"/>
              <a:t>Terminate RJ-45 plugs at both ends identically</a:t>
            </a:r>
          </a:p>
          <a:p>
            <a:pPr eaLnBrk="1" hangingPunct="1"/>
            <a:r>
              <a:rPr lang="en-US" dirty="0"/>
              <a:t>Crossover cable</a:t>
            </a:r>
          </a:p>
          <a:p>
            <a:pPr lvl="1" eaLnBrk="1" hangingPunct="1"/>
            <a:r>
              <a:rPr lang="en-US" dirty="0"/>
              <a:t>Transmit and receive wires on one end reversed</a:t>
            </a:r>
          </a:p>
          <a:p>
            <a:r>
              <a:rPr lang="en-US" dirty="0" smtClean="0"/>
              <a:t>Rollover cable</a:t>
            </a:r>
          </a:p>
          <a:p>
            <a:pPr lvl="1"/>
            <a:r>
              <a:rPr lang="en-US" dirty="0" smtClean="0"/>
              <a:t>All wires are reversed</a:t>
            </a:r>
          </a:p>
          <a:p>
            <a:pPr lvl="1"/>
            <a:r>
              <a:rPr lang="en-US" dirty="0" smtClean="0"/>
              <a:t>Terminations are a mirror image of each other</a:t>
            </a:r>
          </a:p>
          <a:p>
            <a:pPr lvl="1"/>
            <a:r>
              <a:rPr lang="en-US" dirty="0" smtClean="0"/>
              <a:t>Also called Yost cables or Cisco console cables</a:t>
            </a:r>
          </a:p>
          <a:p>
            <a:pPr lvl="1"/>
            <a:r>
              <a:rPr lang="en-US" dirty="0" smtClean="0"/>
              <a:t>Used to connect a computer to the console port of a router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1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Connectors and Couplers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converter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nables networks or segments running on different media to interconnect and exchange signals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Coupler </a:t>
            </a:r>
          </a:p>
          <a:p>
            <a:pPr lvl="1"/>
            <a:r>
              <a:rPr lang="en-US" dirty="0" smtClean="0"/>
              <a:t>Passes data through a homogenous connection without any modification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0178" name="Picture 2" descr="Copper wire-to-fiber media converter" title="Figure 5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990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06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 (Power over Ethernet)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 - IEEE 802.3af standard which specifies a method for supplying electrical power over twisted-pair Ethernet connections</a:t>
            </a:r>
          </a:p>
          <a:p>
            <a:pPr lvl="1"/>
            <a:r>
              <a:rPr lang="en-US" dirty="0" smtClean="0"/>
              <a:t>Amount of power provided:</a:t>
            </a:r>
          </a:p>
          <a:p>
            <a:pPr lvl="2"/>
            <a:r>
              <a:rPr lang="en-US" dirty="0" smtClean="0"/>
              <a:t>15.4 watts for standard PoE devices</a:t>
            </a:r>
          </a:p>
          <a:p>
            <a:pPr lvl="2"/>
            <a:r>
              <a:rPr lang="en-US" dirty="0" smtClean="0"/>
              <a:t>25.5 watts for newer PoE+ devices (802.3at standard)</a:t>
            </a:r>
          </a:p>
          <a:p>
            <a:r>
              <a:rPr lang="en-US" dirty="0" smtClean="0"/>
              <a:t>PoE standard specifies two types of devices:</a:t>
            </a:r>
          </a:p>
          <a:p>
            <a:pPr lvl="1"/>
            <a:r>
              <a:rPr lang="en-US" dirty="0" smtClean="0"/>
              <a:t>PSE (power sourcing equipment)</a:t>
            </a:r>
          </a:p>
          <a:p>
            <a:pPr lvl="1"/>
            <a:r>
              <a:rPr lang="en-US" dirty="0" smtClean="0"/>
              <a:t>PD (powered devices)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80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 (Power over Ethernet)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IEEE standard requires that a PSE device first determine whether a node is PoE-capable before attempting to supply it with power</a:t>
            </a:r>
          </a:p>
          <a:p>
            <a:r>
              <a:rPr lang="en-US" dirty="0" smtClean="0"/>
              <a:t>On networks that demand PoE but don’t have PoE-capable equipment, you can add PoE adapters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1202" name="Picture 2" descr="PoE adapters" title="Figure 5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343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2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Fiber-optic cable (fiber)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One or more glass or plastic fibers at its center (core)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Data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Pulsing light sent from laser or light-emitting diode (LED) through central fibers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Cladding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Layer of glass or plastic surrounding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Different density from glass or plastic in strands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Reflects light back to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Allows fiber to bend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4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Plastic buffer outside cladding</a:t>
            </a:r>
          </a:p>
          <a:p>
            <a:pPr lvl="1" eaLnBrk="1" hangingPunct="1"/>
            <a:r>
              <a:rPr lang="en-US" dirty="0" smtClean="0"/>
              <a:t>Protects cladding and core</a:t>
            </a:r>
          </a:p>
          <a:p>
            <a:pPr lvl="1" eaLnBrk="1" hangingPunct="1"/>
            <a:r>
              <a:rPr lang="en-US" dirty="0" smtClean="0"/>
              <a:t>Opaque to absorb escaping light</a:t>
            </a:r>
          </a:p>
          <a:p>
            <a:pPr lvl="1" eaLnBrk="1" hangingPunct="1"/>
            <a:r>
              <a:rPr lang="en-US" dirty="0" smtClean="0"/>
              <a:t>Surrounded by Kevlar (polymeric fiber) strands</a:t>
            </a:r>
          </a:p>
          <a:p>
            <a:pPr eaLnBrk="1" hangingPunct="1"/>
            <a:r>
              <a:rPr lang="en-US" dirty="0" smtClean="0"/>
              <a:t>Plastic sheath covers Kevlar strands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2226" name="Picture 2" descr="A fiber-optic cable" title="Figure 5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3886200"/>
            <a:ext cx="4181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96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over copper cabling</a:t>
            </a:r>
          </a:p>
          <a:p>
            <a:pPr lvl="1"/>
            <a:r>
              <a:rPr lang="en-US" dirty="0"/>
              <a:t>Extremely high throughput</a:t>
            </a:r>
          </a:p>
          <a:p>
            <a:pPr lvl="1"/>
            <a:r>
              <a:rPr lang="en-US" dirty="0"/>
              <a:t>Very high noise resistance</a:t>
            </a:r>
          </a:p>
          <a:p>
            <a:pPr lvl="1"/>
            <a:r>
              <a:rPr lang="en-US" dirty="0"/>
              <a:t>Excellent security</a:t>
            </a:r>
          </a:p>
          <a:p>
            <a:pPr lvl="1"/>
            <a:r>
              <a:rPr lang="en-US" dirty="0"/>
              <a:t>Able to carry signals for longer distances</a:t>
            </a:r>
          </a:p>
          <a:p>
            <a:pPr lvl="1"/>
            <a:r>
              <a:rPr lang="en-US" dirty="0"/>
              <a:t>Industry standard for high-speed networking</a:t>
            </a:r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More expensive than twisted pair cable</a:t>
            </a:r>
          </a:p>
          <a:p>
            <a:pPr lvl="1"/>
            <a:r>
              <a:rPr lang="en-US" dirty="0"/>
              <a:t>Requires special equipment to splice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techniques in use on today’s network are complex and varied</a:t>
            </a:r>
          </a:p>
          <a:p>
            <a:r>
              <a:rPr lang="en-US" dirty="0" smtClean="0"/>
              <a:t>This section covers fundamental characteristics that define today’s data transmission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1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Proven reliable in transmitting data at rates that can reach 100 gigabits per second per channel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Most expensive transmission medium</a:t>
            </a:r>
          </a:p>
          <a:p>
            <a:r>
              <a:rPr lang="en-US" dirty="0" smtClean="0"/>
              <a:t>Noise immunity</a:t>
            </a:r>
          </a:p>
          <a:p>
            <a:pPr lvl="1"/>
            <a:r>
              <a:rPr lang="en-US" dirty="0" smtClean="0"/>
              <a:t>Unaffected by EMI</a:t>
            </a:r>
          </a:p>
          <a:p>
            <a:r>
              <a:rPr lang="en-US" dirty="0" smtClean="0"/>
              <a:t>Size and scalability</a:t>
            </a:r>
          </a:p>
          <a:p>
            <a:pPr lvl="1"/>
            <a:r>
              <a:rPr lang="en-US" dirty="0" smtClean="0"/>
              <a:t>Segment lengths vary from 150 to 40,000 meters</a:t>
            </a:r>
          </a:p>
          <a:p>
            <a:pPr lvl="1"/>
            <a:r>
              <a:rPr lang="en-US" dirty="0" smtClean="0"/>
              <a:t>Depends on the light’s wavelength and type of cable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SMF (Single Mode Fiber)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Consists of narrow core (8-10 microns in diameter)</a:t>
            </a:r>
          </a:p>
          <a:p>
            <a:pPr lvl="1" eaLnBrk="1" hangingPunct="1"/>
            <a:r>
              <a:rPr lang="en-US" dirty="0"/>
              <a:t>Laser-generated light travels over one path</a:t>
            </a:r>
          </a:p>
          <a:p>
            <a:pPr lvl="2" eaLnBrk="1" hangingPunct="1"/>
            <a:r>
              <a:rPr lang="en-US" dirty="0"/>
              <a:t>Little reflection</a:t>
            </a:r>
          </a:p>
          <a:p>
            <a:pPr lvl="1" eaLnBrk="1" hangingPunct="1"/>
            <a:r>
              <a:rPr lang="en-US" dirty="0"/>
              <a:t>Light does not disperse as signal travels</a:t>
            </a:r>
          </a:p>
          <a:p>
            <a:pPr eaLnBrk="1" hangingPunct="1"/>
            <a:r>
              <a:rPr lang="en-US" dirty="0"/>
              <a:t>Can carry signals many miles:</a:t>
            </a:r>
          </a:p>
          <a:p>
            <a:pPr lvl="1" eaLnBrk="1" hangingPunct="1"/>
            <a:r>
              <a:rPr lang="en-US" dirty="0"/>
              <a:t>Before repeating </a:t>
            </a:r>
            <a:r>
              <a:rPr lang="en-US" dirty="0" smtClean="0"/>
              <a:t>is required</a:t>
            </a:r>
            <a:endParaRPr lang="en-US" dirty="0"/>
          </a:p>
          <a:p>
            <a:pPr eaLnBrk="1" hangingPunct="1"/>
            <a:r>
              <a:rPr lang="en-US" dirty="0"/>
              <a:t>Rarely used for shorter connections</a:t>
            </a:r>
          </a:p>
          <a:p>
            <a:pPr lvl="1" eaLnBrk="1" hangingPunct="1"/>
            <a:r>
              <a:rPr lang="en-US" dirty="0"/>
              <a:t>Due to cost</a:t>
            </a:r>
          </a:p>
          <a:p>
            <a:pPr lvl="1"/>
            <a:r>
              <a:rPr lang="en-US" dirty="0" smtClean="0"/>
              <a:t>The Internet backbone depends on SMF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9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 (Multimode Fiber)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Contains a </a:t>
            </a:r>
            <a:r>
              <a:rPr lang="en-US" dirty="0"/>
              <a:t>core </a:t>
            </a:r>
            <a:r>
              <a:rPr lang="en-US" dirty="0" smtClean="0"/>
              <a:t>with a </a:t>
            </a:r>
            <a:r>
              <a:rPr lang="en-US" dirty="0"/>
              <a:t>larger diameter than </a:t>
            </a:r>
            <a:r>
              <a:rPr lang="en-US" dirty="0" smtClean="0"/>
              <a:t>single mode </a:t>
            </a:r>
            <a:r>
              <a:rPr lang="en-US" dirty="0"/>
              <a:t>fiber</a:t>
            </a:r>
          </a:p>
          <a:p>
            <a:pPr lvl="1" eaLnBrk="1" hangingPunct="1"/>
            <a:r>
              <a:rPr lang="en-US" dirty="0"/>
              <a:t>Common sizes: 50 or 62.5 microns</a:t>
            </a:r>
          </a:p>
          <a:p>
            <a:pPr eaLnBrk="1" hangingPunct="1"/>
            <a:r>
              <a:rPr lang="en-US" dirty="0"/>
              <a:t>Laser or LED generated light pulses travel at different angles</a:t>
            </a:r>
          </a:p>
          <a:p>
            <a:pPr eaLnBrk="1" hangingPunct="1"/>
            <a:r>
              <a:rPr lang="en-US" dirty="0"/>
              <a:t>Greater attenuation than single-mode fiber</a:t>
            </a:r>
          </a:p>
          <a:p>
            <a:pPr eaLnBrk="1" hangingPunct="1"/>
            <a:r>
              <a:rPr lang="en-US" dirty="0"/>
              <a:t>Common uses</a:t>
            </a:r>
          </a:p>
          <a:p>
            <a:pPr lvl="1" eaLnBrk="1" hangingPunct="1"/>
            <a:r>
              <a:rPr lang="en-US" dirty="0"/>
              <a:t>Cables connecting router to a switch</a:t>
            </a:r>
          </a:p>
          <a:p>
            <a:pPr lvl="1" eaLnBrk="1" hangingPunct="1"/>
            <a:r>
              <a:rPr lang="en-US" dirty="0"/>
              <a:t>Cables connecting server on network backbone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54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Connectors and Couplers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14" y="1371600"/>
            <a:ext cx="8229600" cy="4525963"/>
          </a:xfrm>
        </p:spPr>
        <p:txBody>
          <a:bodyPr/>
          <a:lstStyle/>
          <a:p>
            <a:r>
              <a:rPr lang="en-US" dirty="0" smtClean="0"/>
              <a:t>MMF connectors</a:t>
            </a:r>
          </a:p>
          <a:p>
            <a:pPr lvl="1"/>
            <a:r>
              <a:rPr lang="en-US" dirty="0" smtClean="0"/>
              <a:t>Classified by the number of fibers</a:t>
            </a:r>
          </a:p>
          <a:p>
            <a:r>
              <a:rPr lang="en-US" dirty="0" smtClean="0"/>
              <a:t>SMF connectors</a:t>
            </a:r>
          </a:p>
          <a:p>
            <a:pPr lvl="1"/>
            <a:r>
              <a:rPr lang="en-US" dirty="0" smtClean="0"/>
              <a:t>Classified by size and shape of the ferrule</a:t>
            </a:r>
          </a:p>
          <a:p>
            <a:r>
              <a:rPr lang="en-US" dirty="0" smtClean="0"/>
              <a:t>Ferrule - the extended tip of a connector that makes contact with the receptacle in the jack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3250" name="Picture 2" descr="A cap protects the ferrule when the connector is not in use" title="Figure 5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39" y="4114800"/>
            <a:ext cx="4095750" cy="20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85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Connectors and Couplers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14" y="1371600"/>
            <a:ext cx="8229600" cy="4525963"/>
          </a:xfrm>
        </p:spPr>
        <p:txBody>
          <a:bodyPr/>
          <a:lstStyle/>
          <a:p>
            <a:r>
              <a:rPr lang="en-US" dirty="0" smtClean="0"/>
              <a:t>Shapes and polishes used by SMF ferrules to reduce back reflection:</a:t>
            </a:r>
          </a:p>
          <a:p>
            <a:pPr lvl="1"/>
            <a:r>
              <a:rPr lang="en-US" dirty="0" smtClean="0"/>
              <a:t>Physical Contact (PC)</a:t>
            </a:r>
          </a:p>
          <a:p>
            <a:pPr lvl="1"/>
            <a:r>
              <a:rPr lang="en-US" dirty="0" smtClean="0"/>
              <a:t>Ultra Polished Connector (UPC)</a:t>
            </a:r>
          </a:p>
          <a:p>
            <a:pPr lvl="1"/>
            <a:r>
              <a:rPr lang="en-US" dirty="0" smtClean="0"/>
              <a:t>Angle Polished Connector (APC)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 descr="Three types of mechanical connections in fiber-optic connectors" title="Figure 5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7858"/>
            <a:ext cx="5600700" cy="23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8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Connectors and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SMF connectors are typically available with a 1.25-mm ferrule or a 2.5-mm ferrule</a:t>
            </a:r>
          </a:p>
          <a:p>
            <a:pPr lvl="1"/>
            <a:r>
              <a:rPr lang="en-US" dirty="0" smtClean="0"/>
              <a:t>Most common 1.25-mm connector is the LC</a:t>
            </a:r>
          </a:p>
          <a:p>
            <a:pPr lvl="1"/>
            <a:r>
              <a:rPr lang="en-US" dirty="0" smtClean="0"/>
              <a:t>Three 2.5-mm connectors are the SC, ST, and FC</a:t>
            </a:r>
          </a:p>
          <a:p>
            <a:r>
              <a:rPr lang="en-US" dirty="0" smtClean="0"/>
              <a:t>Most common MMF connector is the MT-RJ</a:t>
            </a:r>
          </a:p>
          <a:p>
            <a:r>
              <a:rPr lang="en-US" dirty="0" smtClean="0"/>
              <a:t>Existing fiber networks might use ST or SC connectors</a:t>
            </a:r>
          </a:p>
          <a:p>
            <a:pPr lvl="1"/>
            <a:r>
              <a:rPr lang="en-US" dirty="0" smtClean="0"/>
              <a:t>LC and MT-RJ are used on the very latest fiber-optic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7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Converters are required </a:t>
            </a:r>
            <a:r>
              <a:rPr lang="en-US" dirty="0"/>
              <a:t>to connect multimode fiber networks to single-mode fiber networks</a:t>
            </a:r>
          </a:p>
          <a:p>
            <a:pPr lvl="1"/>
            <a:r>
              <a:rPr lang="en-US" dirty="0"/>
              <a:t>Also fiber- and copper-based parts of a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Bidirectional converter accepts the signal from one part of the network, then regenerates the signal and sends it to the next part of the network</a:t>
            </a:r>
          </a:p>
          <a:p>
            <a:r>
              <a:rPr lang="en-US" dirty="0" smtClean="0"/>
              <a:t>GBIC - a standard type of modular interface designed for Gigabit Ethernet connections</a:t>
            </a:r>
          </a:p>
          <a:p>
            <a:pPr lvl="1"/>
            <a:r>
              <a:rPr lang="en-US" dirty="0" smtClean="0"/>
              <a:t>May contain RJ-45 or fiber-optic cable ports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27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SFP (small form-factor pluggable) transceivers</a:t>
            </a:r>
          </a:p>
          <a:p>
            <a:pPr lvl="1"/>
            <a:r>
              <a:rPr lang="en-US" dirty="0" smtClean="0"/>
              <a:t>Provide the same function as a GBIC, but allow more ports per inch</a:t>
            </a:r>
          </a:p>
          <a:p>
            <a:pPr lvl="1"/>
            <a:r>
              <a:rPr lang="en-US" dirty="0" smtClean="0"/>
              <a:t>Sometimes known as mini GBICs or SFP GBICs</a:t>
            </a:r>
          </a:p>
          <a:p>
            <a:pPr lvl="1"/>
            <a:r>
              <a:rPr lang="en-US" dirty="0" smtClean="0"/>
              <a:t>Two types: XFP and SFP+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4274" name="Picture 2" descr="SFP (small form-factor pluggable) transceiver for use with fiber connections" title="Figure 5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926006"/>
            <a:ext cx="5257801" cy="22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60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a GBIC or SFP </a:t>
            </a:r>
          </a:p>
          <a:p>
            <a:pPr lvl="1"/>
            <a:r>
              <a:rPr lang="en-US" dirty="0" smtClean="0"/>
              <a:t>Slide the transceiver into a socket on the back of the connectivity device</a:t>
            </a:r>
          </a:p>
          <a:p>
            <a:pPr lvl="1"/>
            <a:r>
              <a:rPr lang="en-US" dirty="0" smtClean="0"/>
              <a:t>Most SFPs come with a tab or latch system and keyed so that they will slide into the socket when aligned properly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5298" name="Picture 2" descr="Installing an SFP in a switch" title="Figure 5-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4114800"/>
            <a:ext cx="33432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66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Converters and Modular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Loopback adapter</a:t>
            </a:r>
          </a:p>
          <a:p>
            <a:pPr lvl="1"/>
            <a:r>
              <a:rPr lang="en-US" dirty="0" smtClean="0"/>
              <a:t>A helpful tool when testing an SFP’s functionality or checking for a mismatch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6322" name="Picture 2" descr="Fiber-optic loopback adapter" title="Figure 5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70" y="3581400"/>
            <a:ext cx="3733800" cy="204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Analog signals - vary infinitely and continuously</a:t>
            </a:r>
          </a:p>
          <a:p>
            <a:pPr lvl="1"/>
            <a:r>
              <a:rPr lang="en-US" dirty="0" smtClean="0"/>
              <a:t>Appear as a wavy line when graphed over time</a:t>
            </a:r>
          </a:p>
          <a:p>
            <a:r>
              <a:rPr lang="en-US" dirty="0" smtClean="0"/>
              <a:t>Analog signals are characterized by four properties:</a:t>
            </a:r>
          </a:p>
          <a:p>
            <a:pPr lvl="1" eaLnBrk="1" hangingPunct="1"/>
            <a:r>
              <a:rPr lang="en-US" dirty="0"/>
              <a:t>Amplitude</a:t>
            </a:r>
          </a:p>
          <a:p>
            <a:pPr lvl="2" eaLnBrk="1" hangingPunct="1"/>
            <a:r>
              <a:rPr lang="en-US" dirty="0"/>
              <a:t>Measure of strength at given point in time</a:t>
            </a:r>
          </a:p>
          <a:p>
            <a:pPr lvl="1" eaLnBrk="1" hangingPunct="1"/>
            <a:r>
              <a:rPr lang="en-US" dirty="0"/>
              <a:t>Frequency</a:t>
            </a:r>
          </a:p>
          <a:p>
            <a:pPr lvl="2" eaLnBrk="1" hangingPunct="1"/>
            <a:r>
              <a:rPr lang="en-US" dirty="0"/>
              <a:t>Number of times amplitude cycles over fixed time</a:t>
            </a:r>
          </a:p>
          <a:p>
            <a:pPr lvl="1" eaLnBrk="1" hangingPunct="1"/>
            <a:r>
              <a:rPr lang="en-US" dirty="0"/>
              <a:t>Wavelength</a:t>
            </a:r>
          </a:p>
          <a:p>
            <a:pPr lvl="2" eaLnBrk="1" hangingPunct="1"/>
            <a:r>
              <a:rPr lang="en-US" dirty="0"/>
              <a:t>Distance between one peak and the next</a:t>
            </a:r>
          </a:p>
          <a:p>
            <a:pPr lvl="1" eaLnBrk="1" hangingPunct="1"/>
            <a:r>
              <a:rPr lang="en-US" dirty="0"/>
              <a:t>Phase</a:t>
            </a:r>
          </a:p>
          <a:p>
            <a:pPr lvl="2" eaLnBrk="1" hangingPunct="1"/>
            <a:r>
              <a:rPr lang="en-US" dirty="0"/>
              <a:t>Progress of wave over time compared to a fixed point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01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Standards for Fiber-Optic Cable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7346" name="Picture 2" descr="Ethernet standards using fiber-optic cable" title="Table 5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2802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61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Any undesirable influence degrading or distorting signal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Types of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EMI (electromagnetic interference)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Example: radio frequency interference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Cross-talk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Signal on one wire infringes on adjacent wire signal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Alien cross-talk occurs between two cables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Near </a:t>
            </a:r>
            <a:r>
              <a:rPr lang="en-US" dirty="0"/>
              <a:t>end </a:t>
            </a:r>
            <a:r>
              <a:rPr lang="en-US" dirty="0" smtClean="0"/>
              <a:t>cross-talk </a:t>
            </a:r>
            <a:r>
              <a:rPr lang="en-US" dirty="0"/>
              <a:t>(NEXT) occurs near </a:t>
            </a:r>
            <a:r>
              <a:rPr lang="en-US" dirty="0" smtClean="0"/>
              <a:t>source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Far end cross-talk (FEXT) occurs at the far end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97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9394" name="Picture 2" descr="Cross-talk between wires in a cable" title="Figure 5-4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539829" cy="3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26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Attenuation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Loss of signal’s strength as it travels away from source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ways analog and digital signals are boosted: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Amplifier - increases the voltage, or strength, of signals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Can also boot the noise that has accumulated in the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Repeater - regenerates a digital signal in its original 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Without noise previously accumulated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48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0418" name="Picture 2" descr="An analog signal distorted by noise and then amplified" title="Figure 5-4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91163" cy="23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A digital signal distorted by noise and then repeated" title="Figure 5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5334000" cy="23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66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  <a:p>
            <a:pPr lvl="1"/>
            <a:r>
              <a:rPr lang="en-US" dirty="0"/>
              <a:t>Delay between signal transmission and receipt</a:t>
            </a:r>
          </a:p>
          <a:p>
            <a:pPr lvl="1"/>
            <a:r>
              <a:rPr lang="en-US" dirty="0"/>
              <a:t>May cause network transmission errors</a:t>
            </a:r>
          </a:p>
          <a:p>
            <a:r>
              <a:rPr lang="en-US" dirty="0"/>
              <a:t>Latency causes</a:t>
            </a:r>
          </a:p>
          <a:p>
            <a:pPr lvl="1"/>
            <a:r>
              <a:rPr lang="en-US" dirty="0"/>
              <a:t>Cable length</a:t>
            </a:r>
          </a:p>
          <a:p>
            <a:pPr lvl="1"/>
            <a:r>
              <a:rPr lang="en-US" dirty="0"/>
              <a:t>Intervening connectivity device</a:t>
            </a:r>
          </a:p>
          <a:p>
            <a:r>
              <a:rPr lang="en-US" dirty="0"/>
              <a:t>Round trip time (RTT)</a:t>
            </a:r>
          </a:p>
          <a:p>
            <a:pPr lvl="1"/>
            <a:r>
              <a:rPr lang="en-US" dirty="0"/>
              <a:t>Time for packet to go from sender to receiver, then back from receiver to sender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40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Fiber Cable Problems:</a:t>
            </a:r>
          </a:p>
          <a:p>
            <a:pPr lvl="1"/>
            <a:r>
              <a:rPr lang="en-US" dirty="0" smtClean="0"/>
              <a:t>Fiber type mismatch</a:t>
            </a:r>
          </a:p>
          <a:p>
            <a:pPr lvl="2"/>
            <a:r>
              <a:rPr lang="en-US" dirty="0" smtClean="0"/>
              <a:t>More of a fiber core mismatch</a:t>
            </a:r>
          </a:p>
          <a:p>
            <a:pPr lvl="2"/>
            <a:r>
              <a:rPr lang="en-US" dirty="0" smtClean="0"/>
              <a:t>Even same-mode cables can be mismatched if the cores have different widths</a:t>
            </a:r>
          </a:p>
          <a:p>
            <a:pPr lvl="1"/>
            <a:r>
              <a:rPr lang="en-US" dirty="0" smtClean="0"/>
              <a:t>Wavelength mismatch</a:t>
            </a:r>
          </a:p>
          <a:p>
            <a:pPr lvl="2"/>
            <a:r>
              <a:rPr lang="en-US" dirty="0" smtClean="0"/>
              <a:t>SMF, MMF, and POF (Plastic Optical Fiber) use different wavelengths</a:t>
            </a:r>
          </a:p>
          <a:p>
            <a:pPr lvl="1"/>
            <a:r>
              <a:rPr lang="en-US" dirty="0" smtClean="0"/>
              <a:t>Dirty connectors </a:t>
            </a:r>
          </a:p>
          <a:p>
            <a:pPr lvl="2"/>
            <a:r>
              <a:rPr lang="en-US" dirty="0" smtClean="0"/>
              <a:t>Signal loss and other errors can start to cause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53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Tone generator (toner)</a:t>
            </a:r>
          </a:p>
          <a:p>
            <a:pPr lvl="1" eaLnBrk="1" hangingPunct="1"/>
            <a:r>
              <a:rPr lang="en-US" dirty="0"/>
              <a:t>Small electronic device</a:t>
            </a:r>
          </a:p>
          <a:p>
            <a:pPr lvl="1" eaLnBrk="1" hangingPunct="1"/>
            <a:r>
              <a:rPr lang="en-US" dirty="0"/>
              <a:t>Issues signal on wire pair</a:t>
            </a:r>
          </a:p>
          <a:p>
            <a:pPr eaLnBrk="1" hangingPunct="1"/>
            <a:r>
              <a:rPr lang="en-US" dirty="0"/>
              <a:t>Tone locator (probe)</a:t>
            </a:r>
          </a:p>
          <a:p>
            <a:pPr lvl="1" eaLnBrk="1" hangingPunct="1"/>
            <a:r>
              <a:rPr lang="en-US" dirty="0"/>
              <a:t>Emits tone when electrical activity detected</a:t>
            </a:r>
          </a:p>
          <a:p>
            <a:pPr eaLnBrk="1" hangingPunct="1"/>
            <a:r>
              <a:rPr lang="en-US" dirty="0"/>
              <a:t>Probe </a:t>
            </a:r>
            <a:r>
              <a:rPr lang="en-US" dirty="0" smtClean="0"/>
              <a:t>kit or toner probe</a:t>
            </a:r>
            <a:endParaRPr lang="en-US" dirty="0"/>
          </a:p>
          <a:p>
            <a:pPr lvl="1" eaLnBrk="1" hangingPunct="1"/>
            <a:r>
              <a:rPr lang="en-US" dirty="0"/>
              <a:t>Generator and locator combination</a:t>
            </a:r>
          </a:p>
          <a:p>
            <a:pPr eaLnBrk="1" hangingPunct="1"/>
            <a:r>
              <a:rPr lang="en-US" dirty="0"/>
              <a:t>Testing requires trial and error</a:t>
            </a:r>
          </a:p>
          <a:p>
            <a:pPr eaLnBrk="1" hangingPunct="1"/>
            <a:r>
              <a:rPr lang="en-US" dirty="0"/>
              <a:t>Used to determine where </a:t>
            </a:r>
            <a:r>
              <a:rPr lang="en-US" dirty="0" smtClean="0"/>
              <a:t>wired </a:t>
            </a:r>
            <a:r>
              <a:rPr lang="en-US" dirty="0"/>
              <a:t>pair terminates</a:t>
            </a:r>
          </a:p>
          <a:p>
            <a:pPr eaLnBrk="1" hangingPunct="1"/>
            <a:r>
              <a:rPr lang="en-US" dirty="0"/>
              <a:t>Not used to determine cable characteristics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22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1442" name="Picture 2" descr="Use of a tone generator and tone locator" title="Figure 5-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59394" cy="37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175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Multimeter</a:t>
            </a:r>
          </a:p>
          <a:p>
            <a:pPr lvl="1" eaLnBrk="1" hangingPunct="1"/>
            <a:r>
              <a:rPr lang="en-US" dirty="0"/>
              <a:t>Measures electric circuit characteristics</a:t>
            </a:r>
          </a:p>
          <a:p>
            <a:pPr lvl="2" eaLnBrk="1" hangingPunct="1"/>
            <a:r>
              <a:rPr lang="en-US" dirty="0" smtClean="0"/>
              <a:t>Resistance, voltage, and impedance</a:t>
            </a:r>
          </a:p>
          <a:p>
            <a:r>
              <a:rPr lang="en-US" dirty="0" smtClean="0"/>
              <a:t>Use a multimeter to do the following:</a:t>
            </a:r>
          </a:p>
          <a:p>
            <a:pPr lvl="1"/>
            <a:r>
              <a:rPr lang="en-US" dirty="0" smtClean="0"/>
              <a:t>Measure voltage to verify cable is conducting electricity</a:t>
            </a:r>
          </a:p>
          <a:p>
            <a:pPr lvl="1"/>
            <a:r>
              <a:rPr lang="en-US" dirty="0" smtClean="0"/>
              <a:t>Check for the presence of noise</a:t>
            </a:r>
          </a:p>
          <a:p>
            <a:pPr lvl="1"/>
            <a:r>
              <a:rPr lang="en-US" dirty="0" smtClean="0"/>
              <a:t>Verify the amount of resistance is appropriate</a:t>
            </a:r>
          </a:p>
          <a:p>
            <a:pPr lvl="1"/>
            <a:r>
              <a:rPr lang="en-US" dirty="0" smtClean="0"/>
              <a:t>Test for short or open circuits in the wire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2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4818" name="Picture 2" descr="An example of an analog signal" title="Figure 5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567656"/>
            <a:ext cx="5800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51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Cable </a:t>
            </a:r>
            <a:r>
              <a:rPr lang="en-US" dirty="0" smtClean="0"/>
              <a:t>continuity testers (cable </a:t>
            </a:r>
            <a:r>
              <a:rPr lang="en-US" dirty="0"/>
              <a:t>testers)</a:t>
            </a:r>
          </a:p>
          <a:p>
            <a:pPr lvl="1" eaLnBrk="1" hangingPunct="1"/>
            <a:r>
              <a:rPr lang="en-US" dirty="0"/>
              <a:t>Tests whether cable carries signal to destination</a:t>
            </a:r>
          </a:p>
          <a:p>
            <a:pPr eaLnBrk="1" hangingPunct="1"/>
            <a:r>
              <a:rPr lang="en-US" dirty="0"/>
              <a:t>Copper-based cable tester</a:t>
            </a:r>
          </a:p>
          <a:p>
            <a:pPr lvl="1" eaLnBrk="1" hangingPunct="1"/>
            <a:r>
              <a:rPr lang="en-US" dirty="0"/>
              <a:t>Consists of two parts</a:t>
            </a:r>
          </a:p>
          <a:p>
            <a:pPr lvl="2" eaLnBrk="1" hangingPunct="1"/>
            <a:r>
              <a:rPr lang="en-US" dirty="0"/>
              <a:t>Base unit generates voltage</a:t>
            </a:r>
          </a:p>
          <a:p>
            <a:pPr lvl="2" eaLnBrk="1" hangingPunct="1"/>
            <a:r>
              <a:rPr lang="en-US" dirty="0"/>
              <a:t>Remote unit detects voltage</a:t>
            </a:r>
          </a:p>
          <a:p>
            <a:pPr eaLnBrk="1" hangingPunct="1"/>
            <a:r>
              <a:rPr lang="en-US" dirty="0"/>
              <a:t>Series of lights, audible tone</a:t>
            </a:r>
          </a:p>
          <a:p>
            <a:pPr lvl="1" eaLnBrk="1" hangingPunct="1"/>
            <a:r>
              <a:rPr lang="en-US" dirty="0"/>
              <a:t>Used to signal </a:t>
            </a:r>
            <a:r>
              <a:rPr lang="en-US" dirty="0" smtClean="0"/>
              <a:t>pass/fail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03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 continuity testers verify UTP, STP wires paired correctly</a:t>
            </a:r>
          </a:p>
          <a:p>
            <a:pPr lvl="1" eaLnBrk="1" hangingPunct="1"/>
            <a:r>
              <a:rPr lang="en-US" dirty="0"/>
              <a:t>Not shorted, exposed, crossed</a:t>
            </a:r>
          </a:p>
          <a:p>
            <a:pPr eaLnBrk="1" hangingPunct="1"/>
            <a:r>
              <a:rPr lang="en-US" dirty="0"/>
              <a:t>Fiber optic continuity tester</a:t>
            </a:r>
          </a:p>
          <a:p>
            <a:pPr lvl="1" eaLnBrk="1" hangingPunct="1"/>
            <a:r>
              <a:rPr lang="en-US" dirty="0"/>
              <a:t>Issues light pulses on fiber</a:t>
            </a:r>
          </a:p>
          <a:p>
            <a:pPr lvl="1" eaLnBrk="1" hangingPunct="1"/>
            <a:r>
              <a:rPr lang="en-US" dirty="0"/>
              <a:t>Determines whether pulses reach other end</a:t>
            </a:r>
          </a:p>
          <a:p>
            <a:pPr eaLnBrk="1" hangingPunct="1"/>
            <a:r>
              <a:rPr lang="en-US" dirty="0"/>
              <a:t>Test all cables to ensure meeting network’s required standards</a:t>
            </a:r>
          </a:p>
          <a:p>
            <a:pPr lvl="1" eaLnBrk="1" hangingPunct="1"/>
            <a:r>
              <a:rPr lang="en-US" dirty="0"/>
              <a:t>Homemade or purchased</a:t>
            </a:r>
          </a:p>
          <a:p>
            <a:pPr eaLnBrk="1" hangingPunct="1"/>
            <a:r>
              <a:rPr lang="en-US" dirty="0"/>
              <a:t>Offer convenience: portable, lightweight, low cost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6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2466" name="Picture 2" descr="Use a cable tester pair to determine the type of cable and/or if the cable is good" title="Figure 5-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23861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26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performance tester, line tester, or certifier</a:t>
            </a:r>
          </a:p>
          <a:p>
            <a:pPr lvl="1"/>
            <a:r>
              <a:rPr lang="en-US" dirty="0" smtClean="0"/>
              <a:t>Performs similarly to continuity testers but can be used to:</a:t>
            </a:r>
          </a:p>
          <a:p>
            <a:pPr lvl="2"/>
            <a:r>
              <a:rPr lang="en-US" dirty="0" smtClean="0"/>
              <a:t>Measure distance to a connectivity device, termination point, or cable fault</a:t>
            </a:r>
          </a:p>
          <a:p>
            <a:pPr lvl="2"/>
            <a:r>
              <a:rPr lang="en-US" dirty="0" smtClean="0"/>
              <a:t>Measure attenuation</a:t>
            </a:r>
          </a:p>
          <a:p>
            <a:pPr lvl="2"/>
            <a:r>
              <a:rPr lang="en-US" dirty="0" smtClean="0"/>
              <a:t>Measure near end cross-talk</a:t>
            </a:r>
          </a:p>
          <a:p>
            <a:pPr lvl="2"/>
            <a:r>
              <a:rPr lang="en-US" dirty="0" smtClean="0"/>
              <a:t>Measure termination resistance and impedance</a:t>
            </a:r>
          </a:p>
          <a:p>
            <a:pPr lvl="2"/>
            <a:r>
              <a:rPr lang="en-US" dirty="0" smtClean="0"/>
              <a:t>Issue pass/fail ratings for Cat 3-7 standards</a:t>
            </a:r>
          </a:p>
          <a:p>
            <a:pPr lvl="2"/>
            <a:r>
              <a:rPr lang="en-US" dirty="0" smtClean="0"/>
              <a:t>Store and print results or save to a computer database</a:t>
            </a:r>
          </a:p>
          <a:p>
            <a:pPr lvl="2"/>
            <a:r>
              <a:rPr lang="en-US" dirty="0" smtClean="0"/>
              <a:t>Graphically depict attenuation and cross-talk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919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TDR (time domain reflectometer)</a:t>
            </a:r>
          </a:p>
          <a:p>
            <a:pPr lvl="1" eaLnBrk="1" hangingPunct="1"/>
            <a:r>
              <a:rPr lang="en-US" dirty="0" smtClean="0"/>
              <a:t>Issue </a:t>
            </a:r>
            <a:r>
              <a:rPr lang="en-US" dirty="0"/>
              <a:t>signal, measures signal bounce back</a:t>
            </a:r>
          </a:p>
          <a:p>
            <a:pPr lvl="1" eaLnBrk="1" hangingPunct="1"/>
            <a:r>
              <a:rPr lang="en-US" dirty="0"/>
              <a:t>Indicates distance between nodes</a:t>
            </a:r>
          </a:p>
          <a:p>
            <a:pPr lvl="1" eaLnBrk="1" hangingPunct="1"/>
            <a:r>
              <a:rPr lang="en-US" dirty="0"/>
              <a:t>Indicates whether terminators properly installed, functional</a:t>
            </a:r>
          </a:p>
          <a:p>
            <a:pPr eaLnBrk="1" hangingPunct="1"/>
            <a:r>
              <a:rPr lang="en-US" dirty="0" smtClean="0"/>
              <a:t>OTDRs (optical time domain reflectometers)</a:t>
            </a:r>
            <a:endParaRPr lang="en-US" dirty="0"/>
          </a:p>
          <a:p>
            <a:pPr lvl="1" eaLnBrk="1" hangingPunct="1"/>
            <a:r>
              <a:rPr lang="en-US" dirty="0"/>
              <a:t>Measure fiber length</a:t>
            </a:r>
          </a:p>
          <a:p>
            <a:pPr lvl="1" eaLnBrk="1" hangingPunct="1"/>
            <a:r>
              <a:rPr lang="en-US" dirty="0"/>
              <a:t>Determine faulty splice locations, breaks, connectors, </a:t>
            </a:r>
            <a:r>
              <a:rPr lang="en-US" dirty="0" smtClean="0"/>
              <a:t>bends and measure </a:t>
            </a:r>
            <a:r>
              <a:rPr lang="en-US" dirty="0"/>
              <a:t>attenuation over cable</a:t>
            </a:r>
          </a:p>
          <a:p>
            <a:pPr lvl="1" eaLnBrk="1" hangingPunct="1"/>
            <a:r>
              <a:rPr lang="en-US" dirty="0"/>
              <a:t>Expensive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4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050" name="Picture 2" descr="On the left, the DTX-1800 device by Fluke Networks is a high-end cable performance tester designed to certify structured cabling. The optical power meter on the right is a more budget-friendly device that measures light power transmitted on a fiber-optic line." title="Figure 5-5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67669"/>
            <a:ext cx="5867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135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OPM (Optical Power Meter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called a laser power meter or a light meter</a:t>
            </a:r>
          </a:p>
          <a:p>
            <a:pPr lvl="1"/>
            <a:r>
              <a:rPr lang="en-US" dirty="0" smtClean="0"/>
              <a:t>Measures the amount of light power transmitted on a fiber-optic line</a:t>
            </a:r>
          </a:p>
          <a:p>
            <a:pPr lvl="1"/>
            <a:r>
              <a:rPr lang="en-US" dirty="0" smtClean="0"/>
              <a:t>Must be calibrated precisely following highly accurate optical power standards</a:t>
            </a:r>
          </a:p>
          <a:p>
            <a:pPr lvl="1"/>
            <a:r>
              <a:rPr lang="en-US" dirty="0" smtClean="0"/>
              <a:t>Surrounding room temperature, connection type, and the skill of the technician all affect the final test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15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67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Computers generate and interpret data signals as electrical current where voltage is finitely measured as on or off and interpreted as binary data</a:t>
            </a:r>
          </a:p>
          <a:p>
            <a:pPr eaLnBrk="1" hangingPunct="1"/>
            <a:r>
              <a:rPr lang="en-US" dirty="0" smtClean="0"/>
              <a:t>A channel is a distinct communication path between nodes and may be separated logically or physically</a:t>
            </a:r>
          </a:p>
          <a:p>
            <a:pPr eaLnBrk="1" hangingPunct="1"/>
            <a:r>
              <a:rPr lang="en-US" dirty="0" smtClean="0"/>
              <a:t>A baseband transmission is the only transmission on the media, in broadband, multiple transmissions share a single media</a:t>
            </a:r>
          </a:p>
          <a:p>
            <a:pPr lvl="1" eaLnBrk="1" hangingPunct="1"/>
            <a:r>
              <a:rPr lang="en-US" dirty="0" smtClean="0"/>
              <a:t>Broadband transmission require multiplexing</a:t>
            </a:r>
          </a:p>
          <a:p>
            <a:pPr eaLnBrk="1" hangingPunct="1"/>
            <a:r>
              <a:rPr lang="en-US" dirty="0" smtClean="0"/>
              <a:t>Throughput is the measure of how much data is transmitted during a given time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68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Coaxial cable was the foundation for Ethernet networks in the 1980s</a:t>
            </a:r>
          </a:p>
          <a:p>
            <a:pPr eaLnBrk="1" hangingPunct="1"/>
            <a:r>
              <a:rPr lang="en-US" dirty="0" smtClean="0"/>
              <a:t>Twisted-pair cable consists of color-coded pairs of insulated copper wires that are twisted in pairs </a:t>
            </a:r>
          </a:p>
          <a:p>
            <a:pPr eaLnBrk="1" hangingPunct="1"/>
            <a:r>
              <a:rPr lang="en-US" dirty="0" smtClean="0"/>
              <a:t>STP cable consists of twisted-pair wires that are not only individually insulated, but also surrounded by a shielding made of a metallic substance</a:t>
            </a:r>
          </a:p>
          <a:p>
            <a:pPr eaLnBrk="1" hangingPunct="1"/>
            <a:r>
              <a:rPr lang="en-US" dirty="0" smtClean="0"/>
              <a:t>UTP does not contain additional shielding</a:t>
            </a:r>
          </a:p>
          <a:p>
            <a:pPr eaLnBrk="1" hangingPunct="1"/>
            <a:r>
              <a:rPr lang="en-US" dirty="0" smtClean="0"/>
              <a:t>TIA/EIA has specified two different methods of inserting wires into RJ-45 plugs: 568A and 568B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69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rollover cable uses a reverse image of the pinout of the other end of a cable</a:t>
            </a:r>
          </a:p>
          <a:p>
            <a:pPr eaLnBrk="1" hangingPunct="1"/>
            <a:r>
              <a:rPr lang="en-US" dirty="0" smtClean="0"/>
              <a:t>Fiber-optic cable contains one or more several glass or plastic fibers at it core</a:t>
            </a:r>
          </a:p>
          <a:p>
            <a:pPr eaLnBrk="1" hangingPunct="1"/>
            <a:r>
              <a:rPr lang="en-US" dirty="0" smtClean="0"/>
              <a:t>SMF accommodates the highest bandwidths and longest distances of all network transmission media</a:t>
            </a:r>
          </a:p>
          <a:p>
            <a:pPr eaLnBrk="1" hangingPunct="1"/>
            <a:r>
              <a:rPr lang="en-US" dirty="0" smtClean="0"/>
              <a:t>MMF contains a core with a larger diameter</a:t>
            </a:r>
          </a:p>
          <a:p>
            <a:pPr eaLnBrk="1" hangingPunct="1"/>
            <a:r>
              <a:rPr lang="en-US" dirty="0" smtClean="0"/>
              <a:t>Fiber-optic cabling is the best medium for delivering high throughput</a:t>
            </a:r>
          </a:p>
          <a:p>
            <a:pPr eaLnBrk="1" hangingPunct="1"/>
            <a:r>
              <a:rPr lang="en-US" dirty="0" smtClean="0"/>
              <a:t>A common source of noise is EMI</a:t>
            </a:r>
          </a:p>
        </p:txBody>
      </p:sp>
    </p:spTree>
    <p:extLst>
      <p:ext uri="{BB962C8B-B14F-4D97-AF65-F5344CB8AC3E}">
        <p14:creationId xmlns:p14="http://schemas.microsoft.com/office/powerpoint/2010/main" val="2206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Signaling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Drawback of analog signals</a:t>
            </a:r>
          </a:p>
          <a:p>
            <a:pPr lvl="1" eaLnBrk="1" hangingPunct="1"/>
            <a:r>
              <a:rPr lang="en-US" dirty="0"/>
              <a:t>Varied and imprecise voltage</a:t>
            </a:r>
          </a:p>
          <a:p>
            <a:pPr lvl="2" eaLnBrk="1" hangingPunct="1"/>
            <a:r>
              <a:rPr lang="en-US" dirty="0"/>
              <a:t>Susceptible to transmission flaws</a:t>
            </a:r>
          </a:p>
        </p:txBody>
      </p:sp>
      <p:pic>
        <p:nvPicPr>
          <p:cNvPr id="35843" name="Picture 3" descr="Waves with a 90-degree phase difference" title="Figure 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243512" cy="29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692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70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Cross-talk occurs when a signal traveling on one wire or cable infringes on the signal traveling on an adjacent wire or cable</a:t>
            </a:r>
          </a:p>
          <a:p>
            <a:pPr eaLnBrk="1" hangingPunct="1"/>
            <a:r>
              <a:rPr lang="en-US" dirty="0" smtClean="0"/>
              <a:t>Attenuation is the loss of a signal’s strength</a:t>
            </a:r>
          </a:p>
          <a:p>
            <a:pPr eaLnBrk="1" hangingPunct="1"/>
            <a:r>
              <a:rPr lang="en-US" dirty="0" smtClean="0"/>
              <a:t>Latency is the delay between the instant data leaves the source and when it arrives at its destination</a:t>
            </a:r>
          </a:p>
          <a:p>
            <a:pPr eaLnBrk="1" hangingPunct="1"/>
            <a:r>
              <a:rPr lang="en-US" dirty="0" smtClean="0"/>
              <a:t>A multimeter is a simple instrument that measures resistance, voltage, impedance, and other characteristics</a:t>
            </a:r>
          </a:p>
          <a:p>
            <a:pPr eaLnBrk="1" hangingPunct="1"/>
            <a:r>
              <a:rPr lang="en-US" dirty="0" smtClean="0"/>
              <a:t>Tools used to test cables: cable checkers, continuity testers, cable testers, and light meters (for fiber)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Digital signals</a:t>
            </a:r>
          </a:p>
          <a:p>
            <a:pPr lvl="1" eaLnBrk="1" hangingPunct="1"/>
            <a:r>
              <a:rPr lang="en-US" dirty="0"/>
              <a:t>Pulses of voltages</a:t>
            </a:r>
          </a:p>
          <a:p>
            <a:pPr lvl="2" eaLnBrk="1" hangingPunct="1"/>
            <a:r>
              <a:rPr lang="en-US" dirty="0"/>
              <a:t>Positive voltage represents a 1</a:t>
            </a:r>
          </a:p>
          <a:p>
            <a:pPr lvl="2" eaLnBrk="1" hangingPunct="1"/>
            <a:r>
              <a:rPr lang="en-US" dirty="0"/>
              <a:t>Zero voltage represents a 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6866" name="Picture 2" descr="An example of a digital signal" title="Figure 5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5562600" cy="24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7890" name="Picture 2" descr="It's impossible to measure every height along a ramp" title="Figure 5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283418" cy="25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75693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23827</TotalTime>
  <Words>5987</Words>
  <Application>Microsoft Office PowerPoint</Application>
  <PresentationFormat>On-screen Show (4:3)</PresentationFormat>
  <Paragraphs>1140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Objectives</vt:lpstr>
      <vt:lpstr>Transmission Basics</vt:lpstr>
      <vt:lpstr>Analog Signaling</vt:lpstr>
      <vt:lpstr>Analog Signaling</vt:lpstr>
      <vt:lpstr>Analog Signaling</vt:lpstr>
      <vt:lpstr>Digital Signaling</vt:lpstr>
      <vt:lpstr>Digital Signaling</vt:lpstr>
      <vt:lpstr>Data Modulation</vt:lpstr>
      <vt:lpstr>Data Modulation</vt:lpstr>
      <vt:lpstr>Data Modulation</vt:lpstr>
      <vt:lpstr>Data Modulation</vt:lpstr>
      <vt:lpstr>Baseband and Broadband</vt:lpstr>
      <vt:lpstr>Multiplexing</vt:lpstr>
      <vt:lpstr>Multiplexing</vt:lpstr>
      <vt:lpstr>Multiplexing</vt:lpstr>
      <vt:lpstr>Multiplexing</vt:lpstr>
      <vt:lpstr>Multiplexing</vt:lpstr>
      <vt:lpstr>Multiplexing</vt:lpstr>
      <vt:lpstr>Throughput and Bandwidth</vt:lpstr>
      <vt:lpstr>Throughput and Bandwidth</vt:lpstr>
      <vt:lpstr>Twisted-Pair Cable</vt:lpstr>
      <vt:lpstr>Twisted-Pair Cable</vt:lpstr>
      <vt:lpstr>Twisted-Pair Cable</vt:lpstr>
      <vt:lpstr>Twisted-Pair Cable</vt:lpstr>
      <vt:lpstr>STP (Shielded Twisted Pair)</vt:lpstr>
      <vt:lpstr>UTP (Unshielded Twisted Pair)</vt:lpstr>
      <vt:lpstr>Comparing STP and UTP</vt:lpstr>
      <vt:lpstr>Ethernet Standards for Twisted-Pair Cabling</vt:lpstr>
      <vt:lpstr>Cable Pinouts</vt:lpstr>
      <vt:lpstr>Cable Pinouts</vt:lpstr>
      <vt:lpstr>Cable Pinouts</vt:lpstr>
      <vt:lpstr>Copper Connectors and Couplers</vt:lpstr>
      <vt:lpstr>PoE (Power over Ethernet)</vt:lpstr>
      <vt:lpstr>PoE (Power over Ethernet)</vt:lpstr>
      <vt:lpstr>Fiber-Optic Cable</vt:lpstr>
      <vt:lpstr>Fiber-Optic Cable</vt:lpstr>
      <vt:lpstr>Fiber-Optic Cable</vt:lpstr>
      <vt:lpstr>Fiber-Optic Cable</vt:lpstr>
      <vt:lpstr>SMF (Single Mode Fiber)</vt:lpstr>
      <vt:lpstr>MMF (Multimode Fiber)</vt:lpstr>
      <vt:lpstr>Fiber Connectors and Couplers</vt:lpstr>
      <vt:lpstr>Fiber Connectors and Couplers</vt:lpstr>
      <vt:lpstr>Fiber Connectors and Couplers</vt:lpstr>
      <vt:lpstr>Fiber-Optic Converters and Modular Interfaces</vt:lpstr>
      <vt:lpstr>Fiber-Optic Converters and Modular Interfaces</vt:lpstr>
      <vt:lpstr>Fiber-Optic Converters and Modular Interfaces</vt:lpstr>
      <vt:lpstr>Fiber-Optic Converters and Modular Interfaces</vt:lpstr>
      <vt:lpstr>Ethernet Standards for Fiber-Optic Cable</vt:lpstr>
      <vt:lpstr>Transmission Flaws</vt:lpstr>
      <vt:lpstr>Transmission Flaws</vt:lpstr>
      <vt:lpstr>Transmission Flaws</vt:lpstr>
      <vt:lpstr>Transmission Flaws</vt:lpstr>
      <vt:lpstr>Transmission Flaws</vt:lpstr>
      <vt:lpstr>Transmission Flaws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Troubleshooting Tools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Julie</dc:creator>
  <cp:lastModifiedBy>Cannistraci, Michelle</cp:lastModifiedBy>
  <cp:revision>801</cp:revision>
  <dcterms:created xsi:type="dcterms:W3CDTF">2007-07-09T21:56:01Z</dcterms:created>
  <dcterms:modified xsi:type="dcterms:W3CDTF">2015-05-05T19:41:46Z</dcterms:modified>
</cp:coreProperties>
</file>