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9"/>
  </p:notesMasterIdLst>
  <p:sldIdLst>
    <p:sldId id="256" r:id="rId2"/>
    <p:sldId id="321" r:id="rId3"/>
    <p:sldId id="424" r:id="rId4"/>
    <p:sldId id="425" r:id="rId5"/>
    <p:sldId id="427" r:id="rId6"/>
    <p:sldId id="426" r:id="rId7"/>
    <p:sldId id="428" r:id="rId8"/>
    <p:sldId id="429" r:id="rId9"/>
    <p:sldId id="430" r:id="rId10"/>
    <p:sldId id="431" r:id="rId11"/>
    <p:sldId id="447" r:id="rId12"/>
    <p:sldId id="432" r:id="rId13"/>
    <p:sldId id="433" r:id="rId14"/>
    <p:sldId id="434" r:id="rId15"/>
    <p:sldId id="435" r:id="rId16"/>
    <p:sldId id="436" r:id="rId17"/>
    <p:sldId id="448" r:id="rId18"/>
    <p:sldId id="437" r:id="rId19"/>
    <p:sldId id="438" r:id="rId20"/>
    <p:sldId id="439" r:id="rId21"/>
    <p:sldId id="440" r:id="rId22"/>
    <p:sldId id="441" r:id="rId23"/>
    <p:sldId id="442" r:id="rId24"/>
    <p:sldId id="443" r:id="rId25"/>
    <p:sldId id="444" r:id="rId26"/>
    <p:sldId id="445" r:id="rId27"/>
    <p:sldId id="44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95411" autoAdjust="0"/>
  </p:normalViewPr>
  <p:slideViewPr>
    <p:cSldViewPr snapToGrid="0">
      <p:cViewPr varScale="1">
        <p:scale>
          <a:sx n="79" d="100"/>
          <a:sy n="79" d="100"/>
        </p:scale>
        <p:origin x="19" y="216"/>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311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8246BCE2-FD05-4234-99C7-459448D96711}" type="datetimeFigureOut">
              <a:rPr lang="en-US" smtClean="0"/>
              <a:t>5/3/2016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A6A8A4A-BE3A-46FA-9CB7-93C7CBE115B0}" type="slidenum">
              <a:rPr lang="en-US" smtClean="0"/>
              <a:t>‹#›</a:t>
            </a:fld>
            <a:endParaRPr lang="en-US"/>
          </a:p>
        </p:txBody>
      </p:sp>
    </p:spTree>
    <p:extLst>
      <p:ext uri="{BB962C8B-B14F-4D97-AF65-F5344CB8AC3E}">
        <p14:creationId xmlns:p14="http://schemas.microsoft.com/office/powerpoint/2010/main" val="154413420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6A8A4A-BE3A-46FA-9CB7-93C7CBE115B0}" type="slidenum">
              <a:rPr lang="en-US" smtClean="0"/>
              <a:t>8</a:t>
            </a:fld>
            <a:endParaRPr lang="en-US"/>
          </a:p>
        </p:txBody>
      </p:sp>
    </p:spTree>
    <p:extLst>
      <p:ext uri="{BB962C8B-B14F-4D97-AF65-F5344CB8AC3E}">
        <p14:creationId xmlns:p14="http://schemas.microsoft.com/office/powerpoint/2010/main" val="1278084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Vitrified: </a:t>
            </a:r>
            <a:r>
              <a:rPr lang="ar-SA" dirty="0" smtClean="0"/>
              <a:t>مزجّج</a:t>
            </a:r>
            <a:endParaRPr lang="en-US" dirty="0"/>
          </a:p>
        </p:txBody>
      </p:sp>
      <p:sp>
        <p:nvSpPr>
          <p:cNvPr id="4" name="Slide Number Placeholder 3"/>
          <p:cNvSpPr>
            <a:spLocks noGrp="1"/>
          </p:cNvSpPr>
          <p:nvPr>
            <p:ph type="sldNum" sz="quarter" idx="10"/>
          </p:nvPr>
        </p:nvSpPr>
        <p:spPr/>
        <p:txBody>
          <a:bodyPr/>
          <a:lstStyle/>
          <a:p>
            <a:fld id="{EA6A8A4A-BE3A-46FA-9CB7-93C7CBE115B0}" type="slidenum">
              <a:rPr lang="en-US" smtClean="0"/>
              <a:t>10</a:t>
            </a:fld>
            <a:endParaRPr lang="en-US"/>
          </a:p>
        </p:txBody>
      </p:sp>
    </p:spTree>
    <p:extLst>
      <p:ext uri="{BB962C8B-B14F-4D97-AF65-F5344CB8AC3E}">
        <p14:creationId xmlns:p14="http://schemas.microsoft.com/office/powerpoint/2010/main" val="1371777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Vitrified: </a:t>
            </a:r>
            <a:r>
              <a:rPr lang="ar-SA" dirty="0" smtClean="0"/>
              <a:t>مزجّج</a:t>
            </a:r>
            <a:endParaRPr lang="en-US" dirty="0"/>
          </a:p>
        </p:txBody>
      </p:sp>
      <p:sp>
        <p:nvSpPr>
          <p:cNvPr id="4" name="Slide Number Placeholder 3"/>
          <p:cNvSpPr>
            <a:spLocks noGrp="1"/>
          </p:cNvSpPr>
          <p:nvPr>
            <p:ph type="sldNum" sz="quarter" idx="10"/>
          </p:nvPr>
        </p:nvSpPr>
        <p:spPr/>
        <p:txBody>
          <a:bodyPr/>
          <a:lstStyle/>
          <a:p>
            <a:fld id="{EA6A8A4A-BE3A-46FA-9CB7-93C7CBE115B0}" type="slidenum">
              <a:rPr lang="en-US" smtClean="0"/>
              <a:t>11</a:t>
            </a:fld>
            <a:endParaRPr lang="en-US"/>
          </a:p>
        </p:txBody>
      </p:sp>
    </p:spTree>
    <p:extLst>
      <p:ext uri="{BB962C8B-B14F-4D97-AF65-F5344CB8AC3E}">
        <p14:creationId xmlns:p14="http://schemas.microsoft.com/office/powerpoint/2010/main" val="370447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t>5/3/2016</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t>5/3/2016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t>5/3/2016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t>‹#›</a:t>
            </a:fld>
            <a:endParaRPr lang="en-US"/>
          </a:p>
        </p:txBody>
      </p:sp>
      <p:sp>
        <p:nvSpPr>
          <p:cNvPr id="6" name="Footer Placeholder 2"/>
          <p:cNvSpPr txBox="1">
            <a:spLocks/>
          </p:cNvSpPr>
          <p:nvPr userDrawn="1"/>
        </p:nvSpPr>
        <p:spPr>
          <a:xfrm>
            <a:off x="5613400" y="6460807"/>
            <a:ext cx="6070233" cy="591186"/>
          </a:xfrm>
          <a:prstGeom prst="rect">
            <a:avLst/>
          </a:prstGeom>
        </p:spPr>
        <p:txBody>
          <a:bodyPr vert="horz" lIns="91440" tIns="45720" rIns="91440" bIns="45720" rtlCol="0" anchor="ctr"/>
          <a:lstStyle>
            <a:defPPr>
              <a:defRPr lang="en-US"/>
            </a:defPPr>
            <a:lvl1pPr marL="0" algn="r" defTabSz="914400" rtl="0" eaLnBrk="1" latinLnBrk="0" hangingPunct="1">
              <a:defRPr sz="1200" b="1" kern="1200" cap="none" spc="0">
                <a:ln w="1905"/>
                <a:solidFill>
                  <a:schemeClr val="bg1"/>
                </a:solidFill>
                <a:effectLst>
                  <a:innerShdw blurRad="69850" dist="43180" dir="5400000">
                    <a:srgbClr val="000000">
                      <a:alpha val="65000"/>
                    </a:srgbClr>
                  </a:inn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Selection of Manufacturing Engineering Process; </a:t>
            </a:r>
            <a:r>
              <a:rPr lang="en-US" i="1" smtClean="0"/>
              <a:t>By Dr. Saied. M. Darwish</a:t>
            </a:r>
            <a:endParaRPr lang="en-US"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t>5/3/2016</a:t>
            </a:fld>
            <a:endParaRPr lang="en-US"/>
          </a:p>
        </p:txBody>
      </p:sp>
      <p:sp>
        <p:nvSpPr>
          <p:cNvPr id="3" name="Footer Placeholder 2"/>
          <p:cNvSpPr>
            <a:spLocks noGrp="1"/>
          </p:cNvSpPr>
          <p:nvPr>
            <p:ph type="ftr" sz="quarter" idx="11"/>
          </p:nvPr>
        </p:nvSpPr>
        <p:spPr>
          <a:xfrm>
            <a:off x="5613400" y="6460807"/>
            <a:ext cx="6070233" cy="591186"/>
          </a:xfrm>
        </p:spPr>
        <p:txBody>
          <a:bodyPr/>
          <a:lstStyle>
            <a:lvl1pPr>
              <a:defRPr b="1" cap="none" spc="0">
                <a:ln w="1905"/>
                <a:solidFill>
                  <a:schemeClr val="bg1"/>
                </a:solidFill>
                <a:effectLst>
                  <a:innerShdw blurRad="69850" dist="43180" dir="5400000">
                    <a:srgbClr val="000000">
                      <a:alpha val="65000"/>
                    </a:srgbClr>
                  </a:innerShdw>
                </a:effectLst>
              </a:defRPr>
            </a:lvl1pPr>
          </a:lstStyle>
          <a:p>
            <a:r>
              <a:rPr lang="en-US" smtClean="0"/>
              <a:t>The Selection of Manufacturing Engineering Process; </a:t>
            </a:r>
            <a:r>
              <a:rPr lang="en-US" i="1" smtClean="0"/>
              <a:t>By Dr. Saied. M. Darwish</a:t>
            </a:r>
            <a:endParaRPr lang="en-US" smtClean="0"/>
          </a:p>
          <a:p>
            <a:endParaRPr lang="en-US" dirty="0"/>
          </a:p>
        </p:txBody>
      </p:sp>
      <p:sp>
        <p:nvSpPr>
          <p:cNvPr id="4" name="Slide Number Placeholder 3"/>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t>5/3/2016</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t>5/3/2016</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t>5/3/2016</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3.xml"/><Relationship Id="rId1" Type="http://schemas.openxmlformats.org/officeDocument/2006/relationships/slideLayout" Target="../slideLayouts/slideLayout6.xml"/><Relationship Id="rId4" Type="http://schemas.openxmlformats.org/officeDocument/2006/relationships/slide" Target="slide11.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40191" y="4198512"/>
            <a:ext cx="4825032" cy="2324067"/>
          </a:xfrm>
        </p:spPr>
        <p:txBody>
          <a:bodyPr>
            <a:noAutofit/>
          </a:bodyPr>
          <a:lstStyle/>
          <a:p>
            <a:pPr algn="ctr">
              <a:lnSpc>
                <a:spcPct val="150000"/>
              </a:lnSpc>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By</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Dr. Saied Darwish</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(Prof.  Industrial Engineering Department, KSU)</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r>
            <a:b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Rectangle 2"/>
          <p:cNvSpPr/>
          <p:nvPr/>
        </p:nvSpPr>
        <p:spPr>
          <a:xfrm>
            <a:off x="115909" y="383398"/>
            <a:ext cx="5911403" cy="3945567"/>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lnSpc>
                <a:spcPct val="200000"/>
              </a:lnSpc>
            </a:pPr>
            <a:r>
              <a:rPr lang="en-US" sz="4400" b="1" dirty="0" smtClean="0">
                <a:ln/>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The Selection of </a:t>
            </a:r>
          </a:p>
          <a:p>
            <a:pPr algn="ctr">
              <a:lnSpc>
                <a:spcPct val="200000"/>
              </a:lnSpc>
            </a:pPr>
            <a:r>
              <a:rPr lang="en-US" sz="4400" b="1" dirty="0" smtClean="0">
                <a:ln/>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Manufacturing Engineering Processes</a:t>
            </a:r>
            <a:endParaRPr lang="ar-SA" sz="4400" b="1" dirty="0">
              <a:ln/>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91481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95077" y="997851"/>
            <a:ext cx="10532200" cy="469597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7.6 Bonding materials</a:t>
            </a:r>
          </a:p>
          <a:p>
            <a:pPr marL="342900" indent="-342900" rtl="0">
              <a:lnSpc>
                <a:spcPct val="200000"/>
              </a:lnSpc>
              <a:buFont typeface="Arial" panose="020B0604020202020204"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bonding material must be able to withstand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centrifugal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forces and high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temperatures.</a:t>
            </a:r>
          </a:p>
          <a:p>
            <a:pPr marL="342900" indent="-342900" rtl="0">
              <a:lnSpc>
                <a:spcPct val="200000"/>
              </a:lnSpc>
              <a:buFont typeface="Arial" panose="020B0604020202020204"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Following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are some common bonding materials:</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Vitrified bond (clay and ceramic materials)</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Silicate bond (sodium silicate)</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Rubber bond</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Metallic bond (usual bond)</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9941839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033987" y="758757"/>
            <a:ext cx="10532200" cy="130350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7.6 </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 Bonding materials</a:t>
            </a:r>
          </a:p>
          <a:p>
            <a:pPr marL="342900" indent="-342900" rtl="0">
              <a:lnSpc>
                <a:spcPct val="200000"/>
              </a:lnSpc>
              <a:buFont typeface="Arial" panose="020B0604020202020204" pitchFamily="34" charset="0"/>
              <a:buChar char="•"/>
            </a:pPr>
            <a:endPar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4"/>
          <p:cNvPicPr>
            <a:picLocks noChangeAspect="1"/>
          </p:cNvPicPr>
          <p:nvPr/>
        </p:nvPicPr>
        <p:blipFill rotWithShape="1">
          <a:blip r:embed="rId3"/>
          <a:srcRect l="18634" t="50851" r="20249" b="23522"/>
          <a:stretch/>
        </p:blipFill>
        <p:spPr>
          <a:xfrm>
            <a:off x="711546" y="1846485"/>
            <a:ext cx="10854641" cy="2560146"/>
          </a:xfrm>
          <a:prstGeom prst="rect">
            <a:avLst/>
          </a:prstGeom>
        </p:spPr>
      </p:pic>
    </p:spTree>
    <p:extLst>
      <p:ext uri="{BB962C8B-B14F-4D97-AF65-F5344CB8AC3E}">
        <p14:creationId xmlns:p14="http://schemas.microsoft.com/office/powerpoint/2010/main" val="25305703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00522" y="935594"/>
            <a:ext cx="6543859" cy="1939900"/>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7.7 Standard grinding wheel shapes</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wheels are available in different shapes</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figure some standard grinding wheel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shapes</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are shown</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2" descr="scan001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214"/>
          <a:stretch/>
        </p:blipFill>
        <p:spPr bwMode="auto">
          <a:xfrm>
            <a:off x="6514407" y="1050588"/>
            <a:ext cx="5450619" cy="4726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223493" y="5954702"/>
            <a:ext cx="9866132" cy="461665"/>
          </a:xfrm>
          <a:prstGeom prst="rect">
            <a:avLst/>
          </a:prstGeom>
        </p:spPr>
        <p:txBody>
          <a:bodyPr wrap="square">
            <a:spAutoFit/>
          </a:bodyPr>
          <a:lstStyle/>
          <a:p>
            <a:pPr algn="ctr"/>
            <a:r>
              <a:rPr lang="en-US" sz="1200" b="1" dirty="0"/>
              <a:t>Figure 7.2: Some standard grinding wheel shapes: (a) straight, (b) recessed two sides, (c) metal wheel frame with abrasive bonded to outside circumference, (d) abrasive cutoff wheel, (e) cylinder wheel, (f) straight cup wheel, and (g) flaring cup wheel</a:t>
            </a:r>
          </a:p>
        </p:txBody>
      </p:sp>
    </p:spTree>
    <p:extLst>
      <p:ext uri="{BB962C8B-B14F-4D97-AF65-F5344CB8AC3E}">
        <p14:creationId xmlns:p14="http://schemas.microsoft.com/office/powerpoint/2010/main" val="1866001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95077" y="507579"/>
            <a:ext cx="10341740" cy="250292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7.8 Dressing of grinding wheel</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As the wheel is used, there is a tendency for the wheel to become loaded with metallic chips and the grains become dull or glaze. To improve the condition of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wheel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process termed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“wheel dressing”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used as shown in figure 7.3.</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1232881" y="6093201"/>
            <a:ext cx="9866132" cy="276999"/>
          </a:xfrm>
          <a:prstGeom prst="rect">
            <a:avLst/>
          </a:prstGeom>
        </p:spPr>
        <p:txBody>
          <a:bodyPr wrap="square">
            <a:spAutoFit/>
          </a:bodyPr>
          <a:lstStyle/>
          <a:p>
            <a:pPr algn="ctr"/>
            <a:r>
              <a:rPr lang="en-US" sz="1200" b="1" dirty="0"/>
              <a:t>Figure7.3: Schematic arrangement of stick dressing.</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846" y="2922955"/>
            <a:ext cx="6963793" cy="3170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1102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291789"/>
            <a:ext cx="10341740" cy="206504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7.9 Truing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grinding wheel</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wheels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lose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their geometry during use. Truing operation restores the original shape. A single point diamond tool is used to true the wheel as shown in figure 7.4.</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1154541" y="6093201"/>
            <a:ext cx="9866132" cy="276999"/>
          </a:xfrm>
          <a:prstGeom prst="rect">
            <a:avLst/>
          </a:prstGeom>
        </p:spPr>
        <p:txBody>
          <a:bodyPr wrap="square">
            <a:spAutoFit/>
          </a:bodyPr>
          <a:lstStyle/>
          <a:p>
            <a:pPr algn="ctr"/>
            <a:r>
              <a:rPr lang="en-US" sz="1200" b="1" dirty="0"/>
              <a:t>Figure 7.4: Diamond nibs may be used for truing wheels in batch operations</a:t>
            </a:r>
          </a:p>
        </p:txBody>
      </p:sp>
      <p:pic>
        <p:nvPicPr>
          <p:cNvPr id="6" name="Picture 2" descr="scan0001"/>
          <p:cNvPicPr>
            <a:picLocks noChangeAspect="1" noChangeArrowheads="1"/>
          </p:cNvPicPr>
          <p:nvPr/>
        </p:nvPicPr>
        <p:blipFill rotWithShape="1">
          <a:blip r:embed="rId2">
            <a:extLst>
              <a:ext uri="{28A0092B-C50C-407E-A947-70E740481C1C}">
                <a14:useLocalDpi xmlns:a14="http://schemas.microsoft.com/office/drawing/2010/main" val="0"/>
              </a:ext>
            </a:extLst>
          </a:blip>
          <a:srcRect l="17937" t="7963" r="3819"/>
          <a:stretch/>
        </p:blipFill>
        <p:spPr bwMode="auto">
          <a:xfrm>
            <a:off x="2315694" y="2653048"/>
            <a:ext cx="7674748" cy="3193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0166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1516"/>
            <a:ext cx="10341740" cy="614764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7.10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Grinding operations and grinding machines</a:t>
            </a:r>
          </a:p>
          <a:p>
            <a:pPr rtl="0">
              <a:lnSpc>
                <a:spcPct val="20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7.10.1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Cylindrical grinding: </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Cylindrical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as its name suggests, is used for rotational parts. These grinding operations are divided into two basic types.</a:t>
            </a:r>
          </a:p>
          <a:p>
            <a:pPr marL="457200" indent="-457200" rtl="0">
              <a:lnSpc>
                <a:spcPct val="150000"/>
              </a:lnSpc>
              <a:buFont typeface="+mj-lt"/>
              <a:buAutoNum type="alphaUcPeriod"/>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External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cylindrical grinding which is similar to external turning. The grinding machine used for these operations closely resemble a lathe in which the tool post has been replaced by a high speed motor to rotate the grinding wheel. </a:t>
            </a:r>
          </a:p>
          <a:p>
            <a:pPr marL="457200" indent="-457200" rtl="0">
              <a:lnSpc>
                <a:spcPct val="150000"/>
              </a:lnSpc>
              <a:buFont typeface="+mj-lt"/>
              <a:buAutoNum type="alphaUcPeriod"/>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Internal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cylindrical grinding operates somewhat like a boring operation. The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workpiece</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is usually held in a chuck and rotated to provide surface speed. The wheel is fed in either of two ways: (1) traverse feed or (2) plunge feed </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102893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1154541" y="6093201"/>
            <a:ext cx="9866132" cy="276999"/>
          </a:xfrm>
          <a:prstGeom prst="rect">
            <a:avLst/>
          </a:prstGeom>
        </p:spPr>
        <p:txBody>
          <a:bodyPr wrap="square">
            <a:spAutoFit/>
          </a:bodyPr>
          <a:lstStyle/>
          <a:p>
            <a:pPr algn="ctr"/>
            <a:r>
              <a:rPr lang="en-US" sz="1200" b="1" dirty="0"/>
              <a:t>Figure 7.5: Two types of cylindrical grinding: (a) external and (b) internal</a:t>
            </a:r>
          </a:p>
        </p:txBody>
      </p:sp>
      <p:pic>
        <p:nvPicPr>
          <p:cNvPr id="9" name="Picture 2" descr="scan0021"/>
          <p:cNvPicPr>
            <a:picLocks noChangeAspect="1" noChangeArrowheads="1"/>
          </p:cNvPicPr>
          <p:nvPr/>
        </p:nvPicPr>
        <p:blipFill rotWithShape="1">
          <a:blip r:embed="rId2">
            <a:extLst>
              <a:ext uri="{28A0092B-C50C-407E-A947-70E740481C1C}">
                <a14:useLocalDpi xmlns:a14="http://schemas.microsoft.com/office/drawing/2010/main" val="0"/>
              </a:ext>
            </a:extLst>
          </a:blip>
          <a:srcRect l="1900" t="5632" r="4807" b="4728"/>
          <a:stretch/>
        </p:blipFill>
        <p:spPr bwMode="auto">
          <a:xfrm>
            <a:off x="779720" y="1274323"/>
            <a:ext cx="10763067" cy="471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562448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1516"/>
            <a:ext cx="10341740" cy="614764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7.10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Grinding operations and grinding machines</a:t>
            </a:r>
          </a:p>
          <a:p>
            <a:pPr rtl="0">
              <a:lnSpc>
                <a:spcPct val="20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7.10.1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Cylindrical grinding: </a:t>
            </a:r>
          </a:p>
          <a:p>
            <a:pPr marL="457200" indent="-457200" rtl="0">
              <a:lnSpc>
                <a:spcPct val="150000"/>
              </a:lnSpc>
              <a:buAutoNum type="arabicParenBoth"/>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traverse feed: grinding wheel is fed in a direction parallel to the axis of rotation of the workpiece</a:t>
            </a:r>
            <a:endPar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457200" indent="-457200" rtl="0">
              <a:lnSpc>
                <a:spcPct val="150000"/>
              </a:lnSpc>
              <a:buAutoNum type="arabicParenBoth"/>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plunge feed</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plunge cut, the grinding wheel is fed radially into the work</a:t>
            </a:r>
            <a:endPar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457200" indent="-457200" rtl="0">
              <a:lnSpc>
                <a:spcPct val="150000"/>
              </a:lnSpc>
              <a:buAutoNum type="arabicParenBoth"/>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457200" indent="-457200" rtl="0">
              <a:lnSpc>
                <a:spcPct val="150000"/>
              </a:lnSpc>
              <a:buAutoNum type="arabicParenBoth"/>
            </a:pPr>
            <a:endPar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457200" indent="-457200" rtl="0">
              <a:lnSpc>
                <a:spcPct val="150000"/>
              </a:lnSpc>
              <a:buAutoNum type="arabicParenBoth"/>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6801412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1154541" y="6093201"/>
            <a:ext cx="9866132" cy="276999"/>
          </a:xfrm>
          <a:prstGeom prst="rect">
            <a:avLst/>
          </a:prstGeom>
        </p:spPr>
        <p:txBody>
          <a:bodyPr wrap="square">
            <a:spAutoFit/>
          </a:bodyPr>
          <a:lstStyle/>
          <a:p>
            <a:pPr algn="ctr"/>
            <a:r>
              <a:rPr lang="en-US" sz="1200" b="1" dirty="0"/>
              <a:t>Figure 7.6: Two types of feed motion in external cylindrical: (a) traverse feed and (b) plunge-cut.</a:t>
            </a:r>
          </a:p>
        </p:txBody>
      </p:sp>
      <p:pic>
        <p:nvPicPr>
          <p:cNvPr id="5" name="Picture 2" descr="scan0022"/>
          <p:cNvPicPr>
            <a:picLocks noChangeAspect="1" noChangeArrowheads="1"/>
          </p:cNvPicPr>
          <p:nvPr/>
        </p:nvPicPr>
        <p:blipFill rotWithShape="1">
          <a:blip r:embed="rId2">
            <a:extLst>
              <a:ext uri="{28A0092B-C50C-407E-A947-70E740481C1C}">
                <a14:useLocalDpi xmlns:a14="http://schemas.microsoft.com/office/drawing/2010/main" val="0"/>
              </a:ext>
            </a:extLst>
          </a:blip>
          <a:srcRect l="5250" t="5421" r="2101"/>
          <a:stretch/>
        </p:blipFill>
        <p:spPr bwMode="auto">
          <a:xfrm>
            <a:off x="1341742" y="914400"/>
            <a:ext cx="9491730" cy="5020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628057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1516"/>
            <a:ext cx="10341740" cy="614764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7.10.2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Surface grinding</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Surface grinding is normally used to grind plain flat surfaces. It is performed using either the periphery of the grinding wheel or the flat face of the wheel. </a:t>
            </a:r>
          </a:p>
          <a:p>
            <a:pPr rtl="0">
              <a:lnSpc>
                <a:spcPct val="20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Four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types of surface grinding machines are used in surface grinding operation. </a:t>
            </a:r>
          </a:p>
          <a:p>
            <a:pPr marL="457200" indent="-457200" rtl="0">
              <a:lnSpc>
                <a:spcPct val="200000"/>
              </a:lnSpc>
              <a:buFont typeface="+mj-lt"/>
              <a:buAutoNum type="alphaU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horizontal spindle with reciprocating worktable</a:t>
            </a:r>
          </a:p>
          <a:p>
            <a:pPr marL="457200" indent="-457200" rtl="0">
              <a:lnSpc>
                <a:spcPct val="200000"/>
              </a:lnSpc>
              <a:buFont typeface="+mj-lt"/>
              <a:buAutoNum type="alphaUcPeriod"/>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horizontal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spindle with rotating worktable</a:t>
            </a:r>
          </a:p>
          <a:p>
            <a:pPr marL="457200" indent="-457200" rtl="0">
              <a:lnSpc>
                <a:spcPct val="200000"/>
              </a:lnSpc>
              <a:buFont typeface="+mj-lt"/>
              <a:buAutoNum type="alphaUcPeriod"/>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vertical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spindle with reciprocating worktable</a:t>
            </a:r>
          </a:p>
          <a:p>
            <a:pPr marL="457200" indent="-457200" rtl="0">
              <a:lnSpc>
                <a:spcPct val="200000"/>
              </a:lnSpc>
              <a:buFont typeface="+mj-lt"/>
              <a:buAutoNum type="alphaUcPeriod"/>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vertical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spindle with rotating worktable.</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810337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731101" y="-261814"/>
            <a:ext cx="5413150"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2800" b="1"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CONTENTS</a:t>
            </a:r>
            <a:endParaRPr lang="en-US" b="1"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Rounded Rectangle 3">
            <a:hlinkClick r:id="rId2" action="ppaction://hlinksldjump"/>
          </p:cNvPr>
          <p:cNvSpPr/>
          <p:nvPr/>
        </p:nvSpPr>
        <p:spPr>
          <a:xfrm>
            <a:off x="2789689" y="743947"/>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ONE: </a:t>
            </a: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Fits and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Tolerances</a:t>
            </a:r>
            <a:endPar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endParaRPr>
          </a:p>
        </p:txBody>
      </p:sp>
      <p:sp>
        <p:nvSpPr>
          <p:cNvPr id="15" name="Rounded Rectangle 14">
            <a:hlinkClick r:id="rId3" action="ppaction://hlinksldjump"/>
          </p:cNvPr>
          <p:cNvSpPr/>
          <p:nvPr/>
        </p:nvSpPr>
        <p:spPr>
          <a:xfrm>
            <a:off x="2789689" y="1444033"/>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TWO: </a:t>
            </a: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Fundamental of metal cutting</a:t>
            </a:r>
          </a:p>
        </p:txBody>
      </p:sp>
      <p:sp>
        <p:nvSpPr>
          <p:cNvPr id="16" name="Rounded Rectangle 15">
            <a:hlinkClick r:id="" action="ppaction://noaction"/>
          </p:cNvPr>
          <p:cNvSpPr/>
          <p:nvPr/>
        </p:nvSpPr>
        <p:spPr>
          <a:xfrm>
            <a:off x="2789689" y="2158404"/>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THREE: Mechanics of metal cutting</a:t>
            </a:r>
          </a:p>
        </p:txBody>
      </p:sp>
      <p:sp>
        <p:nvSpPr>
          <p:cNvPr id="17" name="Rounded Rectangle 16">
            <a:hlinkClick r:id="" action="ppaction://noaction"/>
          </p:cNvPr>
          <p:cNvSpPr/>
          <p:nvPr/>
        </p:nvSpPr>
        <p:spPr>
          <a:xfrm>
            <a:off x="2789689" y="2872775"/>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FOUR: Tool wear and tool life</a:t>
            </a:r>
          </a:p>
        </p:txBody>
      </p:sp>
      <p:sp>
        <p:nvSpPr>
          <p:cNvPr id="18" name="Rounded Rectangle 17">
            <a:hlinkClick r:id="" action="ppaction://noaction"/>
          </p:cNvPr>
          <p:cNvSpPr/>
          <p:nvPr/>
        </p:nvSpPr>
        <p:spPr>
          <a:xfrm>
            <a:off x="2789689" y="3572863"/>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FIVE: Drilling</a:t>
            </a:r>
          </a:p>
        </p:txBody>
      </p:sp>
      <p:sp>
        <p:nvSpPr>
          <p:cNvPr id="19" name="Rounded Rectangle 18">
            <a:hlinkClick r:id="" action="ppaction://noaction"/>
          </p:cNvPr>
          <p:cNvSpPr/>
          <p:nvPr/>
        </p:nvSpPr>
        <p:spPr>
          <a:xfrm>
            <a:off x="2789689" y="4272949"/>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SIX: Milling</a:t>
            </a:r>
          </a:p>
        </p:txBody>
      </p:sp>
      <p:sp>
        <p:nvSpPr>
          <p:cNvPr id="20" name="Rounded Rectangle 19">
            <a:hlinkClick r:id="rId2" action="ppaction://hlinksldjump"/>
          </p:cNvPr>
          <p:cNvSpPr/>
          <p:nvPr/>
        </p:nvSpPr>
        <p:spPr>
          <a:xfrm>
            <a:off x="2789689" y="4987320"/>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SEVEN : Grinding</a:t>
            </a:r>
          </a:p>
        </p:txBody>
      </p:sp>
      <p:sp>
        <p:nvSpPr>
          <p:cNvPr id="21" name="Rounded Rectangle 20">
            <a:hlinkClick r:id="rId4" action="ppaction://hlinksldjump"/>
          </p:cNvPr>
          <p:cNvSpPr/>
          <p:nvPr/>
        </p:nvSpPr>
        <p:spPr>
          <a:xfrm>
            <a:off x="2789689" y="5701691"/>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EIGHT: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Broaching</a:t>
            </a:r>
            <a:endPar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38701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1154541" y="6054564"/>
            <a:ext cx="9866132" cy="461665"/>
          </a:xfrm>
          <a:prstGeom prst="rect">
            <a:avLst/>
          </a:prstGeom>
        </p:spPr>
        <p:txBody>
          <a:bodyPr wrap="square">
            <a:spAutoFit/>
          </a:bodyPr>
          <a:lstStyle/>
          <a:p>
            <a:pPr algn="ctr"/>
            <a:r>
              <a:rPr lang="en-US" sz="1200" b="1" dirty="0"/>
              <a:t>Figure 7.7: Four types of surface grinding: (a) horizontal spindle with reciprocating worktable, (b) horizontal spindle with rotating worktable, (c) vertical spindle with reciprocating worktable, and (d) vertical spindle with rotating worktable. </a:t>
            </a:r>
          </a:p>
        </p:txBody>
      </p:sp>
      <p:pic>
        <p:nvPicPr>
          <p:cNvPr id="296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3" r="69124" b="54999"/>
          <a:stretch/>
        </p:blipFill>
        <p:spPr bwMode="auto">
          <a:xfrm>
            <a:off x="1357737" y="712380"/>
            <a:ext cx="3132590" cy="269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1787" t="53644" r="2294"/>
          <a:stretch/>
        </p:blipFill>
        <p:spPr bwMode="auto">
          <a:xfrm>
            <a:off x="7948439" y="3112178"/>
            <a:ext cx="3375499" cy="2518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4274" t="2959" r="7587" b="55291"/>
          <a:stretch/>
        </p:blipFill>
        <p:spPr bwMode="auto">
          <a:xfrm>
            <a:off x="5731099" y="868902"/>
            <a:ext cx="3054485" cy="2620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65" t="58409" r="72321"/>
          <a:stretch/>
        </p:blipFill>
        <p:spPr bwMode="auto">
          <a:xfrm>
            <a:off x="2924032" y="3410980"/>
            <a:ext cx="2735181" cy="2518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19985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23610"/>
            <a:ext cx="10341740" cy="2348380"/>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7.10.3 </a:t>
            </a:r>
            <a:r>
              <a:rPr lang="en-US" sz="2800" b="1" dirty="0" err="1">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Centerless</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grinding</a:t>
            </a:r>
          </a:p>
          <a:p>
            <a:pPr rtl="0">
              <a:lnSpc>
                <a:spcPct val="150000"/>
              </a:lnSpc>
            </a:pPr>
            <a:r>
              <a:rPr lang="en-US" sz="2200" dirty="0" err="1"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Centerless</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has a number of advantages over cylindrical grinding. </a:t>
            </a:r>
          </a:p>
          <a:p>
            <a:pPr algn="just"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self-centering</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 stock removal rate is higher, and the work is firmly held by the support plate and control or regulating wheel, which results in better dimensional accuracy</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2" descr="scan00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0838" y="3013656"/>
            <a:ext cx="8545479" cy="317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034155" y="6207437"/>
            <a:ext cx="9866132" cy="276999"/>
          </a:xfrm>
          <a:prstGeom prst="rect">
            <a:avLst/>
          </a:prstGeom>
        </p:spPr>
        <p:txBody>
          <a:bodyPr wrap="square">
            <a:spAutoFit/>
          </a:bodyPr>
          <a:lstStyle/>
          <a:p>
            <a:pPr algn="ctr"/>
            <a:r>
              <a:rPr lang="en-US" sz="1200" b="1" dirty="0"/>
              <a:t>Figure 7.8: External </a:t>
            </a:r>
            <a:r>
              <a:rPr lang="en-US" sz="1200" b="1" dirty="0" err="1"/>
              <a:t>centerless</a:t>
            </a:r>
            <a:r>
              <a:rPr lang="en-US" sz="1200" b="1" dirty="0"/>
              <a:t> grinding</a:t>
            </a:r>
          </a:p>
        </p:txBody>
      </p:sp>
    </p:spTree>
    <p:extLst>
      <p:ext uri="{BB962C8B-B14F-4D97-AF65-F5344CB8AC3E}">
        <p14:creationId xmlns:p14="http://schemas.microsoft.com/office/powerpoint/2010/main" val="81375277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1011966" y="5834418"/>
            <a:ext cx="9866132" cy="276999"/>
          </a:xfrm>
          <a:prstGeom prst="rect">
            <a:avLst/>
          </a:prstGeom>
        </p:spPr>
        <p:txBody>
          <a:bodyPr wrap="square">
            <a:spAutoFit/>
          </a:bodyPr>
          <a:lstStyle/>
          <a:p>
            <a:pPr algn="ctr"/>
            <a:r>
              <a:rPr lang="en-US" sz="1200" b="1" dirty="0"/>
              <a:t>Figure 7.9: Internal </a:t>
            </a:r>
            <a:r>
              <a:rPr lang="en-US" sz="1200" b="1" dirty="0" err="1"/>
              <a:t>centerless</a:t>
            </a:r>
            <a:r>
              <a:rPr lang="en-US" sz="1200" b="1" dirty="0"/>
              <a:t> grinding.</a:t>
            </a:r>
          </a:p>
        </p:txBody>
      </p:sp>
      <p:pic>
        <p:nvPicPr>
          <p:cNvPr id="5" name="Picture 2" descr="scan0024"/>
          <p:cNvPicPr>
            <a:picLocks noChangeAspect="1" noChangeArrowheads="1"/>
          </p:cNvPicPr>
          <p:nvPr/>
        </p:nvPicPr>
        <p:blipFill>
          <a:blip r:embed="rId2">
            <a:extLst>
              <a:ext uri="{28A0092B-C50C-407E-A947-70E740481C1C}">
                <a14:useLocalDpi xmlns:a14="http://schemas.microsoft.com/office/drawing/2010/main" val="0"/>
              </a:ext>
            </a:extLst>
          </a:blip>
          <a:srcRect l="4124" r="6856" b="6213"/>
          <a:stretch>
            <a:fillRect/>
          </a:stretch>
        </p:blipFill>
        <p:spPr bwMode="auto">
          <a:xfrm>
            <a:off x="1311042" y="1021405"/>
            <a:ext cx="10016879" cy="4659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66988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95077" y="535882"/>
            <a:ext cx="10341740" cy="179398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7.11 Forces and power in grinding</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 are three force components involved in the grinding operation</a:t>
            </a:r>
          </a:p>
          <a:p>
            <a:pPr rtl="0">
              <a:lnSpc>
                <a:spcPct val="150000"/>
              </a:lnSpc>
            </a:pPr>
            <a:r>
              <a:rPr lang="en-US" sz="2200" dirty="0" err="1"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Radial force, Pa = Axial force, Ps = Main cutting force (Tangential force).</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4408728" y="5876061"/>
            <a:ext cx="9866132" cy="276999"/>
          </a:xfrm>
          <a:prstGeom prst="rect">
            <a:avLst/>
          </a:prstGeom>
        </p:spPr>
        <p:txBody>
          <a:bodyPr wrap="square">
            <a:spAutoFit/>
          </a:bodyPr>
          <a:lstStyle/>
          <a:p>
            <a:pPr algn="ctr"/>
            <a:r>
              <a:rPr lang="en-US" sz="1200" b="1" dirty="0"/>
              <a:t>Figure 7.10: Force components in grinding.</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9393" y="2329865"/>
            <a:ext cx="3784802" cy="3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967904" y="4846639"/>
            <a:ext cx="6481489" cy="553998"/>
          </a:xfrm>
          <a:prstGeom prst="rect">
            <a:avLst/>
          </a:prstGeom>
        </p:spPr>
        <p:txBody>
          <a:bodyPr wrap="square">
            <a:spAutoFit/>
          </a:bodyPr>
          <a:lstStyle/>
          <a:p>
            <a:pPr marL="38100" marR="0">
              <a:lnSpc>
                <a:spcPct val="150000"/>
              </a:lnSpc>
              <a:spcBef>
                <a:spcPts val="0"/>
              </a:spcBef>
              <a:spcAft>
                <a:spcPts val="0"/>
              </a:spcAft>
            </a:pPr>
            <a:r>
              <a:rPr lang="en-US" sz="2000" b="1" dirty="0">
                <a:latin typeface="Times New Roman" panose="02020603050405020304" pitchFamily="18" charset="0"/>
                <a:ea typeface="Times New Roman" panose="02020603050405020304" pitchFamily="18" charset="0"/>
              </a:rPr>
              <a:t>The power can be calculated from the following formula.</a:t>
            </a:r>
            <a:endParaRPr lang="en-US" sz="2000" b="1" dirty="0">
              <a:effectLst/>
              <a:latin typeface="Times New Roman" panose="02020603050405020304" pitchFamily="18" charset="0"/>
              <a:ea typeface="Times New Roman" panose="02020603050405020304" pitchFamily="18"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3908349028"/>
              </p:ext>
            </p:extLst>
          </p:nvPr>
        </p:nvGraphicFramePr>
        <p:xfrm>
          <a:off x="1527270" y="5455043"/>
          <a:ext cx="1965666" cy="848340"/>
        </p:xfrm>
        <a:graphic>
          <a:graphicData uri="http://schemas.openxmlformats.org/presentationml/2006/ole">
            <mc:AlternateContent xmlns:mc="http://schemas.openxmlformats.org/markup-compatibility/2006">
              <mc:Choice xmlns:v="urn:schemas-microsoft-com:vml" Requires="v">
                <p:oleObj spid="_x0000_s30784" name="Equation" r:id="rId4" imgW="901309" imgH="393529" progId="Equation.3">
                  <p:embed/>
                </p:oleObj>
              </mc:Choice>
              <mc:Fallback>
                <p:oleObj name="Equation" r:id="rId4" imgW="901309"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7270" y="5455043"/>
                        <a:ext cx="1965666" cy="848340"/>
                      </a:xfrm>
                      <a:prstGeom prst="rect">
                        <a:avLst/>
                      </a:prstGeom>
                      <a:noFill/>
                    </p:spPr>
                  </p:pic>
                </p:oleObj>
              </mc:Fallback>
            </mc:AlternateContent>
          </a:graphicData>
        </a:graphic>
      </p:graphicFrame>
      <p:sp>
        <p:nvSpPr>
          <p:cNvPr id="12" name="Rectangle 11"/>
          <p:cNvSpPr/>
          <p:nvPr/>
        </p:nvSpPr>
        <p:spPr>
          <a:xfrm>
            <a:off x="4181476" y="5742507"/>
            <a:ext cx="1170179"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(kW)</a:t>
            </a:r>
            <a:endParaRPr lang="en-US" dirty="0"/>
          </a:p>
        </p:txBody>
      </p:sp>
    </p:spTree>
    <p:extLst>
      <p:ext uri="{BB962C8B-B14F-4D97-AF65-F5344CB8AC3E}">
        <p14:creationId xmlns:p14="http://schemas.microsoft.com/office/powerpoint/2010/main" val="41398778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1515"/>
            <a:ext cx="10341740" cy="341290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7.12 Related abrasive processes</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7.12.1 Honing</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Honing is an abrasive process performed by a set of bonded abrasive sticks. </a:t>
            </a:r>
          </a:p>
          <a:p>
            <a:pPr algn="just"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common application is to finish the bores of internal combustion engines, other applications </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2" descr="scan0025"/>
          <p:cNvPicPr>
            <a:picLocks noChangeAspect="1" noChangeArrowheads="1"/>
          </p:cNvPicPr>
          <p:nvPr/>
        </p:nvPicPr>
        <p:blipFill>
          <a:blip r:embed="rId2">
            <a:lum contrast="12000"/>
            <a:extLst>
              <a:ext uri="{28A0092B-C50C-407E-A947-70E740481C1C}">
                <a14:useLocalDpi xmlns:a14="http://schemas.microsoft.com/office/drawing/2010/main" val="0"/>
              </a:ext>
            </a:extLst>
          </a:blip>
          <a:srcRect/>
          <a:stretch>
            <a:fillRect/>
          </a:stretch>
        </p:blipFill>
        <p:spPr bwMode="auto">
          <a:xfrm>
            <a:off x="3232230" y="2944822"/>
            <a:ext cx="5295288" cy="3276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220002" y="6055377"/>
            <a:ext cx="9866132" cy="461665"/>
          </a:xfrm>
          <a:prstGeom prst="rect">
            <a:avLst/>
          </a:prstGeom>
        </p:spPr>
        <p:txBody>
          <a:bodyPr wrap="square">
            <a:spAutoFit/>
          </a:bodyPr>
          <a:lstStyle/>
          <a:p>
            <a:pPr algn="ctr"/>
            <a:r>
              <a:rPr lang="en-US" sz="1200" b="1" dirty="0"/>
              <a:t>Figure 7.11: The honing process: (a) the honing tool used for internal bore surfaces </a:t>
            </a:r>
          </a:p>
          <a:p>
            <a:pPr algn="ctr"/>
            <a:r>
              <a:rPr lang="en-US" sz="1200" b="1" dirty="0"/>
              <a:t>(b) cross hatched surface pattern created by the action of the honing tool.</a:t>
            </a:r>
          </a:p>
        </p:txBody>
      </p:sp>
    </p:spTree>
    <p:extLst>
      <p:ext uri="{BB962C8B-B14F-4D97-AF65-F5344CB8AC3E}">
        <p14:creationId xmlns:p14="http://schemas.microsoft.com/office/powerpoint/2010/main" val="140199387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1515"/>
            <a:ext cx="10341740" cy="271744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7.12.2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Lapping</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Lapping is an abrasive process used to produce surface finish of extreme accuracy and smoothness. It is used in the production of optical lenses, metallic bearing surfaces and gauges </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1220002" y="6055377"/>
            <a:ext cx="9866132" cy="276999"/>
          </a:xfrm>
          <a:prstGeom prst="rect">
            <a:avLst/>
          </a:prstGeom>
        </p:spPr>
        <p:txBody>
          <a:bodyPr wrap="square">
            <a:spAutoFit/>
          </a:bodyPr>
          <a:lstStyle/>
          <a:p>
            <a:pPr algn="ctr"/>
            <a:r>
              <a:rPr lang="en-US" sz="1200" b="1" dirty="0"/>
              <a:t>Figure 7.12: The lapping process in lens making.</a:t>
            </a:r>
          </a:p>
        </p:txBody>
      </p:sp>
      <p:pic>
        <p:nvPicPr>
          <p:cNvPr id="7" name="Picture 2" descr="scan00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474" y="2768958"/>
            <a:ext cx="10571188" cy="323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11502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51515"/>
            <a:ext cx="10341740" cy="607882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7.12.3 Super finishing</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Super finishing is an abrasive process similar to honing. Super finishing differ from honing in the following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aspects:</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strokes are shorter.</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frequencies are used.</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Lower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pressure is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applied between the tool and surface.</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grit size are smaller.</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Workpiece speed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slower</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321003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82198" y="92166"/>
            <a:ext cx="10341740" cy="1674254"/>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result of these conditions is mirror like finishes. This process can be used to finish flat and external cylindrical surfaces, as shown in figure 7.13.</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1220002" y="6055377"/>
            <a:ext cx="9866132" cy="276999"/>
          </a:xfrm>
          <a:prstGeom prst="rect">
            <a:avLst/>
          </a:prstGeom>
        </p:spPr>
        <p:txBody>
          <a:bodyPr wrap="square">
            <a:spAutoFit/>
          </a:bodyPr>
          <a:lstStyle/>
          <a:p>
            <a:pPr algn="ctr"/>
            <a:r>
              <a:rPr lang="en-US" sz="1200" b="1" dirty="0"/>
              <a:t>Figure 7.13: Super finishing on an external cylindrical surface.</a:t>
            </a:r>
          </a:p>
        </p:txBody>
      </p:sp>
      <p:pic>
        <p:nvPicPr>
          <p:cNvPr id="9" name="Picture 2" descr="scan0027"/>
          <p:cNvPicPr>
            <a:picLocks noChangeAspect="1" noChangeArrowheads="1"/>
          </p:cNvPicPr>
          <p:nvPr/>
        </p:nvPicPr>
        <p:blipFill rotWithShape="1">
          <a:blip r:embed="rId2">
            <a:extLst>
              <a:ext uri="{28A0092B-C50C-407E-A947-70E740481C1C}">
                <a14:useLocalDpi xmlns:a14="http://schemas.microsoft.com/office/drawing/2010/main" val="0"/>
              </a:ext>
            </a:extLst>
          </a:blip>
          <a:srcRect t="13892" b="4670"/>
          <a:stretch/>
        </p:blipFill>
        <p:spPr bwMode="auto">
          <a:xfrm>
            <a:off x="2181882" y="2293198"/>
            <a:ext cx="7942372" cy="358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9547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49250" y="3052293"/>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SEVEN</a:t>
            </a:r>
          </a:p>
          <a:p>
            <a:pPr algn="ctr" rtl="0">
              <a:lnSpc>
                <a:spcPct val="200000"/>
              </a:lnSpc>
            </a:pPr>
            <a:r>
              <a:rPr lang="en-US" sz="4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GRINDING </a:t>
            </a:r>
            <a:r>
              <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OPERATION</a:t>
            </a: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7</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Bevel 6">
            <a:hlinkClick r:id="rId2" action="ppaction://hlinksldjump"/>
          </p:cNvPr>
          <p:cNvSpPr/>
          <p:nvPr/>
        </p:nvSpPr>
        <p:spPr>
          <a:xfrm>
            <a:off x="9515475" y="5743575"/>
            <a:ext cx="1928813" cy="642938"/>
          </a:xfrm>
          <a:prstGeom prst="bevel">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dirty="0" smtClean="0"/>
              <a:t>CONTENTS</a:t>
            </a:r>
            <a:endParaRPr lang="ar-SA" dirty="0"/>
          </a:p>
        </p:txBody>
      </p:sp>
    </p:spTree>
    <p:extLst>
      <p:ext uri="{BB962C8B-B14F-4D97-AF65-F5344CB8AC3E}">
        <p14:creationId xmlns:p14="http://schemas.microsoft.com/office/powerpoint/2010/main" val="15234993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970725"/>
            <a:ext cx="10612193" cy="389748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7.1 Grinding operation</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is a material removal process in which abrasive particles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are bonded to form a grinding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wheel that operates at very high surface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speeds.</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wheel is precisely balanced for high rotational speeds.</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may be linked to the milling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process: Cutting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occurs on either the periphery or the face of the grinding wheel, similar to peripheral milling and face milling. Figure 7.1</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84459367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2" descr="scan0016"/>
          <p:cNvPicPr>
            <a:picLocks noChangeAspect="1" noChangeArrowheads="1"/>
          </p:cNvPicPr>
          <p:nvPr/>
        </p:nvPicPr>
        <p:blipFill rotWithShape="1">
          <a:blip r:embed="rId2">
            <a:extLst>
              <a:ext uri="{28A0092B-C50C-407E-A947-70E740481C1C}">
                <a14:useLocalDpi xmlns:a14="http://schemas.microsoft.com/office/drawing/2010/main" val="0"/>
              </a:ext>
            </a:extLst>
          </a:blip>
          <a:srcRect l="7175" t="4880" r="2692" b="4744"/>
          <a:stretch/>
        </p:blipFill>
        <p:spPr bwMode="auto">
          <a:xfrm>
            <a:off x="983301" y="757074"/>
            <a:ext cx="10546077" cy="519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45738" y="5954702"/>
            <a:ext cx="7221642" cy="461665"/>
          </a:xfrm>
          <a:prstGeom prst="rect">
            <a:avLst/>
          </a:prstGeom>
        </p:spPr>
        <p:txBody>
          <a:bodyPr wrap="square">
            <a:spAutoFit/>
          </a:bodyPr>
          <a:lstStyle/>
          <a:p>
            <a:pPr algn="ctr"/>
            <a:r>
              <a:rPr lang="en-US" sz="1200" b="1" dirty="0"/>
              <a:t>Figure 7.1: (a) The geometry of surface grinding, showing cutting conditions; (b) assumed longitudinal shape and (c) cross-section of a single chip.</a:t>
            </a:r>
          </a:p>
        </p:txBody>
      </p:sp>
    </p:spTree>
    <p:extLst>
      <p:ext uri="{BB962C8B-B14F-4D97-AF65-F5344CB8AC3E}">
        <p14:creationId xmlns:p14="http://schemas.microsoft.com/office/powerpoint/2010/main" val="25198851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970725"/>
            <a:ext cx="10612193" cy="389748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7.2 Significant differences between grinding and milling</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abrasive grains in the wheel are much smaller than the teeth on the milling cutter.</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Cutting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speeds in grinding are much higher than in milling.</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wheel is self sharpening (as the wheel wears, the abrasive particles become dull and either fracture to create fresh cutting edges or are pulled out of the surface of the wheel to expose new grains</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5425983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970726"/>
            <a:ext cx="10612193" cy="259672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7.3 The grinding wheel</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grinding wheel consists of abrasive particles and bonding materials. </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bonding material holds particles in place and establishes the structure and shape of the wheel.</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3364271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95077" y="803300"/>
            <a:ext cx="10341740" cy="533992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7.4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Abrasive material</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General properties of an abrasive material used in grinding wheels include high hardness, wear resistance, and toughness. </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abrasive materials of greatest commercial importance are:</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Aluminum oxide (Al</a:t>
            </a:r>
            <a:r>
              <a:rPr lang="en-US" sz="2200" baseline="-25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a:t>
            </a:r>
            <a:r>
              <a:rPr lang="en-US" sz="2200" baseline="-25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Silicon carbide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SiCa</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Cubic boron nitride (CBN)</a:t>
            </a:r>
          </a:p>
          <a:p>
            <a:pPr marL="457200" indent="-457200" rtl="0">
              <a:lnSpc>
                <a:spcPct val="200000"/>
              </a:lnSpc>
              <a:buFont typeface="+mj-lt"/>
              <a:buAutoNum type="arabicPeriod"/>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Diamond (natural and synthetic)</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9969440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970726"/>
            <a:ext cx="10612193" cy="259672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7.5 Grain size</a:t>
            </a:r>
          </a:p>
          <a:p>
            <a:pPr rtl="0">
              <a:lnSpc>
                <a:spcPct val="20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are two main grain sizes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available:</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Small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grain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size: suitable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for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hard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materials, with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better surface finish.</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Large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grain size is suitable for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grinding soft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materials with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material removal rate.</a:t>
            </a:r>
          </a:p>
        </p:txBody>
      </p:sp>
      <p:sp>
        <p:nvSpPr>
          <p:cNvPr id="4" name="Title 1"/>
          <p:cNvSpPr txBox="1">
            <a:spLocks/>
          </p:cNvSpPr>
          <p:nvPr/>
        </p:nvSpPr>
        <p:spPr>
          <a:xfrm>
            <a:off x="5731099" y="-33927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SEVEN</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Grinding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84489610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emplate>
  <TotalTime>631</TotalTime>
  <Words>1387</Words>
  <Application>Microsoft Office PowerPoint</Application>
  <PresentationFormat>Widescreen</PresentationFormat>
  <Paragraphs>141</Paragraphs>
  <Slides>27</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5" baseType="lpstr">
      <vt:lpstr>Arial</vt:lpstr>
      <vt:lpstr>Calibri</vt:lpstr>
      <vt:lpstr>Century Gothic</vt:lpstr>
      <vt:lpstr>Tahoma</vt:lpstr>
      <vt:lpstr>Times New Roman</vt:lpstr>
      <vt:lpstr>Wingdings 2</vt:lpstr>
      <vt:lpstr>Austin</vt:lpstr>
      <vt:lpstr>Equation</vt:lpstr>
      <vt:lpstr>   By Dr. Saied Darwish (Prof.  Industrial Engineering Department, KSU)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welcome</cp:lastModifiedBy>
  <cp:revision>161</cp:revision>
  <dcterms:created xsi:type="dcterms:W3CDTF">2014-07-08T07:30:00Z</dcterms:created>
  <dcterms:modified xsi:type="dcterms:W3CDTF">2016-05-02T22:25:35Z</dcterms:modified>
</cp:coreProperties>
</file>