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76" r:id="rId9"/>
    <p:sldId id="262" r:id="rId10"/>
    <p:sldId id="263" r:id="rId11"/>
    <p:sldId id="264" r:id="rId12"/>
    <p:sldId id="265" r:id="rId13"/>
    <p:sldId id="277" r:id="rId14"/>
    <p:sldId id="267" r:id="rId15"/>
    <p:sldId id="266" r:id="rId16"/>
    <p:sldId id="278" r:id="rId17"/>
    <p:sldId id="279" r:id="rId18"/>
    <p:sldId id="268" r:id="rId19"/>
    <p:sldId id="269" r:id="rId20"/>
    <p:sldId id="270" r:id="rId21"/>
    <p:sldId id="271" r:id="rId22"/>
    <p:sldId id="272" r:id="rId23"/>
    <p:sldId id="274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5F4AD-88A8-43A3-A3DB-55ED5C25CC84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31C77-8C3B-4F55-A060-78875D043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4540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17EF1-B9C7-45E6-820B-65E51AF93AB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3E60A-8848-4F89-8BBF-888F8D0AD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040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1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2B53567B-CAD8-4E48-914C-01ED97C73A2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King Saud University </a:t>
            </a:r>
          </a:p>
          <a:p>
            <a:r>
              <a:rPr lang="en-US" dirty="0" smtClean="0"/>
              <a:t>College of Engineering </a:t>
            </a:r>
          </a:p>
          <a:p>
            <a:r>
              <a:rPr lang="en-US" dirty="0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2484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8764"/>
            <a:ext cx="1447800" cy="55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1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C610195-47D8-416F-A3F3-A22B51F02B0E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                                                         </a:t>
            </a:r>
            <a:fld id="{B7703AD2-85CE-436C-9CB6-A6E3352316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33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Project Guidelines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8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22437"/>
            <a:ext cx="6858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Brief information </a:t>
            </a:r>
            <a:r>
              <a:rPr lang="en-US" dirty="0"/>
              <a:t>about:</a:t>
            </a:r>
          </a:p>
          <a:p>
            <a:pPr lvl="1"/>
            <a:r>
              <a:rPr lang="en-US" dirty="0" smtClean="0"/>
              <a:t>location </a:t>
            </a:r>
            <a:r>
              <a:rPr lang="en-US" dirty="0"/>
              <a:t>of the project.</a:t>
            </a:r>
          </a:p>
          <a:p>
            <a:pPr lvl="1"/>
            <a:r>
              <a:rPr lang="en-US" dirty="0" smtClean="0"/>
              <a:t>problem </a:t>
            </a:r>
            <a:r>
              <a:rPr lang="en-US" dirty="0"/>
              <a:t>found.</a:t>
            </a:r>
          </a:p>
          <a:p>
            <a:pPr lvl="1"/>
            <a:r>
              <a:rPr lang="en-US" dirty="0" smtClean="0"/>
              <a:t>objectives </a:t>
            </a:r>
            <a:r>
              <a:rPr lang="en-US" dirty="0"/>
              <a:t>related to the problem.</a:t>
            </a:r>
          </a:p>
          <a:p>
            <a:pPr lvl="1"/>
            <a:r>
              <a:rPr lang="en-US" dirty="0" smtClean="0"/>
              <a:t>method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most </a:t>
            </a:r>
            <a:r>
              <a:rPr lang="en-US" dirty="0" smtClean="0"/>
              <a:t>important </a:t>
            </a:r>
            <a:r>
              <a:rPr lang="en-US" dirty="0"/>
              <a:t>results and final conclusions.</a:t>
            </a:r>
          </a:p>
          <a:p>
            <a:endParaRPr lang="en-US" dirty="0" smtClean="0"/>
          </a:p>
          <a:p>
            <a:r>
              <a:rPr lang="en-US" dirty="0" smtClean="0"/>
              <a:t>Should not </a:t>
            </a:r>
            <a:r>
              <a:rPr lang="en-US" dirty="0"/>
              <a:t>exceed 200 words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0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</a:t>
            </a:r>
            <a:r>
              <a:rPr lang="en-US" dirty="0" smtClean="0"/>
              <a:t>Contents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1"/>
            <a:ext cx="5638800" cy="4525963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Contains all </a:t>
            </a:r>
            <a:r>
              <a:rPr lang="en-US" dirty="0"/>
              <a:t>chapters, sections, and subsections of the project along with their page numbers.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List of </a:t>
            </a:r>
            <a:r>
              <a:rPr lang="en-US" dirty="0"/>
              <a:t>tables </a:t>
            </a:r>
            <a:r>
              <a:rPr lang="en-US" dirty="0" smtClean="0"/>
              <a:t>and list </a:t>
            </a:r>
            <a:r>
              <a:rPr lang="en-US" dirty="0"/>
              <a:t>of figures.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Any table or figure should have a number and a caption.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Any </a:t>
            </a:r>
            <a:r>
              <a:rPr lang="en-US" dirty="0"/>
              <a:t>table or figure should be referred to in the </a:t>
            </a:r>
            <a:r>
              <a:rPr lang="en-US" dirty="0" smtClean="0"/>
              <a:t>text. </a:t>
            </a:r>
            <a:endParaRPr lang="az-Latn-A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95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and Problem </a:t>
            </a:r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22437"/>
            <a:ext cx="64008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Importance of the job, task or process under investigations to the general population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Problems associated with </a:t>
            </a:r>
            <a:r>
              <a:rPr lang="en-US" dirty="0"/>
              <a:t>the job, task or process under </a:t>
            </a:r>
            <a:r>
              <a:rPr lang="en-US" dirty="0" smtClean="0"/>
              <a:t>investigations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6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and Problem </a:t>
            </a:r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22437"/>
            <a:ext cx="6400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Problem of interest to be investigated. </a:t>
            </a:r>
          </a:p>
          <a:p>
            <a:pPr lvl="1"/>
            <a:r>
              <a:rPr lang="en-US" dirty="0" smtClean="0"/>
              <a:t>Size</a:t>
            </a:r>
            <a:r>
              <a:rPr lang="en-US" dirty="0"/>
              <a:t>, importance, and effect </a:t>
            </a:r>
            <a:r>
              <a:rPr lang="en-US" dirty="0" smtClean="0"/>
              <a:t>from </a:t>
            </a:r>
            <a:r>
              <a:rPr lang="en-US" dirty="0"/>
              <a:t>an engineer’s point of </a:t>
            </a:r>
            <a:r>
              <a:rPr lang="en-US" dirty="0" smtClean="0"/>
              <a:t>view. </a:t>
            </a:r>
          </a:p>
          <a:p>
            <a:pPr lvl="1"/>
            <a:r>
              <a:rPr lang="en-US" dirty="0" smtClean="0"/>
              <a:t>Motivation for investigating such problem. </a:t>
            </a:r>
          </a:p>
          <a:p>
            <a:endParaRPr lang="en-US" dirty="0" smtClean="0"/>
          </a:p>
          <a:p>
            <a:r>
              <a:rPr lang="en-US" dirty="0" smtClean="0"/>
              <a:t>Objective of the project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81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1"/>
            <a:ext cx="67818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Clear.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Justified. </a:t>
            </a:r>
          </a:p>
          <a:p>
            <a:endParaRPr lang="en-US" dirty="0"/>
          </a:p>
          <a:p>
            <a:r>
              <a:rPr lang="en-US" dirty="0"/>
              <a:t>Related to the problem defined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27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98637"/>
            <a:ext cx="6324600" cy="4525963"/>
          </a:xfrm>
        </p:spPr>
        <p:txBody>
          <a:bodyPr>
            <a:normAutofit/>
          </a:bodyPr>
          <a:lstStyle/>
          <a:p>
            <a:endParaRPr lang="en-US" sz="1600" dirty="0" smtClean="0"/>
          </a:p>
          <a:p>
            <a:r>
              <a:rPr lang="en-US" dirty="0" smtClean="0"/>
              <a:t>Location  </a:t>
            </a:r>
            <a:r>
              <a:rPr lang="en-US" dirty="0"/>
              <a:t>of the study.</a:t>
            </a:r>
          </a:p>
          <a:p>
            <a:endParaRPr lang="en-US" dirty="0" smtClean="0"/>
          </a:p>
          <a:p>
            <a:r>
              <a:rPr lang="en-US" dirty="0" smtClean="0"/>
              <a:t>Complete description and representation</a:t>
            </a:r>
          </a:p>
          <a:p>
            <a:pPr lvl="1"/>
            <a:r>
              <a:rPr lang="en-US" dirty="0" smtClean="0"/>
              <a:t>causes or consequences </a:t>
            </a:r>
          </a:p>
          <a:p>
            <a:endParaRPr lang="en-US" dirty="0" smtClean="0"/>
          </a:p>
          <a:p>
            <a:r>
              <a:rPr lang="en-US" dirty="0" smtClean="0"/>
              <a:t>Related </a:t>
            </a:r>
            <a:r>
              <a:rPr lang="en-US" dirty="0"/>
              <a:t>factors and </a:t>
            </a:r>
            <a:r>
              <a:rPr lang="en-US" dirty="0" smtClean="0"/>
              <a:t>variables.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55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6477000" cy="45259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Engineering </a:t>
            </a:r>
            <a:r>
              <a:rPr lang="en-US" dirty="0"/>
              <a:t>concepts </a:t>
            </a:r>
            <a:r>
              <a:rPr lang="en-US" dirty="0" smtClean="0"/>
              <a:t>&amp; information </a:t>
            </a:r>
            <a:r>
              <a:rPr lang="en-US" dirty="0"/>
              <a:t>related to </a:t>
            </a:r>
            <a:r>
              <a:rPr lang="en-US" dirty="0" smtClean="0"/>
              <a:t>nature </a:t>
            </a:r>
            <a:r>
              <a:rPr lang="en-US" dirty="0"/>
              <a:t>of </a:t>
            </a:r>
            <a:r>
              <a:rPr lang="en-US" dirty="0" smtClean="0"/>
              <a:t>investigation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Define alternative </a:t>
            </a:r>
            <a:r>
              <a:rPr lang="en-US" dirty="0"/>
              <a:t>solutions for such problem within </a:t>
            </a:r>
            <a:r>
              <a:rPr lang="en-US" dirty="0" smtClean="0"/>
              <a:t>scope </a:t>
            </a:r>
            <a:r>
              <a:rPr lang="en-US" dirty="0"/>
              <a:t>of </a:t>
            </a:r>
            <a:r>
              <a:rPr lang="en-US" dirty="0" smtClean="0"/>
              <a:t>project objective </a:t>
            </a:r>
            <a:r>
              <a:rPr lang="en-US" dirty="0"/>
              <a:t>and their evaluation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Should </a:t>
            </a:r>
            <a:r>
              <a:rPr lang="en-US" b="1" u="sng" dirty="0" smtClean="0"/>
              <a:t>NOT</a:t>
            </a:r>
            <a:r>
              <a:rPr lang="en-US" dirty="0" smtClean="0"/>
              <a:t> </a:t>
            </a:r>
            <a:r>
              <a:rPr lang="en-US" dirty="0"/>
              <a:t>be treated as a summary of the course</a:t>
            </a:r>
            <a:r>
              <a:rPr lang="en-US" dirty="0" smtClean="0"/>
              <a:t>.</a:t>
            </a:r>
            <a:endParaRPr lang="az-Latn-A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34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6705600" cy="4525963"/>
          </a:xfrm>
        </p:spPr>
        <p:txBody>
          <a:bodyPr>
            <a:normAutofit/>
          </a:bodyPr>
          <a:lstStyle/>
          <a:p>
            <a:endParaRPr lang="en-US" sz="1600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Select/develop an </a:t>
            </a:r>
            <a:r>
              <a:rPr lang="en-US" dirty="0"/>
              <a:t>appropriate solution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Limitations </a:t>
            </a:r>
            <a:r>
              <a:rPr lang="en-US" dirty="0"/>
              <a:t>and/or assumptions 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Realistic </a:t>
            </a:r>
            <a:r>
              <a:rPr lang="en-US" dirty="0"/>
              <a:t>constraints to be addressed in the project </a:t>
            </a:r>
            <a:endParaRPr lang="az-Latn-A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30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315200" cy="4525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Developing </a:t>
            </a:r>
            <a:r>
              <a:rPr lang="en-US" dirty="0"/>
              <a:t>full methodology for implementing </a:t>
            </a:r>
            <a:r>
              <a:rPr lang="en-US" dirty="0" smtClean="0"/>
              <a:t>selected </a:t>
            </a:r>
            <a:r>
              <a:rPr lang="en-US" dirty="0"/>
              <a:t>solution within </a:t>
            </a:r>
            <a:r>
              <a:rPr lang="en-US" dirty="0" smtClean="0"/>
              <a:t>scope </a:t>
            </a:r>
            <a:r>
              <a:rPr lang="en-US" dirty="0"/>
              <a:t>project objective </a:t>
            </a: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dirty="0" smtClean="0"/>
              <a:t>Detailed steps </a:t>
            </a:r>
            <a:r>
              <a:rPr lang="en-US" dirty="0"/>
              <a:t>needed to achieve </a:t>
            </a:r>
            <a:r>
              <a:rPr lang="en-US" dirty="0" smtClean="0"/>
              <a:t>objective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2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and Results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1"/>
            <a:ext cx="62484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data gathered and </a:t>
            </a:r>
            <a:r>
              <a:rPr lang="en-US" dirty="0"/>
              <a:t>results of </a:t>
            </a:r>
            <a:r>
              <a:rPr lang="en-US" dirty="0" smtClean="0"/>
              <a:t>analyzing this data 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All results </a:t>
            </a:r>
            <a:r>
              <a:rPr lang="en-US" dirty="0"/>
              <a:t>are </a:t>
            </a:r>
            <a:r>
              <a:rPr lang="en-US" dirty="0" smtClean="0"/>
              <a:t>expected </a:t>
            </a:r>
            <a:r>
              <a:rPr lang="en-US" dirty="0"/>
              <a:t>to </a:t>
            </a:r>
            <a:r>
              <a:rPr lang="en-US" dirty="0" smtClean="0"/>
              <a:t>reflect level of achievement of </a:t>
            </a:r>
            <a:r>
              <a:rPr lang="en-US" dirty="0"/>
              <a:t>the </a:t>
            </a:r>
            <a:r>
              <a:rPr lang="en-US" dirty="0" smtClean="0"/>
              <a:t>project objective(s</a:t>
            </a:r>
            <a:r>
              <a:rPr lang="en-US" dirty="0"/>
              <a:t>). </a:t>
            </a:r>
            <a:endParaRPr lang="az-Latn-A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80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Project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874837"/>
            <a:ext cx="5943600" cy="4525963"/>
          </a:xfrm>
        </p:spPr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Appreciation of breadth </a:t>
            </a:r>
            <a:r>
              <a:rPr lang="en-US" dirty="0"/>
              <a:t>and depth of </a:t>
            </a:r>
            <a:r>
              <a:rPr lang="en-US" dirty="0" smtClean="0"/>
              <a:t>work </a:t>
            </a:r>
            <a:r>
              <a:rPr lang="en-US" dirty="0"/>
              <a:t>analysis </a:t>
            </a:r>
            <a:r>
              <a:rPr lang="en-US" dirty="0" smtClean="0"/>
              <a:t>and </a:t>
            </a:r>
            <a:r>
              <a:rPr lang="en-US" dirty="0"/>
              <a:t>design</a:t>
            </a:r>
            <a:r>
              <a:rPr lang="en-US" dirty="0" smtClean="0"/>
              <a:t>. 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Apply principles </a:t>
            </a:r>
            <a:r>
              <a:rPr lang="en-US" dirty="0"/>
              <a:t>of work analysis and design.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722437"/>
            <a:ext cx="5638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results </a:t>
            </a:r>
            <a:r>
              <a:rPr lang="en-US" dirty="0"/>
              <a:t>should be discussed clearly.</a:t>
            </a:r>
          </a:p>
          <a:p>
            <a:endParaRPr lang="en-US" dirty="0"/>
          </a:p>
          <a:p>
            <a:r>
              <a:rPr lang="en-US" dirty="0" smtClean="0"/>
              <a:t>Interpretation of results </a:t>
            </a:r>
            <a:r>
              <a:rPr lang="en-US" dirty="0"/>
              <a:t>and </a:t>
            </a:r>
            <a:r>
              <a:rPr lang="en-US" dirty="0" smtClean="0"/>
              <a:t>their </a:t>
            </a:r>
            <a:r>
              <a:rPr lang="en-US" dirty="0"/>
              <a:t>relation to </a:t>
            </a:r>
            <a:r>
              <a:rPr lang="en-US" dirty="0" smtClean="0"/>
              <a:t>problem and objectives. </a:t>
            </a:r>
          </a:p>
          <a:p>
            <a:endParaRPr lang="en-US" dirty="0" smtClean="0"/>
          </a:p>
          <a:p>
            <a:r>
              <a:rPr lang="en-US" dirty="0" smtClean="0"/>
              <a:t>Effect of the proposed realistic constraints on the applicability of the proposed solution(s)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44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1"/>
            <a:ext cx="64770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Conclusions </a:t>
            </a:r>
            <a:r>
              <a:rPr lang="en-US" dirty="0"/>
              <a:t>of </a:t>
            </a:r>
            <a:r>
              <a:rPr lang="en-US" dirty="0" smtClean="0"/>
              <a:t>investigation.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Objectives achieved </a:t>
            </a:r>
          </a:p>
          <a:p>
            <a:endParaRPr lang="en-US" dirty="0"/>
          </a:p>
          <a:p>
            <a:r>
              <a:rPr lang="en-US" dirty="0" smtClean="0"/>
              <a:t>Should </a:t>
            </a:r>
            <a:r>
              <a:rPr lang="en-US" b="1" u="sng" dirty="0" smtClean="0"/>
              <a:t>NOT</a:t>
            </a:r>
            <a:r>
              <a:rPr lang="en-US" dirty="0" smtClean="0"/>
              <a:t> </a:t>
            </a:r>
            <a:r>
              <a:rPr lang="en-US" dirty="0"/>
              <a:t>be </a:t>
            </a:r>
            <a:r>
              <a:rPr lang="en-US" dirty="0" smtClean="0"/>
              <a:t>a repetition of the results section. </a:t>
            </a:r>
            <a:endParaRPr lang="az-Latn-AZ" b="1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7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46237"/>
            <a:ext cx="6781800" cy="4525963"/>
          </a:xfrm>
        </p:spPr>
        <p:txBody>
          <a:bodyPr>
            <a:normAutofit/>
          </a:bodyPr>
          <a:lstStyle/>
          <a:p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Any </a:t>
            </a:r>
            <a:r>
              <a:rPr lang="en-US" dirty="0"/>
              <a:t>research paper, thesis, conference paper, </a:t>
            </a:r>
            <a:r>
              <a:rPr lang="en-US" dirty="0" smtClean="0"/>
              <a:t>website, standards, data sheet, or </a:t>
            </a:r>
            <a:r>
              <a:rPr lang="en-US" dirty="0"/>
              <a:t>book used in the </a:t>
            </a:r>
            <a:r>
              <a:rPr lang="en-US" dirty="0" smtClean="0"/>
              <a:t>project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Never contain </a:t>
            </a:r>
            <a:r>
              <a:rPr lang="en-US" dirty="0"/>
              <a:t>a reference which was not referred to in the </a:t>
            </a:r>
            <a:r>
              <a:rPr lang="en-US" dirty="0" smtClean="0"/>
              <a:t>text of the project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6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1"/>
            <a:ext cx="58674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Any related data or information that should be presented but can’t be fit to the project body of text.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52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1"/>
            <a:ext cx="6324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Overall </a:t>
            </a:r>
            <a:r>
              <a:rPr lang="en-US" dirty="0"/>
              <a:t>quality of the project should be acceptable.</a:t>
            </a:r>
          </a:p>
          <a:p>
            <a:endParaRPr lang="en-US" dirty="0"/>
          </a:p>
          <a:p>
            <a:r>
              <a:rPr lang="en-US" dirty="0"/>
              <a:t>Spelling mistakes or grammatical errors should be avoided</a:t>
            </a:r>
            <a:r>
              <a:rPr lang="en-US" dirty="0" smtClean="0"/>
              <a:t>. </a:t>
            </a:r>
            <a:endParaRPr lang="az-Latn-A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10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Project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1"/>
            <a:ext cx="6324600" cy="4525963"/>
          </a:xfrm>
        </p:spPr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r>
              <a:rPr lang="en-US" dirty="0"/>
              <a:t>Apply knowledge of mathematics, science, and engineering. </a:t>
            </a:r>
          </a:p>
          <a:p>
            <a:pPr lvl="0"/>
            <a:endParaRPr lang="en-US" dirty="0"/>
          </a:p>
          <a:p>
            <a:r>
              <a:rPr lang="en-US" dirty="0"/>
              <a:t>Analyze and interpret data and results. 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16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Project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447800"/>
            <a:ext cx="5638800" cy="4525963"/>
          </a:xfrm>
        </p:spPr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Design</a:t>
            </a:r>
            <a:r>
              <a:rPr lang="en-US" dirty="0"/>
              <a:t>, develop, implement, and </a:t>
            </a:r>
            <a:r>
              <a:rPr lang="en-US" dirty="0" smtClean="0"/>
              <a:t>improve: </a:t>
            </a:r>
          </a:p>
          <a:p>
            <a:pPr lvl="1"/>
            <a:r>
              <a:rPr lang="en-US" dirty="0" smtClean="0"/>
              <a:t>process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component</a:t>
            </a:r>
            <a:r>
              <a:rPr lang="en-US" dirty="0"/>
              <a:t>, and/or </a:t>
            </a:r>
            <a:endParaRPr lang="en-US" dirty="0" smtClean="0"/>
          </a:p>
          <a:p>
            <a:pPr lvl="1"/>
            <a:r>
              <a:rPr lang="en-US" dirty="0" smtClean="0"/>
              <a:t>integrated </a:t>
            </a:r>
            <a:r>
              <a:rPr lang="en-US" dirty="0"/>
              <a:t>system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meet desired needs within realistic </a:t>
            </a:r>
            <a:r>
              <a:rPr lang="en-US" dirty="0" smtClean="0"/>
              <a:t>constraints.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23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Project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22437"/>
            <a:ext cx="6096000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Understand professional and ethical responsibility.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Understand the </a:t>
            </a:r>
            <a:r>
              <a:rPr lang="en-US" dirty="0"/>
              <a:t>impact of engineering solutions </a:t>
            </a:r>
            <a:r>
              <a:rPr lang="en-US" dirty="0" smtClean="0"/>
              <a:t>in: </a:t>
            </a:r>
          </a:p>
          <a:p>
            <a:pPr lvl="1"/>
            <a:r>
              <a:rPr lang="en-US" dirty="0" smtClean="0"/>
              <a:t>global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economic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environmental</a:t>
            </a:r>
            <a:r>
              <a:rPr lang="en-US" dirty="0"/>
              <a:t>, and </a:t>
            </a:r>
            <a:endParaRPr lang="en-US" dirty="0" smtClean="0"/>
          </a:p>
          <a:p>
            <a:pPr lvl="1"/>
            <a:r>
              <a:rPr lang="en-US" dirty="0" smtClean="0"/>
              <a:t>social </a:t>
            </a:r>
            <a:r>
              <a:rPr lang="en-US" dirty="0"/>
              <a:t>context.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87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Contents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46237"/>
            <a:ext cx="6096000" cy="45259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Title Page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Summary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Table of Contents, list of tables and list of figures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4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1"/>
            <a:ext cx="62484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lnSpc>
                <a:spcPct val="200000"/>
              </a:lnSpc>
              <a:buFont typeface="+mj-lt"/>
              <a:buAutoNum type="arabicPeriod" startAt="4"/>
            </a:pPr>
            <a:r>
              <a:rPr lang="en-US" dirty="0" smtClean="0"/>
              <a:t>Introduction</a:t>
            </a:r>
            <a:r>
              <a:rPr lang="en-US" dirty="0"/>
              <a:t>, Problem Definition, Motivation, and Objectives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 startAt="4"/>
            </a:pPr>
            <a:r>
              <a:rPr lang="en-US" dirty="0"/>
              <a:t>Background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41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1"/>
            <a:ext cx="6096000" cy="4525963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6"/>
            </a:pPr>
            <a:r>
              <a:rPr lang="en-US" dirty="0"/>
              <a:t>Methodology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6"/>
            </a:pPr>
            <a:r>
              <a:rPr lang="en-US" dirty="0"/>
              <a:t>Data and Results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6"/>
            </a:pPr>
            <a:r>
              <a:rPr lang="en-US" dirty="0"/>
              <a:t>Discussion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6"/>
            </a:pPr>
            <a:r>
              <a:rPr lang="en-US" dirty="0"/>
              <a:t>Conclusions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6"/>
            </a:pPr>
            <a:r>
              <a:rPr lang="en-US" dirty="0"/>
              <a:t>References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6"/>
            </a:pPr>
            <a:r>
              <a:rPr lang="en-US" dirty="0"/>
              <a:t>Appendices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73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Page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1"/>
            <a:ext cx="6248400" cy="452596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smtClean="0"/>
              <a:t>Project </a:t>
            </a:r>
            <a:r>
              <a:rPr lang="en-US" dirty="0"/>
              <a:t>title on the cover page.</a:t>
            </a:r>
          </a:p>
          <a:p>
            <a:pPr lvl="1"/>
            <a:r>
              <a:rPr lang="en-US" dirty="0" smtClean="0"/>
              <a:t>Related </a:t>
            </a:r>
            <a:r>
              <a:rPr lang="en-US" dirty="0"/>
              <a:t>to the problem </a:t>
            </a:r>
            <a:r>
              <a:rPr lang="en-US" dirty="0" smtClean="0"/>
              <a:t>under investigation.</a:t>
            </a:r>
            <a:endParaRPr lang="en-US" dirty="0"/>
          </a:p>
          <a:p>
            <a:pPr lvl="2"/>
            <a:r>
              <a:rPr lang="en-US" dirty="0" smtClean="0"/>
              <a:t>Example: Motion and time study of bank account opening at……..</a:t>
            </a:r>
          </a:p>
          <a:p>
            <a:pPr lvl="2"/>
            <a:r>
              <a:rPr lang="en-US" dirty="0" smtClean="0"/>
              <a:t>Bad </a:t>
            </a:r>
            <a:r>
              <a:rPr lang="en-US" dirty="0"/>
              <a:t>Example: IE 342 PROJECT.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Course </a:t>
            </a:r>
            <a:r>
              <a:rPr lang="en-US" dirty="0"/>
              <a:t>name and </a:t>
            </a:r>
            <a:r>
              <a:rPr lang="en-US" dirty="0" smtClean="0"/>
              <a:t>students’ </a:t>
            </a:r>
            <a:r>
              <a:rPr lang="en-US" dirty="0"/>
              <a:t>names and </a:t>
            </a:r>
            <a:r>
              <a:rPr lang="en-US" dirty="0" smtClean="0"/>
              <a:t>ID numbers.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67B-CAD8-4E48-914C-01ED97C73A2C}" type="datetime3">
              <a:rPr lang="en-US" smtClean="0"/>
              <a:pPr/>
              <a:t>16 April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</a:t>
            </a:r>
            <a:fld id="{B7703AD2-85CE-436C-9CB6-A6E33523165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879</Words>
  <Application>Microsoft Office PowerPoint</Application>
  <PresentationFormat>On-screen Show (4:3)</PresentationFormat>
  <Paragraphs>281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Class Project Guidelines</vt:lpstr>
      <vt:lpstr>Class Project Objectives </vt:lpstr>
      <vt:lpstr>Class Project Objectives </vt:lpstr>
      <vt:lpstr>Class Project Objectives </vt:lpstr>
      <vt:lpstr>Class Project Objectives </vt:lpstr>
      <vt:lpstr>Project Contents  </vt:lpstr>
      <vt:lpstr>PowerPoint Presentation</vt:lpstr>
      <vt:lpstr>PowerPoint Presentation</vt:lpstr>
      <vt:lpstr>Title Page </vt:lpstr>
      <vt:lpstr>Summary </vt:lpstr>
      <vt:lpstr>Table of Contents </vt:lpstr>
      <vt:lpstr>Introduction and Problem Definition </vt:lpstr>
      <vt:lpstr>Introduction and Problem Definition </vt:lpstr>
      <vt:lpstr>Objectives </vt:lpstr>
      <vt:lpstr>Background </vt:lpstr>
      <vt:lpstr>Background </vt:lpstr>
      <vt:lpstr>Methodology </vt:lpstr>
      <vt:lpstr>Methodology </vt:lpstr>
      <vt:lpstr>Data and Results </vt:lpstr>
      <vt:lpstr>Discussion </vt:lpstr>
      <vt:lpstr>Conclusions </vt:lpstr>
      <vt:lpstr>References </vt:lpstr>
      <vt:lpstr>Appendices </vt:lpstr>
      <vt:lpstr>General Rules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Tamer Khalaf</dc:creator>
  <cp:lastModifiedBy>User</cp:lastModifiedBy>
  <cp:revision>84</cp:revision>
  <dcterms:created xsi:type="dcterms:W3CDTF">2012-02-21T11:35:57Z</dcterms:created>
  <dcterms:modified xsi:type="dcterms:W3CDTF">2017-04-16T04:50:31Z</dcterms:modified>
</cp:coreProperties>
</file>