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tl="1" saveSubsetFonts="1">
  <p:sldMasterIdLst>
    <p:sldMasterId id="2147483648" r:id="rId1"/>
  </p:sldMasterIdLst>
  <p:notesMasterIdLst>
    <p:notesMasterId r:id="rId5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2" r:id="rId14"/>
    <p:sldId id="274" r:id="rId15"/>
    <p:sldId id="275" r:id="rId16"/>
    <p:sldId id="276" r:id="rId17"/>
    <p:sldId id="279" r:id="rId18"/>
    <p:sldId id="280" r:id="rId19"/>
    <p:sldId id="308" r:id="rId20"/>
    <p:sldId id="310" r:id="rId21"/>
    <p:sldId id="312" r:id="rId22"/>
    <p:sldId id="313" r:id="rId23"/>
    <p:sldId id="314" r:id="rId24"/>
    <p:sldId id="315" r:id="rId25"/>
    <p:sldId id="325" r:id="rId26"/>
    <p:sldId id="326" r:id="rId27"/>
    <p:sldId id="327" r:id="rId28"/>
    <p:sldId id="329" r:id="rId29"/>
    <p:sldId id="331" r:id="rId30"/>
    <p:sldId id="332" r:id="rId31"/>
    <p:sldId id="334" r:id="rId32"/>
    <p:sldId id="335" r:id="rId33"/>
    <p:sldId id="336" r:id="rId34"/>
    <p:sldId id="338" r:id="rId35"/>
    <p:sldId id="345" r:id="rId36"/>
    <p:sldId id="346" r:id="rId37"/>
    <p:sldId id="349" r:id="rId38"/>
    <p:sldId id="353" r:id="rId39"/>
    <p:sldId id="355" r:id="rId40"/>
    <p:sldId id="356" r:id="rId41"/>
    <p:sldId id="357" r:id="rId42"/>
    <p:sldId id="358" r:id="rId43"/>
    <p:sldId id="365" r:id="rId44"/>
    <p:sldId id="366" r:id="rId45"/>
    <p:sldId id="392" r:id="rId46"/>
    <p:sldId id="367" r:id="rId47"/>
    <p:sldId id="368" r:id="rId48"/>
    <p:sldId id="369" r:id="rId49"/>
    <p:sldId id="370" r:id="rId50"/>
    <p:sldId id="391" r:id="rId51"/>
  </p:sldIdLst>
  <p:sldSz cx="9144000" cy="6858000" type="screen4x3"/>
  <p:notesSz cx="6858000" cy="9144000"/>
  <p:defaultTextStyle>
    <a:defPPr>
      <a:defRPr lang="ar-SA"/>
    </a:defPPr>
    <a:lvl1pPr algn="l" rtl="0" fontAlgn="base">
      <a:spcBef>
        <a:spcPct val="20000"/>
      </a:spcBef>
      <a:spcAft>
        <a:spcPct val="0"/>
      </a:spcAft>
      <a:defRPr sz="2800" kern="1200">
        <a:solidFill>
          <a:schemeClr val="tx1"/>
        </a:solidFill>
        <a:latin typeface="Arial" charset="0"/>
        <a:ea typeface="+mn-ea"/>
        <a:cs typeface="Arial" charset="0"/>
      </a:defRPr>
    </a:lvl1pPr>
    <a:lvl2pPr marL="457200" algn="l" rtl="0" fontAlgn="base">
      <a:spcBef>
        <a:spcPct val="20000"/>
      </a:spcBef>
      <a:spcAft>
        <a:spcPct val="0"/>
      </a:spcAft>
      <a:defRPr sz="2800" kern="1200">
        <a:solidFill>
          <a:schemeClr val="tx1"/>
        </a:solidFill>
        <a:latin typeface="Arial" charset="0"/>
        <a:ea typeface="+mn-ea"/>
        <a:cs typeface="Arial" charset="0"/>
      </a:defRPr>
    </a:lvl2pPr>
    <a:lvl3pPr marL="914400" algn="l" rtl="0" fontAlgn="base">
      <a:spcBef>
        <a:spcPct val="20000"/>
      </a:spcBef>
      <a:spcAft>
        <a:spcPct val="0"/>
      </a:spcAft>
      <a:defRPr sz="2800" kern="1200">
        <a:solidFill>
          <a:schemeClr val="tx1"/>
        </a:solidFill>
        <a:latin typeface="Arial" charset="0"/>
        <a:ea typeface="+mn-ea"/>
        <a:cs typeface="Arial" charset="0"/>
      </a:defRPr>
    </a:lvl3pPr>
    <a:lvl4pPr marL="1371600" algn="l" rtl="0" fontAlgn="base">
      <a:spcBef>
        <a:spcPct val="20000"/>
      </a:spcBef>
      <a:spcAft>
        <a:spcPct val="0"/>
      </a:spcAft>
      <a:defRPr sz="2800" kern="1200">
        <a:solidFill>
          <a:schemeClr val="tx1"/>
        </a:solidFill>
        <a:latin typeface="Arial" charset="0"/>
        <a:ea typeface="+mn-ea"/>
        <a:cs typeface="Arial" charset="0"/>
      </a:defRPr>
    </a:lvl4pPr>
    <a:lvl5pPr marL="1828800" algn="l" rtl="0" fontAlgn="base">
      <a:spcBef>
        <a:spcPct val="20000"/>
      </a:spcBef>
      <a:spcAft>
        <a:spcPct val="0"/>
      </a:spcAft>
      <a:defRPr sz="2800" kern="1200">
        <a:solidFill>
          <a:schemeClr val="tx1"/>
        </a:solidFill>
        <a:latin typeface="Arial" charset="0"/>
        <a:ea typeface="+mn-ea"/>
        <a:cs typeface="Arial" charset="0"/>
      </a:defRPr>
    </a:lvl5pPr>
    <a:lvl6pPr marL="2286000" algn="l" defTabSz="914400" rtl="0" eaLnBrk="1" latinLnBrk="0" hangingPunct="1">
      <a:defRPr sz="2800" kern="1200">
        <a:solidFill>
          <a:schemeClr val="tx1"/>
        </a:solidFill>
        <a:latin typeface="Arial" charset="0"/>
        <a:ea typeface="+mn-ea"/>
        <a:cs typeface="Arial" charset="0"/>
      </a:defRPr>
    </a:lvl6pPr>
    <a:lvl7pPr marL="2743200" algn="l" defTabSz="914400" rtl="0" eaLnBrk="1" latinLnBrk="0" hangingPunct="1">
      <a:defRPr sz="2800" kern="1200">
        <a:solidFill>
          <a:schemeClr val="tx1"/>
        </a:solidFill>
        <a:latin typeface="Arial" charset="0"/>
        <a:ea typeface="+mn-ea"/>
        <a:cs typeface="Arial" charset="0"/>
      </a:defRPr>
    </a:lvl7pPr>
    <a:lvl8pPr marL="3200400" algn="l" defTabSz="914400" rtl="0" eaLnBrk="1" latinLnBrk="0" hangingPunct="1">
      <a:defRPr sz="2800" kern="1200">
        <a:solidFill>
          <a:schemeClr val="tx1"/>
        </a:solidFill>
        <a:latin typeface="Arial" charset="0"/>
        <a:ea typeface="+mn-ea"/>
        <a:cs typeface="Arial" charset="0"/>
      </a:defRPr>
    </a:lvl8pPr>
    <a:lvl9pPr marL="3657600" algn="l" defTabSz="914400" rtl="0" eaLnBrk="1" latinLnBrk="0" hangingPunct="1">
      <a:defRPr sz="28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66"/>
    <a:srgbClr val="FF0066"/>
    <a:srgbClr val="990099"/>
    <a:srgbClr val="339933"/>
    <a:srgbClr val="AB1580"/>
    <a:srgbClr val="CC0000"/>
    <a:srgbClr val="99CC00"/>
    <a:srgbClr val="FFCCCC"/>
    <a:srgbClr val="FF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autoAdjust="0"/>
    <p:restoredTop sz="94658" autoAdjust="0"/>
  </p:normalViewPr>
  <p:slideViewPr>
    <p:cSldViewPr>
      <p:cViewPr varScale="1">
        <p:scale>
          <a:sx n="69" d="100"/>
          <a:sy n="69" d="100"/>
        </p:scale>
        <p:origin x="-141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741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a:spcBef>
                <a:spcPct val="0"/>
              </a:spcBef>
              <a:defRPr sz="1200">
                <a:latin typeface="Arial" pitchFamily="34" charset="0"/>
                <a:cs typeface="Arial" pitchFamily="34" charset="0"/>
              </a:defRPr>
            </a:lvl1pPr>
          </a:lstStyle>
          <a:p>
            <a:pPr>
              <a:defRPr/>
            </a:pPr>
            <a:endParaRPr lang="en-US"/>
          </a:p>
        </p:txBody>
      </p:sp>
      <p:sp>
        <p:nvSpPr>
          <p:cNvPr id="3075"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1">
              <a:spcBef>
                <a:spcPct val="0"/>
              </a:spcBef>
              <a:defRPr sz="1200">
                <a:latin typeface="Arial" pitchFamily="34" charset="0"/>
                <a:cs typeface="Arial" pitchFamily="34" charset="0"/>
              </a:defRPr>
            </a:lvl1pPr>
          </a:lstStyle>
          <a:p>
            <a:pPr>
              <a:defRPr/>
            </a:pPr>
            <a:endParaRPr lang="en-US"/>
          </a:p>
        </p:txBody>
      </p:sp>
      <p:sp>
        <p:nvSpPr>
          <p:cNvPr id="993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1">
              <a:spcBef>
                <a:spcPct val="0"/>
              </a:spcBef>
              <a:defRPr sz="1200">
                <a:latin typeface="Arial" pitchFamily="34" charset="0"/>
                <a:cs typeface="Arial" pitchFamily="34" charset="0"/>
              </a:defRPr>
            </a:lvl1pPr>
          </a:lstStyle>
          <a:p>
            <a:pPr>
              <a:defRPr/>
            </a:pPr>
            <a:endParaRPr lang="en-US"/>
          </a:p>
        </p:txBody>
      </p:sp>
      <p:sp>
        <p:nvSpPr>
          <p:cNvPr id="3079"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1">
              <a:spcBef>
                <a:spcPct val="0"/>
              </a:spcBef>
              <a:defRPr sz="1200">
                <a:latin typeface="Arial" pitchFamily="34" charset="0"/>
                <a:cs typeface="Arial" pitchFamily="34" charset="0"/>
              </a:defRPr>
            </a:lvl1pPr>
          </a:lstStyle>
          <a:p>
            <a:pPr>
              <a:defRPr/>
            </a:pPr>
            <a:fld id="{3E6F7A30-4CBC-4B55-A38B-11E2811AC81A}" type="slidenum">
              <a:rPr lang="ar-SA"/>
              <a:pPr>
                <a:defRPr/>
              </a:pPr>
              <a:t>‹#›</a:t>
            </a:fld>
            <a:endParaRPr lang="en-US"/>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ar-SA"/>
          </a:p>
        </p:txBody>
      </p:sp>
      <p:sp>
        <p:nvSpPr>
          <p:cNvPr id="4" name="Rectangle 4"/>
          <p:cNvSpPr>
            <a:spLocks noGrp="1" noChangeArrowheads="1"/>
          </p:cNvSpPr>
          <p:nvPr>
            <p:ph type="dt" sz="half" idx="10"/>
          </p:nvPr>
        </p:nvSpPr>
        <p:spPr>
          <a:ln/>
        </p:spPr>
        <p:txBody>
          <a:bodyPr/>
          <a:lstStyle>
            <a:lvl1pPr>
              <a:defRPr/>
            </a:lvl1pPr>
          </a:lstStyle>
          <a:p>
            <a:pPr>
              <a:defRPr/>
            </a:pPr>
            <a:fld id="{02B10B04-A42C-4228-8391-2FB71E57AA88}" type="datetime1">
              <a:rPr lang="el-GR"/>
              <a:pPr>
                <a:defRPr/>
              </a:pPr>
              <a:t>6/3/2012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 Dara Al-Disi*</a:t>
            </a:r>
          </a:p>
        </p:txBody>
      </p:sp>
      <p:sp>
        <p:nvSpPr>
          <p:cNvPr id="6" name="Rectangle 6"/>
          <p:cNvSpPr>
            <a:spLocks noGrp="1" noChangeArrowheads="1"/>
          </p:cNvSpPr>
          <p:nvPr>
            <p:ph type="sldNum" sz="quarter" idx="12"/>
          </p:nvPr>
        </p:nvSpPr>
        <p:spPr>
          <a:ln/>
        </p:spPr>
        <p:txBody>
          <a:bodyPr/>
          <a:lstStyle>
            <a:lvl1pPr>
              <a:defRPr/>
            </a:lvl1pPr>
          </a:lstStyle>
          <a:p>
            <a:pPr>
              <a:defRPr/>
            </a:pPr>
            <a:fld id="{158C779C-2FC9-4F1C-90BA-E47A55C64488}" type="slidenum">
              <a:rPr lang="ar-SA"/>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Rectangle 4"/>
          <p:cNvSpPr>
            <a:spLocks noGrp="1" noChangeArrowheads="1"/>
          </p:cNvSpPr>
          <p:nvPr>
            <p:ph type="dt" sz="half" idx="10"/>
          </p:nvPr>
        </p:nvSpPr>
        <p:spPr>
          <a:ln/>
        </p:spPr>
        <p:txBody>
          <a:bodyPr/>
          <a:lstStyle>
            <a:lvl1pPr>
              <a:defRPr/>
            </a:lvl1pPr>
          </a:lstStyle>
          <a:p>
            <a:pPr>
              <a:defRPr/>
            </a:pPr>
            <a:fld id="{0BC5B6E1-AEDE-4794-8ABE-F8AA4D1A13EC}" type="datetime1">
              <a:rPr lang="el-GR"/>
              <a:pPr>
                <a:defRPr/>
              </a:pPr>
              <a:t>6/3/2012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 Dara Al-Disi*</a:t>
            </a:r>
          </a:p>
        </p:txBody>
      </p:sp>
      <p:sp>
        <p:nvSpPr>
          <p:cNvPr id="6" name="Rectangle 6"/>
          <p:cNvSpPr>
            <a:spLocks noGrp="1" noChangeArrowheads="1"/>
          </p:cNvSpPr>
          <p:nvPr>
            <p:ph type="sldNum" sz="quarter" idx="12"/>
          </p:nvPr>
        </p:nvSpPr>
        <p:spPr>
          <a:ln/>
        </p:spPr>
        <p:txBody>
          <a:bodyPr/>
          <a:lstStyle>
            <a:lvl1pPr>
              <a:defRPr/>
            </a:lvl1pPr>
          </a:lstStyle>
          <a:p>
            <a:pPr>
              <a:defRPr/>
            </a:pPr>
            <a:fld id="{E0992D92-63B6-449B-8CAF-52B65F5EA274}" type="slidenum">
              <a:rPr lang="ar-SA"/>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Rectangle 4"/>
          <p:cNvSpPr>
            <a:spLocks noGrp="1" noChangeArrowheads="1"/>
          </p:cNvSpPr>
          <p:nvPr>
            <p:ph type="dt" sz="half" idx="10"/>
          </p:nvPr>
        </p:nvSpPr>
        <p:spPr>
          <a:ln/>
        </p:spPr>
        <p:txBody>
          <a:bodyPr/>
          <a:lstStyle>
            <a:lvl1pPr>
              <a:defRPr/>
            </a:lvl1pPr>
          </a:lstStyle>
          <a:p>
            <a:pPr>
              <a:defRPr/>
            </a:pPr>
            <a:fld id="{A21638CC-C2C8-4A96-87BE-F9F4117A2C7D}" type="datetime1">
              <a:rPr lang="el-GR"/>
              <a:pPr>
                <a:defRPr/>
              </a:pPr>
              <a:t>6/3/2012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 Dara Al-Disi*</a:t>
            </a:r>
          </a:p>
        </p:txBody>
      </p:sp>
      <p:sp>
        <p:nvSpPr>
          <p:cNvPr id="6" name="Rectangle 6"/>
          <p:cNvSpPr>
            <a:spLocks noGrp="1" noChangeArrowheads="1"/>
          </p:cNvSpPr>
          <p:nvPr>
            <p:ph type="sldNum" sz="quarter" idx="12"/>
          </p:nvPr>
        </p:nvSpPr>
        <p:spPr>
          <a:ln/>
        </p:spPr>
        <p:txBody>
          <a:bodyPr/>
          <a:lstStyle>
            <a:lvl1pPr>
              <a:defRPr/>
            </a:lvl1pPr>
          </a:lstStyle>
          <a:p>
            <a:pPr>
              <a:defRPr/>
            </a:pPr>
            <a:fld id="{FE980616-E149-41D9-84F0-6F90635C9038}" type="slidenum">
              <a:rPr lang="ar-SA"/>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ar-SA"/>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Rectangle 4"/>
          <p:cNvSpPr>
            <a:spLocks noGrp="1" noChangeArrowheads="1"/>
          </p:cNvSpPr>
          <p:nvPr>
            <p:ph type="dt" sz="half" idx="10"/>
          </p:nvPr>
        </p:nvSpPr>
        <p:spPr>
          <a:ln/>
        </p:spPr>
        <p:txBody>
          <a:bodyPr/>
          <a:lstStyle>
            <a:lvl1pPr>
              <a:defRPr/>
            </a:lvl1pPr>
          </a:lstStyle>
          <a:p>
            <a:pPr>
              <a:defRPr/>
            </a:pPr>
            <a:fld id="{651BD940-FBDB-4360-9AF3-679EFCDDBB2C}" type="datetime1">
              <a:rPr lang="el-GR"/>
              <a:pPr>
                <a:defRPr/>
              </a:pPr>
              <a:t>6/3/2012</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r>
              <a:rPr lang="en-US"/>
              <a:t>* Dara Al-Disi*</a:t>
            </a:r>
          </a:p>
        </p:txBody>
      </p:sp>
      <p:sp>
        <p:nvSpPr>
          <p:cNvPr id="8" name="Rectangle 6"/>
          <p:cNvSpPr>
            <a:spLocks noGrp="1" noChangeArrowheads="1"/>
          </p:cNvSpPr>
          <p:nvPr>
            <p:ph type="sldNum" sz="quarter" idx="12"/>
          </p:nvPr>
        </p:nvSpPr>
        <p:spPr>
          <a:ln/>
        </p:spPr>
        <p:txBody>
          <a:bodyPr/>
          <a:lstStyle>
            <a:lvl1pPr>
              <a:defRPr/>
            </a:lvl1pPr>
          </a:lstStyle>
          <a:p>
            <a:pPr>
              <a:defRPr/>
            </a:pPr>
            <a:fld id="{46069BE2-5B23-4FBA-8623-5B99A1F1A5F9}" type="slidenum">
              <a:rPr lang="ar-SA"/>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ar-SA"/>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Rectangle 4"/>
          <p:cNvSpPr>
            <a:spLocks noGrp="1" noChangeArrowheads="1"/>
          </p:cNvSpPr>
          <p:nvPr>
            <p:ph type="dt" sz="half" idx="10"/>
          </p:nvPr>
        </p:nvSpPr>
        <p:spPr>
          <a:ln/>
        </p:spPr>
        <p:txBody>
          <a:bodyPr/>
          <a:lstStyle>
            <a:lvl1pPr>
              <a:defRPr/>
            </a:lvl1pPr>
          </a:lstStyle>
          <a:p>
            <a:pPr>
              <a:defRPr/>
            </a:pPr>
            <a:fld id="{9D9795EF-9EBC-42C4-87F1-BDD6BD0EB99C}" type="datetime1">
              <a:rPr lang="el-GR"/>
              <a:pPr>
                <a:defRPr/>
              </a:pPr>
              <a:t>6/3/2012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 Dara Al-Disi*</a:t>
            </a:r>
          </a:p>
        </p:txBody>
      </p:sp>
      <p:sp>
        <p:nvSpPr>
          <p:cNvPr id="7" name="Rectangle 6"/>
          <p:cNvSpPr>
            <a:spLocks noGrp="1" noChangeArrowheads="1"/>
          </p:cNvSpPr>
          <p:nvPr>
            <p:ph type="sldNum" sz="quarter" idx="12"/>
          </p:nvPr>
        </p:nvSpPr>
        <p:spPr>
          <a:ln/>
        </p:spPr>
        <p:txBody>
          <a:bodyPr/>
          <a:lstStyle>
            <a:lvl1pPr>
              <a:defRPr/>
            </a:lvl1pPr>
          </a:lstStyle>
          <a:p>
            <a:pPr>
              <a:defRPr/>
            </a:pPr>
            <a:fld id="{934D9252-6FCC-4ECE-97AF-27509E4D62C6}" type="slidenum">
              <a:rPr lang="ar-SA"/>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Rectangle 4"/>
          <p:cNvSpPr>
            <a:spLocks noGrp="1" noChangeArrowheads="1"/>
          </p:cNvSpPr>
          <p:nvPr>
            <p:ph type="dt" sz="half" idx="10"/>
          </p:nvPr>
        </p:nvSpPr>
        <p:spPr>
          <a:ln/>
        </p:spPr>
        <p:txBody>
          <a:bodyPr/>
          <a:lstStyle>
            <a:lvl1pPr>
              <a:defRPr/>
            </a:lvl1pPr>
          </a:lstStyle>
          <a:p>
            <a:pPr>
              <a:defRPr/>
            </a:pPr>
            <a:fld id="{D0CBB561-1A63-402B-86B5-0877F76B36DE}" type="datetime1">
              <a:rPr lang="el-GR"/>
              <a:pPr>
                <a:defRPr/>
              </a:pPr>
              <a:t>6/3/2012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 Dara Al-Disi*</a:t>
            </a:r>
          </a:p>
        </p:txBody>
      </p:sp>
      <p:sp>
        <p:nvSpPr>
          <p:cNvPr id="6" name="Rectangle 6"/>
          <p:cNvSpPr>
            <a:spLocks noGrp="1" noChangeArrowheads="1"/>
          </p:cNvSpPr>
          <p:nvPr>
            <p:ph type="sldNum" sz="quarter" idx="12"/>
          </p:nvPr>
        </p:nvSpPr>
        <p:spPr>
          <a:ln/>
        </p:spPr>
        <p:txBody>
          <a:bodyPr/>
          <a:lstStyle>
            <a:lvl1pPr>
              <a:defRPr/>
            </a:lvl1pPr>
          </a:lstStyle>
          <a:p>
            <a:pPr>
              <a:defRPr/>
            </a:pPr>
            <a:fld id="{BD2DA2F8-04F2-4738-A405-BADC920FBF38}" type="slidenum">
              <a:rPr lang="ar-SA"/>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0C760ABB-9E5E-4FC6-918D-4B05965CE715}" type="datetime1">
              <a:rPr lang="el-GR"/>
              <a:pPr>
                <a:defRPr/>
              </a:pPr>
              <a:t>6/3/2012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 Dara Al-Disi*</a:t>
            </a:r>
          </a:p>
        </p:txBody>
      </p:sp>
      <p:sp>
        <p:nvSpPr>
          <p:cNvPr id="6" name="Rectangle 6"/>
          <p:cNvSpPr>
            <a:spLocks noGrp="1" noChangeArrowheads="1"/>
          </p:cNvSpPr>
          <p:nvPr>
            <p:ph type="sldNum" sz="quarter" idx="12"/>
          </p:nvPr>
        </p:nvSpPr>
        <p:spPr>
          <a:ln/>
        </p:spPr>
        <p:txBody>
          <a:bodyPr/>
          <a:lstStyle>
            <a:lvl1pPr>
              <a:defRPr/>
            </a:lvl1pPr>
          </a:lstStyle>
          <a:p>
            <a:pPr>
              <a:defRPr/>
            </a:pPr>
            <a:fld id="{CA92340E-5345-4A7E-A21C-C04E45E1033A}" type="slidenum">
              <a:rPr lang="ar-SA"/>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Rectangle 4"/>
          <p:cNvSpPr>
            <a:spLocks noGrp="1" noChangeArrowheads="1"/>
          </p:cNvSpPr>
          <p:nvPr>
            <p:ph type="dt" sz="half" idx="10"/>
          </p:nvPr>
        </p:nvSpPr>
        <p:spPr>
          <a:ln/>
        </p:spPr>
        <p:txBody>
          <a:bodyPr/>
          <a:lstStyle>
            <a:lvl1pPr>
              <a:defRPr/>
            </a:lvl1pPr>
          </a:lstStyle>
          <a:p>
            <a:pPr>
              <a:defRPr/>
            </a:pPr>
            <a:fld id="{1933E4FC-0940-4BBE-A421-FA1623893DB7}" type="datetime1">
              <a:rPr lang="el-GR"/>
              <a:pPr>
                <a:defRPr/>
              </a:pPr>
              <a:t>6/3/2012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 Dara Al-Disi*</a:t>
            </a:r>
          </a:p>
        </p:txBody>
      </p:sp>
      <p:sp>
        <p:nvSpPr>
          <p:cNvPr id="7" name="Rectangle 6"/>
          <p:cNvSpPr>
            <a:spLocks noGrp="1" noChangeArrowheads="1"/>
          </p:cNvSpPr>
          <p:nvPr>
            <p:ph type="sldNum" sz="quarter" idx="12"/>
          </p:nvPr>
        </p:nvSpPr>
        <p:spPr>
          <a:ln/>
        </p:spPr>
        <p:txBody>
          <a:bodyPr/>
          <a:lstStyle>
            <a:lvl1pPr>
              <a:defRPr/>
            </a:lvl1pPr>
          </a:lstStyle>
          <a:p>
            <a:pPr>
              <a:defRPr/>
            </a:pPr>
            <a:fld id="{FAD6B2FD-EBC0-4CDC-BC5E-7C76FB86FC6C}" type="slidenum">
              <a:rPr lang="ar-SA"/>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Rectangle 4"/>
          <p:cNvSpPr>
            <a:spLocks noGrp="1" noChangeArrowheads="1"/>
          </p:cNvSpPr>
          <p:nvPr>
            <p:ph type="dt" sz="half" idx="10"/>
          </p:nvPr>
        </p:nvSpPr>
        <p:spPr>
          <a:ln/>
        </p:spPr>
        <p:txBody>
          <a:bodyPr/>
          <a:lstStyle>
            <a:lvl1pPr>
              <a:defRPr/>
            </a:lvl1pPr>
          </a:lstStyle>
          <a:p>
            <a:pPr>
              <a:defRPr/>
            </a:pPr>
            <a:fld id="{547E3050-2C85-48B3-9E41-428F6A301359}" type="datetime1">
              <a:rPr lang="el-GR"/>
              <a:pPr>
                <a:defRPr/>
              </a:pPr>
              <a:t>6/3/2012</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 Dara Al-Disi*</a:t>
            </a:r>
          </a:p>
        </p:txBody>
      </p:sp>
      <p:sp>
        <p:nvSpPr>
          <p:cNvPr id="9" name="Rectangle 6"/>
          <p:cNvSpPr>
            <a:spLocks noGrp="1" noChangeArrowheads="1"/>
          </p:cNvSpPr>
          <p:nvPr>
            <p:ph type="sldNum" sz="quarter" idx="12"/>
          </p:nvPr>
        </p:nvSpPr>
        <p:spPr>
          <a:ln/>
        </p:spPr>
        <p:txBody>
          <a:bodyPr/>
          <a:lstStyle>
            <a:lvl1pPr>
              <a:defRPr/>
            </a:lvl1pPr>
          </a:lstStyle>
          <a:p>
            <a:pPr>
              <a:defRPr/>
            </a:pPr>
            <a:fld id="{B535F582-68F8-43CE-9AAE-B957CB845918}" type="slidenum">
              <a:rPr lang="ar-SA"/>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Rectangle 4"/>
          <p:cNvSpPr>
            <a:spLocks noGrp="1" noChangeArrowheads="1"/>
          </p:cNvSpPr>
          <p:nvPr>
            <p:ph type="dt" sz="half" idx="10"/>
          </p:nvPr>
        </p:nvSpPr>
        <p:spPr>
          <a:ln/>
        </p:spPr>
        <p:txBody>
          <a:bodyPr/>
          <a:lstStyle>
            <a:lvl1pPr>
              <a:defRPr/>
            </a:lvl1pPr>
          </a:lstStyle>
          <a:p>
            <a:pPr>
              <a:defRPr/>
            </a:pPr>
            <a:fld id="{96E02527-78E9-4859-A360-1140CCCD51C8}" type="datetime1">
              <a:rPr lang="el-GR"/>
              <a:pPr>
                <a:defRPr/>
              </a:pPr>
              <a:t>6/3/2012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 Dara Al-Disi*</a:t>
            </a:r>
          </a:p>
        </p:txBody>
      </p:sp>
      <p:sp>
        <p:nvSpPr>
          <p:cNvPr id="5" name="Rectangle 6"/>
          <p:cNvSpPr>
            <a:spLocks noGrp="1" noChangeArrowheads="1"/>
          </p:cNvSpPr>
          <p:nvPr>
            <p:ph type="sldNum" sz="quarter" idx="12"/>
          </p:nvPr>
        </p:nvSpPr>
        <p:spPr>
          <a:ln/>
        </p:spPr>
        <p:txBody>
          <a:bodyPr/>
          <a:lstStyle>
            <a:lvl1pPr>
              <a:defRPr/>
            </a:lvl1pPr>
          </a:lstStyle>
          <a:p>
            <a:pPr>
              <a:defRPr/>
            </a:pPr>
            <a:fld id="{14900217-2A72-4605-85DB-7D234936164F}" type="slidenum">
              <a:rPr lang="ar-SA"/>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0A4E0BE-ADE1-419E-8011-CD3102E07C3F}" type="datetime1">
              <a:rPr lang="el-GR"/>
              <a:pPr>
                <a:defRPr/>
              </a:pPr>
              <a:t>6/3/2012</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 Dara Al-Disi*</a:t>
            </a:r>
          </a:p>
        </p:txBody>
      </p:sp>
      <p:sp>
        <p:nvSpPr>
          <p:cNvPr id="4" name="Rectangle 6"/>
          <p:cNvSpPr>
            <a:spLocks noGrp="1" noChangeArrowheads="1"/>
          </p:cNvSpPr>
          <p:nvPr>
            <p:ph type="sldNum" sz="quarter" idx="12"/>
          </p:nvPr>
        </p:nvSpPr>
        <p:spPr>
          <a:ln/>
        </p:spPr>
        <p:txBody>
          <a:bodyPr/>
          <a:lstStyle>
            <a:lvl1pPr>
              <a:defRPr/>
            </a:lvl1pPr>
          </a:lstStyle>
          <a:p>
            <a:pPr>
              <a:defRPr/>
            </a:pPr>
            <a:fld id="{675E8072-2787-4ABD-AC21-18E7771C460F}" type="slidenum">
              <a:rPr lang="ar-SA"/>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86686678-007E-418B-B2A7-D3DB88C7306B}" type="datetime1">
              <a:rPr lang="el-GR"/>
              <a:pPr>
                <a:defRPr/>
              </a:pPr>
              <a:t>6/3/2012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 Dara Al-Disi*</a:t>
            </a:r>
          </a:p>
        </p:txBody>
      </p:sp>
      <p:sp>
        <p:nvSpPr>
          <p:cNvPr id="7" name="Rectangle 6"/>
          <p:cNvSpPr>
            <a:spLocks noGrp="1" noChangeArrowheads="1"/>
          </p:cNvSpPr>
          <p:nvPr>
            <p:ph type="sldNum" sz="quarter" idx="12"/>
          </p:nvPr>
        </p:nvSpPr>
        <p:spPr>
          <a:ln/>
        </p:spPr>
        <p:txBody>
          <a:bodyPr/>
          <a:lstStyle>
            <a:lvl1pPr>
              <a:defRPr/>
            </a:lvl1pPr>
          </a:lstStyle>
          <a:p>
            <a:pPr>
              <a:defRPr/>
            </a:pPr>
            <a:fld id="{C537BA3C-504F-4C8F-B3AC-7BDB62A001DD}" type="slidenum">
              <a:rPr lang="ar-SA"/>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A3146F8-98C1-4516-9ECD-BD83EC7972CE}" type="datetime1">
              <a:rPr lang="el-GR"/>
              <a:pPr>
                <a:defRPr/>
              </a:pPr>
              <a:t>6/3/2012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 Dara Al-Disi*</a:t>
            </a:r>
          </a:p>
        </p:txBody>
      </p:sp>
      <p:sp>
        <p:nvSpPr>
          <p:cNvPr id="7" name="Rectangle 6"/>
          <p:cNvSpPr>
            <a:spLocks noGrp="1" noChangeArrowheads="1"/>
          </p:cNvSpPr>
          <p:nvPr>
            <p:ph type="sldNum" sz="quarter" idx="12"/>
          </p:nvPr>
        </p:nvSpPr>
        <p:spPr>
          <a:ln/>
        </p:spPr>
        <p:txBody>
          <a:bodyPr/>
          <a:lstStyle>
            <a:lvl1pPr>
              <a:defRPr/>
            </a:lvl1pPr>
          </a:lstStyle>
          <a:p>
            <a:pPr>
              <a:defRPr/>
            </a:pPr>
            <a:fld id="{B2AA7255-C83E-4909-93F8-C4221A655FD1}" type="slidenum">
              <a:rPr lang="ar-SA"/>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a:spcBef>
                <a:spcPct val="0"/>
              </a:spcBef>
              <a:defRPr sz="1400">
                <a:latin typeface="Arial" pitchFamily="34" charset="0"/>
                <a:cs typeface="Arial" pitchFamily="34" charset="0"/>
              </a:defRPr>
            </a:lvl1pPr>
          </a:lstStyle>
          <a:p>
            <a:pPr>
              <a:defRPr/>
            </a:pPr>
            <a:fld id="{ED8E12FF-B742-403B-951C-C13241A0D141}" type="datetime1">
              <a:rPr lang="el-GR"/>
              <a:pPr>
                <a:defRPr/>
              </a:pPr>
              <a:t>6/3/2012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1">
              <a:spcBef>
                <a:spcPct val="0"/>
              </a:spcBef>
              <a:defRPr sz="1400">
                <a:latin typeface="Arial" pitchFamily="34" charset="0"/>
                <a:cs typeface="Arial" pitchFamily="34" charset="0"/>
              </a:defRPr>
            </a:lvl1pPr>
          </a:lstStyle>
          <a:p>
            <a:pPr>
              <a:defRPr/>
            </a:pPr>
            <a:r>
              <a:rPr lang="en-US"/>
              <a:t>* Dara Al-Disi*</a:t>
            </a:r>
          </a:p>
        </p:txBody>
      </p:sp>
      <p:sp>
        <p:nvSpPr>
          <p:cNvPr id="1030" name="Rectangle 6"/>
          <p:cNvSpPr>
            <a:spLocks noGrp="1" noChangeArrowheads="1"/>
          </p:cNvSpPr>
          <p:nvPr>
            <p:ph type="sldNum" sz="quarter" idx="4"/>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1">
              <a:spcBef>
                <a:spcPct val="0"/>
              </a:spcBef>
              <a:defRPr sz="1400">
                <a:latin typeface="Arial" pitchFamily="34" charset="0"/>
                <a:cs typeface="Arial" pitchFamily="34" charset="0"/>
              </a:defRPr>
            </a:lvl1pPr>
          </a:lstStyle>
          <a:p>
            <a:pPr>
              <a:defRPr/>
            </a:pPr>
            <a:fld id="{0CFB7D29-C8DA-4178-B8FD-7CD6C776E3AB}" type="slidenum">
              <a:rPr lang="ar-SA"/>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pitchFamily="34" charset="0"/>
          <a:cs typeface="Arial" pitchFamily="34" charset="0"/>
        </a:defRPr>
      </a:lvl2pPr>
      <a:lvl3pPr algn="ctr" rtl="1" eaLnBrk="0" fontAlgn="base" hangingPunct="0">
        <a:spcBef>
          <a:spcPct val="0"/>
        </a:spcBef>
        <a:spcAft>
          <a:spcPct val="0"/>
        </a:spcAft>
        <a:defRPr sz="4400">
          <a:solidFill>
            <a:schemeClr val="tx2"/>
          </a:solidFill>
          <a:latin typeface="Arial" pitchFamily="34" charset="0"/>
          <a:cs typeface="Arial" pitchFamily="34" charset="0"/>
        </a:defRPr>
      </a:lvl3pPr>
      <a:lvl4pPr algn="ctr" rtl="1" eaLnBrk="0" fontAlgn="base" hangingPunct="0">
        <a:spcBef>
          <a:spcPct val="0"/>
        </a:spcBef>
        <a:spcAft>
          <a:spcPct val="0"/>
        </a:spcAft>
        <a:defRPr sz="4400">
          <a:solidFill>
            <a:schemeClr val="tx2"/>
          </a:solidFill>
          <a:latin typeface="Arial" pitchFamily="34" charset="0"/>
          <a:cs typeface="Arial" pitchFamily="34" charset="0"/>
        </a:defRPr>
      </a:lvl4pPr>
      <a:lvl5pPr algn="ctr" rtl="1"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1" fontAlgn="base">
        <a:spcBef>
          <a:spcPct val="0"/>
        </a:spcBef>
        <a:spcAft>
          <a:spcPct val="0"/>
        </a:spcAft>
        <a:defRPr sz="4400">
          <a:solidFill>
            <a:schemeClr val="tx2"/>
          </a:solidFill>
          <a:latin typeface="Arial" pitchFamily="34" charset="0"/>
          <a:cs typeface="Arial" pitchFamily="34" charset="0"/>
        </a:defRPr>
      </a:lvl6pPr>
      <a:lvl7pPr marL="914400" algn="ctr" rtl="1" fontAlgn="base">
        <a:spcBef>
          <a:spcPct val="0"/>
        </a:spcBef>
        <a:spcAft>
          <a:spcPct val="0"/>
        </a:spcAft>
        <a:defRPr sz="4400">
          <a:solidFill>
            <a:schemeClr val="tx2"/>
          </a:solidFill>
          <a:latin typeface="Arial" pitchFamily="34" charset="0"/>
          <a:cs typeface="Arial" pitchFamily="34" charset="0"/>
        </a:defRPr>
      </a:lvl7pPr>
      <a:lvl8pPr marL="1371600" algn="ctr" rtl="1" fontAlgn="base">
        <a:spcBef>
          <a:spcPct val="0"/>
        </a:spcBef>
        <a:spcAft>
          <a:spcPct val="0"/>
        </a:spcAft>
        <a:defRPr sz="4400">
          <a:solidFill>
            <a:schemeClr val="tx2"/>
          </a:solidFill>
          <a:latin typeface="Arial" pitchFamily="34" charset="0"/>
          <a:cs typeface="Arial" pitchFamily="34" charset="0"/>
        </a:defRPr>
      </a:lvl8pPr>
      <a:lvl9pPr marL="1828800" algn="ctr" rtl="1"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google.com.sa/imgres?imgurl=http://www.fibromyalgiahope.com/images/nutritionassessmentecover.jpg&amp;imgrefurl=http://www.fibromyalgiahope.com/nutritional_assessment.html&amp;usg=__Mu0dUdilHw8jZ0oaBJ-p5yYMfgQ=&amp;h=268&amp;w=244&amp;sz=74&amp;hl=ar&amp;start=2&amp;zoom=1&amp;tbnid=6m65hI7YRNeY5M:&amp;tbnh=113&amp;tbnw=103&amp;ei=UmiuTtaBLczCtAbip9n7Dw&amp;prev=/search?q=Nutritional+Assessment&amp;hl=ar&amp;safe=active&amp;sa=N&amp;gbv=2&amp;tbm=isch&amp;itbs=1"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google.com/imgres?imgurl=http://school.discoveryeducation.com/clipart/images/history.gif&amp;imgrefurl=http://school.discoveryeducation.com/clipart/clip/history.html&amp;usg=__DgVOwKvgv-DYc1WOvPkqx02ghmk=&amp;h=360&amp;w=340&amp;sz=10&amp;hl=en&amp;start=6&amp;zoom=1&amp;tbnid=AFrgCyEHxPwEqM:&amp;tbnh=121&amp;tbnw=114&amp;ei=x22uTuXoJoTK8gOvl_mxCw&amp;prev=/search?q=History:&amp;hl=en&amp;safe=active&amp;sa=N&amp;gbv=2&amp;tbm=isch&amp;itbs=1"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google.com/imgres?imgurl=http://photos2.demandstudios.com/DM-Resize/photos.demandstudios.com/142/75/fotolia_4125203_XS.jpg?h=10000&amp;w=400&amp;keep_ratio=1&amp;imgrefurl=http://www.livestrong.com/article/228543-diet-assessment-techniques/&amp;usg=__DnpKRdylwLYkjStgjm25bxuqoYY=&amp;h=266&amp;w=400&amp;sz=10&amp;hl=en&amp;start=76&amp;zoom=1&amp;tbnid=5m6MlIEVZciPJM:&amp;tbnh=82&amp;tbnw=124&amp;ei=mW2uTp_yKYXVsga7_pHRDw&amp;prev=/search?q=Dietary+Information&amp;start=60&amp;hl=en&amp;safe=active&amp;sa=N&amp;gbv=2&amp;tbm=isch&amp;itbs=1"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google.com/imgres?imgurl=http://photos2.demandstudios.com/DM-Resize/photos.demandstudios.com/142/75/fotolia_4125203_XS.jpg?h=10000&amp;w=400&amp;keep_ratio=1&amp;imgrefurl=http://www.livestrong.com/article/228543-diet-assessment-techniques/&amp;usg=__DnpKRdylwLYkjStgjm25bxuqoYY=&amp;h=266&amp;w=400&amp;sz=10&amp;hl=en&amp;start=76&amp;zoom=1&amp;tbnid=5m6MlIEVZciPJM:&amp;tbnh=82&amp;tbnw=124&amp;ei=mW2uTp_yKYXVsga7_pHRDw&amp;prev=/search?q=Dietary+Information&amp;start=60&amp;hl=en&amp;safe=active&amp;sa=N&amp;gbv=2&amp;tbm=isch&amp;itbs=1"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google.com/imgres?imgurl=http://www.tc.gc.ca/media/images/ca-publications/med_sketch.jpg&amp;imgrefurl=http://www.tc.gc.ca/eng/civilaviation/publications/tp185-3-05-visit-3901.htm&amp;usg=__fYNF_bArKWAiPss9tC-EJI2VK4M=&amp;h=445&amp;w=400&amp;sz=35&amp;hl=en&amp;start=7&amp;zoom=1&amp;tbnid=GFMd3axhY4DLbM:&amp;tbnh=127&amp;tbnw=114&amp;ei=4W2uTvqBLs3KtAa66tHXDw&amp;prev=/search?q=Physical+Examination&amp;hl=en&amp;safe=active&amp;sa=N&amp;gbv=2&amp;tbm=isch&amp;itbs=1"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www.google.com/imgres?imgurl=http://www.citycol.com/basic_skills/Magazine/wyth2002/weight8.gif&amp;imgrefurl=http://www.citycol.com/basic_skills/Magazine/wyth2002/weight_watchers.htm&amp;usg=__z1Wtbsx7IgqvnvbHjfTWFKHnlrU=&amp;h=248&amp;w=326&amp;sz=5&amp;hl=en&amp;start=151&amp;zoom=1&amp;tbnid=6MwEply7AkCzkM:&amp;tbnh=90&amp;tbnw=118&amp;ei=0XGuTta5McbMtAbShZUC&amp;prev=/search?q=weight&amp;start=140&amp;hl=en&amp;safe=active&amp;sa=N&amp;gbv=2&amp;tbm=isch&amp;itbs=1"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3.xml"/><Relationship Id="rId1" Type="http://schemas.openxmlformats.org/officeDocument/2006/relationships/vmlDrawing" Target="../drawings/vmlDrawing3.v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C:\Documents and Settings\Administrator\Desktop\checklist.jpg"/>
          <p:cNvPicPr>
            <a:picLocks noChangeAspect="1" noChangeArrowheads="1"/>
          </p:cNvPicPr>
          <p:nvPr/>
        </p:nvPicPr>
        <p:blipFill>
          <a:blip r:embed="rId2" cstate="print"/>
          <a:srcRect/>
          <a:stretch>
            <a:fillRect/>
          </a:stretch>
        </p:blipFill>
        <p:spPr bwMode="auto">
          <a:xfrm>
            <a:off x="5562600" y="4114800"/>
            <a:ext cx="3292110" cy="2480056"/>
          </a:xfrm>
          <a:prstGeom prst="rect">
            <a:avLst/>
          </a:prstGeom>
          <a:noFill/>
        </p:spPr>
      </p:pic>
      <p:sp>
        <p:nvSpPr>
          <p:cNvPr id="5" name="Rectangle 4"/>
          <p:cNvSpPr/>
          <p:nvPr/>
        </p:nvSpPr>
        <p:spPr>
          <a:xfrm>
            <a:off x="381000" y="1828800"/>
            <a:ext cx="8382000" cy="1754326"/>
          </a:xfrm>
          <a:prstGeom prst="rect">
            <a:avLst/>
          </a:prstGeom>
          <a:noFill/>
        </p:spPr>
        <p:txBody>
          <a:bodyPr wrap="square" lIns="91440" tIns="45720" rIns="91440" bIns="45720">
            <a:spAutoFit/>
          </a:bodyPr>
          <a:lstStyle/>
          <a:p>
            <a:pPr algn="ctr"/>
            <a:r>
              <a:rPr lang="en-US"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AB1580"/>
                </a:solidFill>
                <a:effectLst>
                  <a:outerShdw blurRad="41275" dist="12700" dir="12000000" algn="tl" rotWithShape="0">
                    <a:srgbClr val="000000">
                      <a:alpha val="40000"/>
                    </a:srgbClr>
                  </a:outerShdw>
                </a:effectLst>
              </a:rPr>
              <a:t>Assessment of the Hospitalized Patients</a:t>
            </a:r>
            <a:endParaRPr 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AB1580"/>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5"/>
          <p:cNvSpPr>
            <a:spLocks noGrp="1"/>
          </p:cNvSpPr>
          <p:nvPr>
            <p:ph type="sldNum" sz="quarter" idx="12"/>
          </p:nvPr>
        </p:nvSpPr>
        <p:spPr>
          <a:noFill/>
        </p:spPr>
        <p:txBody>
          <a:bodyPr/>
          <a:lstStyle/>
          <a:p>
            <a:fld id="{1A16549F-2914-40FA-966A-4B9D56D22636}" type="slidenum">
              <a:rPr lang="ar-SA" smtClean="0">
                <a:latin typeface="Arial" charset="0"/>
                <a:cs typeface="Arial" charset="0"/>
              </a:rPr>
              <a:pPr/>
              <a:t>10</a:t>
            </a:fld>
            <a:endParaRPr lang="en-US" smtClean="0">
              <a:latin typeface="Arial" charset="0"/>
              <a:cs typeface="Arial" charset="0"/>
            </a:endParaRPr>
          </a:p>
        </p:txBody>
      </p:sp>
      <p:sp>
        <p:nvSpPr>
          <p:cNvPr id="16387" name="Rectangle 2"/>
          <p:cNvSpPr>
            <a:spLocks noGrp="1" noChangeArrowheads="1"/>
          </p:cNvSpPr>
          <p:nvPr>
            <p:ph type="title"/>
          </p:nvPr>
        </p:nvSpPr>
        <p:spPr>
          <a:xfrm>
            <a:off x="533400" y="152400"/>
            <a:ext cx="8229600" cy="1143000"/>
          </a:xfrm>
        </p:spPr>
        <p:txBody>
          <a:bodyPr/>
          <a:lstStyle/>
          <a:p>
            <a:pPr algn="l" rtl="0" eaLnBrk="1" hangingPunct="1"/>
            <a:r>
              <a:rPr lang="en-US" sz="3200" b="1" i="1" u="sng" dirty="0" smtClean="0">
                <a:solidFill>
                  <a:schemeClr val="accent2"/>
                </a:solidFill>
                <a:latin typeface="Times New Roman" pitchFamily="18" charset="0"/>
                <a:cs typeface="Times New Roman" pitchFamily="18" charset="0"/>
              </a:rPr>
              <a:t>Box: 2</a:t>
            </a:r>
          </a:p>
        </p:txBody>
      </p:sp>
      <p:pic>
        <p:nvPicPr>
          <p:cNvPr id="16388" name="Picture 5" descr="dara 089"/>
          <p:cNvPicPr>
            <a:picLocks noChangeAspect="1" noChangeArrowheads="1"/>
          </p:cNvPicPr>
          <p:nvPr/>
        </p:nvPicPr>
        <p:blipFill>
          <a:blip r:embed="rId2" cstate="print"/>
          <a:srcRect r="9665" b="1314"/>
          <a:stretch>
            <a:fillRect/>
          </a:stretch>
        </p:blipFill>
        <p:spPr bwMode="auto">
          <a:xfrm>
            <a:off x="579438" y="1281113"/>
            <a:ext cx="7954962" cy="4605337"/>
          </a:xfrm>
          <a:prstGeom prst="rect">
            <a:avLst/>
          </a:prstGeom>
          <a:noFill/>
          <a:ln w="38100" cmpd="dbl">
            <a:solidFill>
              <a:srgbClr val="000000"/>
            </a:solid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2"/>
          </p:nvPr>
        </p:nvSpPr>
        <p:spPr>
          <a:noFill/>
        </p:spPr>
        <p:txBody>
          <a:bodyPr/>
          <a:lstStyle/>
          <a:p>
            <a:fld id="{264B5538-DEE7-4855-9D66-E40C077D0416}" type="slidenum">
              <a:rPr lang="ar-SA" smtClean="0">
                <a:latin typeface="Arial" charset="0"/>
                <a:cs typeface="Arial" charset="0"/>
              </a:rPr>
              <a:pPr/>
              <a:t>11</a:t>
            </a:fld>
            <a:endParaRPr lang="en-US" smtClean="0">
              <a:latin typeface="Arial" charset="0"/>
              <a:cs typeface="Arial" charset="0"/>
            </a:endParaRPr>
          </a:p>
        </p:txBody>
      </p:sp>
      <p:sp>
        <p:nvSpPr>
          <p:cNvPr id="17411" name="Rectangle 2"/>
          <p:cNvSpPr>
            <a:spLocks noGrp="1" noChangeArrowheads="1"/>
          </p:cNvSpPr>
          <p:nvPr>
            <p:ph type="title"/>
          </p:nvPr>
        </p:nvSpPr>
        <p:spPr/>
        <p:txBody>
          <a:bodyPr/>
          <a:lstStyle/>
          <a:p>
            <a:pPr rtl="0" eaLnBrk="1" hangingPunct="1"/>
            <a:r>
              <a:rPr lang="en-US" sz="3200" b="1" i="1" u="sng" dirty="0" smtClean="0">
                <a:solidFill>
                  <a:srgbClr val="990099"/>
                </a:solidFill>
                <a:latin typeface="Times New Roman" pitchFamily="18" charset="0"/>
                <a:cs typeface="Times New Roman" pitchFamily="18" charset="0"/>
              </a:rPr>
              <a:t>Nutritional Assessment:</a:t>
            </a:r>
          </a:p>
        </p:txBody>
      </p:sp>
      <p:sp>
        <p:nvSpPr>
          <p:cNvPr id="17412" name="Rectangle 3"/>
          <p:cNvSpPr>
            <a:spLocks noGrp="1" noChangeArrowheads="1"/>
          </p:cNvSpPr>
          <p:nvPr>
            <p:ph type="body" idx="1"/>
          </p:nvPr>
        </p:nvSpPr>
        <p:spPr/>
        <p:txBody>
          <a:bodyPr/>
          <a:lstStyle/>
          <a:p>
            <a:pPr marL="609600" indent="-609600" algn="just" rtl="0" eaLnBrk="1" hangingPunct="1">
              <a:lnSpc>
                <a:spcPct val="90000"/>
              </a:lnSpc>
              <a:buFont typeface="Wingdings" pitchFamily="2" charset="2"/>
              <a:buChar char="v"/>
            </a:pPr>
            <a:r>
              <a:rPr lang="en-US" sz="2400" dirty="0" smtClean="0">
                <a:latin typeface="Times New Roman" pitchFamily="18" charset="0"/>
                <a:cs typeface="Times New Roman" pitchFamily="18" charset="0"/>
              </a:rPr>
              <a:t>Once nutritional screening has identified a patient to be at nutritional risk, a nutritional assessment should be done to: </a:t>
            </a:r>
          </a:p>
          <a:p>
            <a:pPr marL="609600" indent="-609600" algn="just" rtl="0" eaLnBrk="1" hangingPunct="1">
              <a:lnSpc>
                <a:spcPct val="90000"/>
              </a:lnSpc>
              <a:buFontTx/>
              <a:buNone/>
            </a:pPr>
            <a:endParaRPr lang="en-US" sz="2800" dirty="0" smtClean="0">
              <a:latin typeface="Times New Roman" pitchFamily="18" charset="0"/>
              <a:cs typeface="Times New Roman" pitchFamily="18" charset="0"/>
            </a:endParaRPr>
          </a:p>
          <a:p>
            <a:pPr marL="1009650" lvl="1" indent="-609600" algn="just" rtl="0" eaLnBrk="1" hangingPunct="1">
              <a:lnSpc>
                <a:spcPct val="90000"/>
              </a:lnSpc>
              <a:buFontTx/>
              <a:buAutoNum type="arabicPeriod"/>
            </a:pPr>
            <a:r>
              <a:rPr lang="en-US" sz="2000" b="1" u="sng" dirty="0" smtClean="0">
                <a:solidFill>
                  <a:srgbClr val="002060"/>
                </a:solidFill>
                <a:latin typeface="Times New Roman" pitchFamily="18" charset="0"/>
                <a:cs typeface="Times New Roman" pitchFamily="18" charset="0"/>
              </a:rPr>
              <a:t>Determine</a:t>
            </a:r>
            <a:r>
              <a:rPr lang="en-US" sz="2000" dirty="0" smtClean="0">
                <a:latin typeface="Times New Roman" pitchFamily="18" charset="0"/>
                <a:cs typeface="Times New Roman" pitchFamily="18" charset="0"/>
              </a:rPr>
              <a:t> the </a:t>
            </a:r>
            <a:r>
              <a:rPr lang="en-US" sz="2000" dirty="0" smtClean="0">
                <a:solidFill>
                  <a:srgbClr val="002060"/>
                </a:solidFill>
                <a:latin typeface="Times New Roman" pitchFamily="18" charset="0"/>
                <a:cs typeface="Times New Roman" pitchFamily="18" charset="0"/>
              </a:rPr>
              <a:t>severity</a:t>
            </a:r>
            <a:r>
              <a:rPr lang="en-US" sz="2000" dirty="0" smtClean="0">
                <a:latin typeface="Times New Roman" pitchFamily="18" charset="0"/>
                <a:cs typeface="Times New Roman" pitchFamily="18" charset="0"/>
              </a:rPr>
              <a:t> and </a:t>
            </a:r>
            <a:r>
              <a:rPr lang="en-US" sz="2000" dirty="0" smtClean="0">
                <a:solidFill>
                  <a:srgbClr val="002060"/>
                </a:solidFill>
                <a:latin typeface="Times New Roman" pitchFamily="18" charset="0"/>
                <a:cs typeface="Times New Roman" pitchFamily="18" charset="0"/>
              </a:rPr>
              <a:t>causes</a:t>
            </a:r>
            <a:r>
              <a:rPr lang="en-US" sz="2000" dirty="0" smtClean="0">
                <a:latin typeface="Times New Roman" pitchFamily="18" charset="0"/>
                <a:cs typeface="Times New Roman" pitchFamily="18" charset="0"/>
              </a:rPr>
              <a:t> of the patient’s nutritional impairment, </a:t>
            </a:r>
          </a:p>
          <a:p>
            <a:pPr marL="1009650" lvl="1" indent="-609600" algn="just" rtl="0" eaLnBrk="1" hangingPunct="1">
              <a:lnSpc>
                <a:spcPct val="90000"/>
              </a:lnSpc>
              <a:buFontTx/>
              <a:buAutoNum type="arabicPeriod"/>
            </a:pPr>
            <a:r>
              <a:rPr lang="en-US" sz="2000" b="1" u="sng" dirty="0" smtClean="0">
                <a:solidFill>
                  <a:srgbClr val="002060"/>
                </a:solidFill>
                <a:latin typeface="Times New Roman" pitchFamily="18" charset="0"/>
                <a:cs typeface="Times New Roman" pitchFamily="18" charset="0"/>
              </a:rPr>
              <a:t>Evaluate</a:t>
            </a:r>
            <a:r>
              <a:rPr lang="en-US" sz="2000" dirty="0" smtClean="0">
                <a:latin typeface="Times New Roman" pitchFamily="18" charset="0"/>
                <a:cs typeface="Times New Roman" pitchFamily="18" charset="0"/>
              </a:rPr>
              <a:t> whether the nutritional impairment is a factor contributing to the worsening of the patient’s medical condition</a:t>
            </a:r>
          </a:p>
          <a:p>
            <a:pPr marL="1009650" lvl="1" indent="-609600" algn="just" rtl="0" eaLnBrk="1" hangingPunct="1">
              <a:lnSpc>
                <a:spcPct val="90000"/>
              </a:lnSpc>
              <a:buFontTx/>
              <a:buAutoNum type="arabicPeriod"/>
            </a:pPr>
            <a:r>
              <a:rPr lang="en-US" sz="2000" b="1" u="sng" dirty="0" smtClean="0">
                <a:solidFill>
                  <a:srgbClr val="002060"/>
                </a:solidFill>
                <a:latin typeface="Times New Roman" pitchFamily="18" charset="0"/>
                <a:cs typeface="Times New Roman" pitchFamily="18" charset="0"/>
              </a:rPr>
              <a:t>Monitor</a:t>
            </a:r>
            <a:r>
              <a:rPr lang="en-US" sz="2000" dirty="0" smtClean="0">
                <a:latin typeface="Times New Roman" pitchFamily="18" charset="0"/>
                <a:cs typeface="Times New Roman" pitchFamily="18" charset="0"/>
              </a:rPr>
              <a:t> the patient’s response to nutritional support. </a:t>
            </a:r>
          </a:p>
        </p:txBody>
      </p:sp>
      <p:pic>
        <p:nvPicPr>
          <p:cNvPr id="11266" name="Picture 2" descr="http://t1.gstatic.com/images?q=tbn:ANd9GcRULL0pAwbpK-9ERnyi0XpdeD6Jhk9x3go9wl5tdZYjG2wOVxc72JuhcPw">
            <a:hlinkClick r:id="rId2"/>
          </p:cNvPr>
          <p:cNvPicPr>
            <a:picLocks noChangeAspect="1" noChangeArrowheads="1"/>
          </p:cNvPicPr>
          <p:nvPr/>
        </p:nvPicPr>
        <p:blipFill>
          <a:blip r:embed="rId3" cstate="print"/>
          <a:srcRect/>
          <a:stretch>
            <a:fillRect/>
          </a:stretch>
        </p:blipFill>
        <p:spPr bwMode="auto">
          <a:xfrm>
            <a:off x="6934200" y="4542408"/>
            <a:ext cx="1895475" cy="2079504"/>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5"/>
          <p:cNvSpPr>
            <a:spLocks noGrp="1"/>
          </p:cNvSpPr>
          <p:nvPr>
            <p:ph type="sldNum" sz="quarter" idx="12"/>
          </p:nvPr>
        </p:nvSpPr>
        <p:spPr>
          <a:noFill/>
        </p:spPr>
        <p:txBody>
          <a:bodyPr/>
          <a:lstStyle/>
          <a:p>
            <a:fld id="{AB3515CF-31B4-4D42-8D3F-542D3B2EED4F}" type="slidenum">
              <a:rPr lang="ar-SA" smtClean="0">
                <a:latin typeface="Arial" charset="0"/>
                <a:cs typeface="Arial" charset="0"/>
              </a:rPr>
              <a:pPr/>
              <a:t>12</a:t>
            </a:fld>
            <a:endParaRPr lang="en-US" smtClean="0">
              <a:latin typeface="Arial" charset="0"/>
              <a:cs typeface="Arial" charset="0"/>
            </a:endParaRPr>
          </a:p>
        </p:txBody>
      </p:sp>
      <p:sp>
        <p:nvSpPr>
          <p:cNvPr id="18435" name="Rectangle 3"/>
          <p:cNvSpPr>
            <a:spLocks noGrp="1" noChangeArrowheads="1"/>
          </p:cNvSpPr>
          <p:nvPr>
            <p:ph type="body" idx="1"/>
          </p:nvPr>
        </p:nvSpPr>
        <p:spPr>
          <a:xfrm>
            <a:off x="457200" y="1600200"/>
            <a:ext cx="8229600" cy="5516562"/>
          </a:xfrm>
        </p:spPr>
        <p:txBody>
          <a:bodyPr/>
          <a:lstStyle/>
          <a:p>
            <a:pPr marL="0" indent="3175" algn="just" rtl="0" eaLnBrk="1" hangingPunct="1">
              <a:lnSpc>
                <a:spcPct val="80000"/>
              </a:lnSpc>
              <a:buFont typeface="Wingdings" pitchFamily="2" charset="2"/>
              <a:buChar char="§"/>
            </a:pPr>
            <a:r>
              <a:rPr lang="en-US" sz="2400" dirty="0" smtClean="0">
                <a:latin typeface="Times New Roman" pitchFamily="18" charset="0"/>
                <a:cs typeface="Times New Roman" pitchFamily="18" charset="0"/>
              </a:rPr>
              <a:t>Because </a:t>
            </a:r>
            <a:r>
              <a:rPr lang="en-US" sz="2400" b="1" u="sng" dirty="0" smtClean="0">
                <a:solidFill>
                  <a:srgbClr val="002060"/>
                </a:solidFill>
                <a:latin typeface="Times New Roman" pitchFamily="18" charset="0"/>
                <a:cs typeface="Times New Roman" pitchFamily="18" charset="0"/>
              </a:rPr>
              <a:t>no single measurement </a:t>
            </a:r>
            <a:r>
              <a:rPr lang="en-US" sz="2400" dirty="0" smtClean="0">
                <a:latin typeface="Times New Roman" pitchFamily="18" charset="0"/>
                <a:cs typeface="Times New Roman" pitchFamily="18" charset="0"/>
              </a:rPr>
              <a:t>or test by itself is capable of providing information sufficient to evaluate a patient’s nutritional status, a variety of available measurements and test  must be used. </a:t>
            </a:r>
          </a:p>
          <a:p>
            <a:pPr marL="0" indent="3175" algn="just" rtl="0" eaLnBrk="1" hangingPunct="1">
              <a:lnSpc>
                <a:spcPct val="80000"/>
              </a:lnSpc>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lnSpc>
                <a:spcPct val="80000"/>
              </a:lnSpc>
              <a:buFont typeface="Wingdings" pitchFamily="2" charset="2"/>
              <a:buChar char="§"/>
            </a:pPr>
            <a:r>
              <a:rPr lang="en-US" sz="2400" dirty="0" smtClean="0">
                <a:latin typeface="Times New Roman" pitchFamily="18" charset="0"/>
                <a:cs typeface="Times New Roman" pitchFamily="18" charset="0"/>
              </a:rPr>
              <a:t> It is important to note that some of this information is routinely collected by the </a:t>
            </a:r>
            <a:r>
              <a:rPr lang="en-US" sz="2400" dirty="0" smtClean="0">
                <a:solidFill>
                  <a:srgbClr val="002060"/>
                </a:solidFill>
                <a:latin typeface="Times New Roman" pitchFamily="18" charset="0"/>
                <a:cs typeface="Times New Roman" pitchFamily="18" charset="0"/>
              </a:rPr>
              <a:t>medical and nursing staff and is recorded in the  patient’s medical record</a:t>
            </a:r>
            <a:r>
              <a:rPr lang="en-US" sz="2400" dirty="0" smtClean="0">
                <a:solidFill>
                  <a:srgbClr val="990099"/>
                </a:solidFill>
                <a:latin typeface="Times New Roman" pitchFamily="18" charset="0"/>
                <a:cs typeface="Times New Roman" pitchFamily="18" charset="0"/>
              </a:rPr>
              <a:t>. </a:t>
            </a:r>
          </a:p>
          <a:p>
            <a:pPr marL="0" indent="3175" algn="just" rtl="0" eaLnBrk="1" hangingPunct="1">
              <a:lnSpc>
                <a:spcPct val="80000"/>
              </a:lnSpc>
              <a:buFont typeface="Wingdings" pitchFamily="2" charset="2"/>
              <a:buChar char="§"/>
            </a:pPr>
            <a:endParaRPr lang="en-US" sz="2400" dirty="0" smtClean="0">
              <a:solidFill>
                <a:srgbClr val="990099"/>
              </a:solidFill>
              <a:latin typeface="Times New Roman" pitchFamily="18" charset="0"/>
              <a:cs typeface="Times New Roman" pitchFamily="18" charset="0"/>
            </a:endParaRPr>
          </a:p>
          <a:p>
            <a:pPr marL="0" indent="3175" algn="just" rtl="0" eaLnBrk="1" hangingPunct="1">
              <a:lnSpc>
                <a:spcPct val="80000"/>
              </a:lnSpc>
              <a:buFont typeface="Wingdings" pitchFamily="2" charset="2"/>
              <a:buChar char="§"/>
            </a:pPr>
            <a:r>
              <a:rPr lang="en-US" sz="2400" dirty="0" smtClean="0">
                <a:latin typeface="Times New Roman" pitchFamily="18" charset="0"/>
                <a:cs typeface="Times New Roman" pitchFamily="18" charset="0"/>
              </a:rPr>
              <a:t>This basic information includes the patient’s </a:t>
            </a:r>
            <a:r>
              <a:rPr lang="en-US" sz="2400" dirty="0" smtClean="0">
                <a:solidFill>
                  <a:srgbClr val="002060"/>
                </a:solidFill>
                <a:latin typeface="Times New Roman" pitchFamily="18" charset="0"/>
                <a:cs typeface="Times New Roman" pitchFamily="18" charset="0"/>
              </a:rPr>
              <a:t>stature, usual and present weight, and past and current dietary practices, </a:t>
            </a:r>
            <a:r>
              <a:rPr lang="en-US" sz="2400" dirty="0" smtClean="0">
                <a:latin typeface="Times New Roman" pitchFamily="18" charset="0"/>
                <a:cs typeface="Times New Roman" pitchFamily="18" charset="0"/>
              </a:rPr>
              <a:t>any significant changes in eating habits; and the presence of any nutrition-related problems.</a:t>
            </a:r>
          </a:p>
          <a:p>
            <a:pPr marL="0" indent="3175" algn="just" rtl="0" eaLnBrk="1" hangingPunct="1">
              <a:lnSpc>
                <a:spcPct val="80000"/>
              </a:lnSpc>
              <a:buFontTx/>
              <a:buNone/>
            </a:pPr>
            <a:endParaRPr lang="en-US" sz="2800" dirty="0" smtClean="0">
              <a:solidFill>
                <a:srgbClr val="990099"/>
              </a:solidFill>
            </a:endParaRPr>
          </a:p>
        </p:txBody>
      </p:sp>
      <p:sp>
        <p:nvSpPr>
          <p:cNvPr id="18436" name="Rectangle 2"/>
          <p:cNvSpPr>
            <a:spLocks noGrp="1" noChangeArrowheads="1"/>
          </p:cNvSpPr>
          <p:nvPr>
            <p:ph type="title"/>
          </p:nvPr>
        </p:nvSpPr>
        <p:spPr/>
        <p:txBody>
          <a:bodyPr/>
          <a:lstStyle/>
          <a:p>
            <a:pPr rtl="0" eaLnBrk="1" hangingPunct="1"/>
            <a:r>
              <a:rPr lang="en-US" sz="3200" b="1" i="1" u="sng" dirty="0" smtClean="0">
                <a:solidFill>
                  <a:srgbClr val="990099"/>
                </a:solidFill>
                <a:latin typeface="Times New Roman" pitchFamily="18" charset="0"/>
                <a:cs typeface="Times New Roman" pitchFamily="18" charset="0"/>
              </a:rPr>
              <a:t>Nutritional Assessment: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5"/>
          <p:cNvSpPr>
            <a:spLocks noGrp="1"/>
          </p:cNvSpPr>
          <p:nvPr>
            <p:ph type="sldNum" sz="quarter" idx="12"/>
          </p:nvPr>
        </p:nvSpPr>
        <p:spPr>
          <a:noFill/>
        </p:spPr>
        <p:txBody>
          <a:bodyPr/>
          <a:lstStyle/>
          <a:p>
            <a:fld id="{BBD70742-C6AF-4639-8774-2AAEB7AAFC1C}" type="slidenum">
              <a:rPr lang="ar-SA" smtClean="0">
                <a:latin typeface="Arial" charset="0"/>
                <a:cs typeface="Arial" charset="0"/>
              </a:rPr>
              <a:pPr/>
              <a:t>13</a:t>
            </a:fld>
            <a:endParaRPr lang="en-US" smtClean="0">
              <a:latin typeface="Arial" charset="0"/>
              <a:cs typeface="Arial" charset="0"/>
            </a:endParaRPr>
          </a:p>
        </p:txBody>
      </p:sp>
      <p:sp>
        <p:nvSpPr>
          <p:cNvPr id="22531" name="Rectangle 2"/>
          <p:cNvSpPr>
            <a:spLocks noGrp="1" noChangeArrowheads="1"/>
          </p:cNvSpPr>
          <p:nvPr>
            <p:ph type="title"/>
          </p:nvPr>
        </p:nvSpPr>
        <p:spPr/>
        <p:txBody>
          <a:bodyPr/>
          <a:lstStyle/>
          <a:p>
            <a:pPr algn="l" rtl="0" eaLnBrk="1" hangingPunct="1"/>
            <a:r>
              <a:rPr lang="en-US" sz="3200" b="1" i="1" u="sng" dirty="0" smtClean="0">
                <a:solidFill>
                  <a:srgbClr val="0070C0"/>
                </a:solidFill>
                <a:latin typeface="Times New Roman" pitchFamily="18" charset="0"/>
                <a:cs typeface="Times New Roman" pitchFamily="18" charset="0"/>
              </a:rPr>
              <a:t>1. History:</a:t>
            </a:r>
          </a:p>
        </p:txBody>
      </p:sp>
      <p:sp>
        <p:nvSpPr>
          <p:cNvPr id="22532" name="Rectangle 3"/>
          <p:cNvSpPr>
            <a:spLocks noGrp="1" noChangeArrowheads="1"/>
          </p:cNvSpPr>
          <p:nvPr>
            <p:ph type="body" idx="1"/>
          </p:nvPr>
        </p:nvSpPr>
        <p:spPr>
          <a:xfrm>
            <a:off x="381000" y="1447800"/>
            <a:ext cx="8458200" cy="4343400"/>
          </a:xfrm>
        </p:spPr>
        <p:txBody>
          <a:bodyPr/>
          <a:lstStyle/>
          <a:p>
            <a:pPr marL="0" indent="3175" algn="just" rtl="0" eaLnBrk="1" hangingPunct="1">
              <a:lnSpc>
                <a:spcPct val="90000"/>
              </a:lnSpc>
              <a:buFont typeface="Courier New" pitchFamily="49" charset="0"/>
              <a:buChar char="o"/>
            </a:pPr>
            <a:r>
              <a:rPr lang="en-US" sz="2400" dirty="0" smtClean="0">
                <a:latin typeface="Times New Roman" pitchFamily="18" charset="0"/>
                <a:cs typeface="Times New Roman" pitchFamily="18" charset="0"/>
              </a:rPr>
              <a:t>The </a:t>
            </a:r>
            <a:r>
              <a:rPr lang="en-US" sz="2400" b="1" u="sng" dirty="0" smtClean="0">
                <a:solidFill>
                  <a:srgbClr val="00B0F0"/>
                </a:solidFill>
                <a:latin typeface="Times New Roman" pitchFamily="18" charset="0"/>
                <a:cs typeface="Times New Roman" pitchFamily="18" charset="0"/>
              </a:rPr>
              <a:t>first step </a:t>
            </a:r>
            <a:r>
              <a:rPr lang="en-US" sz="2400" dirty="0" smtClean="0">
                <a:latin typeface="Times New Roman" pitchFamily="18" charset="0"/>
                <a:cs typeface="Times New Roman" pitchFamily="18" charset="0"/>
              </a:rPr>
              <a:t>in clinical assessment of nutritional status. </a:t>
            </a:r>
          </a:p>
          <a:p>
            <a:pPr marL="0" indent="3175" algn="just" rtl="0" eaLnBrk="1" hangingPunct="1">
              <a:lnSpc>
                <a:spcPct val="90000"/>
              </a:lnSpc>
              <a:buFont typeface="Courier New" pitchFamily="49" charset="0"/>
              <a:buChar char="o"/>
            </a:pPr>
            <a:endParaRPr lang="en-US" sz="2400" dirty="0" smtClean="0">
              <a:latin typeface="Times New Roman" pitchFamily="18" charset="0"/>
              <a:cs typeface="Times New Roman" pitchFamily="18" charset="0"/>
            </a:endParaRPr>
          </a:p>
          <a:p>
            <a:pPr marL="0" indent="3175" algn="just" rtl="0" eaLnBrk="1" hangingPunct="1">
              <a:lnSpc>
                <a:spcPct val="90000"/>
              </a:lnSpc>
              <a:buFont typeface="Courier New" pitchFamily="49" charset="0"/>
              <a:buChar char="o"/>
            </a:pPr>
            <a:r>
              <a:rPr lang="en-US" sz="2400" dirty="0" smtClean="0">
                <a:latin typeface="Times New Roman" pitchFamily="18" charset="0"/>
                <a:cs typeface="Times New Roman" pitchFamily="18" charset="0"/>
              </a:rPr>
              <a:t>Can be obtained from the </a:t>
            </a:r>
            <a:r>
              <a:rPr lang="en-US" sz="2400" dirty="0" smtClean="0">
                <a:solidFill>
                  <a:srgbClr val="00B0F0"/>
                </a:solidFill>
                <a:latin typeface="Times New Roman" pitchFamily="18" charset="0"/>
                <a:cs typeface="Times New Roman" pitchFamily="18" charset="0"/>
              </a:rPr>
              <a:t>medical record </a:t>
            </a:r>
            <a:r>
              <a:rPr lang="en-US" sz="2400" dirty="0" smtClean="0">
                <a:latin typeface="Times New Roman" pitchFamily="18" charset="0"/>
                <a:cs typeface="Times New Roman" pitchFamily="18" charset="0"/>
              </a:rPr>
              <a:t>and from interviews with the patient or others </a:t>
            </a:r>
            <a:r>
              <a:rPr lang="en-US" sz="2400" dirty="0" smtClean="0">
                <a:solidFill>
                  <a:srgbClr val="00B0F0"/>
                </a:solidFill>
                <a:latin typeface="Times New Roman" pitchFamily="18" charset="0"/>
                <a:cs typeface="Times New Roman" pitchFamily="18" charset="0"/>
              </a:rPr>
              <a:t>knowledgeable</a:t>
            </a:r>
            <a:r>
              <a:rPr lang="en-US" sz="2400" dirty="0" smtClean="0">
                <a:latin typeface="Times New Roman" pitchFamily="18" charset="0"/>
                <a:cs typeface="Times New Roman" pitchFamily="18" charset="0"/>
              </a:rPr>
              <a:t> about the patient’s habits.</a:t>
            </a:r>
          </a:p>
          <a:p>
            <a:pPr marL="0" indent="3175" algn="just" rtl="0" eaLnBrk="1" hangingPunct="1">
              <a:lnSpc>
                <a:spcPct val="90000"/>
              </a:lnSpc>
              <a:buNone/>
            </a:pPr>
            <a:endParaRPr lang="en-US" sz="2400" dirty="0" smtClean="0">
              <a:latin typeface="Times New Roman" pitchFamily="18" charset="0"/>
              <a:cs typeface="Times New Roman" pitchFamily="18" charset="0"/>
            </a:endParaRPr>
          </a:p>
          <a:p>
            <a:pPr marL="0" indent="3175" algn="just" rtl="0" eaLnBrk="1" hangingPunct="1">
              <a:lnSpc>
                <a:spcPct val="90000"/>
              </a:lnSpc>
              <a:buFont typeface="Courier New" pitchFamily="49" charset="0"/>
              <a:buChar char="o"/>
            </a:pPr>
            <a:r>
              <a:rPr lang="en-US" sz="2400" dirty="0" smtClean="0">
                <a:latin typeface="Times New Roman" pitchFamily="18" charset="0"/>
                <a:cs typeface="Times New Roman" pitchFamily="18" charset="0"/>
              </a:rPr>
              <a:t>Include the medical history; entries made by </a:t>
            </a:r>
            <a:r>
              <a:rPr lang="en-US" sz="2400" dirty="0" smtClean="0">
                <a:solidFill>
                  <a:srgbClr val="00B0F0"/>
                </a:solidFill>
                <a:latin typeface="Times New Roman" pitchFamily="18" charset="0"/>
                <a:cs typeface="Times New Roman" pitchFamily="18" charset="0"/>
              </a:rPr>
              <a:t>physicians, nurses, social workers, and other members of the health care team; and medical records from previous admissions.</a:t>
            </a:r>
          </a:p>
          <a:p>
            <a:pPr marL="0" indent="3175" algn="just" rtl="0" eaLnBrk="1" hangingPunct="1">
              <a:lnSpc>
                <a:spcPct val="90000"/>
              </a:lnSpc>
              <a:buFont typeface="Courier New" pitchFamily="49" charset="0"/>
              <a:buChar char="o"/>
            </a:pPr>
            <a:endParaRPr lang="en-US" sz="2400" dirty="0" smtClean="0">
              <a:latin typeface="Times New Roman" pitchFamily="18" charset="0"/>
              <a:cs typeface="Times New Roman" pitchFamily="18" charset="0"/>
            </a:endParaRPr>
          </a:p>
          <a:p>
            <a:pPr marL="0" indent="3175" algn="just" rtl="0" eaLnBrk="1" hangingPunct="1">
              <a:lnSpc>
                <a:spcPct val="90000"/>
              </a:lnSpc>
              <a:buFont typeface="Courier New" pitchFamily="49" charset="0"/>
              <a:buChar char="o"/>
            </a:pPr>
            <a:r>
              <a:rPr lang="en-US" sz="2400" dirty="0" smtClean="0">
                <a:latin typeface="Times New Roman" pitchFamily="18" charset="0"/>
                <a:cs typeface="Times New Roman" pitchFamily="18" charset="0"/>
              </a:rPr>
              <a:t> Other essential components of a patient’s history include pertinent facts about past and current </a:t>
            </a:r>
            <a:r>
              <a:rPr lang="en-US" sz="2400" dirty="0" smtClean="0">
                <a:solidFill>
                  <a:srgbClr val="00B0F0"/>
                </a:solidFill>
                <a:latin typeface="Times New Roman" pitchFamily="18" charset="0"/>
                <a:cs typeface="Times New Roman" pitchFamily="18" charset="0"/>
              </a:rPr>
              <a:t>health</a:t>
            </a:r>
            <a:r>
              <a:rPr lang="en-US" sz="2400" dirty="0" smtClean="0">
                <a:latin typeface="Times New Roman" pitchFamily="18" charset="0"/>
                <a:cs typeface="Times New Roman" pitchFamily="18" charset="0"/>
              </a:rPr>
              <a:t>, use of </a:t>
            </a:r>
            <a:r>
              <a:rPr lang="en-US" sz="2400" dirty="0" smtClean="0">
                <a:solidFill>
                  <a:srgbClr val="00B0F0"/>
                </a:solidFill>
                <a:latin typeface="Times New Roman" pitchFamily="18" charset="0"/>
                <a:cs typeface="Times New Roman" pitchFamily="18" charset="0"/>
              </a:rPr>
              <a:t>medications</a:t>
            </a:r>
            <a:r>
              <a:rPr lang="en-US" sz="2400" dirty="0" smtClean="0">
                <a:latin typeface="Times New Roman" pitchFamily="18" charset="0"/>
                <a:cs typeface="Times New Roman" pitchFamily="18" charset="0"/>
              </a:rPr>
              <a:t>, and </a:t>
            </a:r>
            <a:r>
              <a:rPr lang="en-US" sz="2400" dirty="0" smtClean="0">
                <a:solidFill>
                  <a:srgbClr val="00B0F0"/>
                </a:solidFill>
                <a:latin typeface="Times New Roman" pitchFamily="18" charset="0"/>
                <a:cs typeface="Times New Roman" pitchFamily="18" charset="0"/>
              </a:rPr>
              <a:t>personal and household information</a:t>
            </a:r>
            <a:r>
              <a:rPr lang="en-US" sz="2400" dirty="0" smtClean="0">
                <a:solidFill>
                  <a:srgbClr val="990099"/>
                </a:solidFill>
                <a:latin typeface="Times New Roman" pitchFamily="18" charset="0"/>
                <a:cs typeface="Times New Roman" pitchFamily="18" charset="0"/>
              </a:rPr>
              <a:t>. </a:t>
            </a:r>
          </a:p>
          <a:p>
            <a:pPr marL="0" indent="3175" algn="just" rtl="0" eaLnBrk="1" hangingPunct="1">
              <a:lnSpc>
                <a:spcPct val="90000"/>
              </a:lnSpc>
              <a:buFontTx/>
              <a:buNone/>
            </a:pPr>
            <a:endParaRPr lang="en-US" sz="2800" dirty="0" smtClean="0">
              <a:solidFill>
                <a:srgbClr val="990099"/>
              </a:solidFill>
            </a:endParaRPr>
          </a:p>
        </p:txBody>
      </p:sp>
      <p:pic>
        <p:nvPicPr>
          <p:cNvPr id="6146" name="Picture 2" descr="http://t0.gstatic.com/images?q=tbn:ANd9GcTMQsvQKKlXoHJ5kd1UefumZsalO5re_gwoV4MO6U7kXJR1J5uFAmV-3w">
            <a:hlinkClick r:id="rId2"/>
          </p:cNvPr>
          <p:cNvPicPr>
            <a:picLocks noChangeAspect="1" noChangeArrowheads="1"/>
          </p:cNvPicPr>
          <p:nvPr/>
        </p:nvPicPr>
        <p:blipFill>
          <a:blip r:embed="rId3" cstate="print"/>
          <a:srcRect/>
          <a:stretch>
            <a:fillRect/>
          </a:stretch>
        </p:blipFill>
        <p:spPr bwMode="auto">
          <a:xfrm>
            <a:off x="7696200" y="5562600"/>
            <a:ext cx="1085850" cy="1152526"/>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5"/>
          <p:cNvSpPr>
            <a:spLocks noGrp="1"/>
          </p:cNvSpPr>
          <p:nvPr>
            <p:ph type="sldNum" sz="quarter" idx="12"/>
          </p:nvPr>
        </p:nvSpPr>
        <p:spPr>
          <a:noFill/>
        </p:spPr>
        <p:txBody>
          <a:bodyPr/>
          <a:lstStyle/>
          <a:p>
            <a:fld id="{B70EBC96-B220-41E2-A68E-218B97486A87}" type="slidenum">
              <a:rPr lang="ar-SA" smtClean="0">
                <a:latin typeface="Arial" charset="0"/>
                <a:cs typeface="Arial" charset="0"/>
              </a:rPr>
              <a:pPr/>
              <a:t>14</a:t>
            </a:fld>
            <a:endParaRPr lang="en-US" smtClean="0">
              <a:latin typeface="Arial" charset="0"/>
              <a:cs typeface="Arial" charset="0"/>
            </a:endParaRPr>
          </a:p>
        </p:txBody>
      </p:sp>
      <p:sp>
        <p:nvSpPr>
          <p:cNvPr id="23555" name="Rectangle 2"/>
          <p:cNvSpPr>
            <a:spLocks noGrp="1" noChangeArrowheads="1"/>
          </p:cNvSpPr>
          <p:nvPr>
            <p:ph type="title"/>
          </p:nvPr>
        </p:nvSpPr>
        <p:spPr/>
        <p:txBody>
          <a:bodyPr/>
          <a:lstStyle/>
          <a:p>
            <a:pPr algn="l" rtl="0" eaLnBrk="1" hangingPunct="1"/>
            <a:r>
              <a:rPr lang="en-US" sz="3200" b="1" i="1" u="sng" dirty="0" smtClean="0">
                <a:solidFill>
                  <a:srgbClr val="0070C0"/>
                </a:solidFill>
                <a:latin typeface="Times New Roman" pitchFamily="18" charset="0"/>
                <a:cs typeface="Times New Roman" pitchFamily="18" charset="0"/>
              </a:rPr>
              <a:t>2. Dietary Information:</a:t>
            </a:r>
          </a:p>
        </p:txBody>
      </p:sp>
      <p:sp>
        <p:nvSpPr>
          <p:cNvPr id="23556" name="Rectangle 3"/>
          <p:cNvSpPr>
            <a:spLocks noGrp="1" noChangeArrowheads="1"/>
          </p:cNvSpPr>
          <p:nvPr>
            <p:ph type="body" idx="1"/>
          </p:nvPr>
        </p:nvSpPr>
        <p:spPr/>
        <p:txBody>
          <a:bodyPr/>
          <a:lstStyle/>
          <a:p>
            <a:pPr marL="0" indent="3175" algn="just" rtl="0" eaLnBrk="1" hangingPunct="1">
              <a:buFont typeface="Courier New" pitchFamily="49" charset="0"/>
              <a:buChar char="o"/>
            </a:pPr>
            <a:r>
              <a:rPr lang="en-US" sz="2400" dirty="0" smtClean="0">
                <a:latin typeface="Times New Roman" pitchFamily="18" charset="0"/>
                <a:cs typeface="Times New Roman" pitchFamily="18" charset="0"/>
              </a:rPr>
              <a:t>Includes the patient’s </a:t>
            </a:r>
            <a:r>
              <a:rPr lang="en-US" sz="2400" dirty="0" smtClean="0">
                <a:solidFill>
                  <a:srgbClr val="00B0F0"/>
                </a:solidFill>
                <a:latin typeface="Times New Roman" pitchFamily="18" charset="0"/>
                <a:cs typeface="Times New Roman" pitchFamily="18" charset="0"/>
              </a:rPr>
              <a:t>food preferences, allergies and intolerances, and usual eating pattern</a:t>
            </a:r>
            <a:r>
              <a:rPr lang="en-US" sz="2400" dirty="0" smtClean="0">
                <a:latin typeface="Times New Roman" pitchFamily="18" charset="0"/>
                <a:cs typeface="Times New Roman" pitchFamily="18" charset="0"/>
              </a:rPr>
              <a:t> (timing and location of meals and snacks). </a:t>
            </a:r>
          </a:p>
          <a:p>
            <a:pPr marL="0" indent="3175" algn="just" rtl="0" eaLnBrk="1" hangingPunct="1">
              <a:buFont typeface="Courier New" pitchFamily="49" charset="0"/>
              <a:buChar char="o"/>
            </a:pPr>
            <a:endParaRPr lang="en-US" sz="2400" dirty="0" smtClean="0">
              <a:latin typeface="Times New Roman" pitchFamily="18" charset="0"/>
              <a:cs typeface="Times New Roman" pitchFamily="18" charset="0"/>
            </a:endParaRPr>
          </a:p>
          <a:p>
            <a:pPr marL="0" indent="3175" algn="just" rtl="0" eaLnBrk="1" hangingPunct="1">
              <a:buFont typeface="Courier New" pitchFamily="49" charset="0"/>
              <a:buChar char="o"/>
            </a:pPr>
            <a:r>
              <a:rPr lang="en-US" sz="2400" dirty="0" smtClean="0">
                <a:latin typeface="Times New Roman" pitchFamily="18" charset="0"/>
                <a:cs typeface="Times New Roman" pitchFamily="18" charset="0"/>
              </a:rPr>
              <a:t>Data should also be collected about the </a:t>
            </a:r>
            <a:r>
              <a:rPr lang="en-US" sz="2400" dirty="0" smtClean="0">
                <a:solidFill>
                  <a:srgbClr val="00B0F0"/>
                </a:solidFill>
                <a:latin typeface="Times New Roman" pitchFamily="18" charset="0"/>
                <a:cs typeface="Times New Roman" pitchFamily="18" charset="0"/>
              </a:rPr>
              <a:t>amount</a:t>
            </a:r>
            <a:r>
              <a:rPr lang="en-US" sz="2400" dirty="0" smtClean="0">
                <a:latin typeface="Times New Roman" pitchFamily="18" charset="0"/>
                <a:cs typeface="Times New Roman" pitchFamily="18" charset="0"/>
              </a:rPr>
              <a:t> of </a:t>
            </a:r>
            <a:r>
              <a:rPr lang="en-US" sz="2400" dirty="0" smtClean="0">
                <a:solidFill>
                  <a:srgbClr val="00B0F0"/>
                </a:solidFill>
                <a:latin typeface="Times New Roman" pitchFamily="18" charset="0"/>
                <a:cs typeface="Times New Roman" pitchFamily="18" charset="0"/>
              </a:rPr>
              <a:t>money</a:t>
            </a:r>
            <a:r>
              <a:rPr lang="en-US" sz="2400" dirty="0" smtClean="0">
                <a:latin typeface="Times New Roman" pitchFamily="18" charset="0"/>
                <a:cs typeface="Times New Roman" pitchFamily="18" charset="0"/>
              </a:rPr>
              <a:t> available for</a:t>
            </a:r>
            <a:r>
              <a:rPr lang="en-US" sz="2400" dirty="0" smtClean="0">
                <a:solidFill>
                  <a:srgbClr val="990099"/>
                </a:solidFill>
                <a:latin typeface="Times New Roman" pitchFamily="18" charset="0"/>
                <a:cs typeface="Times New Roman" pitchFamily="18" charset="0"/>
              </a:rPr>
              <a:t> </a:t>
            </a:r>
            <a:r>
              <a:rPr lang="en-US" sz="2400" dirty="0" smtClean="0">
                <a:solidFill>
                  <a:srgbClr val="00B0F0"/>
                </a:solidFill>
                <a:latin typeface="Times New Roman" pitchFamily="18" charset="0"/>
                <a:cs typeface="Times New Roman" pitchFamily="18" charset="0"/>
              </a:rPr>
              <a:t>purchasing</a:t>
            </a:r>
            <a:r>
              <a:rPr lang="en-US" sz="2400" dirty="0" smtClean="0">
                <a:latin typeface="Times New Roman" pitchFamily="18" charset="0"/>
                <a:cs typeface="Times New Roman" pitchFamily="18" charset="0"/>
              </a:rPr>
              <a:t> food, ability to </a:t>
            </a:r>
            <a:r>
              <a:rPr lang="en-US" sz="2400" dirty="0" smtClean="0">
                <a:solidFill>
                  <a:srgbClr val="00B0F0"/>
                </a:solidFill>
                <a:latin typeface="Times New Roman" pitchFamily="18" charset="0"/>
                <a:cs typeface="Times New Roman" pitchFamily="18" charset="0"/>
              </a:rPr>
              <a:t>obtain</a:t>
            </a:r>
            <a:r>
              <a:rPr lang="en-US" sz="2400" dirty="0" smtClean="0">
                <a:latin typeface="Times New Roman" pitchFamily="18" charset="0"/>
                <a:cs typeface="Times New Roman" pitchFamily="18" charset="0"/>
              </a:rPr>
              <a:t> and prepare food, </a:t>
            </a:r>
            <a:r>
              <a:rPr lang="en-US" sz="2400" dirty="0" smtClean="0">
                <a:solidFill>
                  <a:srgbClr val="00B0F0"/>
                </a:solidFill>
                <a:latin typeface="Times New Roman" pitchFamily="18" charset="0"/>
                <a:cs typeface="Times New Roman" pitchFamily="18" charset="0"/>
              </a:rPr>
              <a:t>eligibility</a:t>
            </a:r>
            <a:r>
              <a:rPr lang="en-US" sz="2400" dirty="0" smtClean="0">
                <a:solidFill>
                  <a:srgbClr val="990099"/>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for and </a:t>
            </a:r>
            <a:r>
              <a:rPr lang="en-US" sz="2400" dirty="0" smtClean="0">
                <a:solidFill>
                  <a:srgbClr val="00B0F0"/>
                </a:solidFill>
                <a:latin typeface="Times New Roman" pitchFamily="18" charset="0"/>
                <a:cs typeface="Times New Roman" pitchFamily="18" charset="0"/>
              </a:rPr>
              <a:t>access</a:t>
            </a:r>
            <a:r>
              <a:rPr lang="en-US" sz="2400" dirty="0" smtClean="0">
                <a:solidFill>
                  <a:srgbClr val="990099"/>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to food assistance programs, and </a:t>
            </a:r>
            <a:r>
              <a:rPr lang="en-US" sz="2400" dirty="0" smtClean="0">
                <a:solidFill>
                  <a:srgbClr val="00B0F0"/>
                </a:solidFill>
                <a:latin typeface="Times New Roman" pitchFamily="18" charset="0"/>
                <a:cs typeface="Times New Roman" pitchFamily="18" charset="0"/>
              </a:rPr>
              <a:t>use of vitamin, mineral, and other supplements.</a:t>
            </a:r>
          </a:p>
        </p:txBody>
      </p:sp>
      <p:pic>
        <p:nvPicPr>
          <p:cNvPr id="57346" name="Picture 2" descr="http://t0.gstatic.com/images?q=tbn:ANd9GcQ7ZgHYkrb5qx-IUf2vnVKU6HaakpE9n3whInZjyHIW_ClWFcCzzbsID9I">
            <a:hlinkClick r:id="rId2"/>
          </p:cNvPr>
          <p:cNvPicPr>
            <a:picLocks noChangeAspect="1" noChangeArrowheads="1"/>
          </p:cNvPicPr>
          <p:nvPr/>
        </p:nvPicPr>
        <p:blipFill>
          <a:blip r:embed="rId3" cstate="print"/>
          <a:srcRect/>
          <a:stretch>
            <a:fillRect/>
          </a:stretch>
        </p:blipFill>
        <p:spPr bwMode="auto">
          <a:xfrm>
            <a:off x="6019800" y="4803058"/>
            <a:ext cx="2705100" cy="1788858"/>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5"/>
          <p:cNvSpPr>
            <a:spLocks noGrp="1"/>
          </p:cNvSpPr>
          <p:nvPr>
            <p:ph type="sldNum" sz="quarter" idx="12"/>
          </p:nvPr>
        </p:nvSpPr>
        <p:spPr>
          <a:noFill/>
        </p:spPr>
        <p:txBody>
          <a:bodyPr/>
          <a:lstStyle/>
          <a:p>
            <a:fld id="{38FEA0FA-8166-405F-91E8-095FBCEDF9D8}" type="slidenum">
              <a:rPr lang="ar-SA" smtClean="0">
                <a:latin typeface="Arial" charset="0"/>
                <a:cs typeface="Arial" charset="0"/>
              </a:rPr>
              <a:pPr/>
              <a:t>15</a:t>
            </a:fld>
            <a:endParaRPr lang="en-US" smtClean="0">
              <a:latin typeface="Arial" charset="0"/>
              <a:cs typeface="Arial" charset="0"/>
            </a:endParaRPr>
          </a:p>
        </p:txBody>
      </p:sp>
      <p:sp>
        <p:nvSpPr>
          <p:cNvPr id="24579" name="Rectangle 3"/>
          <p:cNvSpPr>
            <a:spLocks noGrp="1" noChangeArrowheads="1"/>
          </p:cNvSpPr>
          <p:nvPr>
            <p:ph type="body" idx="1"/>
          </p:nvPr>
        </p:nvSpPr>
        <p:spPr>
          <a:xfrm>
            <a:off x="457200" y="1341438"/>
            <a:ext cx="8382000" cy="4906962"/>
          </a:xfrm>
        </p:spPr>
        <p:txBody>
          <a:bodyPr/>
          <a:lstStyle/>
          <a:p>
            <a:pPr marL="0" indent="3175" algn="just" rtl="0" eaLnBrk="1" hangingPunct="1">
              <a:buFont typeface="Courier New" pitchFamily="49" charset="0"/>
              <a:buChar char="o"/>
            </a:pPr>
            <a:r>
              <a:rPr lang="en-US" sz="2400" dirty="0" smtClean="0">
                <a:latin typeface="Times New Roman" pitchFamily="18" charset="0"/>
                <a:cs typeface="Times New Roman" pitchFamily="18" charset="0"/>
              </a:rPr>
              <a:t>A </a:t>
            </a:r>
            <a:r>
              <a:rPr lang="en-US" sz="2400" dirty="0" smtClean="0">
                <a:solidFill>
                  <a:srgbClr val="00B0F0"/>
                </a:solidFill>
                <a:latin typeface="Times New Roman" pitchFamily="18" charset="0"/>
                <a:cs typeface="Times New Roman" pitchFamily="18" charset="0"/>
              </a:rPr>
              <a:t>24-hour</a:t>
            </a:r>
            <a:r>
              <a:rPr lang="en-US" sz="2400" dirty="0" smtClean="0">
                <a:latin typeface="Times New Roman" pitchFamily="18" charset="0"/>
                <a:cs typeface="Times New Roman" pitchFamily="18" charset="0"/>
              </a:rPr>
              <a:t> recall or </a:t>
            </a:r>
            <a:r>
              <a:rPr lang="en-US" sz="2400" dirty="0" smtClean="0">
                <a:solidFill>
                  <a:srgbClr val="00B0F0"/>
                </a:solidFill>
                <a:latin typeface="Times New Roman" pitchFamily="18" charset="0"/>
                <a:cs typeface="Times New Roman" pitchFamily="18" charset="0"/>
              </a:rPr>
              <a:t>simple food frequency </a:t>
            </a:r>
            <a:r>
              <a:rPr lang="en-US" sz="2400" dirty="0" smtClean="0">
                <a:latin typeface="Times New Roman" pitchFamily="18" charset="0"/>
                <a:cs typeface="Times New Roman" pitchFamily="18" charset="0"/>
              </a:rPr>
              <a:t>questionnaire can provide important data on usual eating patterns and can help generate additional questions on dietary intake. </a:t>
            </a:r>
          </a:p>
          <a:p>
            <a:pPr marL="0" indent="3175" algn="just" rtl="0" eaLnBrk="1" hangingPunct="1">
              <a:buFont typeface="Courier New" pitchFamily="49" charset="0"/>
              <a:buChar char="o"/>
            </a:pPr>
            <a:endParaRPr lang="en-US" sz="2400" dirty="0" smtClean="0">
              <a:latin typeface="Times New Roman" pitchFamily="18" charset="0"/>
              <a:cs typeface="Times New Roman" pitchFamily="18" charset="0"/>
            </a:endParaRPr>
          </a:p>
          <a:p>
            <a:pPr marL="0" indent="3175" algn="just" rtl="0" eaLnBrk="1" hangingPunct="1">
              <a:buFont typeface="Courier New" pitchFamily="49" charset="0"/>
              <a:buChar char="o"/>
            </a:pPr>
            <a:r>
              <a:rPr lang="en-US" sz="2400" dirty="0" smtClean="0">
                <a:latin typeface="Times New Roman" pitchFamily="18" charset="0"/>
                <a:cs typeface="Times New Roman" pitchFamily="18" charset="0"/>
              </a:rPr>
              <a:t>Hospitalized patients’ food intake can be evaluated by a calorie count, in which the caloric and nutrient value of foods eaten from the patient’s </a:t>
            </a:r>
            <a:r>
              <a:rPr lang="en-US" sz="2400" dirty="0" smtClean="0">
                <a:solidFill>
                  <a:srgbClr val="00B0F0"/>
                </a:solidFill>
                <a:latin typeface="Times New Roman" pitchFamily="18" charset="0"/>
                <a:cs typeface="Times New Roman" pitchFamily="18" charset="0"/>
              </a:rPr>
              <a:t>tray for 1 or more days </a:t>
            </a:r>
            <a:r>
              <a:rPr lang="en-US" sz="2400" dirty="0" smtClean="0">
                <a:latin typeface="Times New Roman" pitchFamily="18" charset="0"/>
                <a:cs typeface="Times New Roman" pitchFamily="18" charset="0"/>
              </a:rPr>
              <a:t>are calculated and recorded. </a:t>
            </a:r>
          </a:p>
        </p:txBody>
      </p:sp>
      <p:sp>
        <p:nvSpPr>
          <p:cNvPr id="24580" name="Rectangle 4"/>
          <p:cNvSpPr>
            <a:spLocks noGrp="1" noChangeArrowheads="1"/>
          </p:cNvSpPr>
          <p:nvPr>
            <p:ph type="title"/>
          </p:nvPr>
        </p:nvSpPr>
        <p:spPr/>
        <p:txBody>
          <a:bodyPr/>
          <a:lstStyle/>
          <a:p>
            <a:pPr algn="l" eaLnBrk="1" hangingPunct="1"/>
            <a:r>
              <a:rPr lang="en-US" sz="3200" b="1" i="1" u="sng" dirty="0" smtClean="0">
                <a:solidFill>
                  <a:srgbClr val="0070C0"/>
                </a:solidFill>
                <a:latin typeface="Times New Roman" pitchFamily="18" charset="0"/>
                <a:cs typeface="Times New Roman" pitchFamily="18" charset="0"/>
              </a:rPr>
              <a:t>2. Dietary Information:</a:t>
            </a:r>
          </a:p>
        </p:txBody>
      </p:sp>
      <p:pic>
        <p:nvPicPr>
          <p:cNvPr id="56322" name="Picture 2" descr="http://t0.gstatic.com/images?q=tbn:ANd9GcQ7ZgHYkrb5qx-IUf2vnVKU6HaakpE9n3whInZjyHIW_ClWFcCzzbsID9I">
            <a:hlinkClick r:id="rId2"/>
          </p:cNvPr>
          <p:cNvPicPr>
            <a:picLocks noChangeAspect="1" noChangeArrowheads="1"/>
          </p:cNvPicPr>
          <p:nvPr/>
        </p:nvPicPr>
        <p:blipFill>
          <a:blip r:embed="rId3" cstate="print"/>
          <a:srcRect/>
          <a:stretch>
            <a:fillRect/>
          </a:stretch>
        </p:blipFill>
        <p:spPr bwMode="auto">
          <a:xfrm>
            <a:off x="6019800" y="4648200"/>
            <a:ext cx="2933700" cy="1940029"/>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5"/>
          <p:cNvSpPr>
            <a:spLocks noGrp="1"/>
          </p:cNvSpPr>
          <p:nvPr>
            <p:ph type="sldNum" sz="quarter" idx="12"/>
          </p:nvPr>
        </p:nvSpPr>
        <p:spPr>
          <a:noFill/>
        </p:spPr>
        <p:txBody>
          <a:bodyPr/>
          <a:lstStyle/>
          <a:p>
            <a:fld id="{D62894B8-F034-4F06-934C-26E4EE624DC4}" type="slidenum">
              <a:rPr lang="ar-SA" smtClean="0">
                <a:latin typeface="Arial" charset="0"/>
                <a:cs typeface="Arial" charset="0"/>
              </a:rPr>
              <a:pPr/>
              <a:t>16</a:t>
            </a:fld>
            <a:endParaRPr lang="en-US" smtClean="0">
              <a:latin typeface="Arial" charset="0"/>
              <a:cs typeface="Arial" charset="0"/>
            </a:endParaRPr>
          </a:p>
        </p:txBody>
      </p:sp>
      <p:sp>
        <p:nvSpPr>
          <p:cNvPr id="25603" name="Rectangle 2"/>
          <p:cNvSpPr>
            <a:spLocks noGrp="1" noChangeArrowheads="1"/>
          </p:cNvSpPr>
          <p:nvPr>
            <p:ph type="title"/>
          </p:nvPr>
        </p:nvSpPr>
        <p:spPr/>
        <p:txBody>
          <a:bodyPr/>
          <a:lstStyle/>
          <a:p>
            <a:pPr algn="l" rtl="0" eaLnBrk="1" hangingPunct="1"/>
            <a:r>
              <a:rPr lang="en-US" sz="3200" b="1" i="1" u="sng" dirty="0" smtClean="0">
                <a:solidFill>
                  <a:srgbClr val="0070C0"/>
                </a:solidFill>
                <a:latin typeface="Times New Roman" pitchFamily="18" charset="0"/>
                <a:cs typeface="Times New Roman" pitchFamily="18" charset="0"/>
              </a:rPr>
              <a:t>3. Physical Examination:</a:t>
            </a:r>
          </a:p>
        </p:txBody>
      </p:sp>
      <p:sp>
        <p:nvSpPr>
          <p:cNvPr id="25604" name="Rectangle 3"/>
          <p:cNvSpPr>
            <a:spLocks noGrp="1" noChangeArrowheads="1"/>
          </p:cNvSpPr>
          <p:nvPr>
            <p:ph type="body" idx="1"/>
          </p:nvPr>
        </p:nvSpPr>
        <p:spPr/>
        <p:txBody>
          <a:bodyPr/>
          <a:lstStyle/>
          <a:p>
            <a:pPr marL="0" indent="3175" algn="just" rtl="0" eaLnBrk="1" hangingPunct="1">
              <a:lnSpc>
                <a:spcPct val="80000"/>
              </a:lnSpc>
              <a:buFont typeface="Courier New" pitchFamily="49" charset="0"/>
              <a:buChar char="o"/>
            </a:pPr>
            <a:r>
              <a:rPr lang="en-US" sz="2400" dirty="0" smtClean="0">
                <a:latin typeface="Times New Roman" pitchFamily="18" charset="0"/>
                <a:cs typeface="Times New Roman" pitchFamily="18" charset="0"/>
              </a:rPr>
              <a:t>Two of the most important measurements to obtain are </a:t>
            </a:r>
            <a:r>
              <a:rPr lang="en-US" sz="2400" dirty="0" smtClean="0">
                <a:solidFill>
                  <a:srgbClr val="00B0F0"/>
                </a:solidFill>
                <a:latin typeface="Times New Roman" pitchFamily="18" charset="0"/>
                <a:cs typeface="Times New Roman" pitchFamily="18" charset="0"/>
              </a:rPr>
              <a:t>body weight</a:t>
            </a:r>
            <a:r>
              <a:rPr lang="en-US" sz="2400" dirty="0" smtClean="0">
                <a:latin typeface="Times New Roman" pitchFamily="18" charset="0"/>
                <a:cs typeface="Times New Roman" pitchFamily="18" charset="0"/>
              </a:rPr>
              <a:t> and </a:t>
            </a:r>
            <a:r>
              <a:rPr lang="en-US" sz="2400" dirty="0" smtClean="0">
                <a:solidFill>
                  <a:srgbClr val="00B0F0"/>
                </a:solidFill>
                <a:latin typeface="Times New Roman" pitchFamily="18" charset="0"/>
                <a:cs typeface="Times New Roman" pitchFamily="18" charset="0"/>
              </a:rPr>
              <a:t>stature</a:t>
            </a:r>
            <a:r>
              <a:rPr lang="en-US" sz="2400" dirty="0" smtClean="0">
                <a:latin typeface="Times New Roman" pitchFamily="18" charset="0"/>
                <a:cs typeface="Times New Roman" pitchFamily="18" charset="0"/>
              </a:rPr>
              <a:t> (or </a:t>
            </a:r>
            <a:r>
              <a:rPr lang="en-US" sz="2400" dirty="0" smtClean="0">
                <a:solidFill>
                  <a:srgbClr val="00B0F0"/>
                </a:solidFill>
                <a:latin typeface="Times New Roman" pitchFamily="18" charset="0"/>
                <a:cs typeface="Times New Roman" pitchFamily="18" charset="0"/>
              </a:rPr>
              <a:t>length</a:t>
            </a:r>
            <a:r>
              <a:rPr lang="en-US" sz="2400" dirty="0" smtClean="0">
                <a:latin typeface="Times New Roman" pitchFamily="18" charset="0"/>
                <a:cs typeface="Times New Roman" pitchFamily="18" charset="0"/>
              </a:rPr>
              <a:t>, in the case of infants and young children unable to stand without assistance). </a:t>
            </a:r>
          </a:p>
          <a:p>
            <a:pPr marL="0" indent="3175" algn="just" rtl="0" eaLnBrk="1" hangingPunct="1">
              <a:lnSpc>
                <a:spcPct val="80000"/>
              </a:lnSpc>
              <a:buFont typeface="Courier New" pitchFamily="49" charset="0"/>
              <a:buChar char="o"/>
            </a:pPr>
            <a:endParaRPr lang="en-US" sz="2400" dirty="0" smtClean="0">
              <a:latin typeface="Times New Roman" pitchFamily="18" charset="0"/>
              <a:cs typeface="Times New Roman" pitchFamily="18" charset="0"/>
            </a:endParaRPr>
          </a:p>
          <a:p>
            <a:pPr marL="0" indent="3175" algn="just" rtl="0" eaLnBrk="1" hangingPunct="1">
              <a:lnSpc>
                <a:spcPct val="80000"/>
              </a:lnSpc>
              <a:buNone/>
            </a:pPr>
            <a:endParaRPr lang="en-US" sz="2400" dirty="0" smtClean="0">
              <a:latin typeface="Times New Roman" pitchFamily="18" charset="0"/>
              <a:cs typeface="Times New Roman" pitchFamily="18" charset="0"/>
            </a:endParaRPr>
          </a:p>
          <a:p>
            <a:pPr marL="0" indent="3175" algn="just" rtl="0" eaLnBrk="1" hangingPunct="1">
              <a:lnSpc>
                <a:spcPct val="80000"/>
              </a:lnSpc>
              <a:buFont typeface="Courier New" pitchFamily="49" charset="0"/>
              <a:buChar char="o"/>
            </a:pPr>
            <a:r>
              <a:rPr lang="en-US" sz="2400" dirty="0" smtClean="0">
                <a:latin typeface="Times New Roman" pitchFamily="18" charset="0"/>
                <a:cs typeface="Times New Roman" pitchFamily="18" charset="0"/>
              </a:rPr>
              <a:t> Marked </a:t>
            </a:r>
            <a:r>
              <a:rPr lang="en-US" sz="2400" dirty="0" smtClean="0">
                <a:solidFill>
                  <a:srgbClr val="00B0F0"/>
                </a:solidFill>
                <a:latin typeface="Times New Roman" pitchFamily="18" charset="0"/>
                <a:cs typeface="Times New Roman" pitchFamily="18" charset="0"/>
              </a:rPr>
              <a:t>weight loss </a:t>
            </a:r>
            <a:r>
              <a:rPr lang="en-US" sz="2400" dirty="0" smtClean="0">
                <a:latin typeface="Times New Roman" pitchFamily="18" charset="0"/>
                <a:cs typeface="Times New Roman" pitchFamily="18" charset="0"/>
              </a:rPr>
              <a:t>is generally viewed as a manifestation of serious</a:t>
            </a:r>
            <a:r>
              <a:rPr lang="en-US" sz="2400" dirty="0" smtClean="0">
                <a:solidFill>
                  <a:srgbClr val="990099"/>
                </a:solidFill>
                <a:latin typeface="Times New Roman" pitchFamily="18" charset="0"/>
                <a:cs typeface="Times New Roman" pitchFamily="18" charset="0"/>
              </a:rPr>
              <a:t> </a:t>
            </a:r>
            <a:r>
              <a:rPr lang="en-US" sz="2400" dirty="0" smtClean="0">
                <a:solidFill>
                  <a:srgbClr val="00B0F0"/>
                </a:solidFill>
                <a:latin typeface="Times New Roman" pitchFamily="18" charset="0"/>
                <a:cs typeface="Times New Roman" pitchFamily="18" charset="0"/>
              </a:rPr>
              <a:t>disease</a:t>
            </a:r>
            <a:r>
              <a:rPr lang="en-US" sz="2400" dirty="0" smtClean="0">
                <a:latin typeface="Times New Roman" pitchFamily="18" charset="0"/>
                <a:cs typeface="Times New Roman" pitchFamily="18" charset="0"/>
              </a:rPr>
              <a:t>.</a:t>
            </a:r>
          </a:p>
          <a:p>
            <a:pPr marL="0" indent="3175" algn="just" rtl="0" eaLnBrk="1" hangingPunct="1">
              <a:lnSpc>
                <a:spcPct val="80000"/>
              </a:lnSpc>
              <a:buFont typeface="Courier New" pitchFamily="49" charset="0"/>
              <a:buChar char="o"/>
            </a:pPr>
            <a:endParaRPr lang="en-US" sz="2400" dirty="0" smtClean="0">
              <a:latin typeface="Times New Roman" pitchFamily="18" charset="0"/>
              <a:cs typeface="Times New Roman" pitchFamily="18" charset="0"/>
            </a:endParaRPr>
          </a:p>
          <a:p>
            <a:pPr marL="0" indent="3175" algn="just" rtl="0" eaLnBrk="1" hangingPunct="1">
              <a:lnSpc>
                <a:spcPct val="80000"/>
              </a:lnSpc>
              <a:buFont typeface="Courier New" pitchFamily="49" charset="0"/>
              <a:buChar char="o"/>
            </a:pPr>
            <a:r>
              <a:rPr lang="en-US" sz="2400" dirty="0" smtClean="0">
                <a:latin typeface="Times New Roman" pitchFamily="18" charset="0"/>
                <a:cs typeface="Times New Roman" pitchFamily="18" charset="0"/>
              </a:rPr>
              <a:t> Weight is an important variable in equations predicting </a:t>
            </a:r>
            <a:r>
              <a:rPr lang="en-US" sz="2400" dirty="0" smtClean="0">
                <a:solidFill>
                  <a:srgbClr val="00B0F0"/>
                </a:solidFill>
                <a:latin typeface="Times New Roman" pitchFamily="18" charset="0"/>
                <a:cs typeface="Times New Roman" pitchFamily="18" charset="0"/>
              </a:rPr>
              <a:t>energy expenditure</a:t>
            </a:r>
            <a:r>
              <a:rPr lang="en-US" sz="2400" dirty="0" smtClean="0">
                <a:latin typeface="Times New Roman" pitchFamily="18" charset="0"/>
                <a:cs typeface="Times New Roman" pitchFamily="18" charset="0"/>
              </a:rPr>
              <a:t> and in </a:t>
            </a:r>
            <a:r>
              <a:rPr lang="en-US" sz="2400" dirty="0" err="1" smtClean="0">
                <a:solidFill>
                  <a:srgbClr val="00B0F0"/>
                </a:solidFill>
                <a:latin typeface="Times New Roman" pitchFamily="18" charset="0"/>
                <a:cs typeface="Times New Roman" pitchFamily="18" charset="0"/>
              </a:rPr>
              <a:t>Quetelet’s</a:t>
            </a:r>
            <a:r>
              <a:rPr lang="en-US" sz="2400" dirty="0" smtClean="0">
                <a:solidFill>
                  <a:srgbClr val="00B0F0"/>
                </a:solidFill>
                <a:latin typeface="Times New Roman" pitchFamily="18" charset="0"/>
                <a:cs typeface="Times New Roman" pitchFamily="18" charset="0"/>
              </a:rPr>
              <a:t> index</a:t>
            </a:r>
            <a:r>
              <a:rPr lang="en-US" sz="2400" dirty="0" smtClean="0">
                <a:solidFill>
                  <a:srgbClr val="990099"/>
                </a:solidFill>
                <a:latin typeface="Times New Roman" pitchFamily="18" charset="0"/>
                <a:cs typeface="Times New Roman" pitchFamily="18" charset="0"/>
              </a:rPr>
              <a:t>.  </a:t>
            </a:r>
          </a:p>
        </p:txBody>
      </p:sp>
      <p:pic>
        <p:nvPicPr>
          <p:cNvPr id="54274" name="Picture 2" descr="http://t1.gstatic.com/images?q=tbn:ANd9GcQeYuMjntL0r3gBl17EUhGp5MPuIjgwf4jt-CzKW6qYBwrtVids6Ts6Vac">
            <a:hlinkClick r:id="rId2"/>
          </p:cNvPr>
          <p:cNvPicPr>
            <a:picLocks noChangeAspect="1" noChangeArrowheads="1"/>
          </p:cNvPicPr>
          <p:nvPr/>
        </p:nvPicPr>
        <p:blipFill>
          <a:blip r:embed="rId3" cstate="print"/>
          <a:srcRect/>
          <a:stretch>
            <a:fillRect/>
          </a:stretch>
        </p:blipFill>
        <p:spPr bwMode="auto">
          <a:xfrm>
            <a:off x="6858000" y="5486400"/>
            <a:ext cx="2076450" cy="1209676"/>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Slide Number Placeholder 7"/>
          <p:cNvSpPr>
            <a:spLocks noGrp="1"/>
          </p:cNvSpPr>
          <p:nvPr>
            <p:ph type="sldNum" sz="quarter" idx="12"/>
          </p:nvPr>
        </p:nvSpPr>
        <p:spPr>
          <a:noFill/>
        </p:spPr>
        <p:txBody>
          <a:bodyPr/>
          <a:lstStyle/>
          <a:p>
            <a:fld id="{169C8ACA-81C4-4BEA-A9CB-9159A245D8A1}" type="slidenum">
              <a:rPr lang="ar-SA" smtClean="0">
                <a:latin typeface="Arial" charset="0"/>
                <a:cs typeface="Arial" charset="0"/>
              </a:rPr>
              <a:pPr/>
              <a:t>17</a:t>
            </a:fld>
            <a:endParaRPr lang="en-US" smtClean="0">
              <a:latin typeface="Arial" charset="0"/>
              <a:cs typeface="Arial" charset="0"/>
            </a:endParaRPr>
          </a:p>
        </p:txBody>
      </p:sp>
      <p:sp>
        <p:nvSpPr>
          <p:cNvPr id="26627" name="Rectangle 3"/>
          <p:cNvSpPr>
            <a:spLocks noGrp="1" noChangeArrowheads="1"/>
          </p:cNvSpPr>
          <p:nvPr>
            <p:ph type="body" sz="half" idx="1"/>
          </p:nvPr>
        </p:nvSpPr>
        <p:spPr>
          <a:xfrm>
            <a:off x="304800" y="1371600"/>
            <a:ext cx="8229600" cy="1981200"/>
          </a:xfrm>
        </p:spPr>
        <p:txBody>
          <a:bodyPr/>
          <a:lstStyle/>
          <a:p>
            <a:pPr marL="0" indent="3175" algn="just" rtl="0" eaLnBrk="1" hangingPunct="1">
              <a:buFont typeface="Wingdings" pitchFamily="2" charset="2"/>
              <a:buChar char="v"/>
              <a:defRPr/>
            </a:pPr>
            <a:r>
              <a:rPr lang="en-US" sz="2400" dirty="0" smtClean="0">
                <a:solidFill>
                  <a:schemeClr val="accent4">
                    <a:lumMod val="75000"/>
                    <a:lumOff val="25000"/>
                  </a:schemeClr>
                </a:solidFill>
                <a:latin typeface="Times New Roman" pitchFamily="18" charset="0"/>
                <a:cs typeface="Times New Roman" pitchFamily="18" charset="0"/>
              </a:rPr>
              <a:t>Recent changes in body weight are a better indicator or nutritional status than are static weight measurements.  This can be done using the following equations: </a:t>
            </a:r>
          </a:p>
          <a:p>
            <a:pPr marL="0" indent="3175" algn="just" rtl="0" eaLnBrk="1" hangingPunct="1">
              <a:buFontTx/>
              <a:buNone/>
              <a:defRPr/>
            </a:pPr>
            <a:endParaRPr lang="en-US" sz="2800" dirty="0" smtClean="0"/>
          </a:p>
          <a:p>
            <a:pPr marL="0" indent="3175" algn="just" rtl="0" eaLnBrk="1" hangingPunct="1">
              <a:buFontTx/>
              <a:buAutoNum type="arabicPeriod"/>
              <a:defRPr/>
            </a:pPr>
            <a:endParaRPr lang="en-US" sz="2400" dirty="0" smtClean="0"/>
          </a:p>
        </p:txBody>
      </p:sp>
      <p:graphicFrame>
        <p:nvGraphicFramePr>
          <p:cNvPr id="1026" name="Object 8"/>
          <p:cNvGraphicFramePr>
            <a:graphicFrameLocks noChangeAspect="1"/>
          </p:cNvGraphicFramePr>
          <p:nvPr>
            <p:ph sz="quarter" idx="2"/>
          </p:nvPr>
        </p:nvGraphicFramePr>
        <p:xfrm>
          <a:off x="636588" y="2895600"/>
          <a:ext cx="7543800" cy="990600"/>
        </p:xfrm>
        <a:graphic>
          <a:graphicData uri="http://schemas.openxmlformats.org/presentationml/2006/ole">
            <p:oleObj spid="_x0000_s1026" name="Equation" r:id="rId3" imgW="2781000" imgH="431640" progId="Equation.3">
              <p:embed/>
            </p:oleObj>
          </a:graphicData>
        </a:graphic>
      </p:graphicFrame>
      <p:graphicFrame>
        <p:nvGraphicFramePr>
          <p:cNvPr id="1027" name="Object 12"/>
          <p:cNvGraphicFramePr>
            <a:graphicFrameLocks noChangeAspect="1"/>
          </p:cNvGraphicFramePr>
          <p:nvPr>
            <p:ph sz="quarter" idx="3"/>
          </p:nvPr>
        </p:nvGraphicFramePr>
        <p:xfrm>
          <a:off x="609600" y="4648200"/>
          <a:ext cx="7467600" cy="990600"/>
        </p:xfrm>
        <a:graphic>
          <a:graphicData uri="http://schemas.openxmlformats.org/presentationml/2006/ole">
            <p:oleObj spid="_x0000_s1027" name="Equation" r:id="rId4" imgW="3479760" imgH="431640" progId="Equation.3">
              <p:embed/>
            </p:oleObj>
          </a:graphicData>
        </a:graphic>
      </p:graphicFrame>
      <p:sp>
        <p:nvSpPr>
          <p:cNvPr id="1030" name="Rectangle 2"/>
          <p:cNvSpPr>
            <a:spLocks noGrp="1" noChangeArrowheads="1"/>
          </p:cNvSpPr>
          <p:nvPr>
            <p:ph type="title"/>
          </p:nvPr>
        </p:nvSpPr>
        <p:spPr/>
        <p:txBody>
          <a:bodyPr/>
          <a:lstStyle/>
          <a:p>
            <a:pPr algn="l" rtl="0" eaLnBrk="1" hangingPunct="1"/>
            <a:r>
              <a:rPr lang="en-US" sz="3200" b="1" i="1" u="sng" dirty="0" smtClean="0">
                <a:solidFill>
                  <a:srgbClr val="0070C0"/>
                </a:solidFill>
                <a:latin typeface="Times New Roman" pitchFamily="18" charset="0"/>
                <a:cs typeface="Times New Roman" pitchFamily="18" charset="0"/>
              </a:rPr>
              <a:t>3. Physical Examination:</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5"/>
          <p:cNvSpPr>
            <a:spLocks noGrp="1"/>
          </p:cNvSpPr>
          <p:nvPr>
            <p:ph type="sldNum" sz="quarter" idx="12"/>
          </p:nvPr>
        </p:nvSpPr>
        <p:spPr>
          <a:noFill/>
        </p:spPr>
        <p:txBody>
          <a:bodyPr/>
          <a:lstStyle/>
          <a:p>
            <a:fld id="{4FD767ED-9772-486F-ABF0-C4605E7517BE}" type="slidenum">
              <a:rPr lang="ar-SA" smtClean="0">
                <a:latin typeface="Arial" charset="0"/>
                <a:cs typeface="Arial" charset="0"/>
              </a:rPr>
              <a:pPr/>
              <a:t>18</a:t>
            </a:fld>
            <a:endParaRPr lang="en-US" smtClean="0">
              <a:latin typeface="Arial" charset="0"/>
              <a:cs typeface="Arial" charset="0"/>
            </a:endParaRPr>
          </a:p>
        </p:txBody>
      </p:sp>
      <p:sp>
        <p:nvSpPr>
          <p:cNvPr id="27651" name="Rectangle 3"/>
          <p:cNvSpPr>
            <a:spLocks noGrp="1" noChangeArrowheads="1"/>
          </p:cNvSpPr>
          <p:nvPr>
            <p:ph type="body" idx="1"/>
          </p:nvPr>
        </p:nvSpPr>
        <p:spPr>
          <a:xfrm>
            <a:off x="457200" y="1447800"/>
            <a:ext cx="8229600" cy="5592763"/>
          </a:xfrm>
        </p:spPr>
        <p:txBody>
          <a:bodyPr/>
          <a:lstStyle/>
          <a:p>
            <a:pPr marL="0" indent="3175" algn="just" rtl="0" eaLnBrk="1" hangingPunct="1">
              <a:lnSpc>
                <a:spcPct val="80000"/>
              </a:lnSpc>
              <a:buFont typeface="Wingdings" pitchFamily="2" charset="2"/>
              <a:buChar char="§"/>
            </a:pPr>
            <a:r>
              <a:rPr lang="en-US" sz="2400" dirty="0" smtClean="0">
                <a:latin typeface="Times New Roman" pitchFamily="18" charset="0"/>
                <a:cs typeface="Times New Roman" pitchFamily="18" charset="0"/>
              </a:rPr>
              <a:t>A weight loss </a:t>
            </a:r>
            <a:r>
              <a:rPr lang="en-US" sz="2400" dirty="0" smtClean="0">
                <a:solidFill>
                  <a:srgbClr val="990099"/>
                </a:solidFill>
                <a:latin typeface="Times New Roman" pitchFamily="18" charset="0"/>
                <a:cs typeface="Times New Roman" pitchFamily="18" charset="0"/>
              </a:rPr>
              <a:t>&lt;5%</a:t>
            </a:r>
            <a:r>
              <a:rPr lang="en-US" sz="2400" dirty="0" smtClean="0">
                <a:latin typeface="Times New Roman" pitchFamily="18" charset="0"/>
                <a:cs typeface="Times New Roman" pitchFamily="18" charset="0"/>
              </a:rPr>
              <a:t> is considered </a:t>
            </a:r>
            <a:r>
              <a:rPr lang="en-US" sz="2400" dirty="0" smtClean="0">
                <a:solidFill>
                  <a:srgbClr val="990099"/>
                </a:solidFill>
                <a:latin typeface="Times New Roman" pitchFamily="18" charset="0"/>
                <a:cs typeface="Times New Roman" pitchFamily="18" charset="0"/>
              </a:rPr>
              <a:t>small</a:t>
            </a:r>
            <a:r>
              <a:rPr lang="en-US" sz="2400" dirty="0" smtClean="0">
                <a:latin typeface="Times New Roman" pitchFamily="18" charset="0"/>
                <a:cs typeface="Times New Roman" pitchFamily="18" charset="0"/>
              </a:rPr>
              <a:t>. </a:t>
            </a:r>
          </a:p>
          <a:p>
            <a:pPr marL="0" indent="3175" algn="just" rtl="0" eaLnBrk="1" hangingPunct="1">
              <a:lnSpc>
                <a:spcPct val="80000"/>
              </a:lnSpc>
              <a:buFontTx/>
              <a:buNone/>
            </a:pPr>
            <a:endParaRPr lang="en-US" sz="2400" dirty="0" smtClean="0">
              <a:latin typeface="Times New Roman" pitchFamily="18" charset="0"/>
              <a:cs typeface="Times New Roman" pitchFamily="18" charset="0"/>
            </a:endParaRPr>
          </a:p>
          <a:p>
            <a:pPr marL="0" indent="3175" algn="just" rtl="0" eaLnBrk="1" hangingPunct="1">
              <a:lnSpc>
                <a:spcPct val="80000"/>
              </a:lnSpc>
              <a:buFont typeface="Wingdings" pitchFamily="2" charset="2"/>
              <a:buChar char="§"/>
            </a:pPr>
            <a:r>
              <a:rPr lang="en-US" sz="2400" dirty="0" smtClean="0">
                <a:latin typeface="Times New Roman" pitchFamily="18" charset="0"/>
                <a:cs typeface="Times New Roman" pitchFamily="18" charset="0"/>
              </a:rPr>
              <a:t>A </a:t>
            </a:r>
            <a:r>
              <a:rPr lang="en-US" sz="2400" dirty="0" smtClean="0">
                <a:solidFill>
                  <a:srgbClr val="990099"/>
                </a:solidFill>
                <a:latin typeface="Times New Roman" pitchFamily="18" charset="0"/>
                <a:cs typeface="Times New Roman" pitchFamily="18" charset="0"/>
              </a:rPr>
              <a:t>5% to 10%</a:t>
            </a:r>
            <a:r>
              <a:rPr lang="en-US" sz="2400" dirty="0" smtClean="0">
                <a:latin typeface="Times New Roman" pitchFamily="18" charset="0"/>
                <a:cs typeface="Times New Roman" pitchFamily="18" charset="0"/>
              </a:rPr>
              <a:t> weight loss is considered potentially </a:t>
            </a:r>
            <a:r>
              <a:rPr lang="en-US" sz="2400" dirty="0" smtClean="0">
                <a:solidFill>
                  <a:srgbClr val="990099"/>
                </a:solidFill>
                <a:latin typeface="Times New Roman" pitchFamily="18" charset="0"/>
                <a:cs typeface="Times New Roman" pitchFamily="18" charset="0"/>
              </a:rPr>
              <a:t>significant</a:t>
            </a:r>
            <a:r>
              <a:rPr lang="en-US" sz="2400" dirty="0" smtClean="0">
                <a:latin typeface="Times New Roman" pitchFamily="18" charset="0"/>
                <a:cs typeface="Times New Roman" pitchFamily="18" charset="0"/>
              </a:rPr>
              <a:t>. </a:t>
            </a:r>
          </a:p>
          <a:p>
            <a:pPr marL="0" indent="3175" algn="just" rtl="0" eaLnBrk="1" hangingPunct="1">
              <a:lnSpc>
                <a:spcPct val="80000"/>
              </a:lnSpc>
              <a:buFontTx/>
              <a:buNone/>
            </a:pPr>
            <a:endParaRPr lang="en-US" sz="2400" dirty="0" smtClean="0">
              <a:latin typeface="Times New Roman" pitchFamily="18" charset="0"/>
              <a:cs typeface="Times New Roman" pitchFamily="18" charset="0"/>
            </a:endParaRPr>
          </a:p>
          <a:p>
            <a:pPr marL="0" indent="3175" algn="just" rtl="0" eaLnBrk="1" hangingPunct="1">
              <a:lnSpc>
                <a:spcPct val="80000"/>
              </a:lnSpc>
              <a:buFont typeface="Wingdings" pitchFamily="2" charset="2"/>
              <a:buChar char="§"/>
            </a:pPr>
            <a:r>
              <a:rPr lang="en-US" sz="2400" dirty="0" smtClean="0">
                <a:latin typeface="Times New Roman" pitchFamily="18" charset="0"/>
                <a:cs typeface="Times New Roman" pitchFamily="18" charset="0"/>
              </a:rPr>
              <a:t>A weight loss </a:t>
            </a:r>
            <a:r>
              <a:rPr lang="en-US" sz="2400" dirty="0" smtClean="0">
                <a:solidFill>
                  <a:srgbClr val="990099"/>
                </a:solidFill>
                <a:latin typeface="Times New Roman" pitchFamily="18" charset="0"/>
                <a:cs typeface="Times New Roman" pitchFamily="18" charset="0"/>
              </a:rPr>
              <a:t>&gt; 10%</a:t>
            </a:r>
            <a:r>
              <a:rPr lang="en-US" sz="2400" dirty="0" smtClean="0">
                <a:latin typeface="Times New Roman" pitchFamily="18" charset="0"/>
                <a:cs typeface="Times New Roman" pitchFamily="18" charset="0"/>
              </a:rPr>
              <a:t> is considered </a:t>
            </a:r>
            <a:r>
              <a:rPr lang="en-US" sz="2400" dirty="0" smtClean="0">
                <a:solidFill>
                  <a:srgbClr val="990099"/>
                </a:solidFill>
                <a:latin typeface="Times New Roman" pitchFamily="18" charset="0"/>
                <a:cs typeface="Times New Roman" pitchFamily="18" charset="0"/>
              </a:rPr>
              <a:t>definitely significant</a:t>
            </a:r>
            <a:r>
              <a:rPr lang="en-US" sz="2400" dirty="0" smtClean="0">
                <a:latin typeface="Times New Roman" pitchFamily="18" charset="0"/>
                <a:cs typeface="Times New Roman" pitchFamily="18" charset="0"/>
              </a:rPr>
              <a:t>. </a:t>
            </a:r>
          </a:p>
          <a:p>
            <a:pPr marL="0" indent="3175" algn="just" rtl="0" eaLnBrk="1" hangingPunct="1">
              <a:lnSpc>
                <a:spcPct val="80000"/>
              </a:lnSpc>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lnSpc>
                <a:spcPct val="80000"/>
              </a:lnSpc>
              <a:buFont typeface="Wingdings" pitchFamily="2" charset="2"/>
              <a:buChar char="§"/>
            </a:pPr>
            <a:r>
              <a:rPr lang="en-US" sz="2400" dirty="0" smtClean="0">
                <a:latin typeface="Times New Roman" pitchFamily="18" charset="0"/>
                <a:cs typeface="Times New Roman" pitchFamily="18" charset="0"/>
              </a:rPr>
              <a:t>A change in body weight </a:t>
            </a:r>
            <a:r>
              <a:rPr lang="en-US" sz="2400" dirty="0" smtClean="0">
                <a:solidFill>
                  <a:srgbClr val="990099"/>
                </a:solidFill>
                <a:latin typeface="Times New Roman" pitchFamily="18" charset="0"/>
                <a:cs typeface="Times New Roman" pitchFamily="18" charset="0"/>
              </a:rPr>
              <a:t>&gt; 1 lb/d (0.5 kg/d) indicates fluid shifts</a:t>
            </a:r>
            <a:r>
              <a:rPr lang="en-US" sz="2400" dirty="0" smtClean="0">
                <a:latin typeface="Times New Roman" pitchFamily="18" charset="0"/>
                <a:cs typeface="Times New Roman" pitchFamily="18" charset="0"/>
              </a:rPr>
              <a:t> and not a true change in body weight. </a:t>
            </a:r>
          </a:p>
          <a:p>
            <a:pPr marL="0" indent="3175" algn="just" rtl="0" eaLnBrk="1" hangingPunct="1">
              <a:lnSpc>
                <a:spcPct val="80000"/>
              </a:lnSpc>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lnSpc>
                <a:spcPct val="80000"/>
              </a:lnSpc>
              <a:buFont typeface="Wingdings" pitchFamily="2" charset="2"/>
              <a:buChar char="§"/>
            </a:pPr>
            <a:r>
              <a:rPr lang="en-US" sz="2400" dirty="0" smtClean="0">
                <a:latin typeface="Times New Roman" pitchFamily="18" charset="0"/>
                <a:cs typeface="Times New Roman" pitchFamily="18" charset="0"/>
              </a:rPr>
              <a:t>The </a:t>
            </a:r>
            <a:r>
              <a:rPr lang="en-US" sz="2400" dirty="0" smtClean="0">
                <a:solidFill>
                  <a:srgbClr val="990099"/>
                </a:solidFill>
                <a:latin typeface="Times New Roman" pitchFamily="18" charset="0"/>
                <a:cs typeface="Times New Roman" pitchFamily="18" charset="0"/>
              </a:rPr>
              <a:t>rate</a:t>
            </a:r>
            <a:r>
              <a:rPr lang="en-US" sz="2400" dirty="0" smtClean="0">
                <a:latin typeface="Times New Roman" pitchFamily="18" charset="0"/>
                <a:cs typeface="Times New Roman" pitchFamily="18" charset="0"/>
              </a:rPr>
              <a:t> of weight loss is as important to consider as the </a:t>
            </a:r>
            <a:r>
              <a:rPr lang="en-US" sz="2400" dirty="0" smtClean="0">
                <a:solidFill>
                  <a:srgbClr val="990099"/>
                </a:solidFill>
                <a:latin typeface="Times New Roman" pitchFamily="18" charset="0"/>
                <a:cs typeface="Times New Roman" pitchFamily="18" charset="0"/>
              </a:rPr>
              <a:t>amount</a:t>
            </a:r>
            <a:r>
              <a:rPr lang="en-US" sz="2400" dirty="0" smtClean="0">
                <a:latin typeface="Times New Roman" pitchFamily="18" charset="0"/>
                <a:cs typeface="Times New Roman" pitchFamily="18" charset="0"/>
              </a:rPr>
              <a:t> lost. A </a:t>
            </a:r>
            <a:r>
              <a:rPr lang="en-US" sz="2400" dirty="0" smtClean="0">
                <a:solidFill>
                  <a:srgbClr val="990099"/>
                </a:solidFill>
                <a:latin typeface="Times New Roman" pitchFamily="18" charset="0"/>
                <a:cs typeface="Times New Roman" pitchFamily="18" charset="0"/>
              </a:rPr>
              <a:t>12% weight loss</a:t>
            </a:r>
            <a:r>
              <a:rPr lang="en-US" sz="2400" dirty="0" smtClean="0">
                <a:latin typeface="Times New Roman" pitchFamily="18" charset="0"/>
                <a:cs typeface="Times New Roman" pitchFamily="18" charset="0"/>
              </a:rPr>
              <a:t> during the past </a:t>
            </a:r>
            <a:r>
              <a:rPr lang="en-US" sz="2400" dirty="0" smtClean="0">
                <a:solidFill>
                  <a:srgbClr val="990099"/>
                </a:solidFill>
                <a:latin typeface="Times New Roman" pitchFamily="18" charset="0"/>
                <a:cs typeface="Times New Roman" pitchFamily="18" charset="0"/>
              </a:rPr>
              <a:t>6 months</a:t>
            </a:r>
            <a:r>
              <a:rPr lang="en-US" sz="2400" dirty="0" smtClean="0">
                <a:latin typeface="Times New Roman" pitchFamily="18" charset="0"/>
                <a:cs typeface="Times New Roman" pitchFamily="18" charset="0"/>
              </a:rPr>
              <a:t> is </a:t>
            </a:r>
            <a:r>
              <a:rPr lang="en-US" sz="2400" dirty="0" smtClean="0">
                <a:solidFill>
                  <a:srgbClr val="990099"/>
                </a:solidFill>
                <a:latin typeface="Times New Roman" pitchFamily="18" charset="0"/>
                <a:cs typeface="Times New Roman" pitchFamily="18" charset="0"/>
              </a:rPr>
              <a:t>more significant</a:t>
            </a:r>
            <a:r>
              <a:rPr lang="en-US" sz="2400" dirty="0" smtClean="0">
                <a:latin typeface="Times New Roman" pitchFamily="18" charset="0"/>
                <a:cs typeface="Times New Roman" pitchFamily="18" charset="0"/>
              </a:rPr>
              <a:t> than a similar weight loss during the past </a:t>
            </a:r>
            <a:r>
              <a:rPr lang="en-US" sz="2400" dirty="0" smtClean="0">
                <a:solidFill>
                  <a:srgbClr val="990099"/>
                </a:solidFill>
                <a:latin typeface="Times New Roman" pitchFamily="18" charset="0"/>
                <a:cs typeface="Times New Roman" pitchFamily="18" charset="0"/>
              </a:rPr>
              <a:t>12 months</a:t>
            </a:r>
            <a:r>
              <a:rPr lang="en-US" sz="2400" dirty="0" smtClean="0">
                <a:latin typeface="Times New Roman" pitchFamily="18" charset="0"/>
                <a:cs typeface="Times New Roman" pitchFamily="18" charset="0"/>
              </a:rPr>
              <a:t>. </a:t>
            </a:r>
          </a:p>
        </p:txBody>
      </p:sp>
      <p:sp>
        <p:nvSpPr>
          <p:cNvPr id="27652" name="Rectangle 2"/>
          <p:cNvSpPr>
            <a:spLocks noGrp="1" noChangeArrowheads="1"/>
          </p:cNvSpPr>
          <p:nvPr>
            <p:ph type="title"/>
          </p:nvPr>
        </p:nvSpPr>
        <p:spPr/>
        <p:txBody>
          <a:bodyPr/>
          <a:lstStyle/>
          <a:p>
            <a:pPr algn="l" rtl="0" eaLnBrk="1" hangingPunct="1"/>
            <a:r>
              <a:rPr lang="en-US" sz="3200" b="1" i="1" u="sng" dirty="0" smtClean="0">
                <a:solidFill>
                  <a:srgbClr val="0070C0"/>
                </a:solidFill>
                <a:latin typeface="Times New Roman" pitchFamily="18" charset="0"/>
                <a:cs typeface="Times New Roman" pitchFamily="18" charset="0"/>
              </a:rPr>
              <a:t>3. Physical Examination:</a:t>
            </a:r>
          </a:p>
        </p:txBody>
      </p:sp>
      <p:pic>
        <p:nvPicPr>
          <p:cNvPr id="51202" name="Picture 2" descr="http://t0.gstatic.com/images?q=tbn:ANd9GcTwRNo0cBSA7xK2gdB3dEveCzUmZIDaWRpIPflTomJWFQch-_TXcF9n_A">
            <a:hlinkClick r:id="rId2"/>
          </p:cNvPr>
          <p:cNvPicPr>
            <a:picLocks noChangeAspect="1" noChangeArrowheads="1"/>
          </p:cNvPicPr>
          <p:nvPr/>
        </p:nvPicPr>
        <p:blipFill>
          <a:blip r:embed="rId3" cstate="print"/>
          <a:srcRect/>
          <a:stretch>
            <a:fillRect/>
          </a:stretch>
        </p:blipFill>
        <p:spPr bwMode="auto">
          <a:xfrm>
            <a:off x="7696200" y="5715000"/>
            <a:ext cx="1123950" cy="857251"/>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5"/>
          <p:cNvSpPr>
            <a:spLocks noGrp="1"/>
          </p:cNvSpPr>
          <p:nvPr>
            <p:ph type="sldNum" sz="quarter" idx="12"/>
          </p:nvPr>
        </p:nvSpPr>
        <p:spPr>
          <a:noFill/>
        </p:spPr>
        <p:txBody>
          <a:bodyPr/>
          <a:lstStyle/>
          <a:p>
            <a:fld id="{84B6CFD5-F8AE-4A17-9B1A-C59812C9081D}" type="slidenum">
              <a:rPr lang="ar-SA" smtClean="0">
                <a:latin typeface="Arial" charset="0"/>
                <a:cs typeface="Arial" charset="0"/>
              </a:rPr>
              <a:pPr/>
              <a:t>19</a:t>
            </a:fld>
            <a:endParaRPr lang="en-US" dirty="0" smtClean="0">
              <a:latin typeface="Arial" charset="0"/>
              <a:cs typeface="Arial" charset="0"/>
            </a:endParaRPr>
          </a:p>
        </p:txBody>
      </p:sp>
      <p:sp>
        <p:nvSpPr>
          <p:cNvPr id="37891" name="Rectangle 2"/>
          <p:cNvSpPr>
            <a:spLocks noGrp="1" noChangeArrowheads="1"/>
          </p:cNvSpPr>
          <p:nvPr>
            <p:ph type="title"/>
          </p:nvPr>
        </p:nvSpPr>
        <p:spPr/>
        <p:txBody>
          <a:bodyPr/>
          <a:lstStyle/>
          <a:p>
            <a:pPr algn="l" rtl="0" eaLnBrk="1" hangingPunct="1"/>
            <a:r>
              <a:rPr lang="en-US" sz="3200" b="1" i="1" u="sng" dirty="0" smtClean="0">
                <a:solidFill>
                  <a:srgbClr val="FF0000"/>
                </a:solidFill>
                <a:latin typeface="Times New Roman" pitchFamily="18" charset="0"/>
                <a:cs typeface="Times New Roman" pitchFamily="18" charset="0"/>
              </a:rPr>
              <a:t>Estimating Body Weight:</a:t>
            </a:r>
          </a:p>
        </p:txBody>
      </p:sp>
      <p:sp>
        <p:nvSpPr>
          <p:cNvPr id="37892" name="Rectangle 3"/>
          <p:cNvSpPr>
            <a:spLocks noGrp="1" noChangeArrowheads="1"/>
          </p:cNvSpPr>
          <p:nvPr>
            <p:ph type="body" idx="1"/>
          </p:nvPr>
        </p:nvSpPr>
        <p:spPr/>
        <p:txBody>
          <a:bodyPr/>
          <a:lstStyle/>
          <a:p>
            <a:pPr marL="0" indent="3175" algn="just" rtl="0" eaLnBrk="1" hangingPunct="1">
              <a:lnSpc>
                <a:spcPct val="90000"/>
              </a:lnSpc>
              <a:buFont typeface="Wingdings" pitchFamily="2" charset="2"/>
              <a:buChar char="§"/>
            </a:pPr>
            <a:r>
              <a:rPr lang="en-US" sz="2400" dirty="0" smtClean="0">
                <a:latin typeface="Times New Roman" pitchFamily="18" charset="0"/>
                <a:cs typeface="Times New Roman" pitchFamily="18" charset="0"/>
              </a:rPr>
              <a:t>It is estimated that about </a:t>
            </a:r>
            <a:r>
              <a:rPr lang="en-US" sz="2400" dirty="0" smtClean="0">
                <a:solidFill>
                  <a:srgbClr val="990099"/>
                </a:solidFill>
                <a:latin typeface="Times New Roman" pitchFamily="18" charset="0"/>
                <a:cs typeface="Times New Roman" pitchFamily="18" charset="0"/>
              </a:rPr>
              <a:t>22%</a:t>
            </a:r>
            <a:r>
              <a:rPr lang="en-US" sz="2400" dirty="0" smtClean="0">
                <a:latin typeface="Times New Roman" pitchFamily="18" charset="0"/>
                <a:cs typeface="Times New Roman" pitchFamily="18" charset="0"/>
              </a:rPr>
              <a:t> of hospitalized adults receiving nutritional support have </a:t>
            </a:r>
            <a:r>
              <a:rPr lang="en-US" sz="2400" dirty="0" smtClean="0">
                <a:solidFill>
                  <a:srgbClr val="990099"/>
                </a:solidFill>
                <a:latin typeface="Times New Roman" pitchFamily="18" charset="0"/>
                <a:cs typeface="Times New Roman" pitchFamily="18" charset="0"/>
              </a:rPr>
              <a:t>no record of body weight</a:t>
            </a:r>
            <a:r>
              <a:rPr lang="en-US" sz="2400" dirty="0" smtClean="0">
                <a:latin typeface="Times New Roman" pitchFamily="18" charset="0"/>
                <a:cs typeface="Times New Roman" pitchFamily="18" charset="0"/>
              </a:rPr>
              <a:t>. </a:t>
            </a:r>
          </a:p>
          <a:p>
            <a:pPr marL="0" indent="3175" algn="just" rtl="0" eaLnBrk="1" hangingPunct="1">
              <a:lnSpc>
                <a:spcPct val="90000"/>
              </a:lnSpc>
              <a:buNone/>
            </a:pPr>
            <a:endParaRPr lang="en-US" sz="2400" dirty="0" smtClean="0">
              <a:latin typeface="Times New Roman" pitchFamily="18" charset="0"/>
              <a:cs typeface="Times New Roman" pitchFamily="18" charset="0"/>
            </a:endParaRPr>
          </a:p>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When it is </a:t>
            </a:r>
            <a:r>
              <a:rPr lang="en-US" sz="2400" dirty="0" smtClean="0">
                <a:solidFill>
                  <a:srgbClr val="990099"/>
                </a:solidFill>
                <a:latin typeface="Times New Roman" pitchFamily="18" charset="0"/>
                <a:cs typeface="Times New Roman" pitchFamily="18" charset="0"/>
              </a:rPr>
              <a:t>difficult or impossible</a:t>
            </a:r>
            <a:r>
              <a:rPr lang="en-US" sz="2400" dirty="0" smtClean="0">
                <a:latin typeface="Times New Roman" pitchFamily="18" charset="0"/>
                <a:cs typeface="Times New Roman" pitchFamily="18" charset="0"/>
              </a:rPr>
              <a:t> to obtain a patient’s body weight directly, it can be estimated from various </a:t>
            </a:r>
            <a:r>
              <a:rPr lang="en-US" sz="2400" dirty="0" smtClean="0">
                <a:solidFill>
                  <a:srgbClr val="990099"/>
                </a:solidFill>
                <a:latin typeface="Times New Roman" pitchFamily="18" charset="0"/>
                <a:cs typeface="Times New Roman" pitchFamily="18" charset="0"/>
              </a:rPr>
              <a:t>anthropometric measures</a:t>
            </a:r>
            <a:r>
              <a:rPr lang="en-US" sz="2400" dirty="0" smtClean="0">
                <a:latin typeface="Times New Roman" pitchFamily="18" charset="0"/>
                <a:cs typeface="Times New Roman" pitchFamily="18" charset="0"/>
              </a:rPr>
              <a:t> (that is, </a:t>
            </a:r>
            <a:r>
              <a:rPr lang="en-US" sz="2400" dirty="0" smtClean="0">
                <a:solidFill>
                  <a:srgbClr val="990099"/>
                </a:solidFill>
                <a:latin typeface="Times New Roman" pitchFamily="18" charset="0"/>
                <a:cs typeface="Times New Roman" pitchFamily="18" charset="0"/>
              </a:rPr>
              <a:t>knee height, </a:t>
            </a:r>
            <a:r>
              <a:rPr lang="en-US" sz="2400" dirty="0" err="1" smtClean="0">
                <a:solidFill>
                  <a:srgbClr val="990099"/>
                </a:solidFill>
                <a:latin typeface="Times New Roman" pitchFamily="18" charset="0"/>
                <a:cs typeface="Times New Roman" pitchFamily="18" charset="0"/>
              </a:rPr>
              <a:t>midarm</a:t>
            </a:r>
            <a:r>
              <a:rPr lang="en-US" sz="2400" dirty="0" smtClean="0">
                <a:solidFill>
                  <a:srgbClr val="990099"/>
                </a:solidFill>
                <a:latin typeface="Times New Roman" pitchFamily="18" charset="0"/>
                <a:cs typeface="Times New Roman" pitchFamily="18" charset="0"/>
              </a:rPr>
              <a:t> circumference, calf circumference, and </a:t>
            </a:r>
            <a:r>
              <a:rPr lang="en-US" sz="2400" dirty="0" err="1" smtClean="0">
                <a:solidFill>
                  <a:srgbClr val="990099"/>
                </a:solidFill>
                <a:latin typeface="Times New Roman" pitchFamily="18" charset="0"/>
                <a:cs typeface="Times New Roman" pitchFamily="18" charset="0"/>
              </a:rPr>
              <a:t>subscapular</a:t>
            </a:r>
            <a:r>
              <a:rPr lang="en-US" sz="2400" dirty="0" smtClean="0">
                <a:solidFill>
                  <a:srgbClr val="990099"/>
                </a:solidFill>
                <a:latin typeface="Times New Roman" pitchFamily="18" charset="0"/>
                <a:cs typeface="Times New Roman" pitchFamily="18" charset="0"/>
              </a:rPr>
              <a:t> skin-fold thickness</a:t>
            </a:r>
            <a:r>
              <a:rPr lang="en-US" sz="2400" dirty="0" smtClean="0">
                <a:latin typeface="Times New Roman" pitchFamily="18" charset="0"/>
                <a:cs typeface="Times New Roman" pitchFamily="18" charset="0"/>
              </a:rPr>
              <a:t>) using the equations given in </a:t>
            </a:r>
            <a:r>
              <a:rPr lang="en-US" sz="2400" dirty="0" smtClean="0">
                <a:solidFill>
                  <a:srgbClr val="0070C0"/>
                </a:solidFill>
                <a:latin typeface="Times New Roman" pitchFamily="18" charset="0"/>
                <a:cs typeface="Times New Roman" pitchFamily="18" charset="0"/>
              </a:rPr>
              <a:t>Table 3. and 4</a:t>
            </a:r>
            <a:r>
              <a:rPr lang="en-US" sz="2400" dirty="0" smtClean="0">
                <a:solidFill>
                  <a:srgbClr val="990099"/>
                </a:solidFill>
                <a:latin typeface="Times New Roman" pitchFamily="18" charset="0"/>
                <a:cs typeface="Times New Roman" pitchFamily="18" charset="0"/>
              </a:rPr>
              <a:t>.</a:t>
            </a:r>
          </a:p>
          <a:p>
            <a:pPr marL="0" indent="3175" algn="just" rtl="0" eaLnBrk="1" hangingPunct="1">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The decision of which equation to use will depend on the </a:t>
            </a:r>
            <a:r>
              <a:rPr lang="en-US" sz="2400" dirty="0" smtClean="0">
                <a:solidFill>
                  <a:srgbClr val="990099"/>
                </a:solidFill>
                <a:latin typeface="Times New Roman" pitchFamily="18" charset="0"/>
                <a:cs typeface="Times New Roman" pitchFamily="18" charset="0"/>
              </a:rPr>
              <a:t>patient’s age</a:t>
            </a:r>
            <a:r>
              <a:rPr lang="en-US" sz="2400" dirty="0" smtClean="0">
                <a:latin typeface="Times New Roman" pitchFamily="18" charset="0"/>
                <a:cs typeface="Times New Roman" pitchFamily="18" charset="0"/>
              </a:rPr>
              <a:t> and the </a:t>
            </a:r>
            <a:r>
              <a:rPr lang="en-US" sz="2400" dirty="0" smtClean="0">
                <a:solidFill>
                  <a:srgbClr val="990099"/>
                </a:solidFill>
                <a:latin typeface="Times New Roman" pitchFamily="18" charset="0"/>
                <a:cs typeface="Times New Roman" pitchFamily="18" charset="0"/>
              </a:rPr>
              <a:t>anthropometric measures</a:t>
            </a:r>
            <a:r>
              <a:rPr lang="en-US" sz="2400" dirty="0" smtClean="0">
                <a:latin typeface="Times New Roman" pitchFamily="18" charset="0"/>
                <a:cs typeface="Times New Roman" pitchFamily="18" charset="0"/>
              </a:rPr>
              <a:t> that can be obtained or are available. </a:t>
            </a:r>
          </a:p>
          <a:p>
            <a:pPr marL="0" indent="3175" algn="just" rtl="0" eaLnBrk="1" hangingPunct="1">
              <a:lnSpc>
                <a:spcPct val="90000"/>
              </a:lnSpc>
              <a:buNone/>
            </a:pPr>
            <a:endParaRPr lang="en-US" sz="2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5"/>
          <p:cNvSpPr>
            <a:spLocks noGrp="1"/>
          </p:cNvSpPr>
          <p:nvPr>
            <p:ph type="sldNum" sz="quarter" idx="12"/>
          </p:nvPr>
        </p:nvSpPr>
        <p:spPr>
          <a:noFill/>
        </p:spPr>
        <p:txBody>
          <a:bodyPr/>
          <a:lstStyle/>
          <a:p>
            <a:fld id="{366051CC-CBB8-4895-9F6E-DBFF4D4F59FB}" type="slidenum">
              <a:rPr lang="ar-SA" smtClean="0">
                <a:latin typeface="Arial" charset="0"/>
                <a:cs typeface="Arial" charset="0"/>
              </a:rPr>
              <a:pPr/>
              <a:t>2</a:t>
            </a:fld>
            <a:endParaRPr lang="en-US" smtClean="0">
              <a:latin typeface="Arial" charset="0"/>
              <a:cs typeface="Arial" charset="0"/>
            </a:endParaRPr>
          </a:p>
        </p:txBody>
      </p:sp>
      <p:sp>
        <p:nvSpPr>
          <p:cNvPr id="8195" name="Rectangle 2"/>
          <p:cNvSpPr>
            <a:spLocks noGrp="1" noChangeArrowheads="1"/>
          </p:cNvSpPr>
          <p:nvPr>
            <p:ph type="title"/>
          </p:nvPr>
        </p:nvSpPr>
        <p:spPr/>
        <p:txBody>
          <a:bodyPr/>
          <a:lstStyle/>
          <a:p>
            <a:pPr eaLnBrk="1" hangingPunct="1"/>
            <a:r>
              <a:rPr lang="en-US" sz="3200" b="1" i="1" u="sng" dirty="0" smtClean="0">
                <a:solidFill>
                  <a:srgbClr val="990099"/>
                </a:solidFill>
                <a:latin typeface="Times New Roman" pitchFamily="18" charset="0"/>
                <a:cs typeface="Times New Roman" pitchFamily="18" charset="0"/>
              </a:rPr>
              <a:t>Introduction:</a:t>
            </a:r>
            <a:r>
              <a:rPr lang="en-US" sz="3200" b="1" i="1" u="sng" dirty="0" smtClean="0"/>
              <a:t> </a:t>
            </a:r>
          </a:p>
        </p:txBody>
      </p:sp>
      <p:sp>
        <p:nvSpPr>
          <p:cNvPr id="8196" name="Rectangle 3"/>
          <p:cNvSpPr>
            <a:spLocks noGrp="1" noChangeArrowheads="1"/>
          </p:cNvSpPr>
          <p:nvPr>
            <p:ph type="body" idx="1"/>
          </p:nvPr>
        </p:nvSpPr>
        <p:spPr>
          <a:xfrm>
            <a:off x="304800" y="1676400"/>
            <a:ext cx="8458200" cy="4525963"/>
          </a:xfrm>
        </p:spPr>
        <p:txBody>
          <a:bodyPr/>
          <a:lstStyle/>
          <a:p>
            <a:pPr marL="0" indent="9525" algn="just" rtl="0" eaLnBrk="1" hangingPunct="1">
              <a:buFont typeface="Wingdings" pitchFamily="2" charset="2"/>
              <a:buChar char="§"/>
            </a:pPr>
            <a:r>
              <a:rPr lang="en-US" sz="2400" dirty="0" smtClean="0">
                <a:latin typeface="Times New Roman" pitchFamily="18" charset="0"/>
                <a:cs typeface="Times New Roman" pitchFamily="18" charset="0"/>
              </a:rPr>
              <a:t>Recent estimates of the prevalence of protein-energy malnutrition (PEM) among hospitalized patients typically range from </a:t>
            </a:r>
            <a:r>
              <a:rPr lang="en-US" sz="2400" b="1" u="sng" dirty="0" smtClean="0">
                <a:solidFill>
                  <a:schemeClr val="accent2">
                    <a:lumMod val="50000"/>
                  </a:schemeClr>
                </a:solidFill>
                <a:latin typeface="Times New Roman" pitchFamily="18" charset="0"/>
                <a:cs typeface="Times New Roman" pitchFamily="18" charset="0"/>
              </a:rPr>
              <a:t>20% to 50%. </a:t>
            </a:r>
          </a:p>
          <a:p>
            <a:pPr marL="0" indent="9525" algn="just" rtl="0" eaLnBrk="1" hangingPunct="1">
              <a:buFont typeface="Wingdings" pitchFamily="2" charset="2"/>
              <a:buChar char="§"/>
            </a:pPr>
            <a:endParaRPr lang="en-US" sz="2400" dirty="0" smtClean="0">
              <a:latin typeface="Times New Roman" pitchFamily="18" charset="0"/>
              <a:cs typeface="Times New Roman" pitchFamily="18" charset="0"/>
            </a:endParaRPr>
          </a:p>
          <a:p>
            <a:pPr marL="0" indent="9525" algn="just" rtl="0" eaLnBrk="1" hangingPunct="1">
              <a:buFont typeface="Wingdings" pitchFamily="2" charset="2"/>
              <a:buChar char="§"/>
            </a:pPr>
            <a:r>
              <a:rPr lang="en-US" sz="2400" dirty="0" smtClean="0">
                <a:latin typeface="Times New Roman" pitchFamily="18" charset="0"/>
                <a:cs typeface="Times New Roman" pitchFamily="18" charset="0"/>
              </a:rPr>
              <a:t> Elderly and more acutely ill patients are </a:t>
            </a:r>
            <a:r>
              <a:rPr lang="en-US" sz="2400" b="1" u="sng" dirty="0" smtClean="0">
                <a:solidFill>
                  <a:schemeClr val="accent2">
                    <a:lumMod val="50000"/>
                  </a:schemeClr>
                </a:solidFill>
                <a:latin typeface="Times New Roman" pitchFamily="18" charset="0"/>
                <a:cs typeface="Times New Roman" pitchFamily="18" charset="0"/>
              </a:rPr>
              <a:t>MORE</a:t>
            </a:r>
            <a:r>
              <a:rPr lang="en-US" sz="2400" dirty="0" smtClean="0">
                <a:latin typeface="Times New Roman" pitchFamily="18" charset="0"/>
                <a:cs typeface="Times New Roman" pitchFamily="18" charset="0"/>
              </a:rPr>
              <a:t> likely to have PEM than younger and less acutely ill patients. </a:t>
            </a:r>
          </a:p>
          <a:p>
            <a:pPr marL="0" indent="9525" algn="just" rtl="0" eaLnBrk="1" hangingPunct="1">
              <a:buFontTx/>
              <a:buNone/>
            </a:pPr>
            <a:endParaRPr lang="en-US" sz="2800" dirty="0" smtClean="0"/>
          </a:p>
        </p:txBody>
      </p:sp>
      <p:pic>
        <p:nvPicPr>
          <p:cNvPr id="20481" name="Picture 1" descr="C:\Documents and Settings\Administrator\Desktop\p080b.gif"/>
          <p:cNvPicPr>
            <a:picLocks noChangeAspect="1" noChangeArrowheads="1"/>
          </p:cNvPicPr>
          <p:nvPr/>
        </p:nvPicPr>
        <p:blipFill>
          <a:blip r:embed="rId2" cstate="print"/>
          <a:srcRect/>
          <a:stretch>
            <a:fillRect/>
          </a:stretch>
        </p:blipFill>
        <p:spPr bwMode="auto">
          <a:xfrm>
            <a:off x="6019800" y="4105458"/>
            <a:ext cx="2876550" cy="2523941"/>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Date Placeholder 3"/>
          <p:cNvSpPr>
            <a:spLocks noGrp="1"/>
          </p:cNvSpPr>
          <p:nvPr>
            <p:ph type="dt" sz="quarter" idx="10"/>
          </p:nvPr>
        </p:nvSpPr>
        <p:spPr>
          <a:noFill/>
        </p:spPr>
        <p:txBody>
          <a:bodyPr/>
          <a:lstStyle/>
          <a:p>
            <a:fld id="{4CBE1CB0-E170-4E44-BAA1-3B3C8AF90D53}" type="datetime1">
              <a:rPr lang="el-GR" smtClean="0">
                <a:latin typeface="Arial" charset="0"/>
                <a:cs typeface="Arial" charset="0"/>
              </a:rPr>
              <a:pPr/>
              <a:t>6/3/2012</a:t>
            </a:fld>
            <a:endParaRPr lang="en-US" smtClean="0">
              <a:latin typeface="Arial" charset="0"/>
              <a:cs typeface="Arial" charset="0"/>
            </a:endParaRPr>
          </a:p>
        </p:txBody>
      </p:sp>
      <p:sp>
        <p:nvSpPr>
          <p:cNvPr id="39939" name="Footer Placeholder 4"/>
          <p:cNvSpPr>
            <a:spLocks noGrp="1"/>
          </p:cNvSpPr>
          <p:nvPr>
            <p:ph type="ftr" sz="quarter" idx="11"/>
          </p:nvPr>
        </p:nvSpPr>
        <p:spPr>
          <a:noFill/>
        </p:spPr>
        <p:txBody>
          <a:bodyPr/>
          <a:lstStyle/>
          <a:p>
            <a:r>
              <a:rPr lang="en-US" smtClean="0">
                <a:latin typeface="Arial" charset="0"/>
                <a:cs typeface="Arial" charset="0"/>
              </a:rPr>
              <a:t>* Dara Al-Disi*</a:t>
            </a:r>
          </a:p>
        </p:txBody>
      </p:sp>
      <p:sp>
        <p:nvSpPr>
          <p:cNvPr id="39940" name="Slide Number Placeholder 5"/>
          <p:cNvSpPr>
            <a:spLocks noGrp="1"/>
          </p:cNvSpPr>
          <p:nvPr>
            <p:ph type="sldNum" sz="quarter" idx="12"/>
          </p:nvPr>
        </p:nvSpPr>
        <p:spPr>
          <a:noFill/>
        </p:spPr>
        <p:txBody>
          <a:bodyPr/>
          <a:lstStyle/>
          <a:p>
            <a:fld id="{3E56D54C-FDB0-4C7C-8D5B-3C28C2CD415B}" type="slidenum">
              <a:rPr lang="ar-SA" smtClean="0">
                <a:latin typeface="Arial" charset="0"/>
                <a:cs typeface="Arial" charset="0"/>
              </a:rPr>
              <a:pPr/>
              <a:t>20</a:t>
            </a:fld>
            <a:endParaRPr lang="en-US" smtClean="0">
              <a:latin typeface="Arial" charset="0"/>
              <a:cs typeface="Arial" charset="0"/>
            </a:endParaRPr>
          </a:p>
        </p:txBody>
      </p:sp>
      <p:sp>
        <p:nvSpPr>
          <p:cNvPr id="39941" name="Rectangle 2"/>
          <p:cNvSpPr>
            <a:spLocks noGrp="1" noChangeArrowheads="1"/>
          </p:cNvSpPr>
          <p:nvPr>
            <p:ph type="title"/>
          </p:nvPr>
        </p:nvSpPr>
        <p:spPr/>
        <p:txBody>
          <a:bodyPr/>
          <a:lstStyle/>
          <a:p>
            <a:pPr algn="l" eaLnBrk="1" hangingPunct="1"/>
            <a:r>
              <a:rPr lang="en-US" sz="1600" b="1" i="1" dirty="0" smtClean="0">
                <a:solidFill>
                  <a:srgbClr val="AB1580"/>
                </a:solidFill>
                <a:latin typeface="Times New Roman" pitchFamily="18" charset="0"/>
                <a:cs typeface="Times New Roman" pitchFamily="18" charset="0"/>
              </a:rPr>
              <a:t>Table: 3. </a:t>
            </a:r>
            <a:r>
              <a:rPr lang="en-US" sz="1600" b="1" i="1" dirty="0" smtClean="0">
                <a:solidFill>
                  <a:schemeClr val="accent2"/>
                </a:solidFill>
                <a:latin typeface="Times New Roman" pitchFamily="18" charset="0"/>
                <a:cs typeface="Times New Roman" pitchFamily="18" charset="0"/>
              </a:rPr>
              <a:t>Equations for Estimating Body Weight in Persons </a:t>
            </a:r>
            <a:r>
              <a:rPr lang="en-US" sz="1600" b="1" i="1" dirty="0" smtClean="0">
                <a:solidFill>
                  <a:srgbClr val="990099"/>
                </a:solidFill>
                <a:latin typeface="Times New Roman" pitchFamily="18" charset="0"/>
                <a:cs typeface="Times New Roman" pitchFamily="18" charset="0"/>
              </a:rPr>
              <a:t>65</a:t>
            </a:r>
            <a:r>
              <a:rPr lang="en-US" sz="1600" b="1" i="1" dirty="0" smtClean="0">
                <a:solidFill>
                  <a:schemeClr val="accent2"/>
                </a:solidFill>
                <a:latin typeface="Times New Roman" pitchFamily="18" charset="0"/>
                <a:cs typeface="Times New Roman" pitchFamily="18" charset="0"/>
              </a:rPr>
              <a:t> Years of Age and </a:t>
            </a:r>
            <a:r>
              <a:rPr lang="en-US" sz="1600" b="1" i="1" dirty="0" smtClean="0">
                <a:solidFill>
                  <a:srgbClr val="990099"/>
                </a:solidFill>
                <a:latin typeface="Times New Roman" pitchFamily="18" charset="0"/>
                <a:cs typeface="Times New Roman" pitchFamily="18" charset="0"/>
              </a:rPr>
              <a:t>Older </a:t>
            </a:r>
            <a:r>
              <a:rPr lang="en-US" sz="1600" b="1" i="1" dirty="0" smtClean="0">
                <a:solidFill>
                  <a:schemeClr val="accent2"/>
                </a:solidFill>
                <a:latin typeface="Times New Roman" pitchFamily="18" charset="0"/>
                <a:cs typeface="Times New Roman" pitchFamily="18" charset="0"/>
              </a:rPr>
              <a:t>from Anthropometric Measures.</a:t>
            </a:r>
            <a:r>
              <a:rPr lang="en-US" sz="1600" b="1" dirty="0" smtClean="0">
                <a:latin typeface="Times New Roman" pitchFamily="18" charset="0"/>
                <a:cs typeface="Times New Roman" pitchFamily="18" charset="0"/>
              </a:rPr>
              <a:t> </a:t>
            </a:r>
          </a:p>
        </p:txBody>
      </p:sp>
      <p:pic>
        <p:nvPicPr>
          <p:cNvPr id="39942" name="Picture 5" descr="dara 105"/>
          <p:cNvPicPr>
            <a:picLocks noChangeAspect="1" noChangeArrowheads="1"/>
          </p:cNvPicPr>
          <p:nvPr/>
        </p:nvPicPr>
        <p:blipFill>
          <a:blip r:embed="rId2" cstate="print"/>
          <a:srcRect l="-572" t="3859" r="-401" b="2852"/>
          <a:stretch>
            <a:fillRect/>
          </a:stretch>
        </p:blipFill>
        <p:spPr bwMode="auto">
          <a:xfrm>
            <a:off x="0" y="1447800"/>
            <a:ext cx="9144000" cy="5410200"/>
          </a:xfrm>
          <a:prstGeom prst="rect">
            <a:avLst/>
          </a:prstGeom>
          <a:noFill/>
          <a:ln w="12700">
            <a:solidFill>
              <a:srgbClr val="000000"/>
            </a:solidFill>
            <a:miter lim="800000"/>
            <a:headEnd/>
            <a:tailEnd/>
          </a:ln>
        </p:spPr>
      </p:pic>
      <p:sp>
        <p:nvSpPr>
          <p:cNvPr id="39943" name="Oval 6"/>
          <p:cNvSpPr>
            <a:spLocks noChangeArrowheads="1"/>
          </p:cNvSpPr>
          <p:nvPr/>
        </p:nvSpPr>
        <p:spPr bwMode="auto">
          <a:xfrm>
            <a:off x="762000" y="2743200"/>
            <a:ext cx="457200" cy="304800"/>
          </a:xfrm>
          <a:prstGeom prst="ellipse">
            <a:avLst/>
          </a:prstGeom>
          <a:noFill/>
          <a:ln w="9525" algn="ctr">
            <a:noFill/>
            <a:round/>
            <a:headEnd/>
            <a:tailEnd/>
          </a:ln>
        </p:spPr>
        <p:txBody>
          <a:bodyPr wrap="none" anchor="ctr"/>
          <a:lstStyle/>
          <a:p>
            <a:endParaRPr lang="ar-SA"/>
          </a:p>
        </p:txBody>
      </p:sp>
      <p:sp>
        <p:nvSpPr>
          <p:cNvPr id="39944" name="Oval 7"/>
          <p:cNvSpPr>
            <a:spLocks noChangeArrowheads="1"/>
          </p:cNvSpPr>
          <p:nvPr/>
        </p:nvSpPr>
        <p:spPr bwMode="auto">
          <a:xfrm>
            <a:off x="685800" y="2667000"/>
            <a:ext cx="609600" cy="457200"/>
          </a:xfrm>
          <a:prstGeom prst="ellipse">
            <a:avLst/>
          </a:prstGeom>
          <a:noFill/>
          <a:ln w="38100" algn="ctr">
            <a:solidFill>
              <a:schemeClr val="tx1"/>
            </a:solidFill>
            <a:round/>
            <a:headEnd/>
            <a:tailEnd/>
          </a:ln>
        </p:spPr>
        <p:txBody>
          <a:bodyPr wrap="none" anchor="ctr"/>
          <a:lstStyle/>
          <a:p>
            <a:endParaRPr lang="ar-SA"/>
          </a:p>
        </p:txBody>
      </p:sp>
      <p:sp>
        <p:nvSpPr>
          <p:cNvPr id="39945" name="Oval 8"/>
          <p:cNvSpPr>
            <a:spLocks noChangeArrowheads="1"/>
          </p:cNvSpPr>
          <p:nvPr/>
        </p:nvSpPr>
        <p:spPr bwMode="auto">
          <a:xfrm>
            <a:off x="1752600" y="2590800"/>
            <a:ext cx="457200" cy="533400"/>
          </a:xfrm>
          <a:prstGeom prst="ellipse">
            <a:avLst/>
          </a:prstGeom>
          <a:noFill/>
          <a:ln w="38100" algn="ctr">
            <a:solidFill>
              <a:schemeClr val="tx1"/>
            </a:solidFill>
            <a:round/>
            <a:headEnd/>
            <a:tailEnd/>
          </a:ln>
        </p:spPr>
        <p:txBody>
          <a:bodyPr wrap="none" anchor="ctr"/>
          <a:lstStyle/>
          <a:p>
            <a:endParaRPr lang="ar-SA"/>
          </a:p>
        </p:txBody>
      </p:sp>
      <p:sp>
        <p:nvSpPr>
          <p:cNvPr id="39946" name="Oval 9"/>
          <p:cNvSpPr>
            <a:spLocks noChangeArrowheads="1"/>
          </p:cNvSpPr>
          <p:nvPr/>
        </p:nvSpPr>
        <p:spPr bwMode="auto">
          <a:xfrm>
            <a:off x="2667000" y="2667000"/>
            <a:ext cx="533400" cy="457200"/>
          </a:xfrm>
          <a:prstGeom prst="ellipse">
            <a:avLst/>
          </a:prstGeom>
          <a:noFill/>
          <a:ln w="38100" algn="ctr">
            <a:solidFill>
              <a:schemeClr val="tx1"/>
            </a:solidFill>
            <a:round/>
            <a:headEnd/>
            <a:tailEnd/>
          </a:ln>
        </p:spPr>
        <p:txBody>
          <a:bodyPr wrap="none" anchor="ctr"/>
          <a:lstStyle/>
          <a:p>
            <a:endParaRPr lang="ar-SA"/>
          </a:p>
        </p:txBody>
      </p:sp>
      <p:sp>
        <p:nvSpPr>
          <p:cNvPr id="39947" name="Oval 10"/>
          <p:cNvSpPr>
            <a:spLocks noChangeArrowheads="1"/>
          </p:cNvSpPr>
          <p:nvPr/>
        </p:nvSpPr>
        <p:spPr bwMode="auto">
          <a:xfrm>
            <a:off x="3733800" y="2667000"/>
            <a:ext cx="457200" cy="457200"/>
          </a:xfrm>
          <a:prstGeom prst="ellipse">
            <a:avLst/>
          </a:prstGeom>
          <a:noFill/>
          <a:ln w="38100" algn="ctr">
            <a:solidFill>
              <a:schemeClr val="tx1"/>
            </a:solidFill>
            <a:round/>
            <a:headEnd/>
            <a:tailEnd/>
          </a:ln>
        </p:spPr>
        <p:txBody>
          <a:bodyPr wrap="none" anchor="ctr"/>
          <a:lstStyle/>
          <a:p>
            <a:endParaRPr lang="ar-SA"/>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Date Placeholder 3"/>
          <p:cNvSpPr>
            <a:spLocks noGrp="1"/>
          </p:cNvSpPr>
          <p:nvPr>
            <p:ph type="dt" sz="quarter" idx="10"/>
          </p:nvPr>
        </p:nvSpPr>
        <p:spPr>
          <a:noFill/>
        </p:spPr>
        <p:txBody>
          <a:bodyPr/>
          <a:lstStyle/>
          <a:p>
            <a:fld id="{081191FF-E3BA-4901-B5B9-F92808BF7884}" type="datetime1">
              <a:rPr lang="el-GR" smtClean="0">
                <a:latin typeface="Arial" charset="0"/>
                <a:cs typeface="Arial" charset="0"/>
              </a:rPr>
              <a:pPr/>
              <a:t>6/3/2012</a:t>
            </a:fld>
            <a:endParaRPr lang="en-US" smtClean="0">
              <a:latin typeface="Arial" charset="0"/>
              <a:cs typeface="Arial" charset="0"/>
            </a:endParaRPr>
          </a:p>
        </p:txBody>
      </p:sp>
      <p:sp>
        <p:nvSpPr>
          <p:cNvPr id="40963" name="Footer Placeholder 4"/>
          <p:cNvSpPr>
            <a:spLocks noGrp="1"/>
          </p:cNvSpPr>
          <p:nvPr>
            <p:ph type="ftr" sz="quarter" idx="11"/>
          </p:nvPr>
        </p:nvSpPr>
        <p:spPr>
          <a:noFill/>
        </p:spPr>
        <p:txBody>
          <a:bodyPr/>
          <a:lstStyle/>
          <a:p>
            <a:r>
              <a:rPr lang="en-US" smtClean="0">
                <a:latin typeface="Arial" charset="0"/>
                <a:cs typeface="Arial" charset="0"/>
              </a:rPr>
              <a:t>* Dara Al-Disi*</a:t>
            </a:r>
          </a:p>
        </p:txBody>
      </p:sp>
      <p:sp>
        <p:nvSpPr>
          <p:cNvPr id="40964" name="Slide Number Placeholder 5"/>
          <p:cNvSpPr>
            <a:spLocks noGrp="1"/>
          </p:cNvSpPr>
          <p:nvPr>
            <p:ph type="sldNum" sz="quarter" idx="12"/>
          </p:nvPr>
        </p:nvSpPr>
        <p:spPr>
          <a:noFill/>
        </p:spPr>
        <p:txBody>
          <a:bodyPr/>
          <a:lstStyle/>
          <a:p>
            <a:fld id="{CCD36AAB-3B61-4874-839C-E1EDE3C2CB9C}" type="slidenum">
              <a:rPr lang="ar-SA" smtClean="0">
                <a:latin typeface="Arial" charset="0"/>
                <a:cs typeface="Arial" charset="0"/>
              </a:rPr>
              <a:pPr/>
              <a:t>21</a:t>
            </a:fld>
            <a:endParaRPr lang="en-US" smtClean="0">
              <a:latin typeface="Arial" charset="0"/>
              <a:cs typeface="Arial" charset="0"/>
            </a:endParaRPr>
          </a:p>
        </p:txBody>
      </p:sp>
      <p:sp>
        <p:nvSpPr>
          <p:cNvPr id="40965" name="Rectangle 2"/>
          <p:cNvSpPr>
            <a:spLocks noGrp="1" noChangeArrowheads="1"/>
          </p:cNvSpPr>
          <p:nvPr>
            <p:ph type="title"/>
          </p:nvPr>
        </p:nvSpPr>
        <p:spPr/>
        <p:txBody>
          <a:bodyPr/>
          <a:lstStyle/>
          <a:p>
            <a:pPr algn="l" eaLnBrk="1" hangingPunct="1"/>
            <a:r>
              <a:rPr lang="en-US" sz="1600" b="1" i="1" dirty="0" smtClean="0">
                <a:solidFill>
                  <a:srgbClr val="AB1580"/>
                </a:solidFill>
                <a:latin typeface="Times New Roman" pitchFamily="18" charset="0"/>
                <a:cs typeface="Times New Roman" pitchFamily="18" charset="0"/>
              </a:rPr>
              <a:t>Table: 4. </a:t>
            </a:r>
            <a:r>
              <a:rPr lang="en-US" sz="1600" b="1" i="1" dirty="0" smtClean="0">
                <a:solidFill>
                  <a:schemeClr val="accent2"/>
                </a:solidFill>
                <a:latin typeface="Times New Roman" pitchFamily="18" charset="0"/>
                <a:cs typeface="Times New Roman" pitchFamily="18" charset="0"/>
              </a:rPr>
              <a:t>Equations for  Estimating Body Weight from Knee Height (KH) and </a:t>
            </a:r>
            <a:r>
              <a:rPr lang="en-US" sz="1600" b="1" i="1" dirty="0" err="1" smtClean="0">
                <a:solidFill>
                  <a:schemeClr val="accent2"/>
                </a:solidFill>
                <a:latin typeface="Times New Roman" pitchFamily="18" charset="0"/>
                <a:cs typeface="Times New Roman" pitchFamily="18" charset="0"/>
              </a:rPr>
              <a:t>Midarm</a:t>
            </a:r>
            <a:r>
              <a:rPr lang="en-US" sz="1600" b="1" i="1" dirty="0" smtClean="0">
                <a:solidFill>
                  <a:schemeClr val="accent2"/>
                </a:solidFill>
                <a:latin typeface="Times New Roman" pitchFamily="18" charset="0"/>
                <a:cs typeface="Times New Roman" pitchFamily="18" charset="0"/>
              </a:rPr>
              <a:t> Circumference (MAC) for Various Groups:</a:t>
            </a:r>
            <a:r>
              <a:rPr lang="en-US" sz="2000" b="1" i="1" dirty="0" smtClean="0"/>
              <a:t> </a:t>
            </a:r>
          </a:p>
        </p:txBody>
      </p:sp>
      <p:pic>
        <p:nvPicPr>
          <p:cNvPr id="40966" name="Picture 5" descr="dara 106"/>
          <p:cNvPicPr>
            <a:picLocks noChangeAspect="1" noChangeArrowheads="1"/>
          </p:cNvPicPr>
          <p:nvPr/>
        </p:nvPicPr>
        <p:blipFill>
          <a:blip r:embed="rId2" cstate="print"/>
          <a:srcRect t="2032" r="-261" b="1756"/>
          <a:stretch>
            <a:fillRect/>
          </a:stretch>
        </p:blipFill>
        <p:spPr bwMode="auto">
          <a:xfrm>
            <a:off x="0" y="1398588"/>
            <a:ext cx="9144000" cy="5459412"/>
          </a:xfrm>
          <a:prstGeom prst="rect">
            <a:avLst/>
          </a:prstGeom>
          <a:noFill/>
          <a:ln w="12700">
            <a:solidFill>
              <a:srgbClr val="000000"/>
            </a:solidFill>
            <a:miter lim="800000"/>
            <a:headEnd/>
            <a:tailEnd/>
          </a:ln>
        </p:spPr>
      </p:pic>
      <p:sp>
        <p:nvSpPr>
          <p:cNvPr id="40967" name="Oval 6"/>
          <p:cNvSpPr>
            <a:spLocks noChangeArrowheads="1"/>
          </p:cNvSpPr>
          <p:nvPr/>
        </p:nvSpPr>
        <p:spPr bwMode="auto">
          <a:xfrm>
            <a:off x="4419600" y="2057400"/>
            <a:ext cx="533400" cy="381000"/>
          </a:xfrm>
          <a:prstGeom prst="ellipse">
            <a:avLst/>
          </a:prstGeom>
          <a:noFill/>
          <a:ln w="38100" algn="ctr">
            <a:solidFill>
              <a:schemeClr val="tx1"/>
            </a:solidFill>
            <a:round/>
            <a:headEnd/>
            <a:tailEnd/>
          </a:ln>
        </p:spPr>
        <p:txBody>
          <a:bodyPr wrap="none" anchor="ctr"/>
          <a:lstStyle/>
          <a:p>
            <a:endParaRPr lang="ar-SA"/>
          </a:p>
        </p:txBody>
      </p:sp>
      <p:sp>
        <p:nvSpPr>
          <p:cNvPr id="40968" name="Oval 7"/>
          <p:cNvSpPr>
            <a:spLocks noChangeArrowheads="1"/>
          </p:cNvSpPr>
          <p:nvPr/>
        </p:nvSpPr>
        <p:spPr bwMode="auto">
          <a:xfrm>
            <a:off x="5486400" y="2057400"/>
            <a:ext cx="457200" cy="381000"/>
          </a:xfrm>
          <a:prstGeom prst="ellipse">
            <a:avLst/>
          </a:prstGeom>
          <a:noFill/>
          <a:ln w="38100" algn="ctr">
            <a:solidFill>
              <a:schemeClr val="tx1"/>
            </a:solidFill>
            <a:round/>
            <a:headEnd/>
            <a:tailEnd/>
          </a:ln>
        </p:spPr>
        <p:txBody>
          <a:bodyPr wrap="none" anchor="ctr"/>
          <a:lstStyle/>
          <a:p>
            <a:endParaRPr lang="ar-SA"/>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Slide Number Placeholder 5"/>
          <p:cNvSpPr>
            <a:spLocks noGrp="1"/>
          </p:cNvSpPr>
          <p:nvPr>
            <p:ph type="sldNum" sz="quarter" idx="12"/>
          </p:nvPr>
        </p:nvSpPr>
        <p:spPr>
          <a:noFill/>
        </p:spPr>
        <p:txBody>
          <a:bodyPr/>
          <a:lstStyle/>
          <a:p>
            <a:fld id="{1B1A9A3D-0AB0-4E14-817F-A3CC418704A0}" type="slidenum">
              <a:rPr lang="ar-SA" smtClean="0">
                <a:latin typeface="Arial" charset="0"/>
                <a:cs typeface="Arial" charset="0"/>
              </a:rPr>
              <a:pPr/>
              <a:t>22</a:t>
            </a:fld>
            <a:endParaRPr lang="en-US" smtClean="0">
              <a:latin typeface="Arial" charset="0"/>
              <a:cs typeface="Arial" charset="0"/>
            </a:endParaRPr>
          </a:p>
        </p:txBody>
      </p:sp>
      <p:sp>
        <p:nvSpPr>
          <p:cNvPr id="2052" name="Rectangle 3"/>
          <p:cNvSpPr>
            <a:spLocks noGrp="1" noChangeArrowheads="1"/>
          </p:cNvSpPr>
          <p:nvPr>
            <p:ph type="body" idx="1"/>
          </p:nvPr>
        </p:nvSpPr>
        <p:spPr>
          <a:xfrm>
            <a:off x="381000" y="1417638"/>
            <a:ext cx="8382000" cy="5440362"/>
          </a:xfrm>
        </p:spPr>
        <p:txBody>
          <a:bodyPr/>
          <a:lstStyle/>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If a patient has had an </a:t>
            </a:r>
            <a:r>
              <a:rPr lang="en-US" sz="2400" dirty="0" smtClean="0">
                <a:solidFill>
                  <a:srgbClr val="990099"/>
                </a:solidFill>
                <a:latin typeface="Times New Roman" pitchFamily="18" charset="0"/>
                <a:cs typeface="Times New Roman" pitchFamily="18" charset="0"/>
              </a:rPr>
              <a:t>amputation,</a:t>
            </a:r>
            <a:r>
              <a:rPr lang="en-US" sz="2400" dirty="0" smtClean="0">
                <a:latin typeface="Times New Roman" pitchFamily="18" charset="0"/>
                <a:cs typeface="Times New Roman" pitchFamily="18" charset="0"/>
              </a:rPr>
              <a:t> patient’s current body weight can be </a:t>
            </a:r>
            <a:r>
              <a:rPr lang="en-US" sz="2400" dirty="0" smtClean="0">
                <a:solidFill>
                  <a:srgbClr val="990099"/>
                </a:solidFill>
                <a:latin typeface="Times New Roman" pitchFamily="18" charset="0"/>
                <a:cs typeface="Times New Roman" pitchFamily="18" charset="0"/>
              </a:rPr>
              <a:t>adjusted</a:t>
            </a:r>
            <a:r>
              <a:rPr lang="en-US" sz="2400" dirty="0" smtClean="0">
                <a:latin typeface="Times New Roman" pitchFamily="18" charset="0"/>
                <a:cs typeface="Times New Roman" pitchFamily="18" charset="0"/>
              </a:rPr>
              <a:t> to account for the weight of the amputated body part. </a:t>
            </a:r>
          </a:p>
          <a:p>
            <a:pPr marL="0" indent="3175" algn="just" rtl="0" eaLnBrk="1" hangingPunct="1">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buFont typeface="Wingdings" pitchFamily="2" charset="2"/>
              <a:buChar char="§"/>
            </a:pPr>
            <a:r>
              <a:rPr lang="en-US" sz="2400" dirty="0" smtClean="0">
                <a:solidFill>
                  <a:srgbClr val="0070C0"/>
                </a:solidFill>
                <a:latin typeface="Times New Roman" pitchFamily="18" charset="0"/>
                <a:cs typeface="Times New Roman" pitchFamily="18" charset="0"/>
              </a:rPr>
              <a:t>Table 5 </a:t>
            </a:r>
            <a:r>
              <a:rPr lang="en-US" sz="2400" dirty="0" smtClean="0">
                <a:latin typeface="Times New Roman" pitchFamily="18" charset="0"/>
                <a:cs typeface="Times New Roman" pitchFamily="18" charset="0"/>
              </a:rPr>
              <a:t>show the </a:t>
            </a:r>
            <a:r>
              <a:rPr lang="en-US" sz="2400" dirty="0" smtClean="0">
                <a:solidFill>
                  <a:srgbClr val="990099"/>
                </a:solidFill>
                <a:latin typeface="Times New Roman" pitchFamily="18" charset="0"/>
                <a:cs typeface="Times New Roman" pitchFamily="18" charset="0"/>
              </a:rPr>
              <a:t>percent </a:t>
            </a:r>
            <a:r>
              <a:rPr lang="en-US" sz="2400" dirty="0" smtClean="0">
                <a:latin typeface="Times New Roman" pitchFamily="18" charset="0"/>
                <a:cs typeface="Times New Roman" pitchFamily="18" charset="0"/>
              </a:rPr>
              <a:t>of total body weight contributed by individual body parts that are frequently amputated. </a:t>
            </a:r>
          </a:p>
          <a:p>
            <a:pPr marL="0" indent="3175" algn="just" rtl="0" eaLnBrk="1" hangingPunct="1">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These values are then used in the following equation to calculate adjusted body weight</a:t>
            </a:r>
            <a:r>
              <a:rPr lang="en-US" sz="2400" dirty="0" smtClean="0"/>
              <a:t>. </a:t>
            </a:r>
          </a:p>
        </p:txBody>
      </p:sp>
      <p:sp>
        <p:nvSpPr>
          <p:cNvPr id="2053" name="Rectangle 2"/>
          <p:cNvSpPr>
            <a:spLocks noGrp="1" noChangeArrowheads="1"/>
          </p:cNvSpPr>
          <p:nvPr>
            <p:ph type="title"/>
          </p:nvPr>
        </p:nvSpPr>
        <p:spPr/>
        <p:txBody>
          <a:bodyPr/>
          <a:lstStyle/>
          <a:p>
            <a:pPr algn="l" rtl="0" eaLnBrk="1" hangingPunct="1"/>
            <a:r>
              <a:rPr lang="en-US" sz="3200" b="1" i="1" u="sng" dirty="0" smtClean="0">
                <a:solidFill>
                  <a:srgbClr val="FF0000"/>
                </a:solidFill>
                <a:latin typeface="Times New Roman" pitchFamily="18" charset="0"/>
                <a:cs typeface="Times New Roman" pitchFamily="18" charset="0"/>
              </a:rPr>
              <a:t>Estimating Body Weight:</a:t>
            </a:r>
          </a:p>
        </p:txBody>
      </p:sp>
      <p:graphicFrame>
        <p:nvGraphicFramePr>
          <p:cNvPr id="2050" name="Object 4"/>
          <p:cNvGraphicFramePr>
            <a:graphicFrameLocks noChangeAspect="1"/>
          </p:cNvGraphicFramePr>
          <p:nvPr/>
        </p:nvGraphicFramePr>
        <p:xfrm>
          <a:off x="2438400" y="5486400"/>
          <a:ext cx="4572000" cy="827088"/>
        </p:xfrm>
        <a:graphic>
          <a:graphicData uri="http://schemas.openxmlformats.org/presentationml/2006/ole">
            <p:oleObj spid="_x0000_s2050" name="Equation" r:id="rId3" imgW="2679480" imgH="431640" progId="Equation.3">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Number Placeholder 5"/>
          <p:cNvSpPr>
            <a:spLocks noGrp="1"/>
          </p:cNvSpPr>
          <p:nvPr>
            <p:ph type="sldNum" sz="quarter" idx="12"/>
          </p:nvPr>
        </p:nvSpPr>
        <p:spPr>
          <a:noFill/>
        </p:spPr>
        <p:txBody>
          <a:bodyPr/>
          <a:lstStyle/>
          <a:p>
            <a:fld id="{580A4A5D-8BA3-4500-9A4F-6871577815EB}" type="slidenum">
              <a:rPr lang="ar-SA" smtClean="0">
                <a:latin typeface="Arial" charset="0"/>
                <a:cs typeface="Arial" charset="0"/>
              </a:rPr>
              <a:pPr/>
              <a:t>23</a:t>
            </a:fld>
            <a:endParaRPr lang="en-US" smtClean="0">
              <a:latin typeface="Arial" charset="0"/>
              <a:cs typeface="Arial" charset="0"/>
            </a:endParaRPr>
          </a:p>
        </p:txBody>
      </p:sp>
      <p:sp>
        <p:nvSpPr>
          <p:cNvPr id="41987" name="Rectangle 2"/>
          <p:cNvSpPr>
            <a:spLocks noGrp="1" noChangeArrowheads="1"/>
          </p:cNvSpPr>
          <p:nvPr>
            <p:ph type="title"/>
          </p:nvPr>
        </p:nvSpPr>
        <p:spPr/>
        <p:txBody>
          <a:bodyPr/>
          <a:lstStyle/>
          <a:p>
            <a:pPr algn="l" rtl="0" eaLnBrk="1" hangingPunct="1"/>
            <a:r>
              <a:rPr lang="en-US" sz="1800" b="1" i="1" dirty="0" smtClean="0">
                <a:solidFill>
                  <a:srgbClr val="0070C0"/>
                </a:solidFill>
                <a:latin typeface="Times New Roman" pitchFamily="18" charset="0"/>
                <a:cs typeface="Times New Roman" pitchFamily="18" charset="0"/>
              </a:rPr>
              <a:t>Table: 5.</a:t>
            </a:r>
            <a:r>
              <a:rPr lang="en-US" sz="1800" b="1" i="1" dirty="0" smtClean="0">
                <a:solidFill>
                  <a:schemeClr val="accent2"/>
                </a:solidFill>
                <a:latin typeface="Times New Roman" pitchFamily="18" charset="0"/>
                <a:cs typeface="Times New Roman" pitchFamily="18" charset="0"/>
              </a:rPr>
              <a:t> </a:t>
            </a:r>
            <a:r>
              <a:rPr lang="en-US" sz="1800" b="1" i="1" dirty="0" smtClean="0">
                <a:solidFill>
                  <a:srgbClr val="AB1580"/>
                </a:solidFill>
                <a:latin typeface="Times New Roman" pitchFamily="18" charset="0"/>
                <a:cs typeface="Times New Roman" pitchFamily="18" charset="0"/>
              </a:rPr>
              <a:t>Percent of Total Body Weight Contributed by Individual Body Parts: </a:t>
            </a:r>
          </a:p>
        </p:txBody>
      </p:sp>
      <p:pic>
        <p:nvPicPr>
          <p:cNvPr id="41988" name="Picture 5" descr="dara 107"/>
          <p:cNvPicPr>
            <a:picLocks noChangeAspect="1" noChangeArrowheads="1"/>
          </p:cNvPicPr>
          <p:nvPr/>
        </p:nvPicPr>
        <p:blipFill>
          <a:blip r:embed="rId2" cstate="print"/>
          <a:srcRect/>
          <a:stretch>
            <a:fillRect/>
          </a:stretch>
        </p:blipFill>
        <p:spPr bwMode="auto">
          <a:xfrm>
            <a:off x="609600" y="1524000"/>
            <a:ext cx="8153400" cy="3200400"/>
          </a:xfrm>
          <a:prstGeom prst="rect">
            <a:avLst/>
          </a:prstGeom>
          <a:noFill/>
          <a:ln w="12700">
            <a:solidFill>
              <a:srgbClr val="000000"/>
            </a:solid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Slide Number Placeholder 6"/>
          <p:cNvSpPr>
            <a:spLocks noGrp="1"/>
          </p:cNvSpPr>
          <p:nvPr>
            <p:ph type="sldNum" sz="quarter" idx="12"/>
          </p:nvPr>
        </p:nvSpPr>
        <p:spPr>
          <a:noFill/>
        </p:spPr>
        <p:txBody>
          <a:bodyPr/>
          <a:lstStyle/>
          <a:p>
            <a:fld id="{8F435A08-2B03-44A5-A64A-ABD703F9F5F0}" type="slidenum">
              <a:rPr lang="ar-SA" smtClean="0">
                <a:latin typeface="Arial" charset="0"/>
                <a:cs typeface="Arial" charset="0"/>
              </a:rPr>
              <a:pPr/>
              <a:t>24</a:t>
            </a:fld>
            <a:endParaRPr lang="en-US" smtClean="0">
              <a:latin typeface="Arial" charset="0"/>
              <a:cs typeface="Arial" charset="0"/>
            </a:endParaRPr>
          </a:p>
        </p:txBody>
      </p:sp>
      <p:sp>
        <p:nvSpPr>
          <p:cNvPr id="3076" name="Rectangle 3"/>
          <p:cNvSpPr>
            <a:spLocks noGrp="1" noChangeArrowheads="1"/>
          </p:cNvSpPr>
          <p:nvPr>
            <p:ph type="body" sz="half" idx="1"/>
          </p:nvPr>
        </p:nvSpPr>
        <p:spPr>
          <a:xfrm>
            <a:off x="457200" y="1219200"/>
            <a:ext cx="8382000" cy="4114800"/>
          </a:xfrm>
        </p:spPr>
        <p:txBody>
          <a:bodyPr/>
          <a:lstStyle/>
          <a:p>
            <a:pPr marL="0" indent="3175" algn="just" rtl="0" eaLnBrk="1" hangingPunct="1">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Suppose you have a patient whose current weight is </a:t>
            </a:r>
            <a:r>
              <a:rPr lang="en-US" sz="2400" b="1" dirty="0" smtClean="0">
                <a:solidFill>
                  <a:srgbClr val="990099"/>
                </a:solidFill>
                <a:latin typeface="Times New Roman" pitchFamily="18" charset="0"/>
                <a:cs typeface="Times New Roman" pitchFamily="18" charset="0"/>
              </a:rPr>
              <a:t>157 lb </a:t>
            </a:r>
            <a:r>
              <a:rPr lang="en-US" sz="2400" dirty="0" smtClean="0">
                <a:latin typeface="Times New Roman" pitchFamily="18" charset="0"/>
                <a:cs typeface="Times New Roman" pitchFamily="18" charset="0"/>
              </a:rPr>
              <a:t>and whose leg has been amputated at the right knee (right lower leg and foot removed). </a:t>
            </a:r>
            <a:r>
              <a:rPr lang="en-US" sz="2400" dirty="0" smtClean="0">
                <a:solidFill>
                  <a:srgbClr val="0070C0"/>
                </a:solidFill>
                <a:latin typeface="Times New Roman" pitchFamily="18" charset="0"/>
                <a:cs typeface="Times New Roman" pitchFamily="18" charset="0"/>
              </a:rPr>
              <a:t>Table 5,</a:t>
            </a:r>
            <a:r>
              <a:rPr lang="en-US" sz="2400" dirty="0" smtClean="0">
                <a:latin typeface="Times New Roman" pitchFamily="18" charset="0"/>
                <a:cs typeface="Times New Roman" pitchFamily="18" charset="0"/>
              </a:rPr>
              <a:t> it can be seen that the lower leg and foot contribute approximately </a:t>
            </a:r>
            <a:r>
              <a:rPr lang="en-US" sz="2400" b="1" dirty="0" smtClean="0">
                <a:solidFill>
                  <a:srgbClr val="006666"/>
                </a:solidFill>
                <a:latin typeface="Times New Roman" pitchFamily="18" charset="0"/>
                <a:cs typeface="Times New Roman" pitchFamily="18" charset="0"/>
              </a:rPr>
              <a:t>??</a:t>
            </a:r>
            <a:r>
              <a:rPr lang="en-US" sz="2400" dirty="0" smtClean="0">
                <a:latin typeface="Times New Roman" pitchFamily="18" charset="0"/>
                <a:cs typeface="Times New Roman" pitchFamily="18" charset="0"/>
              </a:rPr>
              <a:t> of total body weight. </a:t>
            </a:r>
          </a:p>
          <a:p>
            <a:pPr marL="0" indent="3175" algn="just" rtl="0" eaLnBrk="1" hangingPunct="1">
              <a:buNone/>
            </a:pPr>
            <a:endParaRPr lang="en-US" sz="2400" dirty="0" smtClean="0">
              <a:latin typeface="Times New Roman" pitchFamily="18" charset="0"/>
              <a:cs typeface="Times New Roman" pitchFamily="18" charset="0"/>
            </a:endParaRPr>
          </a:p>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Given this information and the equation, adjusted body weight (weight without amputation) can be calculated. </a:t>
            </a:r>
          </a:p>
        </p:txBody>
      </p:sp>
      <p:graphicFrame>
        <p:nvGraphicFramePr>
          <p:cNvPr id="3074" name="Object 4"/>
          <p:cNvGraphicFramePr>
            <a:graphicFrameLocks noChangeAspect="1"/>
          </p:cNvGraphicFramePr>
          <p:nvPr>
            <p:ph sz="half" idx="2"/>
          </p:nvPr>
        </p:nvGraphicFramePr>
        <p:xfrm>
          <a:off x="1981200" y="4648200"/>
          <a:ext cx="5181600" cy="1641475"/>
        </p:xfrm>
        <a:graphic>
          <a:graphicData uri="http://schemas.openxmlformats.org/presentationml/2006/ole">
            <p:oleObj spid="_x0000_s3074" name="Equation" r:id="rId3" imgW="1828800" imgH="660240" progId="Equation.3">
              <p:embed/>
            </p:oleObj>
          </a:graphicData>
        </a:graphic>
      </p:graphicFrame>
      <p:sp>
        <p:nvSpPr>
          <p:cNvPr id="3077" name="Rectangle 2"/>
          <p:cNvSpPr>
            <a:spLocks noGrp="1" noChangeArrowheads="1"/>
          </p:cNvSpPr>
          <p:nvPr>
            <p:ph type="title"/>
          </p:nvPr>
        </p:nvSpPr>
        <p:spPr/>
        <p:txBody>
          <a:bodyPr/>
          <a:lstStyle/>
          <a:p>
            <a:pPr algn="l" rtl="0" eaLnBrk="1" hangingPunct="1"/>
            <a:r>
              <a:rPr lang="en-US" sz="3200" b="1" i="1" u="sng" dirty="0" smtClean="0">
                <a:solidFill>
                  <a:srgbClr val="FF0000"/>
                </a:solidFill>
                <a:latin typeface="Times New Roman" pitchFamily="18" charset="0"/>
                <a:cs typeface="Times New Roman" pitchFamily="18" charset="0"/>
              </a:rPr>
              <a:t>Estimating Body Weight: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6">
                                            <p:txEl>
                                              <p:pRg st="1" end="1"/>
                                            </p:txEl>
                                          </p:spTgt>
                                        </p:tgtEl>
                                        <p:attrNameLst>
                                          <p:attrName>style.visibility</p:attrName>
                                        </p:attrNameLst>
                                      </p:cBhvr>
                                      <p:to>
                                        <p:strVal val="visible"/>
                                      </p:to>
                                    </p:set>
                                    <p:animEffect transition="in" filter="blinds(horizontal)">
                                      <p:cBhvr>
                                        <p:cTn id="7" dur="500"/>
                                        <p:tgtEl>
                                          <p:spTgt spid="307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6">
                                            <p:txEl>
                                              <p:pRg st="3" end="3"/>
                                            </p:txEl>
                                          </p:spTgt>
                                        </p:tgtEl>
                                        <p:attrNameLst>
                                          <p:attrName>style.visibility</p:attrName>
                                        </p:attrNameLst>
                                      </p:cBhvr>
                                      <p:to>
                                        <p:strVal val="visible"/>
                                      </p:to>
                                    </p:set>
                                    <p:animEffect transition="in" filter="blinds(horizontal)">
                                      <p:cBhvr>
                                        <p:cTn id="12" dur="500"/>
                                        <p:tgtEl>
                                          <p:spTgt spid="307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blinds(horizontal)">
                                      <p:cBhvr>
                                        <p:cTn id="1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5"/>
          <p:cNvSpPr>
            <a:spLocks noGrp="1"/>
          </p:cNvSpPr>
          <p:nvPr>
            <p:ph type="sldNum" sz="quarter" idx="12"/>
          </p:nvPr>
        </p:nvSpPr>
        <p:spPr>
          <a:noFill/>
        </p:spPr>
        <p:txBody>
          <a:bodyPr/>
          <a:lstStyle/>
          <a:p>
            <a:fld id="{C9CDC133-0C4F-4CF0-B122-3959843BCA68}" type="slidenum">
              <a:rPr lang="ar-SA" smtClean="0">
                <a:latin typeface="Arial" charset="0"/>
                <a:cs typeface="Arial" charset="0"/>
              </a:rPr>
              <a:pPr/>
              <a:t>25</a:t>
            </a:fld>
            <a:endParaRPr lang="en-US" smtClean="0">
              <a:latin typeface="Arial" charset="0"/>
              <a:cs typeface="Arial" charset="0"/>
            </a:endParaRPr>
          </a:p>
        </p:txBody>
      </p:sp>
      <p:sp>
        <p:nvSpPr>
          <p:cNvPr id="47107" name="Rectangle 2"/>
          <p:cNvSpPr>
            <a:spLocks noGrp="1" noChangeArrowheads="1"/>
          </p:cNvSpPr>
          <p:nvPr>
            <p:ph type="title"/>
          </p:nvPr>
        </p:nvSpPr>
        <p:spPr/>
        <p:txBody>
          <a:bodyPr/>
          <a:lstStyle/>
          <a:p>
            <a:pPr algn="l" rtl="0" eaLnBrk="1" hangingPunct="1"/>
            <a:r>
              <a:rPr lang="en-US" sz="3200" b="1" i="1" u="sng" dirty="0" smtClean="0">
                <a:solidFill>
                  <a:srgbClr val="990099"/>
                </a:solidFill>
                <a:latin typeface="Times New Roman" pitchFamily="18" charset="0"/>
                <a:cs typeface="Times New Roman" pitchFamily="18" charset="0"/>
              </a:rPr>
              <a:t>Determining Energy Requirements:</a:t>
            </a:r>
          </a:p>
        </p:txBody>
      </p:sp>
      <p:sp>
        <p:nvSpPr>
          <p:cNvPr id="84995" name="Rectangle 3"/>
          <p:cNvSpPr>
            <a:spLocks noGrp="1" noChangeArrowheads="1"/>
          </p:cNvSpPr>
          <p:nvPr>
            <p:ph type="body" idx="1"/>
          </p:nvPr>
        </p:nvSpPr>
        <p:spPr/>
        <p:txBody>
          <a:bodyPr/>
          <a:lstStyle/>
          <a:p>
            <a:pPr marL="0" indent="20638" algn="just" rtl="0" eaLnBrk="1" hangingPunct="1">
              <a:buFont typeface="Wingdings" pitchFamily="2" charset="2"/>
              <a:buChar char="§"/>
              <a:defRPr/>
            </a:pPr>
            <a:r>
              <a:rPr lang="en-US" sz="2400" dirty="0" smtClean="0">
                <a:latin typeface="Times New Roman" pitchFamily="18" charset="0"/>
                <a:cs typeface="Times New Roman" pitchFamily="18" charset="0"/>
              </a:rPr>
              <a:t>24 hr energy expenditure is primarily determined by </a:t>
            </a:r>
            <a:r>
              <a:rPr lang="en-US" sz="2400" dirty="0" smtClean="0">
                <a:solidFill>
                  <a:srgbClr val="990099"/>
                </a:solidFill>
                <a:latin typeface="Times New Roman" pitchFamily="18" charset="0"/>
                <a:cs typeface="Times New Roman" pitchFamily="18" charset="0"/>
              </a:rPr>
              <a:t>resting energy expenditure</a:t>
            </a:r>
            <a:r>
              <a:rPr lang="en-US" sz="2400" dirty="0" smtClean="0">
                <a:latin typeface="Times New Roman" pitchFamily="18" charset="0"/>
                <a:cs typeface="Times New Roman" pitchFamily="18" charset="0"/>
              </a:rPr>
              <a:t>, the </a:t>
            </a:r>
            <a:r>
              <a:rPr lang="en-US" sz="2400" dirty="0" err="1" smtClean="0">
                <a:solidFill>
                  <a:srgbClr val="990099"/>
                </a:solidFill>
                <a:latin typeface="Times New Roman" pitchFamily="18" charset="0"/>
                <a:cs typeface="Times New Roman" pitchFamily="18" charset="0"/>
              </a:rPr>
              <a:t>thermic</a:t>
            </a:r>
            <a:r>
              <a:rPr lang="en-US" sz="2400" dirty="0" smtClean="0">
                <a:solidFill>
                  <a:srgbClr val="990099"/>
                </a:solidFill>
                <a:latin typeface="Times New Roman" pitchFamily="18" charset="0"/>
                <a:cs typeface="Times New Roman" pitchFamily="18" charset="0"/>
              </a:rPr>
              <a:t> effect of food</a:t>
            </a:r>
            <a:r>
              <a:rPr lang="en-US" sz="2400" dirty="0" smtClean="0">
                <a:latin typeface="Times New Roman" pitchFamily="18" charset="0"/>
                <a:cs typeface="Times New Roman" pitchFamily="18" charset="0"/>
              </a:rPr>
              <a:t>, the </a:t>
            </a:r>
            <a:r>
              <a:rPr lang="en-US" sz="2400" dirty="0" err="1" smtClean="0">
                <a:solidFill>
                  <a:srgbClr val="990099"/>
                </a:solidFill>
                <a:latin typeface="Times New Roman" pitchFamily="18" charset="0"/>
                <a:cs typeface="Times New Roman" pitchFamily="18" charset="0"/>
              </a:rPr>
              <a:t>thermic</a:t>
            </a:r>
            <a:r>
              <a:rPr lang="en-US" sz="2400" dirty="0" smtClean="0">
                <a:solidFill>
                  <a:srgbClr val="990099"/>
                </a:solidFill>
                <a:latin typeface="Times New Roman" pitchFamily="18" charset="0"/>
                <a:cs typeface="Times New Roman" pitchFamily="18" charset="0"/>
              </a:rPr>
              <a:t> effect of exercise</a:t>
            </a:r>
            <a:r>
              <a:rPr lang="en-US" sz="2400" dirty="0" smtClean="0">
                <a:latin typeface="Times New Roman" pitchFamily="18" charset="0"/>
                <a:cs typeface="Times New Roman" pitchFamily="18" charset="0"/>
              </a:rPr>
              <a:t>, and whether </a:t>
            </a:r>
            <a:r>
              <a:rPr lang="en-US" sz="2400" dirty="0" smtClean="0">
                <a:solidFill>
                  <a:srgbClr val="990099"/>
                </a:solidFill>
                <a:latin typeface="Times New Roman" pitchFamily="18" charset="0"/>
                <a:cs typeface="Times New Roman" pitchFamily="18" charset="0"/>
              </a:rPr>
              <a:t>disease or injury is present</a:t>
            </a:r>
            <a:r>
              <a:rPr lang="en-US" sz="2400" dirty="0" smtClean="0">
                <a:latin typeface="Times New Roman" pitchFamily="18" charset="0"/>
                <a:cs typeface="Times New Roman" pitchFamily="18" charset="0"/>
              </a:rPr>
              <a:t>. </a:t>
            </a:r>
          </a:p>
          <a:p>
            <a:pPr marL="0" indent="20638" algn="ctr" rtl="0" eaLnBrk="1" hangingPunct="1">
              <a:buFont typeface="Wingdings" pitchFamily="2" charset="2"/>
              <a:buChar char="§"/>
              <a:defRPr/>
            </a:pPr>
            <a:endParaRPr lang="en-US" sz="2400" dirty="0" smtClean="0">
              <a:latin typeface="Times New Roman" pitchFamily="18" charset="0"/>
              <a:cs typeface="Times New Roman" pitchFamily="18" charset="0"/>
            </a:endParaRPr>
          </a:p>
          <a:p>
            <a:pPr marL="0" indent="20638" algn="ctr" rtl="0" eaLnBrk="1" hangingPunct="1">
              <a:buNone/>
              <a:defRPr/>
            </a:pPr>
            <a:endParaRPr lang="en-US" sz="2400" dirty="0" smtClean="0">
              <a:latin typeface="Times New Roman" pitchFamily="18" charset="0"/>
              <a:cs typeface="Times New Roman" pitchFamily="18" charset="0"/>
            </a:endParaRPr>
          </a:p>
          <a:p>
            <a:pPr marL="0" indent="20638" algn="ctr" rtl="0" eaLnBrk="1" hangingPunct="1">
              <a:buNone/>
              <a:defRPr/>
            </a:pPr>
            <a:r>
              <a:rPr lang="en-US" sz="2400" dirty="0" smtClean="0">
                <a:solidFill>
                  <a:srgbClr val="FF0000"/>
                </a:solidFill>
                <a:latin typeface="Times New Roman" pitchFamily="18" charset="0"/>
                <a:cs typeface="Times New Roman" pitchFamily="18" charset="0"/>
              </a:rPr>
              <a:t>24-EE</a:t>
            </a:r>
            <a:r>
              <a:rPr lang="en-US" sz="2400" dirty="0" smtClean="0">
                <a:solidFill>
                  <a:schemeClr val="accent2">
                    <a:lumMod val="75000"/>
                  </a:schemeClr>
                </a:solidFill>
                <a:latin typeface="Times New Roman" pitchFamily="18" charset="0"/>
                <a:cs typeface="Times New Roman" pitchFamily="18" charset="0"/>
              </a:rPr>
              <a:t> = REE + TEF + TEE + TED </a:t>
            </a:r>
          </a:p>
          <a:p>
            <a:pPr marL="0" indent="20638" algn="just" rtl="0" eaLnBrk="1" hangingPunct="1">
              <a:defRPr/>
            </a:pPr>
            <a:endParaRPr lang="en-US" sz="2400" dirty="0" smtClean="0"/>
          </a:p>
          <a:p>
            <a:pPr marL="0" indent="20638" algn="l" rtl="0" eaLnBrk="1" hangingPunct="1">
              <a:buFontTx/>
              <a:buNone/>
              <a:defRPr/>
            </a:pPr>
            <a:endParaRPr lang="en-US" sz="280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5"/>
          <p:cNvSpPr>
            <a:spLocks noGrp="1"/>
          </p:cNvSpPr>
          <p:nvPr>
            <p:ph type="sldNum" sz="quarter" idx="12"/>
          </p:nvPr>
        </p:nvSpPr>
        <p:spPr>
          <a:noFill/>
        </p:spPr>
        <p:txBody>
          <a:bodyPr/>
          <a:lstStyle/>
          <a:p>
            <a:fld id="{72FECEBE-C3BB-47F2-8D4B-ADC777FB64A2}" type="slidenum">
              <a:rPr lang="ar-SA" smtClean="0">
                <a:latin typeface="Arial" charset="0"/>
                <a:cs typeface="Arial" charset="0"/>
              </a:rPr>
              <a:pPr/>
              <a:t>26</a:t>
            </a:fld>
            <a:endParaRPr lang="en-US" smtClean="0">
              <a:latin typeface="Arial" charset="0"/>
              <a:cs typeface="Arial" charset="0"/>
            </a:endParaRPr>
          </a:p>
        </p:txBody>
      </p:sp>
      <p:sp>
        <p:nvSpPr>
          <p:cNvPr id="48131" name="Rectangle 3"/>
          <p:cNvSpPr>
            <a:spLocks noGrp="1" noChangeArrowheads="1"/>
          </p:cNvSpPr>
          <p:nvPr>
            <p:ph type="body" idx="1"/>
          </p:nvPr>
        </p:nvSpPr>
        <p:spPr>
          <a:xfrm>
            <a:off x="457200" y="1447800"/>
            <a:ext cx="8229600" cy="4648200"/>
          </a:xfrm>
        </p:spPr>
        <p:txBody>
          <a:bodyPr/>
          <a:lstStyle/>
          <a:p>
            <a:pPr marL="346075" indent="-346075" algn="just" rtl="0" eaLnBrk="1" hangingPunct="1">
              <a:buFont typeface="Wingdings" pitchFamily="2" charset="2"/>
              <a:buChar char="§"/>
            </a:pPr>
            <a:r>
              <a:rPr lang="en-US" sz="2400" dirty="0" smtClean="0">
                <a:latin typeface="Times New Roman" pitchFamily="18" charset="0"/>
                <a:cs typeface="Times New Roman" pitchFamily="18" charset="0"/>
              </a:rPr>
              <a:t> Basal metabolic rate </a:t>
            </a:r>
            <a:r>
              <a:rPr lang="en-US" sz="2400" dirty="0" smtClean="0">
                <a:solidFill>
                  <a:srgbClr val="006666"/>
                </a:solidFill>
                <a:latin typeface="Times New Roman" pitchFamily="18" charset="0"/>
                <a:cs typeface="Times New Roman" pitchFamily="18" charset="0"/>
              </a:rPr>
              <a:t>(BMR) </a:t>
            </a:r>
            <a:r>
              <a:rPr lang="en-US" sz="2400" dirty="0" smtClean="0">
                <a:latin typeface="Times New Roman" pitchFamily="18" charset="0"/>
                <a:cs typeface="Times New Roman" pitchFamily="18" charset="0"/>
              </a:rPr>
              <a:t>is </a:t>
            </a:r>
            <a:r>
              <a:rPr lang="en-US" sz="2400" b="1" u="sng" dirty="0" smtClean="0">
                <a:latin typeface="Times New Roman" pitchFamily="18" charset="0"/>
                <a:cs typeface="Times New Roman" pitchFamily="18" charset="0"/>
              </a:rPr>
              <a:t>defined</a:t>
            </a:r>
            <a:r>
              <a:rPr lang="en-US" sz="2400" dirty="0" smtClean="0">
                <a:latin typeface="Times New Roman" pitchFamily="18" charset="0"/>
                <a:cs typeface="Times New Roman" pitchFamily="18" charset="0"/>
              </a:rPr>
              <a:t> as the lowest rate of energy expenditure of an individual. </a:t>
            </a:r>
          </a:p>
          <a:p>
            <a:pPr marL="346075" indent="-346075" algn="just" rtl="0" eaLnBrk="1" hangingPunct="1">
              <a:buFont typeface="Wingdings" pitchFamily="2" charset="2"/>
              <a:buChar char="§"/>
            </a:pPr>
            <a:endParaRPr lang="en-US" sz="2400" dirty="0" smtClean="0">
              <a:latin typeface="Times New Roman" pitchFamily="18" charset="0"/>
              <a:cs typeface="Times New Roman" pitchFamily="18" charset="0"/>
            </a:endParaRPr>
          </a:p>
          <a:p>
            <a:pPr marL="346075" indent="-346075" algn="just" rtl="0" eaLnBrk="1" hangingPunct="1">
              <a:buFont typeface="Wingdings" pitchFamily="2" charset="2"/>
              <a:buChar char="§"/>
            </a:pPr>
            <a:r>
              <a:rPr lang="en-US" sz="2400" dirty="0" smtClean="0">
                <a:latin typeface="Times New Roman" pitchFamily="18" charset="0"/>
                <a:cs typeface="Times New Roman" pitchFamily="18" charset="0"/>
              </a:rPr>
              <a:t>It is calculated from oxygen consumption measured over </a:t>
            </a:r>
            <a:r>
              <a:rPr lang="en-US" sz="2400" dirty="0" smtClean="0">
                <a:solidFill>
                  <a:srgbClr val="006666"/>
                </a:solidFill>
                <a:latin typeface="Times New Roman" pitchFamily="18" charset="0"/>
                <a:cs typeface="Times New Roman" pitchFamily="18" charset="0"/>
              </a:rPr>
              <a:t>a 6- to 12-minute </a:t>
            </a:r>
            <a:r>
              <a:rPr lang="en-US" sz="2400" dirty="0" smtClean="0">
                <a:latin typeface="Times New Roman" pitchFamily="18" charset="0"/>
                <a:cs typeface="Times New Roman" pitchFamily="18" charset="0"/>
              </a:rPr>
              <a:t>period when the subject is in a </a:t>
            </a:r>
            <a:r>
              <a:rPr lang="en-US" sz="2400" dirty="0" err="1" smtClean="0">
                <a:latin typeface="Times New Roman" pitchFamily="18" charset="0"/>
                <a:cs typeface="Times New Roman" pitchFamily="18" charset="0"/>
              </a:rPr>
              <a:t>postabsorptive</a:t>
            </a:r>
            <a:r>
              <a:rPr lang="en-US" sz="2400" dirty="0" smtClean="0">
                <a:latin typeface="Times New Roman" pitchFamily="18" charset="0"/>
                <a:cs typeface="Times New Roman" pitchFamily="18" charset="0"/>
              </a:rPr>
              <a:t> state (no food consumed during the previous 12 hours) and has rested quietly during the previous </a:t>
            </a:r>
            <a:r>
              <a:rPr lang="en-US" sz="2400" dirty="0" smtClean="0">
                <a:solidFill>
                  <a:srgbClr val="006666"/>
                </a:solidFill>
                <a:latin typeface="Times New Roman" pitchFamily="18" charset="0"/>
                <a:cs typeface="Times New Roman" pitchFamily="18" charset="0"/>
              </a:rPr>
              <a:t>30 minutes </a:t>
            </a:r>
            <a:r>
              <a:rPr lang="en-US" sz="2400" dirty="0" smtClean="0">
                <a:latin typeface="Times New Roman" pitchFamily="18" charset="0"/>
                <a:cs typeface="Times New Roman" pitchFamily="18" charset="0"/>
              </a:rPr>
              <a:t>in a thermally neutral environment (room temperature is perceived as neither hot nor cold).</a:t>
            </a:r>
          </a:p>
          <a:p>
            <a:pPr marL="346075" indent="-346075" algn="just" rtl="0" eaLnBrk="1" hangingPunct="1">
              <a:buFont typeface="Wingdings" pitchFamily="2" charset="2"/>
              <a:buChar char="§"/>
            </a:pPr>
            <a:endParaRPr lang="en-US" sz="2400" dirty="0" smtClean="0">
              <a:latin typeface="Times New Roman" pitchFamily="18" charset="0"/>
              <a:cs typeface="Times New Roman" pitchFamily="18" charset="0"/>
            </a:endParaRPr>
          </a:p>
          <a:p>
            <a:pPr marL="346075" indent="-346075" algn="just" rtl="0" eaLnBrk="1" hangingPunct="1">
              <a:buFont typeface="Wingdings" pitchFamily="2" charset="2"/>
              <a:buChar char="§"/>
            </a:pPr>
            <a:r>
              <a:rPr lang="en-US" sz="2400" dirty="0" smtClean="0">
                <a:latin typeface="Times New Roman" pitchFamily="18" charset="0"/>
                <a:cs typeface="Times New Roman" pitchFamily="18" charset="0"/>
              </a:rPr>
              <a:t> The true </a:t>
            </a:r>
            <a:r>
              <a:rPr lang="en-US" sz="2400" dirty="0" smtClean="0">
                <a:solidFill>
                  <a:srgbClr val="006666"/>
                </a:solidFill>
                <a:latin typeface="Times New Roman" pitchFamily="18" charset="0"/>
                <a:cs typeface="Times New Roman" pitchFamily="18" charset="0"/>
              </a:rPr>
              <a:t>BMR</a:t>
            </a:r>
            <a:r>
              <a:rPr lang="en-US" sz="2400" dirty="0" smtClean="0">
                <a:latin typeface="Times New Roman" pitchFamily="18" charset="0"/>
                <a:cs typeface="Times New Roman" pitchFamily="18" charset="0"/>
              </a:rPr>
              <a:t> occurs in the </a:t>
            </a:r>
            <a:r>
              <a:rPr lang="en-US" sz="2400" dirty="0" smtClean="0">
                <a:solidFill>
                  <a:srgbClr val="006666"/>
                </a:solidFill>
                <a:latin typeface="Times New Roman" pitchFamily="18" charset="0"/>
                <a:cs typeface="Times New Roman" pitchFamily="18" charset="0"/>
              </a:rPr>
              <a:t>early morning </a:t>
            </a:r>
            <a:r>
              <a:rPr lang="en-US" sz="2400" dirty="0" smtClean="0">
                <a:latin typeface="Times New Roman" pitchFamily="18" charset="0"/>
                <a:cs typeface="Times New Roman" pitchFamily="18" charset="0"/>
              </a:rPr>
              <a:t>hours of </a:t>
            </a:r>
            <a:r>
              <a:rPr lang="en-US" sz="2400" dirty="0" smtClean="0">
                <a:solidFill>
                  <a:srgbClr val="006666"/>
                </a:solidFill>
                <a:latin typeface="Times New Roman" pitchFamily="18" charset="0"/>
                <a:cs typeface="Times New Roman" pitchFamily="18" charset="0"/>
              </a:rPr>
              <a:t>deep sleep.</a:t>
            </a:r>
          </a:p>
          <a:p>
            <a:pPr marL="346075" indent="-346075" algn="just" rtl="0" eaLnBrk="1" hangingPunct="1">
              <a:buFontTx/>
              <a:buNone/>
            </a:pPr>
            <a:endParaRPr lang="en-US" sz="2400" dirty="0" smtClean="0"/>
          </a:p>
        </p:txBody>
      </p:sp>
      <p:sp>
        <p:nvSpPr>
          <p:cNvPr id="48132" name="Rectangle 2"/>
          <p:cNvSpPr>
            <a:spLocks noGrp="1" noChangeArrowheads="1"/>
          </p:cNvSpPr>
          <p:nvPr>
            <p:ph type="title"/>
          </p:nvPr>
        </p:nvSpPr>
        <p:spPr/>
        <p:txBody>
          <a:bodyPr/>
          <a:lstStyle/>
          <a:p>
            <a:pPr algn="l" rtl="0" eaLnBrk="1" hangingPunct="1"/>
            <a:r>
              <a:rPr lang="en-US" sz="3200" b="1" i="1" u="sng" dirty="0" smtClean="0">
                <a:solidFill>
                  <a:srgbClr val="990099"/>
                </a:solidFill>
                <a:latin typeface="Times New Roman" pitchFamily="18" charset="0"/>
                <a:cs typeface="Times New Roman" pitchFamily="18" charset="0"/>
              </a:rPr>
              <a:t>Determining Energy Requirements: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5"/>
          <p:cNvSpPr>
            <a:spLocks noGrp="1"/>
          </p:cNvSpPr>
          <p:nvPr>
            <p:ph type="sldNum" sz="quarter" idx="12"/>
          </p:nvPr>
        </p:nvSpPr>
        <p:spPr>
          <a:noFill/>
        </p:spPr>
        <p:txBody>
          <a:bodyPr/>
          <a:lstStyle/>
          <a:p>
            <a:fld id="{EB29BA6A-6B52-43EF-B690-44BE64D33BB5}" type="slidenum">
              <a:rPr lang="ar-SA" smtClean="0">
                <a:latin typeface="Arial" charset="0"/>
                <a:cs typeface="Arial" charset="0"/>
              </a:rPr>
              <a:pPr/>
              <a:t>27</a:t>
            </a:fld>
            <a:endParaRPr lang="en-US" smtClean="0">
              <a:latin typeface="Arial" charset="0"/>
              <a:cs typeface="Arial" charset="0"/>
            </a:endParaRPr>
          </a:p>
        </p:txBody>
      </p:sp>
      <p:sp>
        <p:nvSpPr>
          <p:cNvPr id="49155" name="Rectangle 3"/>
          <p:cNvSpPr>
            <a:spLocks noGrp="1" noChangeArrowheads="1"/>
          </p:cNvSpPr>
          <p:nvPr>
            <p:ph type="body" idx="1"/>
          </p:nvPr>
        </p:nvSpPr>
        <p:spPr>
          <a:xfrm>
            <a:off x="381000" y="1371600"/>
            <a:ext cx="8458200" cy="4983163"/>
          </a:xfrm>
        </p:spPr>
        <p:txBody>
          <a:bodyPr/>
          <a:lstStyle/>
          <a:p>
            <a:pPr marL="0" indent="3175" algn="just" rtl="0" eaLnBrk="1" hangingPunct="1">
              <a:lnSpc>
                <a:spcPct val="90000"/>
              </a:lnSpc>
              <a:buFont typeface="Wingdings" pitchFamily="2" charset="2"/>
              <a:buChar char="§"/>
            </a:pPr>
            <a:r>
              <a:rPr lang="en-US" sz="2400" dirty="0" smtClean="0">
                <a:latin typeface="Times New Roman" pitchFamily="18" charset="0"/>
                <a:cs typeface="Times New Roman" pitchFamily="18" charset="0"/>
              </a:rPr>
              <a:t>Obtaining a truly basal metabolic measurement is impractical in most instances. </a:t>
            </a:r>
          </a:p>
          <a:p>
            <a:pPr marL="0" indent="3175" algn="just" rtl="0" eaLnBrk="1" hangingPunct="1">
              <a:lnSpc>
                <a:spcPct val="90000"/>
              </a:lnSpc>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lnSpc>
                <a:spcPct val="90000"/>
              </a:lnSpc>
              <a:buFont typeface="Wingdings" pitchFamily="2" charset="2"/>
              <a:buChar char="§"/>
            </a:pPr>
            <a:r>
              <a:rPr lang="en-US" sz="2400" dirty="0" smtClean="0">
                <a:latin typeface="Times New Roman" pitchFamily="18" charset="0"/>
                <a:cs typeface="Times New Roman" pitchFamily="18" charset="0"/>
              </a:rPr>
              <a:t>Therefore, a more appropriate term for metabolic rate or energy expenditure in the awake, resting, </a:t>
            </a:r>
            <a:r>
              <a:rPr lang="en-US" sz="2400" dirty="0" err="1" smtClean="0">
                <a:latin typeface="Times New Roman" pitchFamily="18" charset="0"/>
                <a:cs typeface="Times New Roman" pitchFamily="18" charset="0"/>
              </a:rPr>
              <a:t>postabsorptive</a:t>
            </a:r>
            <a:r>
              <a:rPr lang="en-US" sz="2400" dirty="0" smtClean="0">
                <a:latin typeface="Times New Roman" pitchFamily="18" charset="0"/>
                <a:cs typeface="Times New Roman" pitchFamily="18" charset="0"/>
              </a:rPr>
              <a:t> subject is </a:t>
            </a:r>
            <a:r>
              <a:rPr lang="en-US" sz="2400" i="1" dirty="0" smtClean="0">
                <a:solidFill>
                  <a:srgbClr val="C00000"/>
                </a:solidFill>
                <a:latin typeface="Times New Roman" pitchFamily="18" charset="0"/>
                <a:cs typeface="Times New Roman" pitchFamily="18" charset="0"/>
              </a:rPr>
              <a:t>resting energy expenditure (REE),</a:t>
            </a:r>
            <a:r>
              <a:rPr lang="en-US" sz="2400" dirty="0" smtClean="0">
                <a:solidFill>
                  <a:srgbClr val="C00000"/>
                </a:solidFill>
                <a:latin typeface="Times New Roman" pitchFamily="18" charset="0"/>
                <a:cs typeface="Times New Roman" pitchFamily="18" charset="0"/>
              </a:rPr>
              <a:t> also known as resting metabolic rate</a:t>
            </a:r>
            <a:r>
              <a:rPr lang="en-US" sz="2400" dirty="0" smtClean="0">
                <a:solidFill>
                  <a:srgbClr val="990099"/>
                </a:solidFill>
                <a:latin typeface="Times New Roman" pitchFamily="18" charset="0"/>
                <a:cs typeface="Times New Roman" pitchFamily="18" charset="0"/>
              </a:rPr>
              <a:t>. </a:t>
            </a:r>
          </a:p>
          <a:p>
            <a:pPr marL="0" indent="3175" algn="just" rtl="0" eaLnBrk="1" hangingPunct="1">
              <a:lnSpc>
                <a:spcPct val="90000"/>
              </a:lnSpc>
              <a:buFont typeface="Wingdings" pitchFamily="2" charset="2"/>
              <a:buChar char="§"/>
            </a:pPr>
            <a:endParaRPr lang="en-US" sz="2400" dirty="0" smtClean="0">
              <a:solidFill>
                <a:srgbClr val="990099"/>
              </a:solidFill>
              <a:latin typeface="Times New Roman" pitchFamily="18" charset="0"/>
              <a:cs typeface="Times New Roman" pitchFamily="18" charset="0"/>
            </a:endParaRPr>
          </a:p>
          <a:p>
            <a:pPr marL="0" indent="3175" algn="just" rtl="0" eaLnBrk="1" hangingPunct="1">
              <a:lnSpc>
                <a:spcPct val="90000"/>
              </a:lnSpc>
              <a:buFont typeface="Wingdings" pitchFamily="2" charset="2"/>
              <a:buChar char="§"/>
            </a:pPr>
            <a:r>
              <a:rPr lang="en-US" sz="2400" dirty="0" smtClean="0">
                <a:latin typeface="Times New Roman" pitchFamily="18" charset="0"/>
                <a:cs typeface="Times New Roman" pitchFamily="18" charset="0"/>
              </a:rPr>
              <a:t>The term </a:t>
            </a:r>
            <a:r>
              <a:rPr lang="en-US" sz="2400" b="1" i="1" dirty="0" smtClean="0">
                <a:solidFill>
                  <a:srgbClr val="C00000"/>
                </a:solidFill>
                <a:latin typeface="Times New Roman" pitchFamily="18" charset="0"/>
                <a:cs typeface="Times New Roman" pitchFamily="18" charset="0"/>
              </a:rPr>
              <a:t>REE</a:t>
            </a:r>
            <a:r>
              <a:rPr lang="en-US" sz="2400" dirty="0" smtClean="0">
                <a:latin typeface="Times New Roman" pitchFamily="18" charset="0"/>
                <a:cs typeface="Times New Roman" pitchFamily="18" charset="0"/>
              </a:rPr>
              <a:t> is used in the scientific literature to represent energy expenditure measured by </a:t>
            </a:r>
            <a:r>
              <a:rPr lang="en-US" sz="2400" dirty="0" smtClean="0">
                <a:solidFill>
                  <a:srgbClr val="C00000"/>
                </a:solidFill>
                <a:latin typeface="Times New Roman" pitchFamily="18" charset="0"/>
                <a:cs typeface="Times New Roman" pitchFamily="18" charset="0"/>
              </a:rPr>
              <a:t>indirect </a:t>
            </a:r>
            <a:r>
              <a:rPr lang="en-US" sz="2400" dirty="0" err="1" smtClean="0">
                <a:solidFill>
                  <a:srgbClr val="C00000"/>
                </a:solidFill>
                <a:latin typeface="Times New Roman" pitchFamily="18" charset="0"/>
                <a:cs typeface="Times New Roman" pitchFamily="18" charset="0"/>
              </a:rPr>
              <a:t>calorimetry</a:t>
            </a:r>
            <a:r>
              <a:rPr lang="en-US" sz="2400" dirty="0" smtClean="0">
                <a:solidFill>
                  <a:srgbClr val="C00000"/>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under conditions that are as controlled as the clinical situation allows. </a:t>
            </a:r>
          </a:p>
        </p:txBody>
      </p:sp>
      <p:sp>
        <p:nvSpPr>
          <p:cNvPr id="49156" name="Rectangle 2"/>
          <p:cNvSpPr>
            <a:spLocks noGrp="1" noChangeArrowheads="1"/>
          </p:cNvSpPr>
          <p:nvPr>
            <p:ph type="title"/>
          </p:nvPr>
        </p:nvSpPr>
        <p:spPr/>
        <p:txBody>
          <a:bodyPr/>
          <a:lstStyle/>
          <a:p>
            <a:pPr algn="l" rtl="0" eaLnBrk="1" hangingPunct="1"/>
            <a:r>
              <a:rPr lang="en-US" sz="3200" b="1" i="1" u="sng" dirty="0" smtClean="0">
                <a:solidFill>
                  <a:srgbClr val="990099"/>
                </a:solidFill>
                <a:latin typeface="Times New Roman" pitchFamily="18" charset="0"/>
                <a:cs typeface="Times New Roman" pitchFamily="18" charset="0"/>
              </a:rPr>
              <a:t>Determining Energy Requirements: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5"/>
          <p:cNvSpPr>
            <a:spLocks noGrp="1"/>
          </p:cNvSpPr>
          <p:nvPr>
            <p:ph type="sldNum" sz="quarter" idx="12"/>
          </p:nvPr>
        </p:nvSpPr>
        <p:spPr>
          <a:noFill/>
        </p:spPr>
        <p:txBody>
          <a:bodyPr/>
          <a:lstStyle/>
          <a:p>
            <a:fld id="{0532A002-DFA7-4281-9752-6204D5591F73}" type="slidenum">
              <a:rPr lang="ar-SA" smtClean="0">
                <a:latin typeface="Arial" charset="0"/>
                <a:cs typeface="Arial" charset="0"/>
              </a:rPr>
              <a:pPr/>
              <a:t>28</a:t>
            </a:fld>
            <a:endParaRPr lang="en-US" smtClean="0">
              <a:latin typeface="Arial" charset="0"/>
              <a:cs typeface="Arial" charset="0"/>
            </a:endParaRPr>
          </a:p>
        </p:txBody>
      </p:sp>
      <p:sp>
        <p:nvSpPr>
          <p:cNvPr id="52227" name="Rectangle 3"/>
          <p:cNvSpPr>
            <a:spLocks noGrp="1" noChangeArrowheads="1"/>
          </p:cNvSpPr>
          <p:nvPr>
            <p:ph type="body" idx="1"/>
          </p:nvPr>
        </p:nvSpPr>
        <p:spPr>
          <a:xfrm>
            <a:off x="457200" y="5257800"/>
            <a:ext cx="8229600" cy="1020763"/>
          </a:xfrm>
        </p:spPr>
        <p:txBody>
          <a:bodyPr/>
          <a:lstStyle/>
          <a:p>
            <a:pPr algn="ctr" rtl="0" eaLnBrk="1" hangingPunct="1">
              <a:buFontTx/>
              <a:buNone/>
            </a:pPr>
            <a:r>
              <a:rPr lang="en-US" sz="1600" b="1" i="1" dirty="0" smtClean="0">
                <a:solidFill>
                  <a:srgbClr val="0070C0"/>
                </a:solidFill>
                <a:latin typeface="Times New Roman" pitchFamily="18" charset="0"/>
                <a:cs typeface="Times New Roman" pitchFamily="18" charset="0"/>
              </a:rPr>
              <a:t>Figure: 15. </a:t>
            </a:r>
            <a:r>
              <a:rPr lang="en-US" sz="1600" b="1" i="1" dirty="0" smtClean="0">
                <a:solidFill>
                  <a:srgbClr val="990099"/>
                </a:solidFill>
                <a:latin typeface="Times New Roman" pitchFamily="18" charset="0"/>
                <a:cs typeface="Times New Roman" pitchFamily="18" charset="0"/>
              </a:rPr>
              <a:t>The components of 24-hour energy expenditure in healthy persons. </a:t>
            </a:r>
          </a:p>
        </p:txBody>
      </p:sp>
      <p:pic>
        <p:nvPicPr>
          <p:cNvPr id="52228" name="Picture 4" descr="dara 110"/>
          <p:cNvPicPr>
            <a:picLocks noChangeAspect="1" noChangeArrowheads="1"/>
          </p:cNvPicPr>
          <p:nvPr/>
        </p:nvPicPr>
        <p:blipFill>
          <a:blip r:embed="rId2" cstate="print"/>
          <a:srcRect/>
          <a:stretch>
            <a:fillRect/>
          </a:stretch>
        </p:blipFill>
        <p:spPr bwMode="auto">
          <a:xfrm>
            <a:off x="1524000" y="838200"/>
            <a:ext cx="6019800" cy="4038600"/>
          </a:xfrm>
          <a:prstGeom prst="rect">
            <a:avLst/>
          </a:prstGeom>
          <a:noFill/>
          <a:ln w="12700">
            <a:solidFill>
              <a:srgbClr val="000000"/>
            </a:solid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5"/>
          <p:cNvSpPr>
            <a:spLocks noGrp="1"/>
          </p:cNvSpPr>
          <p:nvPr>
            <p:ph type="sldNum" sz="quarter" idx="12"/>
          </p:nvPr>
        </p:nvSpPr>
        <p:spPr>
          <a:noFill/>
        </p:spPr>
        <p:txBody>
          <a:bodyPr/>
          <a:lstStyle/>
          <a:p>
            <a:fld id="{95E39DD1-FABB-4718-B855-A139C5B3BA67}" type="slidenum">
              <a:rPr lang="ar-SA" smtClean="0">
                <a:latin typeface="Arial" charset="0"/>
                <a:cs typeface="Arial" charset="0"/>
              </a:rPr>
              <a:pPr/>
              <a:t>29</a:t>
            </a:fld>
            <a:endParaRPr lang="en-US" smtClean="0">
              <a:latin typeface="Arial" charset="0"/>
              <a:cs typeface="Arial" charset="0"/>
            </a:endParaRPr>
          </a:p>
        </p:txBody>
      </p:sp>
      <p:sp>
        <p:nvSpPr>
          <p:cNvPr id="53251" name="Rectangle 2"/>
          <p:cNvSpPr>
            <a:spLocks noGrp="1" noChangeArrowheads="1"/>
          </p:cNvSpPr>
          <p:nvPr>
            <p:ph type="title"/>
          </p:nvPr>
        </p:nvSpPr>
        <p:spPr>
          <a:xfrm>
            <a:off x="457200" y="152400"/>
            <a:ext cx="8229600" cy="1143000"/>
          </a:xfrm>
        </p:spPr>
        <p:txBody>
          <a:bodyPr/>
          <a:lstStyle/>
          <a:p>
            <a:pPr algn="l" rtl="0" eaLnBrk="1" hangingPunct="1"/>
            <a:r>
              <a:rPr lang="en-US" sz="3200" b="1" i="1" u="sng" dirty="0" smtClean="0">
                <a:solidFill>
                  <a:schemeClr val="accent2">
                    <a:lumMod val="60000"/>
                    <a:lumOff val="40000"/>
                  </a:schemeClr>
                </a:solidFill>
                <a:latin typeface="Times New Roman" pitchFamily="18" charset="0"/>
                <a:cs typeface="Times New Roman" pitchFamily="18" charset="0"/>
              </a:rPr>
              <a:t>A. Measuring Energy Expenditure:</a:t>
            </a:r>
          </a:p>
        </p:txBody>
      </p:sp>
      <p:sp>
        <p:nvSpPr>
          <p:cNvPr id="53252" name="Rectangle 3"/>
          <p:cNvSpPr>
            <a:spLocks noGrp="1" noChangeArrowheads="1"/>
          </p:cNvSpPr>
          <p:nvPr>
            <p:ph type="body" idx="1"/>
          </p:nvPr>
        </p:nvSpPr>
        <p:spPr>
          <a:xfrm>
            <a:off x="304800" y="1219200"/>
            <a:ext cx="8534400" cy="4770438"/>
          </a:xfrm>
        </p:spPr>
        <p:txBody>
          <a:bodyPr/>
          <a:lstStyle/>
          <a:p>
            <a:pPr marL="0" indent="3175" algn="just" rtl="0" eaLnBrk="1" hangingPunct="1">
              <a:lnSpc>
                <a:spcPct val="90000"/>
              </a:lnSpc>
              <a:buFont typeface="Wingdings" pitchFamily="2" charset="2"/>
              <a:buChar char="§"/>
            </a:pPr>
            <a:r>
              <a:rPr lang="en-US" sz="2400" b="1" i="1" u="sng" dirty="0" err="1" smtClean="0">
                <a:solidFill>
                  <a:schemeClr val="bg2">
                    <a:lumMod val="50000"/>
                  </a:schemeClr>
                </a:solidFill>
                <a:latin typeface="Times New Roman" pitchFamily="18" charset="0"/>
                <a:cs typeface="Times New Roman" pitchFamily="18" charset="0"/>
              </a:rPr>
              <a:t>Calorimetry</a:t>
            </a:r>
            <a:r>
              <a:rPr lang="en-US" sz="2400" dirty="0" smtClean="0">
                <a:latin typeface="Times New Roman" pitchFamily="18" charset="0"/>
                <a:cs typeface="Times New Roman" pitchFamily="18" charset="0"/>
              </a:rPr>
              <a:t>  is the measurement of energy expenditure.</a:t>
            </a:r>
          </a:p>
          <a:p>
            <a:pPr marL="0" indent="3175" algn="just" rtl="0" eaLnBrk="1" hangingPunct="1">
              <a:lnSpc>
                <a:spcPct val="90000"/>
              </a:lnSpc>
              <a:buNone/>
            </a:pPr>
            <a:endParaRPr lang="en-US" sz="2400" dirty="0" smtClean="0">
              <a:latin typeface="Times New Roman" pitchFamily="18" charset="0"/>
              <a:cs typeface="Times New Roman" pitchFamily="18" charset="0"/>
            </a:endParaRPr>
          </a:p>
          <a:p>
            <a:pPr marL="0" indent="3175" algn="just" rtl="0" eaLnBrk="1" hangingPunct="1">
              <a:lnSpc>
                <a:spcPct val="90000"/>
              </a:lnSpc>
              <a:buFont typeface="Wingdings" pitchFamily="2" charset="2"/>
              <a:buChar char="§"/>
            </a:pPr>
            <a:r>
              <a:rPr lang="en-US" sz="2400" dirty="0" smtClean="0">
                <a:latin typeface="Times New Roman" pitchFamily="18" charset="0"/>
                <a:cs typeface="Times New Roman" pitchFamily="18" charset="0"/>
              </a:rPr>
              <a:t> </a:t>
            </a:r>
            <a:r>
              <a:rPr lang="en-US" sz="2400" dirty="0" smtClean="0">
                <a:solidFill>
                  <a:srgbClr val="C00000"/>
                </a:solidFill>
                <a:latin typeface="Times New Roman" pitchFamily="18" charset="0"/>
                <a:cs typeface="Times New Roman" pitchFamily="18" charset="0"/>
              </a:rPr>
              <a:t>Direct </a:t>
            </a:r>
            <a:r>
              <a:rPr lang="en-US" sz="2400" dirty="0" err="1" smtClean="0">
                <a:solidFill>
                  <a:srgbClr val="C00000"/>
                </a:solidFill>
                <a:latin typeface="Times New Roman" pitchFamily="18" charset="0"/>
                <a:cs typeface="Times New Roman" pitchFamily="18" charset="0"/>
              </a:rPr>
              <a:t>calorimetry</a:t>
            </a:r>
            <a:r>
              <a:rPr lang="en-US" sz="2400" dirty="0" smtClean="0">
                <a:solidFill>
                  <a:srgbClr val="C00000"/>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measures the </a:t>
            </a:r>
            <a:r>
              <a:rPr lang="en-US" sz="2400" dirty="0" smtClean="0">
                <a:solidFill>
                  <a:srgbClr val="00B050"/>
                </a:solidFill>
                <a:latin typeface="Times New Roman" pitchFamily="18" charset="0"/>
                <a:cs typeface="Times New Roman" pitchFamily="18" charset="0"/>
              </a:rPr>
              <a:t>body’s heat output</a:t>
            </a:r>
            <a:r>
              <a:rPr lang="en-US" sz="2400" dirty="0" smtClean="0">
                <a:latin typeface="Times New Roman" pitchFamily="18" charset="0"/>
                <a:cs typeface="Times New Roman" pitchFamily="18" charset="0"/>
              </a:rPr>
              <a:t>, whereas </a:t>
            </a:r>
            <a:r>
              <a:rPr lang="en-US" sz="2400" dirty="0" smtClean="0">
                <a:solidFill>
                  <a:srgbClr val="C00000"/>
                </a:solidFill>
                <a:latin typeface="Times New Roman" pitchFamily="18" charset="0"/>
                <a:cs typeface="Times New Roman" pitchFamily="18" charset="0"/>
              </a:rPr>
              <a:t>indirect </a:t>
            </a:r>
            <a:r>
              <a:rPr lang="en-US" sz="2400" dirty="0" err="1" smtClean="0">
                <a:solidFill>
                  <a:srgbClr val="C00000"/>
                </a:solidFill>
                <a:latin typeface="Times New Roman" pitchFamily="18" charset="0"/>
                <a:cs typeface="Times New Roman" pitchFamily="18" charset="0"/>
              </a:rPr>
              <a:t>calorimetry</a:t>
            </a:r>
            <a:r>
              <a:rPr lang="en-US" sz="2400" dirty="0" smtClean="0">
                <a:solidFill>
                  <a:srgbClr val="C00000"/>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determines energy expenditure by measuring the </a:t>
            </a:r>
            <a:r>
              <a:rPr lang="en-US" sz="2400" dirty="0" smtClean="0">
                <a:solidFill>
                  <a:srgbClr val="00B050"/>
                </a:solidFill>
                <a:latin typeface="Times New Roman" pitchFamily="18" charset="0"/>
                <a:cs typeface="Times New Roman" pitchFamily="18" charset="0"/>
              </a:rPr>
              <a:t>body’s oxygen consumption and carbon dioxide production.</a:t>
            </a:r>
          </a:p>
          <a:p>
            <a:pPr marL="0" indent="3175" algn="just" rtl="0" eaLnBrk="1" hangingPunct="1">
              <a:lnSpc>
                <a:spcPct val="90000"/>
              </a:lnSpc>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lnSpc>
                <a:spcPct val="90000"/>
              </a:lnSpc>
              <a:buFont typeface="Wingdings" pitchFamily="2" charset="2"/>
              <a:buChar char="§"/>
            </a:pPr>
            <a:r>
              <a:rPr lang="en-US" sz="2400" dirty="0" smtClean="0">
                <a:latin typeface="Times New Roman" pitchFamily="18" charset="0"/>
                <a:cs typeface="Times New Roman" pitchFamily="18" charset="0"/>
              </a:rPr>
              <a:t>Because energy expenditure measurements using direct and indirect </a:t>
            </a:r>
            <a:r>
              <a:rPr lang="en-US" sz="2400" dirty="0" err="1" smtClean="0">
                <a:latin typeface="Times New Roman" pitchFamily="18" charset="0"/>
                <a:cs typeface="Times New Roman" pitchFamily="18" charset="0"/>
              </a:rPr>
              <a:t>calorimetry</a:t>
            </a:r>
            <a:r>
              <a:rPr lang="en-US" sz="2400" dirty="0" smtClean="0">
                <a:latin typeface="Times New Roman" pitchFamily="18" charset="0"/>
                <a:cs typeface="Times New Roman" pitchFamily="18" charset="0"/>
              </a:rPr>
              <a:t> are performed in a </a:t>
            </a:r>
            <a:r>
              <a:rPr lang="en-US" sz="2400" dirty="0" smtClean="0">
                <a:solidFill>
                  <a:srgbClr val="00B050"/>
                </a:solidFill>
                <a:latin typeface="Times New Roman" pitchFamily="18" charset="0"/>
                <a:cs typeface="Times New Roman" pitchFamily="18" charset="0"/>
              </a:rPr>
              <a:t>laboratory,</a:t>
            </a:r>
            <a:r>
              <a:rPr lang="en-US" sz="2400" dirty="0" smtClean="0">
                <a:latin typeface="Times New Roman" pitchFamily="18" charset="0"/>
                <a:cs typeface="Times New Roman" pitchFamily="18" charset="0"/>
              </a:rPr>
              <a:t> they may not accurately represent energy expenditure of </a:t>
            </a:r>
            <a:r>
              <a:rPr lang="en-US" sz="2400" b="1" u="sng" dirty="0" smtClean="0">
                <a:solidFill>
                  <a:srgbClr val="AB1580"/>
                </a:solidFill>
                <a:latin typeface="Times New Roman" pitchFamily="18" charset="0"/>
                <a:cs typeface="Times New Roman" pitchFamily="18" charset="0"/>
              </a:rPr>
              <a:t>free-living subjects </a:t>
            </a:r>
            <a:r>
              <a:rPr lang="en-US" sz="2400" dirty="0" smtClean="0">
                <a:latin typeface="Times New Roman" pitchFamily="18" charset="0"/>
                <a:cs typeface="Times New Roman" pitchFamily="18" charset="0"/>
              </a:rPr>
              <a:t>(i.e., persons living at home and engaged in typical work and leisure-time activities). </a:t>
            </a:r>
          </a:p>
          <a:p>
            <a:pPr marL="0" indent="3175" algn="just" rtl="0" eaLnBrk="1" hangingPunct="1">
              <a:lnSpc>
                <a:spcPct val="90000"/>
              </a:lnSpc>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lnSpc>
                <a:spcPct val="90000"/>
              </a:lnSpc>
              <a:buFont typeface="Wingdings" pitchFamily="2" charset="2"/>
              <a:buChar char="§"/>
            </a:pPr>
            <a:r>
              <a:rPr lang="en-US" sz="2400" dirty="0" smtClean="0">
                <a:latin typeface="Times New Roman" pitchFamily="18" charset="0"/>
                <a:cs typeface="Times New Roman" pitchFamily="18" charset="0"/>
              </a:rPr>
              <a:t>To more accurately measure the energy expenditure of </a:t>
            </a:r>
            <a:r>
              <a:rPr lang="en-US" sz="2400" u="sng" dirty="0" smtClean="0">
                <a:solidFill>
                  <a:srgbClr val="AB1580"/>
                </a:solidFill>
                <a:latin typeface="Times New Roman" pitchFamily="18" charset="0"/>
                <a:cs typeface="Times New Roman" pitchFamily="18" charset="0"/>
              </a:rPr>
              <a:t>free-living subjects</a:t>
            </a:r>
            <a:r>
              <a:rPr lang="en-US" sz="2400" dirty="0" smtClean="0">
                <a:latin typeface="Times New Roman" pitchFamily="18" charset="0"/>
                <a:cs typeface="Times New Roman" pitchFamily="18" charset="0"/>
              </a:rPr>
              <a:t>, researchers can use two other methods; </a:t>
            </a:r>
            <a:r>
              <a:rPr lang="en-US" sz="2400" dirty="0" smtClean="0">
                <a:solidFill>
                  <a:srgbClr val="C00000"/>
                </a:solidFill>
                <a:latin typeface="Times New Roman" pitchFamily="18" charset="0"/>
                <a:cs typeface="Times New Roman" pitchFamily="18" charset="0"/>
              </a:rPr>
              <a:t>doubly labeled water and the bicarbonate-urea method. </a:t>
            </a:r>
          </a:p>
          <a:p>
            <a:pPr marL="0" indent="3175" algn="just" rtl="0" eaLnBrk="1" hangingPunct="1">
              <a:lnSpc>
                <a:spcPct val="90000"/>
              </a:lnSpc>
              <a:buFont typeface="Wingdings" pitchFamily="2" charset="2"/>
              <a:buChar char="Ø"/>
            </a:pPr>
            <a:endParaRPr lang="en-US" sz="24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5"/>
          <p:cNvSpPr>
            <a:spLocks noGrp="1"/>
          </p:cNvSpPr>
          <p:nvPr>
            <p:ph type="sldNum" sz="quarter" idx="12"/>
          </p:nvPr>
        </p:nvSpPr>
        <p:spPr>
          <a:noFill/>
        </p:spPr>
        <p:txBody>
          <a:bodyPr/>
          <a:lstStyle/>
          <a:p>
            <a:fld id="{9A635DC1-42C1-46FC-A4D5-C2DAF2A0C57C}" type="slidenum">
              <a:rPr lang="ar-SA" smtClean="0">
                <a:latin typeface="Arial" charset="0"/>
                <a:cs typeface="Arial" charset="0"/>
              </a:rPr>
              <a:pPr/>
              <a:t>3</a:t>
            </a:fld>
            <a:endParaRPr lang="en-US" smtClean="0">
              <a:latin typeface="Arial" charset="0"/>
              <a:cs typeface="Arial" charset="0"/>
            </a:endParaRPr>
          </a:p>
        </p:txBody>
      </p:sp>
      <p:sp>
        <p:nvSpPr>
          <p:cNvPr id="9219" name="Rectangle 3"/>
          <p:cNvSpPr>
            <a:spLocks noGrp="1" noChangeArrowheads="1"/>
          </p:cNvSpPr>
          <p:nvPr>
            <p:ph type="body" idx="1"/>
          </p:nvPr>
        </p:nvSpPr>
        <p:spPr>
          <a:xfrm>
            <a:off x="457200" y="685800"/>
            <a:ext cx="8229600" cy="5668963"/>
          </a:xfrm>
        </p:spPr>
        <p:txBody>
          <a:bodyPr/>
          <a:lstStyle/>
          <a:p>
            <a:pPr marL="0" indent="9525" algn="just" rtl="0" eaLnBrk="1" hangingPunct="1">
              <a:buFont typeface="Wingdings" pitchFamily="2" charset="2"/>
              <a:buChar char="q"/>
            </a:pPr>
            <a:endParaRPr lang="en-US" sz="2800" dirty="0" smtClean="0"/>
          </a:p>
          <a:p>
            <a:pPr marL="0" indent="9525" algn="just" rtl="0" eaLnBrk="1" hangingPunct="1">
              <a:buFont typeface="Wingdings" pitchFamily="2" charset="2"/>
              <a:buChar char="q"/>
            </a:pPr>
            <a:endParaRPr lang="en-US" sz="2800" dirty="0" smtClean="0"/>
          </a:p>
          <a:p>
            <a:pPr marL="0" indent="9525" algn="just" rtl="0" eaLnBrk="1" hangingPunct="1">
              <a:buFont typeface="Wingdings" pitchFamily="2" charset="2"/>
              <a:buChar char="§"/>
            </a:pPr>
            <a:r>
              <a:rPr lang="en-US" sz="2400" dirty="0" smtClean="0">
                <a:latin typeface="Times New Roman" pitchFamily="18" charset="0"/>
                <a:cs typeface="Times New Roman" pitchFamily="18" charset="0"/>
              </a:rPr>
              <a:t>Appropriate </a:t>
            </a:r>
            <a:r>
              <a:rPr lang="en-US" sz="2400" b="1" dirty="0" smtClean="0">
                <a:latin typeface="Times New Roman" pitchFamily="18" charset="0"/>
                <a:cs typeface="Times New Roman" pitchFamily="18" charset="0"/>
              </a:rPr>
              <a:t>nutritional support</a:t>
            </a:r>
            <a:r>
              <a:rPr lang="en-US" sz="2400" dirty="0" smtClean="0">
                <a:latin typeface="Times New Roman" pitchFamily="18" charset="0"/>
                <a:cs typeface="Times New Roman" pitchFamily="18" charset="0"/>
              </a:rPr>
              <a:t> of these patients can result in faster recovery and shorter hospital stays, which translate into reduced health care expenditures. </a:t>
            </a:r>
          </a:p>
          <a:p>
            <a:pPr marL="0" indent="9525" algn="just" rtl="0" eaLnBrk="1" hangingPunct="1">
              <a:buFont typeface="Wingdings" pitchFamily="2" charset="2"/>
              <a:buChar char="§"/>
            </a:pPr>
            <a:endParaRPr lang="en-US" sz="2400" dirty="0" smtClean="0">
              <a:latin typeface="Times New Roman" pitchFamily="18" charset="0"/>
              <a:cs typeface="Times New Roman" pitchFamily="18" charset="0"/>
            </a:endParaRPr>
          </a:p>
          <a:p>
            <a:pPr marL="0" indent="9525" algn="just" rtl="0" eaLnBrk="1" hangingPunct="1">
              <a:buFont typeface="Wingdings" pitchFamily="2" charset="2"/>
              <a:buChar char="§"/>
            </a:pPr>
            <a:r>
              <a:rPr lang="en-US" sz="2400" dirty="0" smtClean="0">
                <a:latin typeface="Times New Roman" pitchFamily="18" charset="0"/>
                <a:cs typeface="Times New Roman" pitchFamily="18" charset="0"/>
              </a:rPr>
              <a:t>Another reason that nutritional assessment of hospitalized patients is important is our increasing capability to provide nutritional support to these patients through </a:t>
            </a:r>
            <a:r>
              <a:rPr lang="en-US" sz="2400" dirty="0" err="1" smtClean="0">
                <a:latin typeface="Times New Roman" pitchFamily="18" charset="0"/>
                <a:cs typeface="Times New Roman" pitchFamily="18" charset="0"/>
              </a:rPr>
              <a:t>enteral</a:t>
            </a:r>
            <a:r>
              <a:rPr lang="en-US" sz="2400" dirty="0" smtClean="0">
                <a:latin typeface="Times New Roman" pitchFamily="18" charset="0"/>
                <a:cs typeface="Times New Roman" pitchFamily="18" charset="0"/>
              </a:rPr>
              <a:t> and </a:t>
            </a:r>
            <a:r>
              <a:rPr lang="en-US" sz="2400" dirty="0" err="1" smtClean="0">
                <a:latin typeface="Times New Roman" pitchFamily="18" charset="0"/>
                <a:cs typeface="Times New Roman" pitchFamily="18" charset="0"/>
              </a:rPr>
              <a:t>parenteral</a:t>
            </a:r>
            <a:r>
              <a:rPr lang="en-US" sz="2400" dirty="0" smtClean="0">
                <a:latin typeface="Times New Roman" pitchFamily="18" charset="0"/>
                <a:cs typeface="Times New Roman" pitchFamily="18" charset="0"/>
              </a:rPr>
              <a:t> routes.</a:t>
            </a:r>
          </a:p>
        </p:txBody>
      </p:sp>
      <p:sp>
        <p:nvSpPr>
          <p:cNvPr id="9220" name="Rectangle 2"/>
          <p:cNvSpPr>
            <a:spLocks noGrp="1" noChangeArrowheads="1"/>
          </p:cNvSpPr>
          <p:nvPr>
            <p:ph type="title"/>
          </p:nvPr>
        </p:nvSpPr>
        <p:spPr/>
        <p:txBody>
          <a:bodyPr/>
          <a:lstStyle/>
          <a:p>
            <a:pPr eaLnBrk="1" hangingPunct="1"/>
            <a:r>
              <a:rPr lang="en-US" sz="3200" b="1" i="1" u="sng" dirty="0" smtClean="0">
                <a:solidFill>
                  <a:srgbClr val="990099"/>
                </a:solidFill>
                <a:latin typeface="Times New Roman" pitchFamily="18" charset="0"/>
                <a:cs typeface="Times New Roman" pitchFamily="18" charset="0"/>
              </a:rPr>
              <a:t>Introduction:</a:t>
            </a:r>
            <a:r>
              <a:rPr lang="en-US" sz="3200" b="1" i="1" u="sng" dirty="0" smtClean="0">
                <a:latin typeface="Times New Roman" pitchFamily="18" charset="0"/>
                <a:cs typeface="Times New Roman" pitchFamily="18" charset="0"/>
              </a:rPr>
              <a:t> </a:t>
            </a:r>
          </a:p>
        </p:txBody>
      </p:sp>
      <p:pic>
        <p:nvPicPr>
          <p:cNvPr id="19457" name="Picture 1" descr="C:\Documents and Settings\Administrator\Desktop\overview.jpg"/>
          <p:cNvPicPr>
            <a:picLocks noChangeAspect="1" noChangeArrowheads="1"/>
          </p:cNvPicPr>
          <p:nvPr/>
        </p:nvPicPr>
        <p:blipFill>
          <a:blip r:embed="rId2" cstate="print"/>
          <a:srcRect/>
          <a:stretch>
            <a:fillRect/>
          </a:stretch>
        </p:blipFill>
        <p:spPr bwMode="auto">
          <a:xfrm>
            <a:off x="6172200" y="4572000"/>
            <a:ext cx="2774485" cy="214630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5"/>
          <p:cNvSpPr>
            <a:spLocks noGrp="1"/>
          </p:cNvSpPr>
          <p:nvPr>
            <p:ph type="sldNum" sz="quarter" idx="12"/>
          </p:nvPr>
        </p:nvSpPr>
        <p:spPr>
          <a:noFill/>
        </p:spPr>
        <p:txBody>
          <a:bodyPr/>
          <a:lstStyle/>
          <a:p>
            <a:fld id="{9E0CE193-838A-443E-B5C9-9A49082954AE}" type="slidenum">
              <a:rPr lang="ar-SA" smtClean="0">
                <a:latin typeface="Arial" charset="0"/>
                <a:cs typeface="Arial" charset="0"/>
              </a:rPr>
              <a:pPr/>
              <a:t>30</a:t>
            </a:fld>
            <a:endParaRPr lang="en-US" smtClean="0">
              <a:latin typeface="Arial" charset="0"/>
              <a:cs typeface="Arial" charset="0"/>
            </a:endParaRPr>
          </a:p>
        </p:txBody>
      </p:sp>
      <p:sp>
        <p:nvSpPr>
          <p:cNvPr id="54275" name="Rectangle 3"/>
          <p:cNvSpPr>
            <a:spLocks noGrp="1" noChangeArrowheads="1"/>
          </p:cNvSpPr>
          <p:nvPr>
            <p:ph type="body" idx="1"/>
          </p:nvPr>
        </p:nvSpPr>
        <p:spPr>
          <a:xfrm>
            <a:off x="457200" y="533400"/>
            <a:ext cx="8229600" cy="5592763"/>
          </a:xfrm>
        </p:spPr>
        <p:txBody>
          <a:bodyPr/>
          <a:lstStyle/>
          <a:p>
            <a:pPr marL="0" indent="3175" algn="just" rtl="0" eaLnBrk="1" hangingPunct="1">
              <a:buFont typeface="Wingdings" pitchFamily="2" charset="2"/>
              <a:buChar char="v"/>
            </a:pPr>
            <a:r>
              <a:rPr lang="en-US" sz="2800" b="1" i="1" u="sng" dirty="0" smtClean="0">
                <a:solidFill>
                  <a:srgbClr val="C00000"/>
                </a:solidFill>
                <a:latin typeface="Times New Roman" pitchFamily="18" charset="0"/>
                <a:cs typeface="Times New Roman" pitchFamily="18" charset="0"/>
              </a:rPr>
              <a:t>Direct </a:t>
            </a:r>
            <a:r>
              <a:rPr lang="en-US" sz="2800" b="1" i="1" u="sng" dirty="0" err="1" smtClean="0">
                <a:solidFill>
                  <a:srgbClr val="C00000"/>
                </a:solidFill>
                <a:latin typeface="Times New Roman" pitchFamily="18" charset="0"/>
                <a:cs typeface="Times New Roman" pitchFamily="18" charset="0"/>
              </a:rPr>
              <a:t>Calorimetry</a:t>
            </a:r>
            <a:r>
              <a:rPr lang="en-US" sz="2800" b="1" i="1" u="sng" dirty="0" smtClean="0">
                <a:solidFill>
                  <a:srgbClr val="C00000"/>
                </a:solidFill>
                <a:latin typeface="Times New Roman" pitchFamily="18" charset="0"/>
                <a:cs typeface="Times New Roman" pitchFamily="18" charset="0"/>
              </a:rPr>
              <a:t>:</a:t>
            </a:r>
          </a:p>
          <a:p>
            <a:pPr marL="0" indent="3175" algn="just" rtl="0" eaLnBrk="1" hangingPunct="1">
              <a:buFont typeface="Wingdings" pitchFamily="2" charset="2"/>
              <a:buChar char="q"/>
            </a:pPr>
            <a:endParaRPr lang="en-US" sz="2400" dirty="0" smtClean="0">
              <a:solidFill>
                <a:srgbClr val="990099"/>
              </a:solidFill>
            </a:endParaRPr>
          </a:p>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Cumbersome and expensive in practice. </a:t>
            </a:r>
          </a:p>
          <a:p>
            <a:pPr marL="0" indent="3175" algn="just" rtl="0" eaLnBrk="1" hangingPunct="1">
              <a:buFontTx/>
              <a:buNone/>
            </a:pPr>
            <a:endParaRPr lang="en-US" sz="2400" dirty="0" smtClean="0">
              <a:latin typeface="Times New Roman" pitchFamily="18" charset="0"/>
              <a:cs typeface="Times New Roman" pitchFamily="18" charset="0"/>
            </a:endParaRPr>
          </a:p>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It requires a highly sophisticated chamber or specially designed suit, which allows measurement of both the sensible heat given off by the body and the latent heat of vaporized water from the lungs and skin. </a:t>
            </a:r>
          </a:p>
          <a:p>
            <a:pPr marL="0" indent="3175" algn="just" rtl="0" eaLnBrk="1" hangingPunct="1">
              <a:buFontTx/>
              <a:buNone/>
            </a:pPr>
            <a:endParaRPr lang="en-US" sz="2400" dirty="0" smtClean="0">
              <a:latin typeface="Times New Roman" pitchFamily="18" charset="0"/>
              <a:cs typeface="Times New Roman" pitchFamily="18" charset="0"/>
            </a:endParaRPr>
          </a:p>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Measurements may require a subject to the confined within the chamber for 24 hours or longer. </a:t>
            </a:r>
          </a:p>
          <a:p>
            <a:pPr marL="0" indent="3175" algn="just" rtl="0" eaLnBrk="1" hangingPunct="1">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Consequently, this approach is not suitable for critically ill patients.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Number Placeholder 5"/>
          <p:cNvSpPr>
            <a:spLocks noGrp="1"/>
          </p:cNvSpPr>
          <p:nvPr>
            <p:ph type="sldNum" sz="quarter" idx="12"/>
          </p:nvPr>
        </p:nvSpPr>
        <p:spPr>
          <a:noFill/>
        </p:spPr>
        <p:txBody>
          <a:bodyPr/>
          <a:lstStyle/>
          <a:p>
            <a:fld id="{F404F594-2066-4A52-9D18-F42ECE7602CE}" type="slidenum">
              <a:rPr lang="ar-SA" smtClean="0">
                <a:latin typeface="Arial" charset="0"/>
                <a:cs typeface="Arial" charset="0"/>
              </a:rPr>
              <a:pPr/>
              <a:t>31</a:t>
            </a:fld>
            <a:endParaRPr lang="en-US" smtClean="0">
              <a:latin typeface="Arial" charset="0"/>
              <a:cs typeface="Arial" charset="0"/>
            </a:endParaRPr>
          </a:p>
        </p:txBody>
      </p:sp>
      <p:sp>
        <p:nvSpPr>
          <p:cNvPr id="55299" name="Rectangle 3"/>
          <p:cNvSpPr>
            <a:spLocks noGrp="1" noChangeArrowheads="1"/>
          </p:cNvSpPr>
          <p:nvPr>
            <p:ph type="body" idx="1"/>
          </p:nvPr>
        </p:nvSpPr>
        <p:spPr>
          <a:xfrm>
            <a:off x="457200" y="5181600"/>
            <a:ext cx="8229600" cy="944563"/>
          </a:xfrm>
        </p:spPr>
        <p:txBody>
          <a:bodyPr/>
          <a:lstStyle/>
          <a:p>
            <a:pPr algn="ctr" rtl="0" eaLnBrk="1" hangingPunct="1">
              <a:buFontTx/>
              <a:buNone/>
            </a:pPr>
            <a:r>
              <a:rPr lang="en-US" sz="1400" b="1" i="1" smtClean="0">
                <a:solidFill>
                  <a:schemeClr val="accent2"/>
                </a:solidFill>
              </a:rPr>
              <a:t>Figure 16a  The USDA  Human Nutrition Research Center’s Direct Calorimeter. </a:t>
            </a:r>
          </a:p>
          <a:p>
            <a:pPr algn="ctr" rtl="0" eaLnBrk="1" hangingPunct="1">
              <a:buFontTx/>
              <a:buNone/>
            </a:pPr>
            <a:r>
              <a:rPr lang="en-US" sz="1000" smtClean="0">
                <a:solidFill>
                  <a:schemeClr val="accent2"/>
                </a:solidFill>
              </a:rPr>
              <a:t>Two researchers are shown operating the calorimeter while a subject can be seen inside the unit. </a:t>
            </a:r>
          </a:p>
          <a:p>
            <a:pPr algn="ctr" rtl="0" eaLnBrk="1" hangingPunct="1">
              <a:buFontTx/>
              <a:buNone/>
            </a:pPr>
            <a:r>
              <a:rPr lang="en-US" sz="1000" i="1" smtClean="0">
                <a:solidFill>
                  <a:schemeClr val="accent2"/>
                </a:solidFill>
              </a:rPr>
              <a:t>Source: Photo courtesy of Dr. James L. Seale. U.S. Department of Agriculture. Agriculture Research Service, Beltsville Human Nutrition Research Center, Energy and Protein Research Laboratory, Beltsville, MD. </a:t>
            </a:r>
          </a:p>
        </p:txBody>
      </p:sp>
      <p:pic>
        <p:nvPicPr>
          <p:cNvPr id="55300" name="Picture 4" descr="dara 111"/>
          <p:cNvPicPr>
            <a:picLocks noChangeAspect="1" noChangeArrowheads="1"/>
          </p:cNvPicPr>
          <p:nvPr/>
        </p:nvPicPr>
        <p:blipFill>
          <a:blip r:embed="rId2" cstate="print"/>
          <a:srcRect/>
          <a:stretch>
            <a:fillRect/>
          </a:stretch>
        </p:blipFill>
        <p:spPr bwMode="auto">
          <a:xfrm>
            <a:off x="1573213" y="838200"/>
            <a:ext cx="5943600" cy="4044950"/>
          </a:xfrm>
          <a:prstGeom prst="rect">
            <a:avLst/>
          </a:prstGeom>
          <a:noFill/>
          <a:ln w="12700">
            <a:solidFill>
              <a:srgbClr val="000000"/>
            </a:solidFill>
            <a:miter lim="800000"/>
            <a:headEnd/>
            <a:tailEnd/>
          </a:ln>
        </p:spPr>
      </p:pic>
      <p:sp>
        <p:nvSpPr>
          <p:cNvPr id="55301" name="Line 6"/>
          <p:cNvSpPr>
            <a:spLocks noChangeShapeType="1"/>
          </p:cNvSpPr>
          <p:nvPr/>
        </p:nvSpPr>
        <p:spPr bwMode="auto">
          <a:xfrm flipH="1">
            <a:off x="5867400" y="533400"/>
            <a:ext cx="2514600" cy="838200"/>
          </a:xfrm>
          <a:prstGeom prst="line">
            <a:avLst/>
          </a:prstGeom>
          <a:noFill/>
          <a:ln w="38100">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Number Placeholder 5"/>
          <p:cNvSpPr>
            <a:spLocks noGrp="1"/>
          </p:cNvSpPr>
          <p:nvPr>
            <p:ph type="sldNum" sz="quarter" idx="12"/>
          </p:nvPr>
        </p:nvSpPr>
        <p:spPr>
          <a:noFill/>
        </p:spPr>
        <p:txBody>
          <a:bodyPr/>
          <a:lstStyle/>
          <a:p>
            <a:fld id="{E202E78E-7840-4607-81A0-ABA3E6D36292}" type="slidenum">
              <a:rPr lang="ar-SA" smtClean="0">
                <a:latin typeface="Arial" charset="0"/>
                <a:cs typeface="Arial" charset="0"/>
              </a:rPr>
              <a:pPr/>
              <a:t>32</a:t>
            </a:fld>
            <a:endParaRPr lang="en-US" smtClean="0">
              <a:latin typeface="Arial" charset="0"/>
              <a:cs typeface="Arial" charset="0"/>
            </a:endParaRPr>
          </a:p>
        </p:txBody>
      </p:sp>
      <p:sp>
        <p:nvSpPr>
          <p:cNvPr id="56323" name="Rectangle 3"/>
          <p:cNvSpPr>
            <a:spLocks noGrp="1" noChangeArrowheads="1"/>
          </p:cNvSpPr>
          <p:nvPr>
            <p:ph type="body" idx="1"/>
          </p:nvPr>
        </p:nvSpPr>
        <p:spPr>
          <a:xfrm>
            <a:off x="457200" y="4953000"/>
            <a:ext cx="8229600" cy="1173163"/>
          </a:xfrm>
        </p:spPr>
        <p:txBody>
          <a:bodyPr/>
          <a:lstStyle/>
          <a:p>
            <a:pPr algn="ctr" rtl="0" eaLnBrk="1" hangingPunct="1">
              <a:buFontTx/>
              <a:buNone/>
            </a:pPr>
            <a:r>
              <a:rPr lang="en-US" sz="1400" b="1" i="1" smtClean="0">
                <a:solidFill>
                  <a:schemeClr val="accent2"/>
                </a:solidFill>
              </a:rPr>
              <a:t>Figure: 16b  The interior of the USDA Human Nutrition Research Center’s direct calorimeter provides a small but comfortable living space to subjects undergoing energy expenditure measurements lasting as long as 24 hours. </a:t>
            </a:r>
          </a:p>
          <a:p>
            <a:pPr algn="ctr" rtl="0" eaLnBrk="1" hangingPunct="1">
              <a:buFontTx/>
              <a:buNone/>
            </a:pPr>
            <a:r>
              <a:rPr lang="en-US" sz="1000" b="1" i="1" smtClean="0">
                <a:solidFill>
                  <a:schemeClr val="accent2"/>
                </a:solidFill>
              </a:rPr>
              <a:t>Sources:</a:t>
            </a:r>
            <a:r>
              <a:rPr lang="en-US" sz="1000" b="1" smtClean="0">
                <a:solidFill>
                  <a:schemeClr val="accent2"/>
                </a:solidFill>
              </a:rPr>
              <a:t> Photocopy courtesy of Dr. James L. Seale, U.S. Department of Agriculture, Agriculture Research Service. Beltsville Human Nutrition Research Center, Energy and Protein Research Laboratory, Beltsville. MD. </a:t>
            </a:r>
            <a:endParaRPr lang="en-US" sz="1000" b="1" i="1" smtClean="0">
              <a:solidFill>
                <a:schemeClr val="accent2"/>
              </a:solidFill>
            </a:endParaRPr>
          </a:p>
        </p:txBody>
      </p:sp>
      <p:pic>
        <p:nvPicPr>
          <p:cNvPr id="56324" name="Picture 4" descr="dara 112"/>
          <p:cNvPicPr>
            <a:picLocks noChangeAspect="1" noChangeArrowheads="1"/>
          </p:cNvPicPr>
          <p:nvPr/>
        </p:nvPicPr>
        <p:blipFill>
          <a:blip r:embed="rId2" cstate="print"/>
          <a:srcRect/>
          <a:stretch>
            <a:fillRect/>
          </a:stretch>
        </p:blipFill>
        <p:spPr bwMode="auto">
          <a:xfrm>
            <a:off x="1981200" y="762000"/>
            <a:ext cx="5410200" cy="3886200"/>
          </a:xfrm>
          <a:prstGeom prst="rect">
            <a:avLst/>
          </a:prstGeom>
          <a:noFill/>
          <a:ln w="12700">
            <a:solidFill>
              <a:srgbClr val="000000"/>
            </a:solid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5"/>
          <p:cNvSpPr>
            <a:spLocks noGrp="1"/>
          </p:cNvSpPr>
          <p:nvPr>
            <p:ph type="sldNum" sz="quarter" idx="12"/>
          </p:nvPr>
        </p:nvSpPr>
        <p:spPr>
          <a:noFill/>
        </p:spPr>
        <p:txBody>
          <a:bodyPr/>
          <a:lstStyle/>
          <a:p>
            <a:fld id="{BE3DF5C3-33CA-4C77-BF06-4B8FF6473DBF}" type="slidenum">
              <a:rPr lang="ar-SA" smtClean="0">
                <a:latin typeface="Arial" charset="0"/>
                <a:cs typeface="Arial" charset="0"/>
              </a:rPr>
              <a:pPr/>
              <a:t>33</a:t>
            </a:fld>
            <a:endParaRPr lang="en-US" smtClean="0">
              <a:latin typeface="Arial" charset="0"/>
              <a:cs typeface="Arial" charset="0"/>
            </a:endParaRPr>
          </a:p>
        </p:txBody>
      </p:sp>
      <p:sp>
        <p:nvSpPr>
          <p:cNvPr id="57347" name="Rectangle 2"/>
          <p:cNvSpPr>
            <a:spLocks noGrp="1" noChangeArrowheads="1"/>
          </p:cNvSpPr>
          <p:nvPr>
            <p:ph type="title"/>
          </p:nvPr>
        </p:nvSpPr>
        <p:spPr/>
        <p:txBody>
          <a:bodyPr/>
          <a:lstStyle/>
          <a:p>
            <a:pPr algn="l" rtl="0" eaLnBrk="1" hangingPunct="1"/>
            <a:r>
              <a:rPr lang="en-US" sz="2800" b="1" i="1" u="sng" dirty="0" smtClean="0">
                <a:solidFill>
                  <a:srgbClr val="C00000"/>
                </a:solidFill>
                <a:latin typeface="Times New Roman" pitchFamily="18" charset="0"/>
                <a:cs typeface="Times New Roman" pitchFamily="18" charset="0"/>
              </a:rPr>
              <a:t>Indirect </a:t>
            </a:r>
            <a:r>
              <a:rPr lang="en-US" sz="2800" b="1" i="1" u="sng" dirty="0" err="1" smtClean="0">
                <a:solidFill>
                  <a:srgbClr val="C00000"/>
                </a:solidFill>
                <a:latin typeface="Times New Roman" pitchFamily="18" charset="0"/>
                <a:cs typeface="Times New Roman" pitchFamily="18" charset="0"/>
              </a:rPr>
              <a:t>Calorimetry</a:t>
            </a:r>
            <a:r>
              <a:rPr lang="en-US" sz="2800" b="1" i="1" u="sng" dirty="0" smtClean="0">
                <a:solidFill>
                  <a:srgbClr val="C00000"/>
                </a:solidFill>
                <a:latin typeface="Times New Roman" pitchFamily="18" charset="0"/>
                <a:cs typeface="Times New Roman" pitchFamily="18" charset="0"/>
              </a:rPr>
              <a:t>: </a:t>
            </a:r>
          </a:p>
        </p:txBody>
      </p:sp>
      <p:sp>
        <p:nvSpPr>
          <p:cNvPr id="57348" name="Rectangle 3"/>
          <p:cNvSpPr>
            <a:spLocks noGrp="1" noChangeArrowheads="1"/>
          </p:cNvSpPr>
          <p:nvPr>
            <p:ph type="body" idx="1"/>
          </p:nvPr>
        </p:nvSpPr>
        <p:spPr/>
        <p:txBody>
          <a:bodyPr/>
          <a:lstStyle/>
          <a:p>
            <a:pPr marL="0" indent="0" algn="just" rtl="0" eaLnBrk="1" hangingPunct="1">
              <a:buFont typeface="Wingdings" pitchFamily="2" charset="2"/>
              <a:buChar char="§"/>
            </a:pPr>
            <a:r>
              <a:rPr lang="en-US" sz="2800" dirty="0" smtClean="0"/>
              <a:t> </a:t>
            </a:r>
            <a:r>
              <a:rPr lang="en-US" sz="2400" dirty="0" smtClean="0">
                <a:latin typeface="Times New Roman" pitchFamily="18" charset="0"/>
                <a:cs typeface="Times New Roman" pitchFamily="18" charset="0"/>
              </a:rPr>
              <a:t>Based on the fact that energy metabolism ultimately depends on oxygen utilization </a:t>
            </a:r>
            <a:r>
              <a:rPr lang="en-US" sz="2400" dirty="0" smtClean="0">
                <a:solidFill>
                  <a:srgbClr val="990099"/>
                </a:solidFill>
                <a:latin typeface="Times New Roman" pitchFamily="18" charset="0"/>
                <a:cs typeface="Times New Roman" pitchFamily="18" charset="0"/>
              </a:rPr>
              <a:t>(VO</a:t>
            </a:r>
            <a:r>
              <a:rPr lang="en-US" sz="2400" baseline="-25000" dirty="0" smtClean="0">
                <a:solidFill>
                  <a:srgbClr val="990099"/>
                </a:solidFill>
                <a:latin typeface="Times New Roman" pitchFamily="18" charset="0"/>
                <a:cs typeface="Times New Roman" pitchFamily="18" charset="0"/>
              </a:rPr>
              <a:t>2</a:t>
            </a:r>
            <a:r>
              <a:rPr lang="en-US" sz="2400" dirty="0" smtClean="0">
                <a:solidFill>
                  <a:srgbClr val="990099"/>
                </a:solidFill>
                <a:latin typeface="Times New Roman" pitchFamily="18" charset="0"/>
                <a:cs typeface="Times New Roman" pitchFamily="18" charset="0"/>
              </a:rPr>
              <a:t>)</a:t>
            </a:r>
            <a:r>
              <a:rPr lang="en-US" sz="2400" dirty="0" smtClean="0">
                <a:latin typeface="Times New Roman" pitchFamily="18" charset="0"/>
                <a:cs typeface="Times New Roman" pitchFamily="18" charset="0"/>
              </a:rPr>
              <a:t> and carbon dioxide production </a:t>
            </a:r>
            <a:r>
              <a:rPr lang="en-US" sz="2400" dirty="0" smtClean="0">
                <a:solidFill>
                  <a:srgbClr val="990099"/>
                </a:solidFill>
                <a:latin typeface="Times New Roman" pitchFamily="18" charset="0"/>
                <a:cs typeface="Times New Roman" pitchFamily="18" charset="0"/>
              </a:rPr>
              <a:t>(VCO</a:t>
            </a:r>
            <a:r>
              <a:rPr lang="en-US" sz="2400" baseline="-25000" dirty="0" smtClean="0">
                <a:solidFill>
                  <a:srgbClr val="990099"/>
                </a:solidFill>
                <a:latin typeface="Times New Roman" pitchFamily="18" charset="0"/>
                <a:cs typeface="Times New Roman" pitchFamily="18" charset="0"/>
              </a:rPr>
              <a:t>2</a:t>
            </a:r>
            <a:r>
              <a:rPr lang="en-US" sz="2400" dirty="0" smtClean="0">
                <a:solidFill>
                  <a:srgbClr val="990099"/>
                </a:solidFill>
                <a:latin typeface="Times New Roman" pitchFamily="18" charset="0"/>
                <a:cs typeface="Times New Roman" pitchFamily="18" charset="0"/>
              </a:rPr>
              <a:t>).</a:t>
            </a:r>
            <a:r>
              <a:rPr lang="en-US" sz="2400" dirty="0" smtClean="0">
                <a:latin typeface="Times New Roman" pitchFamily="18" charset="0"/>
                <a:cs typeface="Times New Roman" pitchFamily="18" charset="0"/>
              </a:rPr>
              <a:t> </a:t>
            </a:r>
          </a:p>
          <a:p>
            <a:pPr marL="0" indent="0" algn="just" rtl="0" eaLnBrk="1" hangingPunct="1">
              <a:buFont typeface="Wingdings" pitchFamily="2" charset="2"/>
              <a:buChar char="§"/>
            </a:pPr>
            <a:endParaRPr lang="en-US" sz="2400" dirty="0" smtClean="0">
              <a:latin typeface="Times New Roman" pitchFamily="18" charset="0"/>
              <a:cs typeface="Times New Roman" pitchFamily="18" charset="0"/>
            </a:endParaRPr>
          </a:p>
          <a:p>
            <a:pPr marL="0" indent="0" algn="just" rtl="0" eaLnBrk="1" hangingPunct="1">
              <a:buFont typeface="Wingdings" pitchFamily="2" charset="2"/>
              <a:buChar char="§"/>
            </a:pPr>
            <a:r>
              <a:rPr lang="en-US" sz="2400" dirty="0" smtClean="0">
                <a:latin typeface="Times New Roman" pitchFamily="18" charset="0"/>
                <a:cs typeface="Times New Roman" pitchFamily="18" charset="0"/>
              </a:rPr>
              <a:t>Thus, expired air contains less oxygen and more carbon dioxide than inspired air. Where the volume of expired air is known and the differences in oxygen and carbon dioxide concentration in inspired and expired air are known, the body’s </a:t>
            </a:r>
            <a:r>
              <a:rPr lang="en-US" sz="2400" dirty="0" smtClean="0">
                <a:solidFill>
                  <a:srgbClr val="990099"/>
                </a:solidFill>
                <a:latin typeface="Times New Roman" pitchFamily="18" charset="0"/>
                <a:cs typeface="Times New Roman" pitchFamily="18" charset="0"/>
              </a:rPr>
              <a:t>energy expenditure</a:t>
            </a:r>
            <a:r>
              <a:rPr lang="en-US" sz="2400" dirty="0" smtClean="0">
                <a:latin typeface="Times New Roman" pitchFamily="18" charset="0"/>
                <a:cs typeface="Times New Roman" pitchFamily="18" charset="0"/>
              </a:rPr>
              <a:t> can be calculated. </a:t>
            </a:r>
          </a:p>
          <a:p>
            <a:pPr marL="0" indent="0" algn="just" rtl="0" eaLnBrk="1" hangingPunct="1">
              <a:buFont typeface="Wingdings" pitchFamily="2" charset="2"/>
              <a:buChar char="§"/>
            </a:pPr>
            <a:endParaRPr lang="en-US" sz="2400" dirty="0" smtClean="0">
              <a:latin typeface="Times New Roman" pitchFamily="18" charset="0"/>
              <a:cs typeface="Times New Roman" pitchFamily="18" charset="0"/>
            </a:endParaRPr>
          </a:p>
          <a:p>
            <a:pPr marL="0" indent="0" algn="just" rtl="0" eaLnBrk="1" hangingPunct="1">
              <a:buFont typeface="Wingdings" pitchFamily="2" charset="2"/>
              <a:buChar char="§"/>
            </a:pPr>
            <a:r>
              <a:rPr lang="en-US" sz="2400" dirty="0" smtClean="0">
                <a:latin typeface="Times New Roman" pitchFamily="18" charset="0"/>
                <a:cs typeface="Times New Roman" pitchFamily="18" charset="0"/>
              </a:rPr>
              <a:t>Such as; </a:t>
            </a:r>
            <a:r>
              <a:rPr lang="en-US" sz="2400" i="1" u="sng" dirty="0" smtClean="0">
                <a:latin typeface="Times New Roman" pitchFamily="18" charset="0"/>
                <a:cs typeface="Times New Roman" pitchFamily="18" charset="0"/>
              </a:rPr>
              <a:t>closed circuit </a:t>
            </a:r>
            <a:r>
              <a:rPr lang="en-US" sz="2400" i="1" u="sng" dirty="0" err="1" smtClean="0">
                <a:latin typeface="Times New Roman" pitchFamily="18" charset="0"/>
                <a:cs typeface="Times New Roman" pitchFamily="18" charset="0"/>
              </a:rPr>
              <a:t>calorimetry</a:t>
            </a:r>
            <a:r>
              <a:rPr lang="en-US" sz="2400" i="1" dirty="0" smtClean="0">
                <a:latin typeface="Times New Roman" pitchFamily="18" charset="0"/>
                <a:cs typeface="Times New Roman" pitchFamily="18" charset="0"/>
              </a:rPr>
              <a:t>, </a:t>
            </a:r>
            <a:r>
              <a:rPr lang="en-US" sz="2400" i="1" u="sng" dirty="0" smtClean="0">
                <a:latin typeface="Times New Roman" pitchFamily="18" charset="0"/>
                <a:cs typeface="Times New Roman" pitchFamily="18" charset="0"/>
              </a:rPr>
              <a:t>Open circuit calorimeters</a:t>
            </a:r>
            <a:r>
              <a:rPr lang="en-US" sz="2400" i="1" dirty="0" smtClean="0">
                <a:latin typeface="Times New Roman" pitchFamily="18" charset="0"/>
                <a:cs typeface="Times New Roman" pitchFamily="18" charset="0"/>
              </a:rPr>
              <a:t>.</a:t>
            </a:r>
            <a:endParaRPr lang="en-US" sz="2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Number Placeholder 5"/>
          <p:cNvSpPr>
            <a:spLocks noGrp="1"/>
          </p:cNvSpPr>
          <p:nvPr>
            <p:ph type="sldNum" sz="quarter" idx="12"/>
          </p:nvPr>
        </p:nvSpPr>
        <p:spPr>
          <a:noFill/>
        </p:spPr>
        <p:txBody>
          <a:bodyPr/>
          <a:lstStyle/>
          <a:p>
            <a:fld id="{0058682F-FB8A-46C0-A294-A5ED02169E8F}" type="slidenum">
              <a:rPr lang="ar-SA" smtClean="0">
                <a:latin typeface="Arial" charset="0"/>
                <a:cs typeface="Arial" charset="0"/>
              </a:rPr>
              <a:pPr/>
              <a:t>34</a:t>
            </a:fld>
            <a:endParaRPr lang="en-US" smtClean="0">
              <a:latin typeface="Arial" charset="0"/>
              <a:cs typeface="Arial" charset="0"/>
            </a:endParaRPr>
          </a:p>
        </p:txBody>
      </p:sp>
      <p:sp>
        <p:nvSpPr>
          <p:cNvPr id="59395" name="Rectangle 3"/>
          <p:cNvSpPr>
            <a:spLocks noGrp="1" noChangeArrowheads="1"/>
          </p:cNvSpPr>
          <p:nvPr>
            <p:ph type="body" idx="1"/>
          </p:nvPr>
        </p:nvSpPr>
        <p:spPr>
          <a:xfrm>
            <a:off x="457200" y="5105400"/>
            <a:ext cx="8229600" cy="1020763"/>
          </a:xfrm>
        </p:spPr>
        <p:txBody>
          <a:bodyPr/>
          <a:lstStyle/>
          <a:p>
            <a:pPr algn="ctr" rtl="0" eaLnBrk="1" hangingPunct="1">
              <a:buFontTx/>
              <a:buNone/>
            </a:pPr>
            <a:r>
              <a:rPr lang="en-US" sz="1600" b="1" i="1" dirty="0" smtClean="0">
                <a:solidFill>
                  <a:schemeClr val="accent2"/>
                </a:solidFill>
              </a:rPr>
              <a:t>Figure: 17. An example of a computerized metabolic monitor in operation. </a:t>
            </a:r>
          </a:p>
          <a:p>
            <a:pPr algn="ctr" rtl="0" eaLnBrk="1" hangingPunct="1">
              <a:buFontTx/>
              <a:buNone/>
            </a:pPr>
            <a:r>
              <a:rPr lang="en-US" sz="1400" dirty="0" smtClean="0">
                <a:solidFill>
                  <a:schemeClr val="accent2"/>
                </a:solidFill>
              </a:rPr>
              <a:t>This unit uses indirect  </a:t>
            </a:r>
            <a:r>
              <a:rPr lang="en-US" sz="1400" dirty="0" err="1" smtClean="0">
                <a:solidFill>
                  <a:schemeClr val="accent2"/>
                </a:solidFill>
              </a:rPr>
              <a:t>calorimetry</a:t>
            </a:r>
            <a:r>
              <a:rPr lang="en-US" sz="1400" dirty="0" smtClean="0">
                <a:solidFill>
                  <a:schemeClr val="accent2"/>
                </a:solidFill>
              </a:rPr>
              <a:t> to determine a patient’s resting energy expenditure.  The plastic hood allows expired air to be collected without  the annoyance of a mask or mouthpiece. </a:t>
            </a:r>
          </a:p>
        </p:txBody>
      </p:sp>
      <p:pic>
        <p:nvPicPr>
          <p:cNvPr id="59396" name="Picture 4" descr="dara 113"/>
          <p:cNvPicPr>
            <a:picLocks noChangeAspect="1" noChangeArrowheads="1"/>
          </p:cNvPicPr>
          <p:nvPr/>
        </p:nvPicPr>
        <p:blipFill>
          <a:blip r:embed="rId2" cstate="print"/>
          <a:srcRect/>
          <a:stretch>
            <a:fillRect/>
          </a:stretch>
        </p:blipFill>
        <p:spPr bwMode="auto">
          <a:xfrm>
            <a:off x="1066800" y="762000"/>
            <a:ext cx="6477000" cy="4038600"/>
          </a:xfrm>
          <a:prstGeom prst="rect">
            <a:avLst/>
          </a:prstGeom>
          <a:noFill/>
          <a:ln w="12700">
            <a:solidFill>
              <a:srgbClr val="000000"/>
            </a:solid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Number Placeholder 5"/>
          <p:cNvSpPr>
            <a:spLocks noGrp="1"/>
          </p:cNvSpPr>
          <p:nvPr>
            <p:ph type="sldNum" sz="quarter" idx="12"/>
          </p:nvPr>
        </p:nvSpPr>
        <p:spPr>
          <a:noFill/>
        </p:spPr>
        <p:txBody>
          <a:bodyPr/>
          <a:lstStyle/>
          <a:p>
            <a:fld id="{4B88F97F-C174-4537-92F0-A4B28D34DBEF}" type="slidenum">
              <a:rPr lang="ar-SA" smtClean="0">
                <a:latin typeface="Arial" charset="0"/>
                <a:cs typeface="Arial" charset="0"/>
              </a:rPr>
              <a:pPr/>
              <a:t>35</a:t>
            </a:fld>
            <a:endParaRPr lang="en-US" smtClean="0">
              <a:latin typeface="Arial" charset="0"/>
              <a:cs typeface="Arial" charset="0"/>
            </a:endParaRPr>
          </a:p>
        </p:txBody>
      </p:sp>
      <p:sp>
        <p:nvSpPr>
          <p:cNvPr id="60419" name="Rectangle 2"/>
          <p:cNvSpPr>
            <a:spLocks noGrp="1" noChangeArrowheads="1"/>
          </p:cNvSpPr>
          <p:nvPr>
            <p:ph type="title"/>
          </p:nvPr>
        </p:nvSpPr>
        <p:spPr/>
        <p:txBody>
          <a:bodyPr/>
          <a:lstStyle/>
          <a:p>
            <a:pPr algn="l" rtl="0" eaLnBrk="1" hangingPunct="1"/>
            <a:r>
              <a:rPr lang="en-US" sz="2800" b="1" i="1" u="sng" dirty="0" smtClean="0">
                <a:solidFill>
                  <a:srgbClr val="00B0F0"/>
                </a:solidFill>
                <a:latin typeface="Times New Roman" pitchFamily="18" charset="0"/>
                <a:cs typeface="Times New Roman" pitchFamily="18" charset="0"/>
              </a:rPr>
              <a:t>Estimating Energy Needs:</a:t>
            </a:r>
          </a:p>
        </p:txBody>
      </p:sp>
      <p:sp>
        <p:nvSpPr>
          <p:cNvPr id="60420" name="Rectangle 3"/>
          <p:cNvSpPr>
            <a:spLocks noGrp="1" noChangeArrowheads="1"/>
          </p:cNvSpPr>
          <p:nvPr>
            <p:ph type="body" idx="1"/>
          </p:nvPr>
        </p:nvSpPr>
        <p:spPr>
          <a:xfrm>
            <a:off x="457200" y="1828800"/>
            <a:ext cx="8382000" cy="3810000"/>
          </a:xfrm>
        </p:spPr>
        <p:txBody>
          <a:bodyPr/>
          <a:lstStyle/>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In most clinical settings, energy expenditure usually is not measured. </a:t>
            </a:r>
          </a:p>
          <a:p>
            <a:pPr marL="0" indent="3175" algn="just" rtl="0" eaLnBrk="1" hangingPunct="1">
              <a:buFontTx/>
              <a:buNone/>
            </a:pPr>
            <a:endParaRPr lang="en-US" sz="2400" dirty="0" smtClean="0">
              <a:latin typeface="Times New Roman" pitchFamily="18" charset="0"/>
              <a:cs typeface="Times New Roman" pitchFamily="18" charset="0"/>
            </a:endParaRPr>
          </a:p>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Instead, it is </a:t>
            </a:r>
            <a:r>
              <a:rPr lang="en-US" sz="2400" b="1" u="sng" dirty="0" smtClean="0">
                <a:solidFill>
                  <a:srgbClr val="AB1580"/>
                </a:solidFill>
                <a:latin typeface="Times New Roman" pitchFamily="18" charset="0"/>
                <a:cs typeface="Times New Roman" pitchFamily="18" charset="0"/>
              </a:rPr>
              <a:t>estimated</a:t>
            </a:r>
            <a:r>
              <a:rPr lang="en-US" sz="2400" dirty="0" smtClean="0">
                <a:latin typeface="Times New Roman" pitchFamily="18" charset="0"/>
                <a:cs typeface="Times New Roman" pitchFamily="18" charset="0"/>
              </a:rPr>
              <a:t> using one of numerous available formulas, of which two of the most common are shown in </a:t>
            </a:r>
            <a:r>
              <a:rPr lang="en-US" sz="2400" b="1" u="sng" dirty="0" smtClean="0">
                <a:solidFill>
                  <a:srgbClr val="C00000"/>
                </a:solidFill>
                <a:latin typeface="Times New Roman" pitchFamily="18" charset="0"/>
                <a:cs typeface="Times New Roman" pitchFamily="18" charset="0"/>
              </a:rPr>
              <a:t>Table 7</a:t>
            </a:r>
            <a:r>
              <a:rPr lang="en-US" sz="2400" dirty="0" smtClean="0">
                <a:latin typeface="Times New Roman" pitchFamily="18" charset="0"/>
                <a:cs typeface="Times New Roman" pitchFamily="18" charset="0"/>
              </a:rPr>
              <a:t>.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Date Placeholder 3"/>
          <p:cNvSpPr>
            <a:spLocks noGrp="1"/>
          </p:cNvSpPr>
          <p:nvPr>
            <p:ph type="dt" sz="quarter" idx="10"/>
          </p:nvPr>
        </p:nvSpPr>
        <p:spPr>
          <a:noFill/>
        </p:spPr>
        <p:txBody>
          <a:bodyPr/>
          <a:lstStyle/>
          <a:p>
            <a:fld id="{9B282EFB-7566-49C7-B9E4-B2A0C379C70F}" type="datetime1">
              <a:rPr lang="el-GR" smtClean="0">
                <a:latin typeface="Arial" charset="0"/>
                <a:cs typeface="Arial" charset="0"/>
              </a:rPr>
              <a:pPr/>
              <a:t>6/3/2012</a:t>
            </a:fld>
            <a:endParaRPr lang="en-US" smtClean="0">
              <a:latin typeface="Arial" charset="0"/>
              <a:cs typeface="Arial" charset="0"/>
            </a:endParaRPr>
          </a:p>
        </p:txBody>
      </p:sp>
      <p:sp>
        <p:nvSpPr>
          <p:cNvPr id="61443" name="Footer Placeholder 4"/>
          <p:cNvSpPr>
            <a:spLocks noGrp="1"/>
          </p:cNvSpPr>
          <p:nvPr>
            <p:ph type="ftr" sz="quarter" idx="11"/>
          </p:nvPr>
        </p:nvSpPr>
        <p:spPr>
          <a:noFill/>
        </p:spPr>
        <p:txBody>
          <a:bodyPr/>
          <a:lstStyle/>
          <a:p>
            <a:r>
              <a:rPr lang="en-US" smtClean="0">
                <a:latin typeface="Arial" charset="0"/>
                <a:cs typeface="Arial" charset="0"/>
              </a:rPr>
              <a:t>* Dara Al-Disi*</a:t>
            </a:r>
          </a:p>
        </p:txBody>
      </p:sp>
      <p:sp>
        <p:nvSpPr>
          <p:cNvPr id="61444" name="Slide Number Placeholder 5"/>
          <p:cNvSpPr>
            <a:spLocks noGrp="1"/>
          </p:cNvSpPr>
          <p:nvPr>
            <p:ph type="sldNum" sz="quarter" idx="12"/>
          </p:nvPr>
        </p:nvSpPr>
        <p:spPr>
          <a:noFill/>
        </p:spPr>
        <p:txBody>
          <a:bodyPr/>
          <a:lstStyle/>
          <a:p>
            <a:fld id="{2C4F0AEA-610C-4F65-8B2D-E342FEFA8735}" type="slidenum">
              <a:rPr lang="ar-SA" smtClean="0">
                <a:latin typeface="Arial" charset="0"/>
                <a:cs typeface="Arial" charset="0"/>
              </a:rPr>
              <a:pPr/>
              <a:t>36</a:t>
            </a:fld>
            <a:endParaRPr lang="en-US" smtClean="0">
              <a:latin typeface="Arial" charset="0"/>
              <a:cs typeface="Arial" charset="0"/>
            </a:endParaRPr>
          </a:p>
        </p:txBody>
      </p:sp>
      <p:sp>
        <p:nvSpPr>
          <p:cNvPr id="61445" name="Rectangle 2"/>
          <p:cNvSpPr>
            <a:spLocks noGrp="1" noChangeArrowheads="1"/>
          </p:cNvSpPr>
          <p:nvPr>
            <p:ph type="title"/>
          </p:nvPr>
        </p:nvSpPr>
        <p:spPr>
          <a:xfrm>
            <a:off x="457200" y="0"/>
            <a:ext cx="8686800" cy="1143000"/>
          </a:xfrm>
        </p:spPr>
        <p:txBody>
          <a:bodyPr/>
          <a:lstStyle/>
          <a:p>
            <a:pPr algn="l" rtl="0" eaLnBrk="1" hangingPunct="1"/>
            <a:r>
              <a:rPr lang="en-US" sz="1800" b="1" i="1" dirty="0" smtClean="0">
                <a:solidFill>
                  <a:schemeClr val="accent2"/>
                </a:solidFill>
                <a:latin typeface="Times New Roman" pitchFamily="18" charset="0"/>
                <a:cs typeface="Times New Roman" pitchFamily="18" charset="0"/>
              </a:rPr>
              <a:t>Table: 7. Examples of Equations for Estimating Resting Energy Expenditure in Healthy Persons:</a:t>
            </a:r>
            <a:r>
              <a:rPr lang="en-US" sz="1800" b="1" i="1" dirty="0" smtClean="0">
                <a:latin typeface="Times New Roman" pitchFamily="18" charset="0"/>
                <a:cs typeface="Times New Roman" pitchFamily="18" charset="0"/>
              </a:rPr>
              <a:t> </a:t>
            </a:r>
          </a:p>
        </p:txBody>
      </p:sp>
      <p:pic>
        <p:nvPicPr>
          <p:cNvPr id="61446" name="Picture 5" descr="dara 114"/>
          <p:cNvPicPr>
            <a:picLocks noChangeAspect="1" noChangeArrowheads="1"/>
          </p:cNvPicPr>
          <p:nvPr/>
        </p:nvPicPr>
        <p:blipFill>
          <a:blip r:embed="rId2" cstate="print"/>
          <a:srcRect t="758" b="2875"/>
          <a:stretch>
            <a:fillRect/>
          </a:stretch>
        </p:blipFill>
        <p:spPr bwMode="auto">
          <a:xfrm>
            <a:off x="0" y="1371600"/>
            <a:ext cx="9144000" cy="5486400"/>
          </a:xfrm>
          <a:prstGeom prst="rect">
            <a:avLst/>
          </a:prstGeom>
          <a:noFill/>
          <a:ln w="12700">
            <a:solidFill>
              <a:srgbClr val="000000"/>
            </a:solid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Date Placeholder 3"/>
          <p:cNvSpPr>
            <a:spLocks noGrp="1"/>
          </p:cNvSpPr>
          <p:nvPr>
            <p:ph type="dt" sz="quarter" idx="10"/>
          </p:nvPr>
        </p:nvSpPr>
        <p:spPr>
          <a:noFill/>
        </p:spPr>
        <p:txBody>
          <a:bodyPr/>
          <a:lstStyle/>
          <a:p>
            <a:fld id="{4BD5C559-72E6-4E31-9B14-78430CF95304}" type="datetime1">
              <a:rPr lang="el-GR" smtClean="0">
                <a:latin typeface="Arial" charset="0"/>
                <a:cs typeface="Arial" charset="0"/>
              </a:rPr>
              <a:pPr/>
              <a:t>6/3/2012</a:t>
            </a:fld>
            <a:endParaRPr lang="en-US" smtClean="0">
              <a:latin typeface="Arial" charset="0"/>
              <a:cs typeface="Arial" charset="0"/>
            </a:endParaRPr>
          </a:p>
        </p:txBody>
      </p:sp>
      <p:sp>
        <p:nvSpPr>
          <p:cNvPr id="62467" name="Footer Placeholder 4"/>
          <p:cNvSpPr>
            <a:spLocks noGrp="1"/>
          </p:cNvSpPr>
          <p:nvPr>
            <p:ph type="ftr" sz="quarter" idx="11"/>
          </p:nvPr>
        </p:nvSpPr>
        <p:spPr>
          <a:noFill/>
        </p:spPr>
        <p:txBody>
          <a:bodyPr/>
          <a:lstStyle/>
          <a:p>
            <a:r>
              <a:rPr lang="en-US" smtClean="0">
                <a:latin typeface="Arial" charset="0"/>
                <a:cs typeface="Arial" charset="0"/>
              </a:rPr>
              <a:t>* Dara Al-Disi*</a:t>
            </a:r>
          </a:p>
        </p:txBody>
      </p:sp>
      <p:sp>
        <p:nvSpPr>
          <p:cNvPr id="62468" name="Slide Number Placeholder 5"/>
          <p:cNvSpPr>
            <a:spLocks noGrp="1"/>
          </p:cNvSpPr>
          <p:nvPr>
            <p:ph type="sldNum" sz="quarter" idx="12"/>
          </p:nvPr>
        </p:nvSpPr>
        <p:spPr>
          <a:noFill/>
        </p:spPr>
        <p:txBody>
          <a:bodyPr/>
          <a:lstStyle/>
          <a:p>
            <a:fld id="{1322DEA3-560D-48B7-B2B0-9B3458477C5D}" type="slidenum">
              <a:rPr lang="ar-SA" smtClean="0">
                <a:latin typeface="Arial" charset="0"/>
                <a:cs typeface="Arial" charset="0"/>
              </a:rPr>
              <a:pPr/>
              <a:t>37</a:t>
            </a:fld>
            <a:endParaRPr lang="en-US" smtClean="0">
              <a:latin typeface="Arial" charset="0"/>
              <a:cs typeface="Arial" charset="0"/>
            </a:endParaRPr>
          </a:p>
        </p:txBody>
      </p:sp>
      <p:sp>
        <p:nvSpPr>
          <p:cNvPr id="62469" name="Rectangle 2"/>
          <p:cNvSpPr>
            <a:spLocks noGrp="1" noChangeArrowheads="1"/>
          </p:cNvSpPr>
          <p:nvPr>
            <p:ph type="title"/>
          </p:nvPr>
        </p:nvSpPr>
        <p:spPr/>
        <p:txBody>
          <a:bodyPr/>
          <a:lstStyle/>
          <a:p>
            <a:pPr algn="l" rtl="0" eaLnBrk="1" hangingPunct="1"/>
            <a:r>
              <a:rPr lang="en-US" sz="1800" b="1" dirty="0" smtClean="0">
                <a:solidFill>
                  <a:schemeClr val="accent2"/>
                </a:solidFill>
                <a:latin typeface="Times New Roman" pitchFamily="18" charset="0"/>
                <a:cs typeface="Times New Roman" pitchFamily="18" charset="0"/>
              </a:rPr>
              <a:t>Box:3. Activity Factors Used to Account for the </a:t>
            </a:r>
            <a:r>
              <a:rPr lang="en-US" sz="1800" b="1" dirty="0" err="1" smtClean="0">
                <a:solidFill>
                  <a:schemeClr val="accent2"/>
                </a:solidFill>
                <a:latin typeface="Times New Roman" pitchFamily="18" charset="0"/>
                <a:cs typeface="Times New Roman" pitchFamily="18" charset="0"/>
              </a:rPr>
              <a:t>Thermic</a:t>
            </a:r>
            <a:r>
              <a:rPr lang="en-US" sz="1800" b="1" dirty="0" smtClean="0">
                <a:solidFill>
                  <a:schemeClr val="accent2"/>
                </a:solidFill>
                <a:latin typeface="Times New Roman" pitchFamily="18" charset="0"/>
                <a:cs typeface="Times New Roman" pitchFamily="18" charset="0"/>
              </a:rPr>
              <a:t> Effect of Executive.</a:t>
            </a:r>
          </a:p>
        </p:txBody>
      </p:sp>
      <p:pic>
        <p:nvPicPr>
          <p:cNvPr id="62470" name="Picture 5" descr="dara 115"/>
          <p:cNvPicPr>
            <a:picLocks noChangeAspect="1" noChangeArrowheads="1"/>
          </p:cNvPicPr>
          <p:nvPr/>
        </p:nvPicPr>
        <p:blipFill>
          <a:blip r:embed="rId2" cstate="print"/>
          <a:srcRect l="1781" t="2841" r="3767" b="11761"/>
          <a:stretch>
            <a:fillRect/>
          </a:stretch>
        </p:blipFill>
        <p:spPr bwMode="auto">
          <a:xfrm>
            <a:off x="304800" y="1711325"/>
            <a:ext cx="8382000" cy="4918075"/>
          </a:xfrm>
          <a:prstGeom prst="rect">
            <a:avLst/>
          </a:prstGeom>
          <a:noFill/>
          <a:ln w="12700">
            <a:solidFill>
              <a:srgbClr val="000000"/>
            </a:solid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Number Placeholder 5"/>
          <p:cNvSpPr>
            <a:spLocks noGrp="1"/>
          </p:cNvSpPr>
          <p:nvPr>
            <p:ph type="sldNum" sz="quarter" idx="12"/>
          </p:nvPr>
        </p:nvSpPr>
        <p:spPr>
          <a:noFill/>
        </p:spPr>
        <p:txBody>
          <a:bodyPr/>
          <a:lstStyle/>
          <a:p>
            <a:fld id="{F749903E-8157-4C1A-9AB1-AAC00241B60F}" type="slidenum">
              <a:rPr lang="ar-SA" smtClean="0">
                <a:latin typeface="Arial" charset="0"/>
                <a:cs typeface="Arial" charset="0"/>
              </a:rPr>
              <a:pPr/>
              <a:t>38</a:t>
            </a:fld>
            <a:endParaRPr lang="en-US" smtClean="0">
              <a:latin typeface="Arial" charset="0"/>
              <a:cs typeface="Arial" charset="0"/>
            </a:endParaRPr>
          </a:p>
        </p:txBody>
      </p:sp>
      <p:sp>
        <p:nvSpPr>
          <p:cNvPr id="64515" name="Rectangle 3"/>
          <p:cNvSpPr>
            <a:spLocks noGrp="1" noChangeArrowheads="1"/>
          </p:cNvSpPr>
          <p:nvPr>
            <p:ph type="body" idx="1"/>
          </p:nvPr>
        </p:nvSpPr>
        <p:spPr>
          <a:xfrm>
            <a:off x="457200" y="5257800"/>
            <a:ext cx="8229600" cy="868363"/>
          </a:xfrm>
        </p:spPr>
        <p:txBody>
          <a:bodyPr/>
          <a:lstStyle/>
          <a:p>
            <a:pPr algn="ctr" rtl="0" eaLnBrk="1" hangingPunct="1">
              <a:lnSpc>
                <a:spcPct val="90000"/>
              </a:lnSpc>
              <a:buFontTx/>
              <a:buNone/>
            </a:pPr>
            <a:r>
              <a:rPr lang="en-US" sz="1400" b="1" i="1" smtClean="0">
                <a:solidFill>
                  <a:schemeClr val="accent2"/>
                </a:solidFill>
              </a:rPr>
              <a:t>Figure: 18. Effect of various stresses on resting energy expenditure in hospitalized patients. </a:t>
            </a:r>
          </a:p>
          <a:p>
            <a:pPr algn="ctr" rtl="0" eaLnBrk="1" hangingPunct="1">
              <a:lnSpc>
                <a:spcPct val="90000"/>
              </a:lnSpc>
              <a:buFontTx/>
              <a:buNone/>
            </a:pPr>
            <a:r>
              <a:rPr lang="en-US" sz="1200" smtClean="0">
                <a:solidFill>
                  <a:schemeClr val="accent2"/>
                </a:solidFill>
              </a:rPr>
              <a:t>Source: From Long CL. Schaffel N, et al. 1979. Metabolic response to injury and illness. Estimation of energy and protein needs from indirect calorimetry and nitrogen balance. </a:t>
            </a:r>
            <a:r>
              <a:rPr lang="en-US" sz="1200" i="1" smtClean="0">
                <a:solidFill>
                  <a:schemeClr val="accent2"/>
                </a:solidFill>
              </a:rPr>
              <a:t>Journal of Parenteral and Enteral Nutrition </a:t>
            </a:r>
          </a:p>
          <a:p>
            <a:pPr algn="ctr" rtl="0" eaLnBrk="1" hangingPunct="1">
              <a:lnSpc>
                <a:spcPct val="90000"/>
              </a:lnSpc>
              <a:buFontTx/>
              <a:buNone/>
            </a:pPr>
            <a:r>
              <a:rPr lang="en-US" sz="1200" smtClean="0">
                <a:solidFill>
                  <a:schemeClr val="accent2"/>
                </a:solidFill>
              </a:rPr>
              <a:t> 3:452-456. </a:t>
            </a:r>
          </a:p>
        </p:txBody>
      </p:sp>
      <p:pic>
        <p:nvPicPr>
          <p:cNvPr id="64516" name="Picture 4" descr="dara 116"/>
          <p:cNvPicPr>
            <a:picLocks noChangeAspect="1" noChangeArrowheads="1"/>
          </p:cNvPicPr>
          <p:nvPr/>
        </p:nvPicPr>
        <p:blipFill>
          <a:blip r:embed="rId2" cstate="print"/>
          <a:srcRect r="3125"/>
          <a:stretch>
            <a:fillRect/>
          </a:stretch>
        </p:blipFill>
        <p:spPr bwMode="auto">
          <a:xfrm>
            <a:off x="1524000" y="762000"/>
            <a:ext cx="5715000" cy="411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Date Placeholder 3"/>
          <p:cNvSpPr>
            <a:spLocks noGrp="1"/>
          </p:cNvSpPr>
          <p:nvPr>
            <p:ph type="dt" sz="quarter" idx="10"/>
          </p:nvPr>
        </p:nvSpPr>
        <p:spPr>
          <a:noFill/>
        </p:spPr>
        <p:txBody>
          <a:bodyPr/>
          <a:lstStyle/>
          <a:p>
            <a:fld id="{3A77D234-523C-43E8-AC24-F1D2FB809F73}" type="datetime1">
              <a:rPr lang="el-GR" smtClean="0">
                <a:latin typeface="Arial" charset="0"/>
                <a:cs typeface="Arial" charset="0"/>
              </a:rPr>
              <a:pPr/>
              <a:t>6/3/2012</a:t>
            </a:fld>
            <a:endParaRPr lang="en-US" smtClean="0">
              <a:latin typeface="Arial" charset="0"/>
              <a:cs typeface="Arial" charset="0"/>
            </a:endParaRPr>
          </a:p>
        </p:txBody>
      </p:sp>
      <p:sp>
        <p:nvSpPr>
          <p:cNvPr id="66563" name="Footer Placeholder 4"/>
          <p:cNvSpPr>
            <a:spLocks noGrp="1"/>
          </p:cNvSpPr>
          <p:nvPr>
            <p:ph type="ftr" sz="quarter" idx="11"/>
          </p:nvPr>
        </p:nvSpPr>
        <p:spPr>
          <a:noFill/>
        </p:spPr>
        <p:txBody>
          <a:bodyPr/>
          <a:lstStyle/>
          <a:p>
            <a:r>
              <a:rPr lang="en-US" smtClean="0">
                <a:latin typeface="Arial" charset="0"/>
                <a:cs typeface="Arial" charset="0"/>
              </a:rPr>
              <a:t>* Dara Al-Disi*</a:t>
            </a:r>
          </a:p>
        </p:txBody>
      </p:sp>
      <p:sp>
        <p:nvSpPr>
          <p:cNvPr id="66564" name="Slide Number Placeholder 5"/>
          <p:cNvSpPr>
            <a:spLocks noGrp="1"/>
          </p:cNvSpPr>
          <p:nvPr>
            <p:ph type="sldNum" sz="quarter" idx="12"/>
          </p:nvPr>
        </p:nvSpPr>
        <p:spPr>
          <a:noFill/>
        </p:spPr>
        <p:txBody>
          <a:bodyPr/>
          <a:lstStyle/>
          <a:p>
            <a:fld id="{8A2E105A-B2F4-460B-BFE8-68A54C255D40}" type="slidenum">
              <a:rPr lang="ar-SA" smtClean="0">
                <a:latin typeface="Arial" charset="0"/>
                <a:cs typeface="Arial" charset="0"/>
              </a:rPr>
              <a:pPr/>
              <a:t>39</a:t>
            </a:fld>
            <a:endParaRPr lang="en-US" smtClean="0">
              <a:latin typeface="Arial" charset="0"/>
              <a:cs typeface="Arial" charset="0"/>
            </a:endParaRPr>
          </a:p>
        </p:txBody>
      </p:sp>
      <p:sp>
        <p:nvSpPr>
          <p:cNvPr id="66565" name="Rectangle 2"/>
          <p:cNvSpPr>
            <a:spLocks noGrp="1" noChangeArrowheads="1"/>
          </p:cNvSpPr>
          <p:nvPr>
            <p:ph type="title"/>
          </p:nvPr>
        </p:nvSpPr>
        <p:spPr/>
        <p:txBody>
          <a:bodyPr/>
          <a:lstStyle/>
          <a:p>
            <a:pPr eaLnBrk="1" hangingPunct="1"/>
            <a:r>
              <a:rPr lang="en-US" sz="2000" b="1" i="1" dirty="0" smtClean="0">
                <a:solidFill>
                  <a:srgbClr val="C00000"/>
                </a:solidFill>
                <a:latin typeface="Times New Roman" pitchFamily="18" charset="0"/>
                <a:cs typeface="Times New Roman" pitchFamily="18" charset="0"/>
              </a:rPr>
              <a:t>Box: 4. </a:t>
            </a:r>
            <a:r>
              <a:rPr lang="en-US" sz="1800" b="1" i="1" dirty="0" smtClean="0">
                <a:solidFill>
                  <a:schemeClr val="accent2"/>
                </a:solidFill>
                <a:latin typeface="Times New Roman" pitchFamily="18" charset="0"/>
                <a:cs typeface="Times New Roman" pitchFamily="18" charset="0"/>
              </a:rPr>
              <a:t>Estimating Resting Energy Expenditure (REE) and 24-Hour Energy Expenditure Using the World Health Organization (WHO) Equations:</a:t>
            </a:r>
            <a:endParaRPr lang="en-US" sz="2800" b="1" i="1" dirty="0" smtClean="0">
              <a:solidFill>
                <a:schemeClr val="accent2"/>
              </a:solidFill>
              <a:latin typeface="Times New Roman" pitchFamily="18" charset="0"/>
              <a:cs typeface="Times New Roman" pitchFamily="18" charset="0"/>
            </a:endParaRPr>
          </a:p>
        </p:txBody>
      </p:sp>
      <p:pic>
        <p:nvPicPr>
          <p:cNvPr id="66566" name="Picture 4" descr="dara 117"/>
          <p:cNvPicPr>
            <a:picLocks noChangeAspect="1" noChangeArrowheads="1"/>
          </p:cNvPicPr>
          <p:nvPr/>
        </p:nvPicPr>
        <p:blipFill>
          <a:blip r:embed="rId2" cstate="print"/>
          <a:srcRect/>
          <a:stretch>
            <a:fillRect/>
          </a:stretch>
        </p:blipFill>
        <p:spPr bwMode="auto">
          <a:xfrm>
            <a:off x="228600" y="1676400"/>
            <a:ext cx="8763000" cy="5029200"/>
          </a:xfrm>
          <a:prstGeom prst="rect">
            <a:avLst/>
          </a:prstGeom>
          <a:noFill/>
          <a:ln w="12700">
            <a:solidFill>
              <a:srgbClr val="000000"/>
            </a:solid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2"/>
          </p:nvPr>
        </p:nvSpPr>
        <p:spPr>
          <a:noFill/>
        </p:spPr>
        <p:txBody>
          <a:bodyPr/>
          <a:lstStyle/>
          <a:p>
            <a:fld id="{ABBF0A54-866A-4CFC-91B6-45ABEFC63CDF}" type="slidenum">
              <a:rPr lang="ar-SA" smtClean="0">
                <a:latin typeface="Arial" charset="0"/>
                <a:cs typeface="Arial" charset="0"/>
              </a:rPr>
              <a:pPr/>
              <a:t>4</a:t>
            </a:fld>
            <a:endParaRPr lang="en-US" smtClean="0">
              <a:latin typeface="Arial" charset="0"/>
              <a:cs typeface="Arial" charset="0"/>
            </a:endParaRPr>
          </a:p>
        </p:txBody>
      </p:sp>
      <p:sp>
        <p:nvSpPr>
          <p:cNvPr id="10243" name="Rectangle 2"/>
          <p:cNvSpPr>
            <a:spLocks noGrp="1" noChangeArrowheads="1"/>
          </p:cNvSpPr>
          <p:nvPr>
            <p:ph type="title"/>
          </p:nvPr>
        </p:nvSpPr>
        <p:spPr/>
        <p:txBody>
          <a:bodyPr/>
          <a:lstStyle/>
          <a:p>
            <a:pPr eaLnBrk="1" hangingPunct="1"/>
            <a:r>
              <a:rPr lang="en-US" sz="3200" b="1" i="1" u="sng" dirty="0" smtClean="0">
                <a:solidFill>
                  <a:srgbClr val="990099"/>
                </a:solidFill>
                <a:latin typeface="Times New Roman" pitchFamily="18" charset="0"/>
                <a:cs typeface="Times New Roman" pitchFamily="18" charset="0"/>
              </a:rPr>
              <a:t>Goals of Assessing Nutritional Status of the Hospitalized Patient:</a:t>
            </a:r>
          </a:p>
        </p:txBody>
      </p:sp>
      <p:sp>
        <p:nvSpPr>
          <p:cNvPr id="10244" name="Rectangle 3"/>
          <p:cNvSpPr>
            <a:spLocks noGrp="1" noChangeArrowheads="1"/>
          </p:cNvSpPr>
          <p:nvPr>
            <p:ph type="body" idx="1"/>
          </p:nvPr>
        </p:nvSpPr>
        <p:spPr>
          <a:xfrm>
            <a:off x="457200" y="1447800"/>
            <a:ext cx="8229600" cy="4525963"/>
          </a:xfrm>
        </p:spPr>
        <p:txBody>
          <a:bodyPr/>
          <a:lstStyle/>
          <a:p>
            <a:pPr marL="398463" indent="-398463" algn="just" rtl="0" eaLnBrk="1" hangingPunct="1">
              <a:lnSpc>
                <a:spcPct val="90000"/>
              </a:lnSpc>
              <a:buNone/>
            </a:pPr>
            <a:endParaRPr lang="en-US" sz="2400" dirty="0" smtClean="0">
              <a:latin typeface="Times New Roman" pitchFamily="18" charset="0"/>
              <a:cs typeface="Times New Roman" pitchFamily="18" charset="0"/>
            </a:endParaRPr>
          </a:p>
          <a:p>
            <a:pPr marL="398463" indent="-398463" algn="just" rtl="0" eaLnBrk="1" hangingPunct="1">
              <a:lnSpc>
                <a:spcPct val="90000"/>
              </a:lnSpc>
              <a:buFontTx/>
              <a:buAutoNum type="arabicPeriod"/>
            </a:pPr>
            <a:r>
              <a:rPr lang="en-US" sz="2400" dirty="0" smtClean="0">
                <a:latin typeface="Times New Roman" pitchFamily="18" charset="0"/>
                <a:cs typeface="Times New Roman" pitchFamily="18" charset="0"/>
              </a:rPr>
              <a:t>Patients who are nutritionally at risk need to be identified through a process known as </a:t>
            </a:r>
            <a:r>
              <a:rPr lang="en-US" sz="2400" b="1" i="1" dirty="0" smtClean="0">
                <a:solidFill>
                  <a:schemeClr val="accent2">
                    <a:lumMod val="50000"/>
                  </a:schemeClr>
                </a:solidFill>
                <a:latin typeface="Times New Roman" pitchFamily="18" charset="0"/>
                <a:cs typeface="Times New Roman" pitchFamily="18" charset="0"/>
              </a:rPr>
              <a:t>nutritional screening</a:t>
            </a:r>
            <a:r>
              <a:rPr lang="en-US" sz="2400" i="1" dirty="0" smtClean="0">
                <a:solidFill>
                  <a:srgbClr val="990099"/>
                </a:solidFill>
                <a:latin typeface="Times New Roman" pitchFamily="18" charset="0"/>
                <a:cs typeface="Times New Roman" pitchFamily="18" charset="0"/>
              </a:rPr>
              <a:t>.</a:t>
            </a:r>
            <a:r>
              <a:rPr lang="en-US" sz="2400" dirty="0" smtClean="0">
                <a:latin typeface="Times New Roman" pitchFamily="18" charset="0"/>
                <a:cs typeface="Times New Roman" pitchFamily="18" charset="0"/>
              </a:rPr>
              <a:t> </a:t>
            </a:r>
          </a:p>
          <a:p>
            <a:pPr marL="398463" indent="-398463" algn="just" rtl="0" eaLnBrk="1" hangingPunct="1">
              <a:lnSpc>
                <a:spcPct val="90000"/>
              </a:lnSpc>
              <a:buFontTx/>
              <a:buAutoNum type="arabicPeriod"/>
            </a:pPr>
            <a:endParaRPr lang="en-US" sz="2400" dirty="0" smtClean="0">
              <a:latin typeface="Times New Roman" pitchFamily="18" charset="0"/>
              <a:cs typeface="Times New Roman" pitchFamily="18" charset="0"/>
            </a:endParaRPr>
          </a:p>
          <a:p>
            <a:pPr marL="398463" indent="-398463" algn="just" rtl="0" eaLnBrk="1" hangingPunct="1">
              <a:lnSpc>
                <a:spcPct val="90000"/>
              </a:lnSpc>
              <a:buFontTx/>
              <a:buAutoNum type="arabicPeriod"/>
            </a:pPr>
            <a:r>
              <a:rPr lang="en-US" sz="2400" dirty="0" smtClean="0">
                <a:latin typeface="Times New Roman" pitchFamily="18" charset="0"/>
                <a:cs typeface="Times New Roman" pitchFamily="18" charset="0"/>
              </a:rPr>
              <a:t>Once a patient is shown to be at nutritional risk, a more </a:t>
            </a:r>
            <a:r>
              <a:rPr lang="en-US" sz="2400" b="1" dirty="0" smtClean="0">
                <a:solidFill>
                  <a:schemeClr val="accent2">
                    <a:lumMod val="50000"/>
                  </a:schemeClr>
                </a:solidFill>
                <a:latin typeface="Times New Roman" pitchFamily="18" charset="0"/>
                <a:cs typeface="Times New Roman" pitchFamily="18" charset="0"/>
              </a:rPr>
              <a:t>in-depth nutritional assessment</a:t>
            </a:r>
            <a:r>
              <a:rPr lang="en-US" sz="2400" dirty="0" smtClean="0">
                <a:latin typeface="Times New Roman" pitchFamily="18" charset="0"/>
                <a:cs typeface="Times New Roman" pitchFamily="18" charset="0"/>
              </a:rPr>
              <a:t> should be done to determine the </a:t>
            </a:r>
            <a:r>
              <a:rPr lang="en-US" sz="2400" b="1" dirty="0" smtClean="0">
                <a:solidFill>
                  <a:schemeClr val="accent2">
                    <a:lumMod val="50000"/>
                  </a:schemeClr>
                </a:solidFill>
                <a:latin typeface="Times New Roman" pitchFamily="18" charset="0"/>
                <a:cs typeface="Times New Roman" pitchFamily="18" charset="0"/>
              </a:rPr>
              <a:t>severity</a:t>
            </a:r>
            <a:r>
              <a:rPr lang="en-US" sz="2400" dirty="0" smtClean="0">
                <a:latin typeface="Times New Roman" pitchFamily="18" charset="0"/>
                <a:cs typeface="Times New Roman" pitchFamily="18" charset="0"/>
              </a:rPr>
              <a:t> and </a:t>
            </a:r>
            <a:r>
              <a:rPr lang="en-US" sz="2400" b="1" dirty="0" smtClean="0">
                <a:solidFill>
                  <a:schemeClr val="accent2">
                    <a:lumMod val="50000"/>
                  </a:schemeClr>
                </a:solidFill>
                <a:latin typeface="Times New Roman" pitchFamily="18" charset="0"/>
                <a:cs typeface="Times New Roman" pitchFamily="18" charset="0"/>
              </a:rPr>
              <a:t>causes</a:t>
            </a:r>
            <a:r>
              <a:rPr lang="en-US" sz="2400" dirty="0" smtClean="0">
                <a:latin typeface="Times New Roman" pitchFamily="18" charset="0"/>
                <a:cs typeface="Times New Roman" pitchFamily="18" charset="0"/>
              </a:rPr>
              <a:t> of the patient’s nutritional impairment. Although both </a:t>
            </a:r>
            <a:r>
              <a:rPr lang="en-US" sz="2400" dirty="0" err="1" smtClean="0">
                <a:latin typeface="Times New Roman" pitchFamily="18" charset="0"/>
                <a:cs typeface="Times New Roman" pitchFamily="18" charset="0"/>
              </a:rPr>
              <a:t>undernutrition</a:t>
            </a:r>
            <a:r>
              <a:rPr lang="en-US" sz="2400" dirty="0" smtClean="0">
                <a:latin typeface="Times New Roman" pitchFamily="18" charset="0"/>
                <a:cs typeface="Times New Roman" pitchFamily="18" charset="0"/>
              </a:rPr>
              <a:t> and </a:t>
            </a:r>
            <a:r>
              <a:rPr lang="en-US" sz="2400" dirty="0" err="1" smtClean="0">
                <a:latin typeface="Times New Roman" pitchFamily="18" charset="0"/>
                <a:cs typeface="Times New Roman" pitchFamily="18" charset="0"/>
              </a:rPr>
              <a:t>overnutrition</a:t>
            </a:r>
            <a:r>
              <a:rPr lang="en-US" sz="2400" dirty="0" smtClean="0">
                <a:latin typeface="Times New Roman" pitchFamily="18" charset="0"/>
                <a:cs typeface="Times New Roman" pitchFamily="18" charset="0"/>
              </a:rPr>
              <a:t> can negatively affect health, most frequently it is </a:t>
            </a:r>
            <a:r>
              <a:rPr lang="en-US" sz="2400" dirty="0" err="1" smtClean="0">
                <a:latin typeface="Times New Roman" pitchFamily="18" charset="0"/>
                <a:cs typeface="Times New Roman" pitchFamily="18" charset="0"/>
              </a:rPr>
              <a:t>undernutrition</a:t>
            </a:r>
            <a:r>
              <a:rPr lang="en-US" sz="2400" dirty="0" smtClean="0">
                <a:latin typeface="Times New Roman" pitchFamily="18" charset="0"/>
                <a:cs typeface="Times New Roman" pitchFamily="18" charset="0"/>
              </a:rPr>
              <a:t> (particularly, </a:t>
            </a:r>
            <a:r>
              <a:rPr lang="en-US" sz="2400" b="1" dirty="0" smtClean="0">
                <a:solidFill>
                  <a:schemeClr val="accent2">
                    <a:lumMod val="50000"/>
                  </a:schemeClr>
                </a:solidFill>
                <a:latin typeface="Times New Roman" pitchFamily="18" charset="0"/>
                <a:cs typeface="Times New Roman" pitchFamily="18" charset="0"/>
              </a:rPr>
              <a:t>protein-energy malnutrition</a:t>
            </a:r>
            <a:r>
              <a:rPr lang="en-US" sz="2400" dirty="0" smtClean="0">
                <a:latin typeface="Times New Roman" pitchFamily="18" charset="0"/>
                <a:cs typeface="Times New Roman" pitchFamily="18" charset="0"/>
              </a:rPr>
              <a:t>) that is of greatest concern in hospitalized patients. </a:t>
            </a:r>
          </a:p>
          <a:p>
            <a:pPr marL="398463" indent="-398463" algn="just" rtl="0" eaLnBrk="1" hangingPunct="1">
              <a:lnSpc>
                <a:spcPct val="90000"/>
              </a:lnSpc>
              <a:buFontTx/>
              <a:buAutoNum type="arabicPeriod"/>
            </a:pPr>
            <a:endParaRPr lang="en-US" sz="2800"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Date Placeholder 3"/>
          <p:cNvSpPr>
            <a:spLocks noGrp="1"/>
          </p:cNvSpPr>
          <p:nvPr>
            <p:ph type="dt" sz="quarter" idx="10"/>
          </p:nvPr>
        </p:nvSpPr>
        <p:spPr>
          <a:noFill/>
        </p:spPr>
        <p:txBody>
          <a:bodyPr/>
          <a:lstStyle/>
          <a:p>
            <a:fld id="{77066915-AFE9-4EFD-A71F-0A32336AF0B3}" type="datetime1">
              <a:rPr lang="el-GR" smtClean="0">
                <a:latin typeface="Arial" charset="0"/>
                <a:cs typeface="Arial" charset="0"/>
              </a:rPr>
              <a:pPr/>
              <a:t>6/3/2012</a:t>
            </a:fld>
            <a:endParaRPr lang="en-US" smtClean="0">
              <a:latin typeface="Arial" charset="0"/>
              <a:cs typeface="Arial" charset="0"/>
            </a:endParaRPr>
          </a:p>
        </p:txBody>
      </p:sp>
      <p:sp>
        <p:nvSpPr>
          <p:cNvPr id="67587" name="Footer Placeholder 4"/>
          <p:cNvSpPr>
            <a:spLocks noGrp="1"/>
          </p:cNvSpPr>
          <p:nvPr>
            <p:ph type="ftr" sz="quarter" idx="11"/>
          </p:nvPr>
        </p:nvSpPr>
        <p:spPr>
          <a:noFill/>
        </p:spPr>
        <p:txBody>
          <a:bodyPr/>
          <a:lstStyle/>
          <a:p>
            <a:r>
              <a:rPr lang="en-US" smtClean="0">
                <a:latin typeface="Arial" charset="0"/>
                <a:cs typeface="Arial" charset="0"/>
              </a:rPr>
              <a:t>* Dara Al-Disi*</a:t>
            </a:r>
          </a:p>
        </p:txBody>
      </p:sp>
      <p:sp>
        <p:nvSpPr>
          <p:cNvPr id="67588" name="Slide Number Placeholder 5"/>
          <p:cNvSpPr>
            <a:spLocks noGrp="1"/>
          </p:cNvSpPr>
          <p:nvPr>
            <p:ph type="sldNum" sz="quarter" idx="12"/>
          </p:nvPr>
        </p:nvSpPr>
        <p:spPr>
          <a:noFill/>
        </p:spPr>
        <p:txBody>
          <a:bodyPr/>
          <a:lstStyle/>
          <a:p>
            <a:fld id="{DD5DF3F0-75EB-4B8E-AAB7-6E58C79229C4}" type="slidenum">
              <a:rPr lang="ar-SA" smtClean="0">
                <a:latin typeface="Arial" charset="0"/>
                <a:cs typeface="Arial" charset="0"/>
              </a:rPr>
              <a:pPr/>
              <a:t>40</a:t>
            </a:fld>
            <a:endParaRPr lang="en-US" smtClean="0">
              <a:latin typeface="Arial" charset="0"/>
              <a:cs typeface="Arial" charset="0"/>
            </a:endParaRPr>
          </a:p>
        </p:txBody>
      </p:sp>
      <p:sp>
        <p:nvSpPr>
          <p:cNvPr id="67589" name="Rectangle 2"/>
          <p:cNvSpPr>
            <a:spLocks noGrp="1" noChangeArrowheads="1"/>
          </p:cNvSpPr>
          <p:nvPr>
            <p:ph type="title"/>
          </p:nvPr>
        </p:nvSpPr>
        <p:spPr>
          <a:xfrm>
            <a:off x="457200" y="274638"/>
            <a:ext cx="8382000" cy="1143000"/>
          </a:xfrm>
        </p:spPr>
        <p:txBody>
          <a:bodyPr/>
          <a:lstStyle/>
          <a:p>
            <a:pPr algn="l" rtl="0" eaLnBrk="1" hangingPunct="1"/>
            <a:r>
              <a:rPr lang="en-US" sz="1800" b="1" i="1" dirty="0" smtClean="0">
                <a:solidFill>
                  <a:srgbClr val="C00000"/>
                </a:solidFill>
                <a:latin typeface="Times New Roman" pitchFamily="18" charset="0"/>
                <a:cs typeface="Times New Roman" pitchFamily="18" charset="0"/>
              </a:rPr>
              <a:t>Table: 8. </a:t>
            </a:r>
            <a:r>
              <a:rPr lang="en-US" sz="1800" b="1" i="1" dirty="0" smtClean="0">
                <a:solidFill>
                  <a:schemeClr val="accent2"/>
                </a:solidFill>
                <a:latin typeface="Times New Roman" pitchFamily="18" charset="0"/>
                <a:cs typeface="Times New Roman" pitchFamily="18" charset="0"/>
              </a:rPr>
              <a:t>Injury Factors Used to Account for the  </a:t>
            </a:r>
            <a:r>
              <a:rPr lang="en-US" sz="1800" b="1" i="1" dirty="0" err="1" smtClean="0">
                <a:solidFill>
                  <a:schemeClr val="accent2"/>
                </a:solidFill>
                <a:latin typeface="Times New Roman" pitchFamily="18" charset="0"/>
                <a:cs typeface="Times New Roman" pitchFamily="18" charset="0"/>
              </a:rPr>
              <a:t>Thermic</a:t>
            </a:r>
            <a:r>
              <a:rPr lang="en-US" sz="1800" b="1" i="1" dirty="0" smtClean="0">
                <a:solidFill>
                  <a:schemeClr val="accent2"/>
                </a:solidFill>
                <a:latin typeface="Times New Roman" pitchFamily="18" charset="0"/>
                <a:cs typeface="Times New Roman" pitchFamily="18" charset="0"/>
              </a:rPr>
              <a:t> Effect of Disease and Injury:</a:t>
            </a:r>
            <a:r>
              <a:rPr lang="en-US" sz="1800" b="1" i="1" dirty="0" smtClean="0">
                <a:latin typeface="Times New Roman" pitchFamily="18" charset="0"/>
                <a:cs typeface="Times New Roman" pitchFamily="18" charset="0"/>
              </a:rPr>
              <a:t> </a:t>
            </a:r>
          </a:p>
        </p:txBody>
      </p:sp>
      <p:pic>
        <p:nvPicPr>
          <p:cNvPr id="67590" name="Picture 4" descr="dara 118"/>
          <p:cNvPicPr>
            <a:picLocks noChangeAspect="1" noChangeArrowheads="1"/>
          </p:cNvPicPr>
          <p:nvPr/>
        </p:nvPicPr>
        <p:blipFill>
          <a:blip r:embed="rId2" cstate="print"/>
          <a:srcRect/>
          <a:stretch>
            <a:fillRect/>
          </a:stretch>
        </p:blipFill>
        <p:spPr bwMode="auto">
          <a:xfrm>
            <a:off x="0" y="1371600"/>
            <a:ext cx="9144000" cy="5486400"/>
          </a:xfrm>
          <a:prstGeom prst="rect">
            <a:avLst/>
          </a:prstGeom>
          <a:noFill/>
          <a:ln w="12700">
            <a:solidFill>
              <a:srgbClr val="000000"/>
            </a:solid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Number Placeholder 5"/>
          <p:cNvSpPr>
            <a:spLocks noGrp="1"/>
          </p:cNvSpPr>
          <p:nvPr>
            <p:ph type="sldNum" sz="quarter" idx="12"/>
          </p:nvPr>
        </p:nvSpPr>
        <p:spPr>
          <a:noFill/>
        </p:spPr>
        <p:txBody>
          <a:bodyPr/>
          <a:lstStyle/>
          <a:p>
            <a:fld id="{EC125028-1BF0-443A-8F76-5B5F8EF5460E}" type="slidenum">
              <a:rPr lang="ar-SA" smtClean="0">
                <a:latin typeface="Arial" charset="0"/>
                <a:cs typeface="Arial" charset="0"/>
              </a:rPr>
              <a:pPr/>
              <a:t>41</a:t>
            </a:fld>
            <a:endParaRPr lang="en-US" smtClean="0">
              <a:latin typeface="Arial" charset="0"/>
              <a:cs typeface="Arial" charset="0"/>
            </a:endParaRPr>
          </a:p>
        </p:txBody>
      </p:sp>
      <p:sp>
        <p:nvSpPr>
          <p:cNvPr id="68611" name="Rectangle 3"/>
          <p:cNvSpPr>
            <a:spLocks noGrp="1" noChangeArrowheads="1"/>
          </p:cNvSpPr>
          <p:nvPr>
            <p:ph type="body" idx="1"/>
          </p:nvPr>
        </p:nvSpPr>
        <p:spPr>
          <a:xfrm>
            <a:off x="457200" y="1524000"/>
            <a:ext cx="8229600" cy="4191000"/>
          </a:xfrm>
        </p:spPr>
        <p:txBody>
          <a:bodyPr/>
          <a:lstStyle/>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Of all the conditions in </a:t>
            </a:r>
            <a:r>
              <a:rPr lang="en-US" sz="2400" b="1" dirty="0" smtClean="0">
                <a:solidFill>
                  <a:srgbClr val="339933"/>
                </a:solidFill>
                <a:latin typeface="Times New Roman" pitchFamily="18" charset="0"/>
                <a:cs typeface="Times New Roman" pitchFamily="18" charset="0"/>
              </a:rPr>
              <a:t>table 8</a:t>
            </a:r>
            <a:r>
              <a:rPr lang="en-US" sz="2400" dirty="0" smtClean="0">
                <a:latin typeface="Times New Roman" pitchFamily="18" charset="0"/>
                <a:cs typeface="Times New Roman" pitchFamily="18" charset="0"/>
              </a:rPr>
              <a:t> </a:t>
            </a:r>
            <a:r>
              <a:rPr lang="en-US" sz="2400" dirty="0" smtClean="0">
                <a:solidFill>
                  <a:srgbClr val="CC0000"/>
                </a:solidFill>
                <a:latin typeface="Times New Roman" pitchFamily="18" charset="0"/>
                <a:cs typeface="Times New Roman" pitchFamily="18" charset="0"/>
              </a:rPr>
              <a:t>burns</a:t>
            </a:r>
            <a:r>
              <a:rPr lang="en-US" sz="2400" dirty="0" smtClean="0">
                <a:latin typeface="Times New Roman" pitchFamily="18" charset="0"/>
                <a:cs typeface="Times New Roman" pitchFamily="18" charset="0"/>
              </a:rPr>
              <a:t> have the greatest potential for increasing energy expenditure. </a:t>
            </a:r>
          </a:p>
          <a:p>
            <a:pPr marL="0" indent="3175" algn="just" rtl="0" eaLnBrk="1" hangingPunct="1">
              <a:buFontTx/>
              <a:buNone/>
            </a:pPr>
            <a:endParaRPr lang="en-US" sz="2400" dirty="0" smtClean="0">
              <a:latin typeface="Times New Roman" pitchFamily="18" charset="0"/>
              <a:cs typeface="Times New Roman" pitchFamily="18" charset="0"/>
            </a:endParaRPr>
          </a:p>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 When caloric intake fails to adequately meet energy expenditure in burn patients, </a:t>
            </a:r>
            <a:r>
              <a:rPr lang="en-US" sz="2400" dirty="0" smtClean="0">
                <a:solidFill>
                  <a:srgbClr val="CC0000"/>
                </a:solidFill>
                <a:latin typeface="Times New Roman" pitchFamily="18" charset="0"/>
                <a:cs typeface="Times New Roman" pitchFamily="18" charset="0"/>
              </a:rPr>
              <a:t>weight loss, delayed wound healing, and poor clinical outcome will result</a:t>
            </a:r>
            <a:r>
              <a:rPr lang="en-US" sz="2400" dirty="0" smtClean="0">
                <a:latin typeface="Times New Roman" pitchFamily="18" charset="0"/>
                <a:cs typeface="Times New Roman" pitchFamily="18" charset="0"/>
              </a:rPr>
              <a:t>.</a:t>
            </a:r>
          </a:p>
          <a:p>
            <a:pPr marL="0" indent="3175" algn="just" rtl="0" eaLnBrk="1" hangingPunct="1">
              <a:buFontTx/>
              <a:buNone/>
            </a:pPr>
            <a:endParaRPr lang="en-US" sz="2400" dirty="0" smtClean="0">
              <a:latin typeface="Times New Roman" pitchFamily="18" charset="0"/>
              <a:cs typeface="Times New Roman" pitchFamily="18" charset="0"/>
            </a:endParaRPr>
          </a:p>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 A number of equations or approaches have been proposed for estimating the energy and protein needs of burn patients. </a:t>
            </a:r>
          </a:p>
          <a:p>
            <a:pPr marL="0" indent="3175" algn="just" rtl="0" eaLnBrk="1" hangingPunct="1">
              <a:buFontTx/>
              <a:buNone/>
            </a:pPr>
            <a:endParaRPr lang="en-US" sz="2400" dirty="0" smtClean="0">
              <a:latin typeface="Times New Roman" pitchFamily="18" charset="0"/>
              <a:cs typeface="Times New Roman" pitchFamily="18" charset="0"/>
            </a:endParaRPr>
          </a:p>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Several of these are shown in </a:t>
            </a:r>
            <a:r>
              <a:rPr lang="en-US" sz="2400" b="1" dirty="0" smtClean="0">
                <a:solidFill>
                  <a:srgbClr val="339933"/>
                </a:solidFill>
                <a:latin typeface="Times New Roman" pitchFamily="18" charset="0"/>
                <a:cs typeface="Times New Roman" pitchFamily="18" charset="0"/>
              </a:rPr>
              <a:t>table 9. </a:t>
            </a:r>
          </a:p>
        </p:txBody>
      </p:sp>
      <p:sp>
        <p:nvSpPr>
          <p:cNvPr id="68612" name="Rectangle 2"/>
          <p:cNvSpPr>
            <a:spLocks noGrp="1" noChangeArrowheads="1"/>
          </p:cNvSpPr>
          <p:nvPr>
            <p:ph type="title"/>
          </p:nvPr>
        </p:nvSpPr>
        <p:spPr/>
        <p:txBody>
          <a:bodyPr/>
          <a:lstStyle/>
          <a:p>
            <a:pPr algn="l" rtl="0" eaLnBrk="1" hangingPunct="1"/>
            <a:r>
              <a:rPr lang="en-US" sz="2800" b="1" i="1" u="sng" dirty="0" smtClean="0">
                <a:solidFill>
                  <a:srgbClr val="0070C0"/>
                </a:solidFill>
                <a:latin typeface="Times New Roman" pitchFamily="18" charset="0"/>
                <a:cs typeface="Times New Roman" pitchFamily="18" charset="0"/>
              </a:rPr>
              <a:t>Energy Expenditure in Disease and Injury:</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Date Placeholder 3"/>
          <p:cNvSpPr>
            <a:spLocks noGrp="1"/>
          </p:cNvSpPr>
          <p:nvPr>
            <p:ph type="dt" sz="quarter" idx="10"/>
          </p:nvPr>
        </p:nvSpPr>
        <p:spPr>
          <a:noFill/>
        </p:spPr>
        <p:txBody>
          <a:bodyPr/>
          <a:lstStyle/>
          <a:p>
            <a:fld id="{BE4C1ADF-F4F9-43FB-939B-CFA5A5477E31}" type="datetime1">
              <a:rPr lang="el-GR" smtClean="0">
                <a:latin typeface="Arial" charset="0"/>
                <a:cs typeface="Arial" charset="0"/>
              </a:rPr>
              <a:pPr/>
              <a:t>6/3/2012</a:t>
            </a:fld>
            <a:endParaRPr lang="en-US" smtClean="0">
              <a:latin typeface="Arial" charset="0"/>
              <a:cs typeface="Arial" charset="0"/>
            </a:endParaRPr>
          </a:p>
        </p:txBody>
      </p:sp>
      <p:sp>
        <p:nvSpPr>
          <p:cNvPr id="69635" name="Footer Placeholder 4"/>
          <p:cNvSpPr>
            <a:spLocks noGrp="1"/>
          </p:cNvSpPr>
          <p:nvPr>
            <p:ph type="ftr" sz="quarter" idx="11"/>
          </p:nvPr>
        </p:nvSpPr>
        <p:spPr>
          <a:noFill/>
        </p:spPr>
        <p:txBody>
          <a:bodyPr/>
          <a:lstStyle/>
          <a:p>
            <a:r>
              <a:rPr lang="en-US" smtClean="0">
                <a:latin typeface="Arial" charset="0"/>
                <a:cs typeface="Arial" charset="0"/>
              </a:rPr>
              <a:t>* Dara Al-Disi*</a:t>
            </a:r>
          </a:p>
        </p:txBody>
      </p:sp>
      <p:sp>
        <p:nvSpPr>
          <p:cNvPr id="69636" name="Slide Number Placeholder 5"/>
          <p:cNvSpPr>
            <a:spLocks noGrp="1"/>
          </p:cNvSpPr>
          <p:nvPr>
            <p:ph type="sldNum" sz="quarter" idx="12"/>
          </p:nvPr>
        </p:nvSpPr>
        <p:spPr>
          <a:noFill/>
        </p:spPr>
        <p:txBody>
          <a:bodyPr/>
          <a:lstStyle/>
          <a:p>
            <a:fld id="{831E49AE-852D-4D68-B7E5-859D8EE0DCAC}" type="slidenum">
              <a:rPr lang="ar-SA" smtClean="0">
                <a:latin typeface="Arial" charset="0"/>
                <a:cs typeface="Arial" charset="0"/>
              </a:rPr>
              <a:pPr/>
              <a:t>42</a:t>
            </a:fld>
            <a:endParaRPr lang="en-US" smtClean="0">
              <a:latin typeface="Arial" charset="0"/>
              <a:cs typeface="Arial" charset="0"/>
            </a:endParaRPr>
          </a:p>
        </p:txBody>
      </p:sp>
      <p:sp>
        <p:nvSpPr>
          <p:cNvPr id="69637" name="Rectangle 2"/>
          <p:cNvSpPr>
            <a:spLocks noGrp="1" noChangeArrowheads="1"/>
          </p:cNvSpPr>
          <p:nvPr>
            <p:ph type="title"/>
          </p:nvPr>
        </p:nvSpPr>
        <p:spPr>
          <a:xfrm>
            <a:off x="457200" y="0"/>
            <a:ext cx="8382000" cy="1143000"/>
          </a:xfrm>
        </p:spPr>
        <p:txBody>
          <a:bodyPr/>
          <a:lstStyle/>
          <a:p>
            <a:pPr algn="l" rtl="0" eaLnBrk="1" hangingPunct="1"/>
            <a:r>
              <a:rPr lang="en-US" sz="1800" b="1" i="1" dirty="0" smtClean="0">
                <a:solidFill>
                  <a:schemeClr val="accent2"/>
                </a:solidFill>
                <a:latin typeface="Times New Roman" pitchFamily="18" charset="0"/>
                <a:cs typeface="Times New Roman" pitchFamily="18" charset="0"/>
              </a:rPr>
              <a:t>Table: 9. Equations for Estimating the Energy Requirements of Patients with Burns.</a:t>
            </a:r>
            <a:r>
              <a:rPr lang="en-US" sz="1800" b="1" i="1" dirty="0" smtClean="0">
                <a:latin typeface="Times New Roman" pitchFamily="18" charset="0"/>
                <a:cs typeface="Times New Roman" pitchFamily="18" charset="0"/>
              </a:rPr>
              <a:t> </a:t>
            </a:r>
          </a:p>
        </p:txBody>
      </p:sp>
      <p:pic>
        <p:nvPicPr>
          <p:cNvPr id="69638" name="Picture 5" descr="dara 119"/>
          <p:cNvPicPr>
            <a:picLocks noChangeAspect="1" noChangeArrowheads="1"/>
          </p:cNvPicPr>
          <p:nvPr/>
        </p:nvPicPr>
        <p:blipFill>
          <a:blip r:embed="rId2" cstate="print"/>
          <a:srcRect t="2974" r="46" b="2847"/>
          <a:stretch>
            <a:fillRect/>
          </a:stretch>
        </p:blipFill>
        <p:spPr bwMode="auto">
          <a:xfrm>
            <a:off x="0" y="1143000"/>
            <a:ext cx="9144000" cy="5534025"/>
          </a:xfrm>
          <a:prstGeom prst="rect">
            <a:avLst/>
          </a:prstGeom>
          <a:noFill/>
          <a:ln w="12700">
            <a:solidFill>
              <a:srgbClr val="000000"/>
            </a:solid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Number Placeholder 5"/>
          <p:cNvSpPr>
            <a:spLocks noGrp="1"/>
          </p:cNvSpPr>
          <p:nvPr>
            <p:ph type="sldNum" sz="quarter" idx="12"/>
          </p:nvPr>
        </p:nvSpPr>
        <p:spPr>
          <a:noFill/>
        </p:spPr>
        <p:txBody>
          <a:bodyPr/>
          <a:lstStyle/>
          <a:p>
            <a:fld id="{16623138-A8E1-4943-897C-AEF56475E406}" type="slidenum">
              <a:rPr lang="ar-SA" smtClean="0">
                <a:latin typeface="Arial" charset="0"/>
                <a:cs typeface="Arial" charset="0"/>
              </a:rPr>
              <a:pPr/>
              <a:t>43</a:t>
            </a:fld>
            <a:endParaRPr lang="en-US" smtClean="0">
              <a:latin typeface="Arial" charset="0"/>
              <a:cs typeface="Arial" charset="0"/>
            </a:endParaRPr>
          </a:p>
        </p:txBody>
      </p:sp>
      <p:sp>
        <p:nvSpPr>
          <p:cNvPr id="73731" name="Rectangle 2"/>
          <p:cNvSpPr>
            <a:spLocks noGrp="1" noChangeArrowheads="1"/>
          </p:cNvSpPr>
          <p:nvPr>
            <p:ph type="title"/>
          </p:nvPr>
        </p:nvSpPr>
        <p:spPr/>
        <p:txBody>
          <a:bodyPr/>
          <a:lstStyle/>
          <a:p>
            <a:pPr algn="l" rtl="0" eaLnBrk="1" hangingPunct="1"/>
            <a:r>
              <a:rPr lang="en-US" sz="2800" b="1" i="1" dirty="0" smtClean="0">
                <a:solidFill>
                  <a:srgbClr val="006666"/>
                </a:solidFill>
                <a:latin typeface="Times New Roman" pitchFamily="18" charset="0"/>
                <a:cs typeface="Times New Roman" pitchFamily="18" charset="0"/>
              </a:rPr>
              <a:t>Determining Protein Requirements:</a:t>
            </a:r>
          </a:p>
        </p:txBody>
      </p:sp>
      <p:sp>
        <p:nvSpPr>
          <p:cNvPr id="73732" name="Rectangle 3"/>
          <p:cNvSpPr>
            <a:spLocks noGrp="1" noChangeArrowheads="1"/>
          </p:cNvSpPr>
          <p:nvPr>
            <p:ph type="body" idx="1"/>
          </p:nvPr>
        </p:nvSpPr>
        <p:spPr/>
        <p:txBody>
          <a:bodyPr/>
          <a:lstStyle/>
          <a:p>
            <a:pPr marL="0" indent="3175" algn="just" rtl="0" eaLnBrk="1" hangingPunct="1">
              <a:lnSpc>
                <a:spcPct val="80000"/>
              </a:lnSpc>
              <a:buFont typeface="Wingdings" pitchFamily="2" charset="2"/>
              <a:buChar char="§"/>
            </a:pPr>
            <a:r>
              <a:rPr lang="en-US" sz="2400" dirty="0" smtClean="0">
                <a:latin typeface="Times New Roman" pitchFamily="18" charset="0"/>
                <a:cs typeface="Times New Roman" pitchFamily="18" charset="0"/>
              </a:rPr>
              <a:t>Protein serves as a functional component of body tissues and enzymes and as a fuel source.  </a:t>
            </a:r>
          </a:p>
          <a:p>
            <a:pPr marL="0" indent="3175" algn="just" rtl="0" eaLnBrk="1" hangingPunct="1">
              <a:lnSpc>
                <a:spcPct val="80000"/>
              </a:lnSpc>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lnSpc>
                <a:spcPct val="80000"/>
              </a:lnSpc>
              <a:buFont typeface="Wingdings" pitchFamily="2" charset="2"/>
              <a:buChar char="§"/>
            </a:pPr>
            <a:r>
              <a:rPr lang="en-US" sz="2400" dirty="0" smtClean="0">
                <a:latin typeface="Times New Roman" pitchFamily="18" charset="0"/>
                <a:cs typeface="Times New Roman" pitchFamily="18" charset="0"/>
              </a:rPr>
              <a:t>The protein needs of healthy, </a:t>
            </a:r>
            <a:r>
              <a:rPr lang="en-US" sz="2400" dirty="0" err="1" smtClean="0">
                <a:latin typeface="Times New Roman" pitchFamily="18" charset="0"/>
                <a:cs typeface="Times New Roman" pitchFamily="18" charset="0"/>
              </a:rPr>
              <a:t>nonpregnant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nonlactating</a:t>
            </a:r>
            <a:r>
              <a:rPr lang="en-US" sz="2400" dirty="0" smtClean="0">
                <a:latin typeface="Times New Roman" pitchFamily="18" charset="0"/>
                <a:cs typeface="Times New Roman" pitchFamily="18" charset="0"/>
              </a:rPr>
              <a:t> adults generally can be met with an intake of</a:t>
            </a:r>
            <a:r>
              <a:rPr lang="en-US" sz="2400" dirty="0" smtClean="0">
                <a:solidFill>
                  <a:srgbClr val="CC0000"/>
                </a:solidFill>
                <a:latin typeface="Times New Roman" pitchFamily="18" charset="0"/>
                <a:cs typeface="Times New Roman" pitchFamily="18" charset="0"/>
              </a:rPr>
              <a:t> 0.8g/kg </a:t>
            </a:r>
            <a:r>
              <a:rPr lang="en-US" sz="2400" dirty="0" smtClean="0">
                <a:latin typeface="Times New Roman" pitchFamily="18" charset="0"/>
                <a:cs typeface="Times New Roman" pitchFamily="18" charset="0"/>
              </a:rPr>
              <a:t>body weight per day. </a:t>
            </a:r>
          </a:p>
          <a:p>
            <a:pPr marL="0" indent="3175" algn="just" rtl="0" eaLnBrk="1" hangingPunct="1">
              <a:lnSpc>
                <a:spcPct val="80000"/>
              </a:lnSpc>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lnSpc>
                <a:spcPct val="80000"/>
              </a:lnSpc>
              <a:buFont typeface="Wingdings" pitchFamily="2" charset="2"/>
              <a:buChar char="§"/>
            </a:pPr>
            <a:r>
              <a:rPr lang="en-US" sz="2400" dirty="0" smtClean="0">
                <a:latin typeface="Times New Roman" pitchFamily="18" charset="0"/>
                <a:cs typeface="Times New Roman" pitchFamily="18" charset="0"/>
              </a:rPr>
              <a:t>In trauma or burn patients, protein catabolism </a:t>
            </a:r>
            <a:r>
              <a:rPr lang="en-US" sz="2400" dirty="0" smtClean="0">
                <a:solidFill>
                  <a:srgbClr val="CC0000"/>
                </a:solidFill>
                <a:latin typeface="Times New Roman" pitchFamily="18" charset="0"/>
                <a:cs typeface="Times New Roman" pitchFamily="18" charset="0"/>
              </a:rPr>
              <a:t>increases</a:t>
            </a:r>
            <a:r>
              <a:rPr lang="en-US" sz="2400" dirty="0" smtClean="0">
                <a:latin typeface="Times New Roman" pitchFamily="18" charset="0"/>
                <a:cs typeface="Times New Roman" pitchFamily="18" charset="0"/>
              </a:rPr>
              <a:t> markedly, as does protein loss, as indicated by </a:t>
            </a:r>
            <a:r>
              <a:rPr lang="en-US" sz="2400" dirty="0" smtClean="0">
                <a:solidFill>
                  <a:srgbClr val="CC0000"/>
                </a:solidFill>
                <a:latin typeface="Times New Roman" pitchFamily="18" charset="0"/>
                <a:cs typeface="Times New Roman" pitchFamily="18" charset="0"/>
              </a:rPr>
              <a:t>urinary nitrogen excretion</a:t>
            </a:r>
            <a:r>
              <a:rPr lang="en-US" sz="2400" dirty="0" smtClean="0">
                <a:latin typeface="Times New Roman" pitchFamily="18" charset="0"/>
                <a:cs typeface="Times New Roman" pitchFamily="18" charset="0"/>
              </a:rPr>
              <a:t>. </a:t>
            </a:r>
          </a:p>
          <a:p>
            <a:pPr marL="0" indent="3175" algn="just" rtl="0" eaLnBrk="1" hangingPunct="1">
              <a:lnSpc>
                <a:spcPct val="80000"/>
              </a:lnSpc>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lnSpc>
                <a:spcPct val="80000"/>
              </a:lnSpc>
              <a:buFont typeface="Wingdings" pitchFamily="2" charset="2"/>
              <a:buChar char="§"/>
            </a:pPr>
            <a:r>
              <a:rPr lang="en-US" sz="2400" dirty="0" smtClean="0">
                <a:latin typeface="Times New Roman" pitchFamily="18" charset="0"/>
                <a:cs typeface="Times New Roman" pitchFamily="18" charset="0"/>
              </a:rPr>
              <a:t>Nitrogen makes up about </a:t>
            </a:r>
            <a:r>
              <a:rPr lang="en-US" sz="2400" dirty="0" smtClean="0">
                <a:solidFill>
                  <a:srgbClr val="CC0000"/>
                </a:solidFill>
                <a:latin typeface="Times New Roman" pitchFamily="18" charset="0"/>
                <a:cs typeface="Times New Roman" pitchFamily="18" charset="0"/>
              </a:rPr>
              <a:t>16%</a:t>
            </a:r>
            <a:r>
              <a:rPr lang="en-US" sz="2400" dirty="0" smtClean="0">
                <a:latin typeface="Times New Roman" pitchFamily="18" charset="0"/>
                <a:cs typeface="Times New Roman" pitchFamily="18" charset="0"/>
              </a:rPr>
              <a:t> of protein and serves as a convenient way of measuring protein intake and losses. </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Number Placeholder 5"/>
          <p:cNvSpPr>
            <a:spLocks noGrp="1"/>
          </p:cNvSpPr>
          <p:nvPr>
            <p:ph type="sldNum" sz="quarter" idx="12"/>
          </p:nvPr>
        </p:nvSpPr>
        <p:spPr>
          <a:noFill/>
        </p:spPr>
        <p:txBody>
          <a:bodyPr/>
          <a:lstStyle/>
          <a:p>
            <a:fld id="{46F6CF9B-C4B9-41AE-8C7C-E62538B1479E}" type="slidenum">
              <a:rPr lang="ar-SA" smtClean="0">
                <a:latin typeface="Arial" charset="0"/>
                <a:cs typeface="Arial" charset="0"/>
              </a:rPr>
              <a:pPr/>
              <a:t>44</a:t>
            </a:fld>
            <a:endParaRPr lang="en-US" smtClean="0">
              <a:latin typeface="Arial" charset="0"/>
              <a:cs typeface="Arial" charset="0"/>
            </a:endParaRPr>
          </a:p>
        </p:txBody>
      </p:sp>
      <p:sp>
        <p:nvSpPr>
          <p:cNvPr id="74755" name="Rectangle 2"/>
          <p:cNvSpPr>
            <a:spLocks noGrp="1" noChangeArrowheads="1"/>
          </p:cNvSpPr>
          <p:nvPr>
            <p:ph type="title"/>
          </p:nvPr>
        </p:nvSpPr>
        <p:spPr/>
        <p:txBody>
          <a:bodyPr/>
          <a:lstStyle/>
          <a:p>
            <a:pPr algn="l" rtl="0" eaLnBrk="1" hangingPunct="1"/>
            <a:r>
              <a:rPr lang="en-US" sz="2800" b="1" i="1" u="sng" dirty="0" smtClean="0">
                <a:solidFill>
                  <a:srgbClr val="990099"/>
                </a:solidFill>
                <a:latin typeface="Times New Roman" pitchFamily="18" charset="0"/>
                <a:cs typeface="Times New Roman" pitchFamily="18" charset="0"/>
              </a:rPr>
              <a:t>Protein Losses in Disease and Injury:</a:t>
            </a:r>
            <a:r>
              <a:rPr lang="en-US" sz="2800" b="1" i="1" u="sng" dirty="0" smtClean="0">
                <a:latin typeface="Times New Roman" pitchFamily="18" charset="0"/>
                <a:cs typeface="Times New Roman" pitchFamily="18" charset="0"/>
              </a:rPr>
              <a:t> </a:t>
            </a:r>
          </a:p>
        </p:txBody>
      </p:sp>
      <p:sp>
        <p:nvSpPr>
          <p:cNvPr id="74756" name="Rectangle 3"/>
          <p:cNvSpPr>
            <a:spLocks noGrp="1" noChangeArrowheads="1"/>
          </p:cNvSpPr>
          <p:nvPr>
            <p:ph type="body" idx="1"/>
          </p:nvPr>
        </p:nvSpPr>
        <p:spPr>
          <a:xfrm>
            <a:off x="457200" y="1355725"/>
            <a:ext cx="8229600" cy="4770438"/>
          </a:xfrm>
        </p:spPr>
        <p:txBody>
          <a:bodyPr/>
          <a:lstStyle/>
          <a:p>
            <a:pPr marL="0" indent="3175" algn="just" rtl="0" eaLnBrk="1" hangingPunct="1">
              <a:buFont typeface="Wingdings" pitchFamily="2" charset="2"/>
              <a:buChar char="§"/>
            </a:pPr>
            <a:r>
              <a:rPr lang="en-US" sz="2400" dirty="0" smtClean="0">
                <a:solidFill>
                  <a:srgbClr val="0070C0"/>
                </a:solidFill>
                <a:latin typeface="Times New Roman" pitchFamily="18" charset="0"/>
                <a:cs typeface="Times New Roman" pitchFamily="18" charset="0"/>
              </a:rPr>
              <a:t>Figure 19, </a:t>
            </a:r>
            <a:r>
              <a:rPr lang="en-US" sz="2400" dirty="0" smtClean="0">
                <a:latin typeface="Times New Roman" pitchFamily="18" charset="0"/>
                <a:cs typeface="Times New Roman" pitchFamily="18" charset="0"/>
              </a:rPr>
              <a:t>shows how urinary nitrogen losses vary over time among different conditions. </a:t>
            </a:r>
          </a:p>
          <a:p>
            <a:pPr marL="0" indent="3175" algn="just" rtl="0" eaLnBrk="1" hangingPunct="1">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The normal range of urinary nitrogen loss is represented by the figure’s light horizontal bar.</a:t>
            </a:r>
          </a:p>
          <a:p>
            <a:pPr marL="0" indent="3175" algn="just" rtl="0" eaLnBrk="1" hangingPunct="1">
              <a:buFontTx/>
              <a:buNone/>
            </a:pPr>
            <a:endParaRPr lang="en-US" sz="2400" dirty="0" smtClean="0">
              <a:latin typeface="Times New Roman" pitchFamily="18" charset="0"/>
              <a:cs typeface="Times New Roman" pitchFamily="18" charset="0"/>
            </a:endParaRPr>
          </a:p>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Partial or total starvation in the unstressed person often results in </a:t>
            </a:r>
            <a:r>
              <a:rPr lang="en-US" sz="2400" b="1" i="1" dirty="0" smtClean="0">
                <a:solidFill>
                  <a:srgbClr val="CC0000"/>
                </a:solidFill>
                <a:latin typeface="Times New Roman" pitchFamily="18" charset="0"/>
                <a:cs typeface="Times New Roman" pitchFamily="18" charset="0"/>
              </a:rPr>
              <a:t>reduced</a:t>
            </a:r>
            <a:r>
              <a:rPr lang="en-US" sz="2400" b="1" i="1"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 nitrogen losses as the body attempts to spare protein.</a:t>
            </a:r>
          </a:p>
          <a:p>
            <a:pPr marL="0" indent="3175" algn="just" rtl="0" eaLnBrk="1" hangingPunct="1">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buFont typeface="Wingdings" pitchFamily="2" charset="2"/>
              <a:buChar char="§"/>
            </a:pPr>
            <a:r>
              <a:rPr lang="en-US" sz="2400" dirty="0" smtClean="0">
                <a:latin typeface="Times New Roman" pitchFamily="18" charset="0"/>
                <a:cs typeface="Times New Roman" pitchFamily="18" charset="0"/>
              </a:rPr>
              <a:t>The opposite is true in trauma or burn patients, which are usually associated with</a:t>
            </a:r>
            <a:r>
              <a:rPr lang="en-US" sz="2400" dirty="0" smtClean="0">
                <a:solidFill>
                  <a:srgbClr val="CC0000"/>
                </a:solidFill>
                <a:latin typeface="Times New Roman" pitchFamily="18" charset="0"/>
                <a:cs typeface="Times New Roman" pitchFamily="18" charset="0"/>
              </a:rPr>
              <a:t> </a:t>
            </a:r>
            <a:r>
              <a:rPr lang="en-US" sz="2400" b="1" u="sng" dirty="0" smtClean="0">
                <a:solidFill>
                  <a:srgbClr val="CC0000"/>
                </a:solidFill>
                <a:latin typeface="Times New Roman" pitchFamily="18" charset="0"/>
                <a:cs typeface="Times New Roman" pitchFamily="18" charset="0"/>
              </a:rPr>
              <a:t>increased</a:t>
            </a:r>
            <a:r>
              <a:rPr lang="en-US" sz="2400" dirty="0" smtClean="0">
                <a:latin typeface="Times New Roman" pitchFamily="18" charset="0"/>
                <a:cs typeface="Times New Roman" pitchFamily="18" charset="0"/>
              </a:rPr>
              <a:t> protein catabolism and urinary nitrogen losses.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Slide Number Placeholder 5"/>
          <p:cNvSpPr>
            <a:spLocks noGrp="1"/>
          </p:cNvSpPr>
          <p:nvPr>
            <p:ph type="sldNum" sz="quarter" idx="12"/>
          </p:nvPr>
        </p:nvSpPr>
        <p:spPr>
          <a:noFill/>
        </p:spPr>
        <p:txBody>
          <a:bodyPr/>
          <a:lstStyle/>
          <a:p>
            <a:fld id="{A2A2E825-280F-4019-B230-32557DABF393}" type="slidenum">
              <a:rPr lang="ar-SA" smtClean="0">
                <a:latin typeface="Arial" charset="0"/>
                <a:cs typeface="Arial" charset="0"/>
              </a:rPr>
              <a:pPr/>
              <a:t>45</a:t>
            </a:fld>
            <a:endParaRPr lang="en-US" smtClean="0">
              <a:latin typeface="Arial" charset="0"/>
              <a:cs typeface="Arial" charset="0"/>
            </a:endParaRPr>
          </a:p>
        </p:txBody>
      </p:sp>
      <p:pic>
        <p:nvPicPr>
          <p:cNvPr id="75780" name="Picture 4" descr="dara 130"/>
          <p:cNvPicPr>
            <a:picLocks noGrp="1" noChangeAspect="1" noChangeArrowheads="1"/>
          </p:cNvPicPr>
          <p:nvPr>
            <p:ph type="body" idx="1"/>
          </p:nvPr>
        </p:nvPicPr>
        <p:blipFill>
          <a:blip r:embed="rId2" cstate="print"/>
          <a:srcRect l="2174" t="2942" r="2609" b="5392"/>
          <a:stretch>
            <a:fillRect/>
          </a:stretch>
        </p:blipFill>
        <p:spPr>
          <a:xfrm>
            <a:off x="685800" y="1447800"/>
            <a:ext cx="7620000" cy="4648200"/>
          </a:xfrm>
          <a:noFill/>
          <a:ln w="12700">
            <a:solidFill>
              <a:srgbClr val="000000"/>
            </a:solidFill>
          </a:ln>
        </p:spPr>
      </p:pic>
      <p:sp>
        <p:nvSpPr>
          <p:cNvPr id="75781" name="Rectangle 5"/>
          <p:cNvSpPr>
            <a:spLocks noChangeArrowheads="1"/>
          </p:cNvSpPr>
          <p:nvPr/>
        </p:nvSpPr>
        <p:spPr bwMode="auto">
          <a:xfrm>
            <a:off x="228600" y="228600"/>
            <a:ext cx="8915400" cy="1015663"/>
          </a:xfrm>
          <a:prstGeom prst="rect">
            <a:avLst/>
          </a:prstGeom>
          <a:noFill/>
          <a:ln w="9525" algn="ctr">
            <a:noFill/>
            <a:miter lim="800000"/>
            <a:headEnd/>
            <a:tailEnd/>
          </a:ln>
        </p:spPr>
        <p:txBody>
          <a:bodyPr>
            <a:spAutoFit/>
          </a:bodyPr>
          <a:lstStyle/>
          <a:p>
            <a:pPr marL="346075" indent="-346075"/>
            <a:r>
              <a:rPr lang="en-US" sz="1800" b="1" i="1" dirty="0">
                <a:latin typeface="Times New Roman" pitchFamily="18" charset="0"/>
                <a:cs typeface="Times New Roman" pitchFamily="18" charset="0"/>
              </a:rPr>
              <a:t>Figure: 19.  Effect of various stresses on urinary nitrogen excretion in hospitalized patients. </a:t>
            </a:r>
          </a:p>
          <a:p>
            <a:pPr marL="346075" indent="-346075"/>
            <a:endParaRPr lang="en-US" sz="20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Number Placeholder 5"/>
          <p:cNvSpPr>
            <a:spLocks noGrp="1"/>
          </p:cNvSpPr>
          <p:nvPr>
            <p:ph type="sldNum" sz="quarter" idx="12"/>
          </p:nvPr>
        </p:nvSpPr>
        <p:spPr>
          <a:noFill/>
        </p:spPr>
        <p:txBody>
          <a:bodyPr/>
          <a:lstStyle/>
          <a:p>
            <a:fld id="{AAE60B30-C3EC-4271-92BA-908C2C0FA35C}" type="slidenum">
              <a:rPr lang="ar-SA" smtClean="0">
                <a:latin typeface="Arial" charset="0"/>
                <a:cs typeface="Arial" charset="0"/>
              </a:rPr>
              <a:pPr/>
              <a:t>46</a:t>
            </a:fld>
            <a:endParaRPr lang="en-US" smtClean="0">
              <a:latin typeface="Arial" charset="0"/>
              <a:cs typeface="Arial" charset="0"/>
            </a:endParaRPr>
          </a:p>
        </p:txBody>
      </p:sp>
      <p:sp>
        <p:nvSpPr>
          <p:cNvPr id="76803" name="Rectangle 2"/>
          <p:cNvSpPr>
            <a:spLocks noGrp="1" noChangeArrowheads="1"/>
          </p:cNvSpPr>
          <p:nvPr>
            <p:ph type="title"/>
          </p:nvPr>
        </p:nvSpPr>
        <p:spPr/>
        <p:txBody>
          <a:bodyPr/>
          <a:lstStyle/>
          <a:p>
            <a:pPr algn="l" rtl="0" eaLnBrk="1" hangingPunct="1"/>
            <a:r>
              <a:rPr lang="en-US" sz="2800" b="1" i="1" u="sng" dirty="0" smtClean="0">
                <a:solidFill>
                  <a:srgbClr val="0070C0"/>
                </a:solidFill>
                <a:latin typeface="Times New Roman" pitchFamily="18" charset="0"/>
                <a:cs typeface="Times New Roman" pitchFamily="18" charset="0"/>
              </a:rPr>
              <a:t>Estimating Protein Needs:</a:t>
            </a:r>
          </a:p>
        </p:txBody>
      </p:sp>
      <p:sp>
        <p:nvSpPr>
          <p:cNvPr id="76804" name="Rectangle 3"/>
          <p:cNvSpPr>
            <a:spLocks noGrp="1" noChangeArrowheads="1"/>
          </p:cNvSpPr>
          <p:nvPr>
            <p:ph type="body" idx="1"/>
          </p:nvPr>
        </p:nvSpPr>
        <p:spPr/>
        <p:txBody>
          <a:bodyPr/>
          <a:lstStyle/>
          <a:p>
            <a:pPr marL="0" indent="3175" algn="just" rtl="0" eaLnBrk="1" hangingPunct="1">
              <a:lnSpc>
                <a:spcPct val="90000"/>
              </a:lnSpc>
              <a:buFont typeface="Wingdings" pitchFamily="2" charset="2"/>
              <a:buChar char="§"/>
            </a:pPr>
            <a:r>
              <a:rPr lang="en-US" sz="2400" dirty="0" smtClean="0">
                <a:latin typeface="Times New Roman" pitchFamily="18" charset="0"/>
                <a:cs typeface="Times New Roman" pitchFamily="18" charset="0"/>
              </a:rPr>
              <a:t>In practice, there is </a:t>
            </a:r>
            <a:r>
              <a:rPr lang="en-US" sz="2400" b="1" u="sng" dirty="0" smtClean="0">
                <a:latin typeface="Times New Roman" pitchFamily="18" charset="0"/>
                <a:cs typeface="Times New Roman" pitchFamily="18" charset="0"/>
              </a:rPr>
              <a:t>no single best method </a:t>
            </a:r>
            <a:r>
              <a:rPr lang="en-US" sz="2400" dirty="0" smtClean="0">
                <a:latin typeface="Times New Roman" pitchFamily="18" charset="0"/>
                <a:cs typeface="Times New Roman" pitchFamily="18" charset="0"/>
              </a:rPr>
              <a:t>for conclusively determining the amount of protein that should be in the diet of patients suffering from trauma, burns, and other injuries. </a:t>
            </a:r>
          </a:p>
          <a:p>
            <a:pPr marL="0" indent="3175" algn="just" rtl="0" eaLnBrk="1" hangingPunct="1">
              <a:lnSpc>
                <a:spcPct val="90000"/>
              </a:lnSpc>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lnSpc>
                <a:spcPct val="90000"/>
              </a:lnSpc>
              <a:buFont typeface="Wingdings" pitchFamily="2" charset="2"/>
              <a:buChar char="§"/>
            </a:pPr>
            <a:r>
              <a:rPr lang="en-US" sz="2400" dirty="0" smtClean="0">
                <a:latin typeface="Times New Roman" pitchFamily="18" charset="0"/>
                <a:cs typeface="Times New Roman" pitchFamily="18" charset="0"/>
              </a:rPr>
              <a:t> The protein requirements of these patients can only be estimated. </a:t>
            </a:r>
          </a:p>
          <a:p>
            <a:pPr marL="0" indent="3175" algn="just" rtl="0" eaLnBrk="1" hangingPunct="1">
              <a:lnSpc>
                <a:spcPct val="90000"/>
              </a:lnSpc>
              <a:buFont typeface="Wingdings" pitchFamily="2" charset="2"/>
              <a:buChar char="§"/>
            </a:pPr>
            <a:endParaRPr lang="en-US" sz="2400" dirty="0" smtClean="0">
              <a:latin typeface="Times New Roman" pitchFamily="18" charset="0"/>
              <a:cs typeface="Times New Roman" pitchFamily="18" charset="0"/>
            </a:endParaRPr>
          </a:p>
          <a:p>
            <a:pPr marL="0" indent="3175" algn="just" rtl="0" eaLnBrk="1" hangingPunct="1">
              <a:lnSpc>
                <a:spcPct val="90000"/>
              </a:lnSpc>
              <a:buFont typeface="Wingdings" pitchFamily="2" charset="2"/>
              <a:buChar char="§"/>
            </a:pPr>
            <a:r>
              <a:rPr lang="en-US" sz="2400" dirty="0" smtClean="0">
                <a:latin typeface="Times New Roman" pitchFamily="18" charset="0"/>
                <a:cs typeface="Times New Roman" pitchFamily="18" charset="0"/>
              </a:rPr>
              <a:t>Three approaches are commonly used basing;</a:t>
            </a:r>
          </a:p>
          <a:p>
            <a:pPr marL="400050" lvl="1" indent="3175" algn="just" rtl="0" eaLnBrk="1" hangingPunct="1">
              <a:lnSpc>
                <a:spcPct val="90000"/>
              </a:lnSpc>
              <a:buFont typeface="Wingdings" pitchFamily="2" charset="2"/>
              <a:buChar char="§"/>
            </a:pPr>
            <a:endParaRPr lang="en-US" sz="2400" dirty="0" smtClean="0">
              <a:solidFill>
                <a:srgbClr val="CC0000"/>
              </a:solidFill>
              <a:latin typeface="Times New Roman" pitchFamily="18" charset="0"/>
              <a:cs typeface="Times New Roman" pitchFamily="18" charset="0"/>
            </a:endParaRPr>
          </a:p>
          <a:p>
            <a:pPr marL="800100" lvl="2" indent="3175" algn="just" rtl="0" eaLnBrk="1" hangingPunct="1">
              <a:lnSpc>
                <a:spcPct val="90000"/>
              </a:lnSpc>
              <a:buFont typeface="+mj-lt"/>
              <a:buAutoNum type="arabicPeriod"/>
            </a:pPr>
            <a:r>
              <a:rPr lang="en-US" dirty="0" smtClean="0">
                <a:solidFill>
                  <a:schemeClr val="tx1">
                    <a:lumMod val="85000"/>
                    <a:lumOff val="15000"/>
                  </a:schemeClr>
                </a:solidFill>
                <a:latin typeface="Times New Roman" pitchFamily="18" charset="0"/>
                <a:cs typeface="Times New Roman" pitchFamily="18" charset="0"/>
              </a:rPr>
              <a:t>Protein intake on body weight,</a:t>
            </a:r>
          </a:p>
          <a:p>
            <a:pPr marL="800100" lvl="2" indent="3175" algn="just" rtl="0" eaLnBrk="1" hangingPunct="1">
              <a:lnSpc>
                <a:spcPct val="90000"/>
              </a:lnSpc>
              <a:buFont typeface="+mj-lt"/>
              <a:buAutoNum type="arabicPeriod"/>
            </a:pPr>
            <a:r>
              <a:rPr lang="en-US" dirty="0" smtClean="0">
                <a:solidFill>
                  <a:schemeClr val="tx1">
                    <a:lumMod val="85000"/>
                    <a:lumOff val="15000"/>
                  </a:schemeClr>
                </a:solidFill>
                <a:latin typeface="Times New Roman" pitchFamily="18" charset="0"/>
                <a:cs typeface="Times New Roman" pitchFamily="18" charset="0"/>
              </a:rPr>
              <a:t> caloric intake</a:t>
            </a:r>
          </a:p>
          <a:p>
            <a:pPr marL="800100" lvl="2" indent="3175" algn="just" rtl="0" eaLnBrk="1" hangingPunct="1">
              <a:lnSpc>
                <a:spcPct val="90000"/>
              </a:lnSpc>
              <a:buFont typeface="+mj-lt"/>
              <a:buAutoNum type="arabicPeriod"/>
            </a:pPr>
            <a:r>
              <a:rPr lang="en-US" dirty="0" smtClean="0">
                <a:solidFill>
                  <a:schemeClr val="tx1">
                    <a:lumMod val="85000"/>
                    <a:lumOff val="15000"/>
                  </a:schemeClr>
                </a:solidFill>
                <a:latin typeface="Times New Roman" pitchFamily="18" charset="0"/>
                <a:cs typeface="Times New Roman" pitchFamily="18" charset="0"/>
              </a:rPr>
              <a:t>Or nitrogen balance.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Number Placeholder 5"/>
          <p:cNvSpPr>
            <a:spLocks noGrp="1"/>
          </p:cNvSpPr>
          <p:nvPr>
            <p:ph type="sldNum" sz="quarter" idx="12"/>
          </p:nvPr>
        </p:nvSpPr>
        <p:spPr>
          <a:noFill/>
        </p:spPr>
        <p:txBody>
          <a:bodyPr/>
          <a:lstStyle/>
          <a:p>
            <a:fld id="{418EDDFC-7B2B-4194-B474-18953F21E5C5}" type="slidenum">
              <a:rPr lang="ar-SA" smtClean="0">
                <a:latin typeface="Arial" charset="0"/>
                <a:cs typeface="Arial" charset="0"/>
              </a:rPr>
              <a:pPr/>
              <a:t>47</a:t>
            </a:fld>
            <a:endParaRPr lang="en-US" smtClean="0">
              <a:latin typeface="Arial" charset="0"/>
              <a:cs typeface="Arial" charset="0"/>
            </a:endParaRPr>
          </a:p>
        </p:txBody>
      </p:sp>
      <p:sp>
        <p:nvSpPr>
          <p:cNvPr id="77827" name="Rectangle 2"/>
          <p:cNvSpPr>
            <a:spLocks noGrp="1" noChangeArrowheads="1"/>
          </p:cNvSpPr>
          <p:nvPr>
            <p:ph type="title"/>
          </p:nvPr>
        </p:nvSpPr>
        <p:spPr/>
        <p:txBody>
          <a:bodyPr/>
          <a:lstStyle/>
          <a:p>
            <a:pPr algn="l" rtl="0" eaLnBrk="1" hangingPunct="1"/>
            <a:r>
              <a:rPr lang="en-US" sz="1800" b="1" i="1" dirty="0" smtClean="0">
                <a:solidFill>
                  <a:schemeClr val="accent2"/>
                </a:solidFill>
                <a:latin typeface="Times New Roman" pitchFamily="18" charset="0"/>
                <a:cs typeface="Times New Roman" pitchFamily="18" charset="0"/>
              </a:rPr>
              <a:t>Table: 10. Suggested Ranges of Protein Intake per Kilogram of Body Weight During Peak Catabolic Response for Various Injuries and Conditions in Adults:</a:t>
            </a:r>
            <a:r>
              <a:rPr lang="en-US" sz="1800" b="1" i="1" dirty="0" smtClean="0">
                <a:latin typeface="Times New Roman" pitchFamily="18" charset="0"/>
                <a:cs typeface="Times New Roman" pitchFamily="18" charset="0"/>
              </a:rPr>
              <a:t> </a:t>
            </a:r>
          </a:p>
        </p:txBody>
      </p:sp>
      <p:pic>
        <p:nvPicPr>
          <p:cNvPr id="77828" name="Picture 7" descr="dara 120"/>
          <p:cNvPicPr>
            <a:picLocks noChangeAspect="1" noChangeArrowheads="1"/>
          </p:cNvPicPr>
          <p:nvPr/>
        </p:nvPicPr>
        <p:blipFill>
          <a:blip r:embed="rId2" cstate="print"/>
          <a:srcRect/>
          <a:stretch>
            <a:fillRect/>
          </a:stretch>
        </p:blipFill>
        <p:spPr bwMode="auto">
          <a:xfrm>
            <a:off x="614363" y="1447800"/>
            <a:ext cx="8021637" cy="4495800"/>
          </a:xfrm>
          <a:prstGeom prst="rect">
            <a:avLst/>
          </a:prstGeom>
          <a:noFill/>
          <a:ln w="3175">
            <a:solidFill>
              <a:srgbClr val="000000"/>
            </a:solid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Number Placeholder 5"/>
          <p:cNvSpPr>
            <a:spLocks noGrp="1"/>
          </p:cNvSpPr>
          <p:nvPr>
            <p:ph type="sldNum" sz="quarter" idx="12"/>
          </p:nvPr>
        </p:nvSpPr>
        <p:spPr>
          <a:noFill/>
        </p:spPr>
        <p:txBody>
          <a:bodyPr/>
          <a:lstStyle/>
          <a:p>
            <a:fld id="{B250AFE6-C58B-4E66-925D-2F9375ABEA4B}" type="slidenum">
              <a:rPr lang="ar-SA" smtClean="0">
                <a:latin typeface="Arial" charset="0"/>
                <a:cs typeface="Arial" charset="0"/>
              </a:rPr>
              <a:pPr/>
              <a:t>48</a:t>
            </a:fld>
            <a:endParaRPr lang="en-US" smtClean="0">
              <a:latin typeface="Arial" charset="0"/>
              <a:cs typeface="Arial" charset="0"/>
            </a:endParaRPr>
          </a:p>
        </p:txBody>
      </p:sp>
      <p:sp>
        <p:nvSpPr>
          <p:cNvPr id="78851" name="Rectangle 3"/>
          <p:cNvSpPr>
            <a:spLocks noGrp="1" noChangeArrowheads="1"/>
          </p:cNvSpPr>
          <p:nvPr>
            <p:ph type="body" idx="1"/>
          </p:nvPr>
        </p:nvSpPr>
        <p:spPr>
          <a:xfrm>
            <a:off x="533400" y="1600200"/>
            <a:ext cx="8229600" cy="4678363"/>
          </a:xfrm>
        </p:spPr>
        <p:txBody>
          <a:bodyPr/>
          <a:lstStyle/>
          <a:p>
            <a:pPr marL="0" indent="3175" algn="just" rtl="0" eaLnBrk="1" hangingPunct="1">
              <a:lnSpc>
                <a:spcPct val="80000"/>
              </a:lnSpc>
              <a:buFontTx/>
              <a:buNone/>
            </a:pPr>
            <a:r>
              <a:rPr lang="en-US" sz="2800" dirty="0" smtClean="0">
                <a:latin typeface="Times New Roman" pitchFamily="18" charset="0"/>
                <a:cs typeface="Times New Roman" pitchFamily="18" charset="0"/>
              </a:rPr>
              <a:t>1</a:t>
            </a:r>
            <a:r>
              <a:rPr lang="en-US" sz="2400" dirty="0" smtClean="0">
                <a:latin typeface="Times New Roman" pitchFamily="18" charset="0"/>
                <a:cs typeface="Times New Roman" pitchFamily="18" charset="0"/>
              </a:rPr>
              <a:t>.If the energy needs of a patient are reasonably well defined, these can be used to estimate protein requirements. </a:t>
            </a:r>
          </a:p>
          <a:p>
            <a:pPr marL="0" indent="3175" algn="just" rtl="0" eaLnBrk="1" hangingPunct="1">
              <a:lnSpc>
                <a:spcPct val="80000"/>
              </a:lnSpc>
              <a:buFontTx/>
              <a:buNone/>
            </a:pPr>
            <a:endParaRPr lang="en-US" sz="2400" dirty="0" smtClean="0">
              <a:latin typeface="Times New Roman" pitchFamily="18" charset="0"/>
              <a:cs typeface="Times New Roman" pitchFamily="18" charset="0"/>
            </a:endParaRPr>
          </a:p>
          <a:p>
            <a:pPr marL="0" indent="3175" algn="just" rtl="0" eaLnBrk="1" hangingPunct="1">
              <a:lnSpc>
                <a:spcPct val="80000"/>
              </a:lnSpc>
              <a:buFontTx/>
              <a:buNone/>
            </a:pPr>
            <a:r>
              <a:rPr lang="en-US" sz="2400" dirty="0" smtClean="0">
                <a:latin typeface="Times New Roman" pitchFamily="18" charset="0"/>
                <a:cs typeface="Times New Roman" pitchFamily="18" charset="0"/>
              </a:rPr>
              <a:t>2. Some authorities consider </a:t>
            </a:r>
            <a:r>
              <a:rPr lang="en-US" sz="2400" dirty="0" smtClean="0">
                <a:solidFill>
                  <a:srgbClr val="CC0000"/>
                </a:solidFill>
                <a:latin typeface="Times New Roman" pitchFamily="18" charset="0"/>
                <a:cs typeface="Times New Roman" pitchFamily="18" charset="0"/>
              </a:rPr>
              <a:t>1g of nitrogen</a:t>
            </a:r>
            <a:r>
              <a:rPr lang="en-US" sz="2400" dirty="0" smtClean="0">
                <a:latin typeface="Times New Roman" pitchFamily="18" charset="0"/>
                <a:cs typeface="Times New Roman" pitchFamily="18" charset="0"/>
              </a:rPr>
              <a:t> (or </a:t>
            </a:r>
            <a:r>
              <a:rPr lang="en-US" sz="2400" dirty="0" smtClean="0">
                <a:solidFill>
                  <a:srgbClr val="CC0000"/>
                </a:solidFill>
                <a:latin typeface="Times New Roman" pitchFamily="18" charset="0"/>
                <a:cs typeface="Times New Roman" pitchFamily="18" charset="0"/>
              </a:rPr>
              <a:t>6.25 g of protein</a:t>
            </a:r>
            <a:r>
              <a:rPr lang="en-US" sz="2400" dirty="0" smtClean="0">
                <a:latin typeface="Times New Roman" pitchFamily="18" charset="0"/>
                <a:cs typeface="Times New Roman" pitchFamily="18" charset="0"/>
              </a:rPr>
              <a:t>) for every </a:t>
            </a:r>
            <a:r>
              <a:rPr lang="en-US" sz="2400" dirty="0" smtClean="0">
                <a:solidFill>
                  <a:srgbClr val="CC0000"/>
                </a:solidFill>
                <a:latin typeface="Times New Roman" pitchFamily="18" charset="0"/>
                <a:cs typeface="Times New Roman" pitchFamily="18" charset="0"/>
              </a:rPr>
              <a:t>150 </a:t>
            </a:r>
            <a:r>
              <a:rPr lang="en-US" sz="2400" dirty="0" err="1" smtClean="0">
                <a:solidFill>
                  <a:srgbClr val="CC0000"/>
                </a:solidFill>
                <a:latin typeface="Times New Roman" pitchFamily="18" charset="0"/>
                <a:cs typeface="Times New Roman" pitchFamily="18" charset="0"/>
              </a:rPr>
              <a:t>nonprotein</a:t>
            </a:r>
            <a:r>
              <a:rPr lang="en-US" sz="2400" dirty="0" smtClean="0">
                <a:solidFill>
                  <a:srgbClr val="CC0000"/>
                </a:solidFill>
                <a:latin typeface="Times New Roman" pitchFamily="18" charset="0"/>
                <a:cs typeface="Times New Roman" pitchFamily="18" charset="0"/>
              </a:rPr>
              <a:t> kilocalories</a:t>
            </a:r>
            <a:r>
              <a:rPr lang="en-US" sz="2400" dirty="0" smtClean="0">
                <a:latin typeface="Times New Roman" pitchFamily="18" charset="0"/>
                <a:cs typeface="Times New Roman" pitchFamily="18" charset="0"/>
              </a:rPr>
              <a:t> to be an adequate </a:t>
            </a:r>
            <a:r>
              <a:rPr lang="en-US" sz="2400" dirty="0" smtClean="0">
                <a:solidFill>
                  <a:srgbClr val="CC0000"/>
                </a:solidFill>
                <a:latin typeface="Times New Roman" pitchFamily="18" charset="0"/>
                <a:cs typeface="Times New Roman" pitchFamily="18" charset="0"/>
              </a:rPr>
              <a:t>daily protein intake</a:t>
            </a:r>
            <a:r>
              <a:rPr lang="en-US" sz="2400" dirty="0" smtClean="0">
                <a:latin typeface="Times New Roman" pitchFamily="18" charset="0"/>
                <a:cs typeface="Times New Roman" pitchFamily="18" charset="0"/>
              </a:rPr>
              <a:t> for critically </a:t>
            </a:r>
            <a:r>
              <a:rPr lang="en-US" sz="2400" dirty="0" smtClean="0">
                <a:solidFill>
                  <a:srgbClr val="CC0000"/>
                </a:solidFill>
                <a:latin typeface="Times New Roman" pitchFamily="18" charset="0"/>
                <a:cs typeface="Times New Roman" pitchFamily="18" charset="0"/>
              </a:rPr>
              <a:t>ill adults and adults with burns</a:t>
            </a:r>
            <a:r>
              <a:rPr lang="en-US" sz="2400" dirty="0" smtClean="0">
                <a:latin typeface="Times New Roman" pitchFamily="18" charset="0"/>
                <a:cs typeface="Times New Roman" pitchFamily="18" charset="0"/>
              </a:rPr>
              <a:t> when the percent body surface area burned is </a:t>
            </a:r>
            <a:r>
              <a:rPr lang="en-US" sz="2400" u="sng" dirty="0" smtClean="0">
                <a:solidFill>
                  <a:srgbClr val="CC0000"/>
                </a:solidFill>
                <a:latin typeface="Times New Roman" pitchFamily="18" charset="0"/>
                <a:cs typeface="Times New Roman" pitchFamily="18" charset="0"/>
              </a:rPr>
              <a:t>&lt;</a:t>
            </a:r>
            <a:r>
              <a:rPr lang="en-US" sz="2400" dirty="0" smtClean="0">
                <a:solidFill>
                  <a:srgbClr val="CC0000"/>
                </a:solidFill>
                <a:latin typeface="Times New Roman" pitchFamily="18" charset="0"/>
                <a:cs typeface="Times New Roman" pitchFamily="18" charset="0"/>
              </a:rPr>
              <a:t> 10</a:t>
            </a:r>
            <a:r>
              <a:rPr lang="en-US" sz="2400" dirty="0" smtClean="0">
                <a:latin typeface="Times New Roman" pitchFamily="18" charset="0"/>
                <a:cs typeface="Times New Roman" pitchFamily="18" charset="0"/>
              </a:rPr>
              <a:t>. When injuries are very severe or the burn involves </a:t>
            </a:r>
            <a:r>
              <a:rPr lang="en-US" sz="2400" dirty="0" smtClean="0">
                <a:solidFill>
                  <a:srgbClr val="CC0000"/>
                </a:solidFill>
                <a:latin typeface="Times New Roman" pitchFamily="18" charset="0"/>
                <a:cs typeface="Times New Roman" pitchFamily="18" charset="0"/>
              </a:rPr>
              <a:t>more than 10%</a:t>
            </a:r>
            <a:r>
              <a:rPr lang="en-US" sz="2400" dirty="0" smtClean="0">
                <a:latin typeface="Times New Roman" pitchFamily="18" charset="0"/>
                <a:cs typeface="Times New Roman" pitchFamily="18" charset="0"/>
              </a:rPr>
              <a:t> body surface area, </a:t>
            </a:r>
            <a:r>
              <a:rPr lang="en-US" sz="2400" dirty="0" smtClean="0">
                <a:solidFill>
                  <a:srgbClr val="CC0000"/>
                </a:solidFill>
                <a:latin typeface="Times New Roman" pitchFamily="18" charset="0"/>
                <a:cs typeface="Times New Roman" pitchFamily="18" charset="0"/>
              </a:rPr>
              <a:t>1g of nitrogen</a:t>
            </a:r>
            <a:r>
              <a:rPr lang="en-US" sz="2400" dirty="0" smtClean="0">
                <a:latin typeface="Times New Roman" pitchFamily="18" charset="0"/>
                <a:cs typeface="Times New Roman" pitchFamily="18" charset="0"/>
              </a:rPr>
              <a:t> is recommended for every </a:t>
            </a:r>
            <a:r>
              <a:rPr lang="en-US" sz="2400" dirty="0" smtClean="0">
                <a:solidFill>
                  <a:srgbClr val="CC0000"/>
                </a:solidFill>
                <a:latin typeface="Times New Roman" pitchFamily="18" charset="0"/>
                <a:cs typeface="Times New Roman" pitchFamily="18" charset="0"/>
              </a:rPr>
              <a:t>100 </a:t>
            </a:r>
            <a:r>
              <a:rPr lang="en-US" sz="2400" dirty="0" err="1" smtClean="0">
                <a:solidFill>
                  <a:srgbClr val="CC0000"/>
                </a:solidFill>
                <a:latin typeface="Times New Roman" pitchFamily="18" charset="0"/>
                <a:cs typeface="Times New Roman" pitchFamily="18" charset="0"/>
              </a:rPr>
              <a:t>nonprotein</a:t>
            </a:r>
            <a:r>
              <a:rPr lang="en-US" sz="2400" dirty="0" smtClean="0">
                <a:latin typeface="Times New Roman" pitchFamily="18" charset="0"/>
                <a:cs typeface="Times New Roman" pitchFamily="18" charset="0"/>
              </a:rPr>
              <a:t> kilocalories. </a:t>
            </a:r>
          </a:p>
        </p:txBody>
      </p:sp>
      <p:sp>
        <p:nvSpPr>
          <p:cNvPr id="78852" name="Rectangle 2"/>
          <p:cNvSpPr>
            <a:spLocks noGrp="1" noChangeArrowheads="1"/>
          </p:cNvSpPr>
          <p:nvPr>
            <p:ph type="title"/>
          </p:nvPr>
        </p:nvSpPr>
        <p:spPr/>
        <p:txBody>
          <a:bodyPr/>
          <a:lstStyle/>
          <a:p>
            <a:pPr algn="l" rtl="0" eaLnBrk="1" hangingPunct="1"/>
            <a:r>
              <a:rPr lang="en-US" sz="2800" b="1" i="1" u="sng" dirty="0" smtClean="0">
                <a:solidFill>
                  <a:schemeClr val="accent2">
                    <a:lumMod val="60000"/>
                    <a:lumOff val="40000"/>
                  </a:schemeClr>
                </a:solidFill>
                <a:latin typeface="Times New Roman" pitchFamily="18" charset="0"/>
                <a:cs typeface="Times New Roman" pitchFamily="18" charset="0"/>
              </a:rPr>
              <a:t>Estimating Protein Needs:</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Number Placeholder 5"/>
          <p:cNvSpPr>
            <a:spLocks noGrp="1"/>
          </p:cNvSpPr>
          <p:nvPr>
            <p:ph type="sldNum" sz="quarter" idx="12"/>
          </p:nvPr>
        </p:nvSpPr>
        <p:spPr>
          <a:noFill/>
        </p:spPr>
        <p:txBody>
          <a:bodyPr/>
          <a:lstStyle/>
          <a:p>
            <a:fld id="{24748B2A-DADF-4AF5-8E85-FF5589EB5CCB}" type="slidenum">
              <a:rPr lang="ar-SA" smtClean="0">
                <a:latin typeface="Arial" charset="0"/>
                <a:cs typeface="Arial" charset="0"/>
              </a:rPr>
              <a:pPr/>
              <a:t>49</a:t>
            </a:fld>
            <a:endParaRPr lang="en-US" smtClean="0">
              <a:latin typeface="Arial" charset="0"/>
              <a:cs typeface="Arial" charset="0"/>
            </a:endParaRPr>
          </a:p>
        </p:txBody>
      </p:sp>
      <p:sp>
        <p:nvSpPr>
          <p:cNvPr id="79875" name="Rectangle 3"/>
          <p:cNvSpPr>
            <a:spLocks noGrp="1" noChangeArrowheads="1"/>
          </p:cNvSpPr>
          <p:nvPr>
            <p:ph type="body" idx="1"/>
          </p:nvPr>
        </p:nvSpPr>
        <p:spPr>
          <a:xfrm>
            <a:off x="457200" y="1447800"/>
            <a:ext cx="8229600" cy="4876800"/>
          </a:xfrm>
        </p:spPr>
        <p:txBody>
          <a:bodyPr/>
          <a:lstStyle/>
          <a:p>
            <a:pPr marL="0" indent="3175" algn="just" rtl="0" eaLnBrk="1" hangingPunct="1">
              <a:buFontTx/>
              <a:buNone/>
            </a:pPr>
            <a:r>
              <a:rPr lang="en-US" sz="2400" dirty="0" smtClean="0"/>
              <a:t>3. </a:t>
            </a:r>
            <a:r>
              <a:rPr lang="en-US" sz="2400" dirty="0" smtClean="0">
                <a:latin typeface="Times New Roman" pitchFamily="18" charset="0"/>
                <a:cs typeface="Times New Roman" pitchFamily="18" charset="0"/>
              </a:rPr>
              <a:t>Nitrogen balance involves 24-hour measurement of protein intake and an estimate of </a:t>
            </a:r>
            <a:r>
              <a:rPr lang="en-US" sz="2400" dirty="0" smtClean="0">
                <a:solidFill>
                  <a:srgbClr val="CC0000"/>
                </a:solidFill>
                <a:latin typeface="Times New Roman" pitchFamily="18" charset="0"/>
                <a:cs typeface="Times New Roman" pitchFamily="18" charset="0"/>
              </a:rPr>
              <a:t>nitrogen losses</a:t>
            </a:r>
            <a:r>
              <a:rPr lang="en-US" sz="2400" dirty="0" smtClean="0">
                <a:latin typeface="Times New Roman" pitchFamily="18" charset="0"/>
                <a:cs typeface="Times New Roman" pitchFamily="18" charset="0"/>
              </a:rPr>
              <a:t> where N Bal = nitrogen balance; protein intake = protein intake in g/24 hours; and UUN = urine urea nitrogen in g/24 hours. </a:t>
            </a:r>
          </a:p>
          <a:p>
            <a:pPr marL="0" indent="3175" algn="just" rtl="0" eaLnBrk="1" hangingPunct="1">
              <a:buFontTx/>
              <a:buNone/>
            </a:pPr>
            <a:endParaRPr lang="en-US" sz="2400" dirty="0" smtClean="0">
              <a:latin typeface="Times New Roman" pitchFamily="18" charset="0"/>
              <a:cs typeface="Times New Roman" pitchFamily="18" charset="0"/>
            </a:endParaRPr>
          </a:p>
          <a:p>
            <a:pPr marL="0" indent="3175" algn="just" rtl="0" eaLnBrk="1" hangingPunct="1">
              <a:buFontTx/>
              <a:buNone/>
            </a:pPr>
            <a:r>
              <a:rPr lang="en-US" sz="2400" dirty="0" smtClean="0">
                <a:latin typeface="Times New Roman" pitchFamily="18" charset="0"/>
                <a:cs typeface="Times New Roman" pitchFamily="18" charset="0"/>
              </a:rPr>
              <a:t>			</a:t>
            </a:r>
            <a:r>
              <a:rPr lang="en-US" sz="2400" u="sng" dirty="0" smtClean="0">
                <a:solidFill>
                  <a:srgbClr val="CC0000"/>
                </a:solidFill>
                <a:latin typeface="Times New Roman" pitchFamily="18" charset="0"/>
                <a:cs typeface="Times New Roman" pitchFamily="18" charset="0"/>
              </a:rPr>
              <a:t>Protein intake</a:t>
            </a:r>
          </a:p>
          <a:p>
            <a:pPr marL="0" indent="3175" algn="just" rtl="0" eaLnBrk="1" hangingPunct="1">
              <a:buFontTx/>
              <a:buNone/>
            </a:pPr>
            <a:r>
              <a:rPr lang="en-US" sz="2400" dirty="0" smtClean="0">
                <a:solidFill>
                  <a:srgbClr val="CC0000"/>
                </a:solidFill>
                <a:latin typeface="Times New Roman" pitchFamily="18" charset="0"/>
                <a:cs typeface="Times New Roman" pitchFamily="18" charset="0"/>
              </a:rPr>
              <a:t>		N Bal =      6.25        - UUN – 4 </a:t>
            </a:r>
          </a:p>
          <a:p>
            <a:pPr marL="0" indent="3175" algn="just" rtl="0" eaLnBrk="1" hangingPunct="1">
              <a:buFontTx/>
              <a:buNone/>
            </a:pPr>
            <a:endParaRPr lang="en-US" sz="2400" dirty="0" smtClean="0">
              <a:solidFill>
                <a:srgbClr val="CC0000"/>
              </a:solidFill>
              <a:latin typeface="Times New Roman" pitchFamily="18" charset="0"/>
              <a:cs typeface="Times New Roman" pitchFamily="18" charset="0"/>
            </a:endParaRPr>
          </a:p>
          <a:p>
            <a:pPr marL="0" indent="3175" algn="just" rtl="0" eaLnBrk="1" hangingPunct="1">
              <a:buFont typeface="Wingdings" pitchFamily="2" charset="2"/>
              <a:buChar char="v"/>
            </a:pPr>
            <a:r>
              <a:rPr lang="en-US" sz="2000" dirty="0" smtClean="0">
                <a:solidFill>
                  <a:schemeClr val="bg2">
                    <a:lumMod val="75000"/>
                  </a:schemeClr>
                </a:solidFill>
                <a:latin typeface="Times New Roman" pitchFamily="18" charset="0"/>
                <a:cs typeface="Times New Roman" pitchFamily="18" charset="0"/>
              </a:rPr>
              <a:t>Protein intake is divided by 6.25 to arrive at an estimate of nitrogen intake. Because protein is 16% nitrogen, dividing grams of protein by 6.25 gives you grams of nitrogen. </a:t>
            </a:r>
          </a:p>
        </p:txBody>
      </p:sp>
      <p:sp>
        <p:nvSpPr>
          <p:cNvPr id="79876" name="Rectangle 2"/>
          <p:cNvSpPr>
            <a:spLocks noGrp="1" noChangeArrowheads="1"/>
          </p:cNvSpPr>
          <p:nvPr>
            <p:ph type="title"/>
          </p:nvPr>
        </p:nvSpPr>
        <p:spPr/>
        <p:txBody>
          <a:bodyPr/>
          <a:lstStyle/>
          <a:p>
            <a:pPr algn="l" rtl="0" eaLnBrk="1" hangingPunct="1"/>
            <a:r>
              <a:rPr lang="en-US" sz="2800" b="1" i="1" u="sng" dirty="0" smtClean="0">
                <a:solidFill>
                  <a:schemeClr val="accent2">
                    <a:lumMod val="60000"/>
                    <a:lumOff val="40000"/>
                  </a:schemeClr>
                </a:solidFill>
                <a:latin typeface="Times New Roman" pitchFamily="18" charset="0"/>
                <a:cs typeface="Times New Roman" pitchFamily="18" charset="0"/>
              </a:rPr>
              <a:t>Estimating Protein Needs: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5"/>
          <p:cNvSpPr>
            <a:spLocks noGrp="1"/>
          </p:cNvSpPr>
          <p:nvPr>
            <p:ph type="sldNum" sz="quarter" idx="12"/>
          </p:nvPr>
        </p:nvSpPr>
        <p:spPr>
          <a:noFill/>
        </p:spPr>
        <p:txBody>
          <a:bodyPr/>
          <a:lstStyle/>
          <a:p>
            <a:fld id="{C38C2A81-C4A4-4083-8025-5C746E7102F0}" type="slidenum">
              <a:rPr lang="ar-SA" smtClean="0">
                <a:latin typeface="Arial" charset="0"/>
                <a:cs typeface="Arial" charset="0"/>
              </a:rPr>
              <a:pPr/>
              <a:t>5</a:t>
            </a:fld>
            <a:endParaRPr lang="en-US" smtClean="0">
              <a:latin typeface="Arial" charset="0"/>
              <a:cs typeface="Arial" charset="0"/>
            </a:endParaRPr>
          </a:p>
        </p:txBody>
      </p:sp>
      <p:sp>
        <p:nvSpPr>
          <p:cNvPr id="11267" name="Rectangle 3"/>
          <p:cNvSpPr>
            <a:spLocks noGrp="1" noChangeArrowheads="1"/>
          </p:cNvSpPr>
          <p:nvPr>
            <p:ph type="body" idx="1"/>
          </p:nvPr>
        </p:nvSpPr>
        <p:spPr>
          <a:xfrm>
            <a:off x="381000" y="1524000"/>
            <a:ext cx="8229600" cy="4724400"/>
          </a:xfrm>
        </p:spPr>
        <p:txBody>
          <a:bodyPr/>
          <a:lstStyle/>
          <a:p>
            <a:pPr marL="609600" indent="-609600" algn="just" rtl="0" eaLnBrk="1" hangingPunct="1">
              <a:buFontTx/>
              <a:buNone/>
            </a:pPr>
            <a:r>
              <a:rPr lang="en-US" sz="2800" dirty="0" smtClean="0"/>
              <a:t>	</a:t>
            </a:r>
            <a:endParaRPr lang="en-US" sz="2400" dirty="0" smtClean="0">
              <a:latin typeface="Times New Roman" pitchFamily="18" charset="0"/>
              <a:cs typeface="Times New Roman" pitchFamily="18" charset="0"/>
            </a:endParaRPr>
          </a:p>
          <a:p>
            <a:pPr marL="609600" indent="-609600" algn="just" rtl="0" eaLnBrk="1" hangingPunct="1">
              <a:buFontTx/>
              <a:buAutoNum type="arabicPeriod" startAt="3"/>
            </a:pPr>
            <a:r>
              <a:rPr lang="en-US" sz="2400" dirty="0" smtClean="0">
                <a:latin typeface="Times New Roman" pitchFamily="18" charset="0"/>
                <a:cs typeface="Times New Roman" pitchFamily="18" charset="0"/>
              </a:rPr>
              <a:t>The risk of the patient’s </a:t>
            </a:r>
            <a:r>
              <a:rPr lang="en-US" sz="2400" b="1" dirty="0" err="1" smtClean="0">
                <a:solidFill>
                  <a:schemeClr val="accent2">
                    <a:lumMod val="50000"/>
                  </a:schemeClr>
                </a:solidFill>
                <a:latin typeface="Times New Roman" pitchFamily="18" charset="0"/>
                <a:cs typeface="Times New Roman" pitchFamily="18" charset="0"/>
              </a:rPr>
              <a:t>undernutrition</a:t>
            </a:r>
            <a:r>
              <a:rPr lang="en-US" sz="2400" dirty="0" smtClean="0">
                <a:latin typeface="Times New Roman" pitchFamily="18" charset="0"/>
                <a:cs typeface="Times New Roman" pitchFamily="18" charset="0"/>
              </a:rPr>
              <a:t> worsening his or her condition, Causing a related disease, or possibly resulting in death. </a:t>
            </a:r>
          </a:p>
          <a:p>
            <a:pPr marL="609600" indent="-609600" algn="just" rtl="0" eaLnBrk="1" hangingPunct="1">
              <a:buFontTx/>
              <a:buAutoNum type="arabicPeriod" startAt="3"/>
            </a:pPr>
            <a:endParaRPr lang="en-US" sz="2400" dirty="0" smtClean="0">
              <a:latin typeface="Times New Roman" pitchFamily="18" charset="0"/>
              <a:cs typeface="Times New Roman" pitchFamily="18" charset="0"/>
            </a:endParaRPr>
          </a:p>
          <a:p>
            <a:pPr marL="609600" indent="-609600" algn="just" rtl="0" eaLnBrk="1" hangingPunct="1">
              <a:buFontTx/>
              <a:buAutoNum type="arabicPeriod" startAt="3"/>
            </a:pPr>
            <a:r>
              <a:rPr lang="en-US" sz="2400" dirty="0" smtClean="0">
                <a:latin typeface="Times New Roman" pitchFamily="18" charset="0"/>
                <a:cs typeface="Times New Roman" pitchFamily="18" charset="0"/>
              </a:rPr>
              <a:t>The patient should be </a:t>
            </a:r>
            <a:r>
              <a:rPr lang="en-US" sz="2400" b="1" dirty="0" smtClean="0">
                <a:solidFill>
                  <a:schemeClr val="accent2">
                    <a:lumMod val="50000"/>
                  </a:schemeClr>
                </a:solidFill>
                <a:latin typeface="Times New Roman" pitchFamily="18" charset="0"/>
                <a:cs typeface="Times New Roman" pitchFamily="18" charset="0"/>
              </a:rPr>
              <a:t>monitored</a:t>
            </a:r>
            <a:r>
              <a:rPr lang="en-US" sz="2400" dirty="0" smtClean="0">
                <a:latin typeface="Times New Roman" pitchFamily="18" charset="0"/>
                <a:cs typeface="Times New Roman" pitchFamily="18" charset="0"/>
              </a:rPr>
              <a:t> to ensure an appropriate response to nutritional support. </a:t>
            </a:r>
          </a:p>
        </p:txBody>
      </p:sp>
      <p:sp>
        <p:nvSpPr>
          <p:cNvPr id="11268" name="Rectangle 2"/>
          <p:cNvSpPr>
            <a:spLocks noGrp="1" noChangeArrowheads="1"/>
          </p:cNvSpPr>
          <p:nvPr>
            <p:ph type="title"/>
          </p:nvPr>
        </p:nvSpPr>
        <p:spPr/>
        <p:txBody>
          <a:bodyPr/>
          <a:lstStyle/>
          <a:p>
            <a:pPr eaLnBrk="1" hangingPunct="1"/>
            <a:r>
              <a:rPr lang="en-US" sz="3200" b="1" i="1" u="sng" dirty="0" smtClean="0">
                <a:solidFill>
                  <a:srgbClr val="990099"/>
                </a:solidFill>
                <a:latin typeface="Times New Roman" pitchFamily="18" charset="0"/>
                <a:cs typeface="Times New Roman" pitchFamily="18" charset="0"/>
              </a:rPr>
              <a:t>Goals of Assessing Nutritional Status of the Hospitalized Patient:</a:t>
            </a:r>
            <a:endParaRPr lang="en-US" sz="3200" b="1" i="1" dirty="0" smtClean="0">
              <a:solidFill>
                <a:srgbClr val="990099"/>
              </a:solidFill>
            </a:endParaRPr>
          </a:p>
        </p:txBody>
      </p:sp>
      <p:pic>
        <p:nvPicPr>
          <p:cNvPr id="5" name="Picture 4" descr="C:\Documents and Settings\Administrator\Desktop\checklist.jpg"/>
          <p:cNvPicPr>
            <a:picLocks noChangeAspect="1" noChangeArrowheads="1"/>
          </p:cNvPicPr>
          <p:nvPr/>
        </p:nvPicPr>
        <p:blipFill>
          <a:blip r:embed="rId2" cstate="print"/>
          <a:srcRect/>
          <a:stretch>
            <a:fillRect/>
          </a:stretch>
        </p:blipFill>
        <p:spPr bwMode="auto">
          <a:xfrm>
            <a:off x="5791200" y="4363212"/>
            <a:ext cx="3063510" cy="2307844"/>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Number Placeholder 5"/>
          <p:cNvSpPr>
            <a:spLocks noGrp="1"/>
          </p:cNvSpPr>
          <p:nvPr>
            <p:ph type="sldNum" sz="quarter" idx="12"/>
          </p:nvPr>
        </p:nvSpPr>
        <p:spPr>
          <a:noFill/>
        </p:spPr>
        <p:txBody>
          <a:bodyPr/>
          <a:lstStyle/>
          <a:p>
            <a:fld id="{ACA94B53-9019-44BE-A558-640EC9D0EF6A}" type="slidenum">
              <a:rPr lang="ar-SA" smtClean="0">
                <a:latin typeface="Arial" charset="0"/>
                <a:cs typeface="Arial" charset="0"/>
              </a:rPr>
              <a:pPr/>
              <a:t>50</a:t>
            </a:fld>
            <a:endParaRPr lang="en-US" smtClean="0">
              <a:latin typeface="Arial" charset="0"/>
              <a:cs typeface="Arial" charset="0"/>
            </a:endParaRPr>
          </a:p>
        </p:txBody>
      </p:sp>
      <p:sp>
        <p:nvSpPr>
          <p:cNvPr id="98307" name="WordArt 4"/>
          <p:cNvSpPr>
            <a:spLocks noChangeArrowheads="1" noChangeShapeType="1" noTextEdit="1"/>
          </p:cNvSpPr>
          <p:nvPr/>
        </p:nvSpPr>
        <p:spPr bwMode="auto">
          <a:xfrm>
            <a:off x="533400" y="3200400"/>
            <a:ext cx="8305800" cy="2657475"/>
          </a:xfrm>
          <a:prstGeom prst="rect">
            <a:avLst/>
          </a:prstGeom>
        </p:spPr>
        <p:txBody>
          <a:bodyPr spcFirstLastPara="1" wrap="none" fromWordArt="1">
            <a:prstTxWarp prst="textArchUp">
              <a:avLst>
                <a:gd name="adj" fmla="val 10800004"/>
              </a:avLst>
            </a:prstTxWarp>
          </a:bodyPr>
          <a:lstStyle/>
          <a:p>
            <a:pPr algn="ctr"/>
            <a:r>
              <a:rPr lang="en-US" sz="3600" kern="10">
                <a:ln w="9525">
                  <a:solidFill>
                    <a:srgbClr val="000000"/>
                  </a:solidFill>
                  <a:round/>
                  <a:headEnd/>
                  <a:tailEnd/>
                </a:ln>
                <a:solidFill>
                  <a:srgbClr val="000000"/>
                </a:solidFill>
                <a:latin typeface="Arial Black"/>
              </a:rPr>
              <a:t>Thank u 4 listening </a:t>
            </a:r>
          </a:p>
          <a:p>
            <a:pPr algn="ctr"/>
            <a:r>
              <a:rPr lang="en-US" sz="3600" kern="10">
                <a:ln w="9525">
                  <a:solidFill>
                    <a:srgbClr val="000000"/>
                  </a:solidFill>
                  <a:round/>
                  <a:headEnd/>
                  <a:tailEnd/>
                </a:ln>
                <a:solidFill>
                  <a:srgbClr val="000000"/>
                </a:solidFill>
                <a:latin typeface="Arial Black"/>
              </a:rPr>
              <a:t>REMEMBER : SLEEP WELL , EAT BALANCED DIET, AND EXERCISE WILL HELP TO ATTAIN GOOD RESULTS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5"/>
          <p:cNvSpPr>
            <a:spLocks noGrp="1"/>
          </p:cNvSpPr>
          <p:nvPr>
            <p:ph type="sldNum" sz="quarter" idx="12"/>
          </p:nvPr>
        </p:nvSpPr>
        <p:spPr>
          <a:noFill/>
        </p:spPr>
        <p:txBody>
          <a:bodyPr/>
          <a:lstStyle/>
          <a:p>
            <a:fld id="{82F95DEE-0FE3-46A7-851F-C1832FAB9CB2}" type="slidenum">
              <a:rPr lang="ar-SA" smtClean="0">
                <a:latin typeface="Arial" charset="0"/>
                <a:cs typeface="Arial" charset="0"/>
              </a:rPr>
              <a:pPr/>
              <a:t>6</a:t>
            </a:fld>
            <a:endParaRPr lang="en-US" smtClean="0">
              <a:latin typeface="Arial" charset="0"/>
              <a:cs typeface="Arial" charset="0"/>
            </a:endParaRPr>
          </a:p>
        </p:txBody>
      </p:sp>
      <p:sp>
        <p:nvSpPr>
          <p:cNvPr id="12291" name="Rectangle 2"/>
          <p:cNvSpPr>
            <a:spLocks noGrp="1" noChangeArrowheads="1"/>
          </p:cNvSpPr>
          <p:nvPr>
            <p:ph type="title"/>
          </p:nvPr>
        </p:nvSpPr>
        <p:spPr/>
        <p:txBody>
          <a:bodyPr/>
          <a:lstStyle/>
          <a:p>
            <a:pPr eaLnBrk="1" hangingPunct="1"/>
            <a:r>
              <a:rPr lang="en-US" sz="3200" b="1" i="1" u="sng" dirty="0" smtClean="0">
                <a:solidFill>
                  <a:srgbClr val="990099"/>
                </a:solidFill>
                <a:latin typeface="Times New Roman" pitchFamily="18" charset="0"/>
                <a:cs typeface="Times New Roman" pitchFamily="18" charset="0"/>
              </a:rPr>
              <a:t>Nutritional Screening</a:t>
            </a:r>
            <a:r>
              <a:rPr lang="en-US" sz="3200" b="1" i="1" u="sng" dirty="0" smtClean="0">
                <a:solidFill>
                  <a:srgbClr val="990099"/>
                </a:solidFill>
              </a:rPr>
              <a:t>:</a:t>
            </a:r>
          </a:p>
        </p:txBody>
      </p:sp>
      <p:sp>
        <p:nvSpPr>
          <p:cNvPr id="12292" name="Rectangle 3"/>
          <p:cNvSpPr>
            <a:spLocks noGrp="1" noChangeArrowheads="1"/>
          </p:cNvSpPr>
          <p:nvPr>
            <p:ph type="body" idx="1"/>
          </p:nvPr>
        </p:nvSpPr>
        <p:spPr/>
        <p:txBody>
          <a:bodyPr/>
          <a:lstStyle/>
          <a:p>
            <a:pPr marL="0" indent="9525" algn="just" rtl="0" eaLnBrk="1" hangingPunct="1">
              <a:buFont typeface="Wingdings" pitchFamily="2" charset="2"/>
              <a:buChar char="§"/>
            </a:pPr>
            <a:r>
              <a:rPr lang="en-US" sz="2400" dirty="0" smtClean="0">
                <a:latin typeface="Times New Roman" pitchFamily="18" charset="0"/>
                <a:cs typeface="Times New Roman" pitchFamily="18" charset="0"/>
              </a:rPr>
              <a:t>Nutritional screening “is the process of identifying characteristics known to be associated within nutrition problems. </a:t>
            </a:r>
            <a:r>
              <a:rPr lang="en-US" sz="2400" dirty="0" smtClean="0">
                <a:solidFill>
                  <a:schemeClr val="accent6">
                    <a:lumMod val="75000"/>
                  </a:schemeClr>
                </a:solidFill>
                <a:latin typeface="Times New Roman" pitchFamily="18" charset="0"/>
                <a:cs typeface="Times New Roman" pitchFamily="18" charset="0"/>
              </a:rPr>
              <a:t>Its </a:t>
            </a:r>
            <a:r>
              <a:rPr lang="en-US" sz="2400" b="1" u="sng" dirty="0" smtClean="0">
                <a:solidFill>
                  <a:schemeClr val="accent6">
                    <a:lumMod val="75000"/>
                  </a:schemeClr>
                </a:solidFill>
                <a:latin typeface="Times New Roman" pitchFamily="18" charset="0"/>
                <a:cs typeface="Times New Roman" pitchFamily="18" charset="0"/>
              </a:rPr>
              <a:t>purpose</a:t>
            </a:r>
            <a:r>
              <a:rPr lang="en-US" sz="2400" dirty="0" smtClean="0">
                <a:solidFill>
                  <a:schemeClr val="accent6">
                    <a:lumMod val="75000"/>
                  </a:schemeClr>
                </a:solidFill>
                <a:latin typeface="Times New Roman" pitchFamily="18" charset="0"/>
                <a:cs typeface="Times New Roman" pitchFamily="18" charset="0"/>
              </a:rPr>
              <a:t> is to pinpoint individuals who are malnourished or at nutritional risk”. </a:t>
            </a:r>
          </a:p>
          <a:p>
            <a:pPr marL="0" indent="9525" algn="just" rtl="0" eaLnBrk="1" hangingPunct="1">
              <a:buFont typeface="Wingdings" pitchFamily="2" charset="2"/>
              <a:buChar char="§"/>
            </a:pPr>
            <a:endParaRPr lang="en-US" sz="2400" dirty="0" smtClean="0">
              <a:solidFill>
                <a:srgbClr val="990099"/>
              </a:solidFill>
              <a:latin typeface="Times New Roman" pitchFamily="18" charset="0"/>
              <a:cs typeface="Times New Roman" pitchFamily="18" charset="0"/>
            </a:endParaRPr>
          </a:p>
          <a:p>
            <a:pPr marL="0" indent="9525" algn="just" rtl="0" eaLnBrk="1" hangingPunct="1">
              <a:buFont typeface="Wingdings" pitchFamily="2" charset="2"/>
              <a:buChar char="§"/>
            </a:pPr>
            <a:r>
              <a:rPr lang="en-US" sz="2400" dirty="0" smtClean="0">
                <a:latin typeface="Times New Roman" pitchFamily="18" charset="0"/>
                <a:cs typeface="Times New Roman" pitchFamily="18" charset="0"/>
              </a:rPr>
              <a:t>Screening should be done on all patients within the first </a:t>
            </a:r>
            <a:r>
              <a:rPr lang="en-US" sz="2400" b="1" u="sng" dirty="0" smtClean="0">
                <a:solidFill>
                  <a:schemeClr val="accent6">
                    <a:lumMod val="75000"/>
                  </a:schemeClr>
                </a:solidFill>
                <a:latin typeface="Times New Roman" pitchFamily="18" charset="0"/>
                <a:cs typeface="Times New Roman" pitchFamily="18" charset="0"/>
              </a:rPr>
              <a:t>24 to 48 </a:t>
            </a:r>
            <a:r>
              <a:rPr lang="en-US" sz="2400" dirty="0" smtClean="0">
                <a:latin typeface="Times New Roman" pitchFamily="18" charset="0"/>
                <a:cs typeface="Times New Roman" pitchFamily="18" charset="0"/>
              </a:rPr>
              <a:t>hours following admission. </a:t>
            </a:r>
          </a:p>
          <a:p>
            <a:pPr marL="0" indent="9525" algn="just" rtl="0" eaLnBrk="1" hangingPunct="1">
              <a:buFont typeface="Wingdings" pitchFamily="2" charset="2"/>
              <a:buChar char="§"/>
            </a:pPr>
            <a:endParaRPr lang="en-US" sz="2400" dirty="0" smtClean="0">
              <a:latin typeface="Times New Roman" pitchFamily="18" charset="0"/>
              <a:cs typeface="Times New Roman" pitchFamily="18" charset="0"/>
            </a:endParaRPr>
          </a:p>
          <a:p>
            <a:pPr marL="0" indent="9525" algn="just" rtl="0" eaLnBrk="1" hangingPunct="1">
              <a:buFont typeface="Wingdings" pitchFamily="2" charset="2"/>
              <a:buChar char="§"/>
            </a:pPr>
            <a:r>
              <a:rPr lang="en-US" sz="2400" b="1" u="sng" dirty="0" smtClean="0">
                <a:solidFill>
                  <a:srgbClr val="C00000"/>
                </a:solidFill>
                <a:latin typeface="Times New Roman" pitchFamily="18" charset="0"/>
                <a:cs typeface="Times New Roman" pitchFamily="18" charset="0"/>
              </a:rPr>
              <a:t>Box 1 </a:t>
            </a:r>
            <a:r>
              <a:rPr lang="en-US" sz="2400" dirty="0" smtClean="0">
                <a:latin typeface="Times New Roman" pitchFamily="18" charset="0"/>
                <a:cs typeface="Times New Roman" pitchFamily="18" charset="0"/>
              </a:rPr>
              <a:t>outlines the </a:t>
            </a:r>
            <a:r>
              <a:rPr lang="en-US" sz="2400" b="1" dirty="0" smtClean="0">
                <a:solidFill>
                  <a:schemeClr val="accent6">
                    <a:lumMod val="75000"/>
                  </a:schemeClr>
                </a:solidFill>
                <a:latin typeface="Times New Roman" pitchFamily="18" charset="0"/>
                <a:cs typeface="Times New Roman" pitchFamily="18" charset="0"/>
              </a:rPr>
              <a:t>characteristics</a:t>
            </a:r>
            <a:r>
              <a:rPr lang="en-US" sz="2400" dirty="0" smtClean="0">
                <a:latin typeface="Times New Roman" pitchFamily="18" charset="0"/>
                <a:cs typeface="Times New Roman" pitchFamily="18" charset="0"/>
              </a:rPr>
              <a:t> of the nutritional screening process. </a:t>
            </a:r>
          </a:p>
        </p:txBody>
      </p:sp>
      <p:pic>
        <p:nvPicPr>
          <p:cNvPr id="16385" name="Picture 1" descr="C:\Documents and Settings\Administrator\Desktop\CAOPA1KL.jpg"/>
          <p:cNvPicPr>
            <a:picLocks noChangeAspect="1" noChangeArrowheads="1"/>
          </p:cNvPicPr>
          <p:nvPr/>
        </p:nvPicPr>
        <p:blipFill>
          <a:blip r:embed="rId2" cstate="print"/>
          <a:srcRect/>
          <a:stretch>
            <a:fillRect/>
          </a:stretch>
        </p:blipFill>
        <p:spPr bwMode="auto">
          <a:xfrm>
            <a:off x="6934200" y="5334000"/>
            <a:ext cx="1828800" cy="12954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5"/>
          <p:cNvSpPr>
            <a:spLocks noGrp="1"/>
          </p:cNvSpPr>
          <p:nvPr>
            <p:ph type="sldNum" sz="quarter" idx="12"/>
          </p:nvPr>
        </p:nvSpPr>
        <p:spPr>
          <a:noFill/>
        </p:spPr>
        <p:txBody>
          <a:bodyPr/>
          <a:lstStyle/>
          <a:p>
            <a:fld id="{CF330439-3164-4074-A31C-3DCC6E3956EF}" type="slidenum">
              <a:rPr lang="ar-SA" smtClean="0">
                <a:latin typeface="Arial" charset="0"/>
                <a:cs typeface="Arial" charset="0"/>
              </a:rPr>
              <a:pPr/>
              <a:t>7</a:t>
            </a:fld>
            <a:endParaRPr lang="en-US" smtClean="0">
              <a:latin typeface="Arial" charset="0"/>
              <a:cs typeface="Arial" charset="0"/>
            </a:endParaRPr>
          </a:p>
        </p:txBody>
      </p:sp>
      <p:sp>
        <p:nvSpPr>
          <p:cNvPr id="13315" name="Rectangle 2"/>
          <p:cNvSpPr>
            <a:spLocks noGrp="1" noChangeArrowheads="1"/>
          </p:cNvSpPr>
          <p:nvPr>
            <p:ph type="title"/>
          </p:nvPr>
        </p:nvSpPr>
        <p:spPr/>
        <p:txBody>
          <a:bodyPr/>
          <a:lstStyle/>
          <a:p>
            <a:pPr algn="l" eaLnBrk="1" hangingPunct="1"/>
            <a:r>
              <a:rPr lang="en-US" sz="2800" b="1" i="1" u="sng" dirty="0" smtClean="0">
                <a:solidFill>
                  <a:schemeClr val="accent2"/>
                </a:solidFill>
                <a:latin typeface="Times New Roman" pitchFamily="18" charset="0"/>
                <a:cs typeface="Times New Roman" pitchFamily="18" charset="0"/>
              </a:rPr>
              <a:t>Box: 1.</a:t>
            </a:r>
          </a:p>
        </p:txBody>
      </p:sp>
      <p:pic>
        <p:nvPicPr>
          <p:cNvPr id="13316" name="Picture 5" descr="dara 088"/>
          <p:cNvPicPr>
            <a:picLocks noChangeAspect="1" noChangeArrowheads="1"/>
          </p:cNvPicPr>
          <p:nvPr/>
        </p:nvPicPr>
        <p:blipFill>
          <a:blip r:embed="rId2" cstate="print"/>
          <a:srcRect t="6122" r="3249" b="8163"/>
          <a:stretch>
            <a:fillRect/>
          </a:stretch>
        </p:blipFill>
        <p:spPr bwMode="auto">
          <a:xfrm>
            <a:off x="838200" y="1447800"/>
            <a:ext cx="7696200" cy="4038600"/>
          </a:xfrm>
          <a:prstGeom prst="rect">
            <a:avLst/>
          </a:prstGeom>
          <a:noFill/>
          <a:ln w="38100" cmpd="dbl">
            <a:solidFill>
              <a:srgbClr val="000000"/>
            </a:solid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p:cNvSpPr>
            <a:spLocks noGrp="1"/>
          </p:cNvSpPr>
          <p:nvPr>
            <p:ph type="sldNum" sz="quarter" idx="12"/>
          </p:nvPr>
        </p:nvSpPr>
        <p:spPr>
          <a:noFill/>
        </p:spPr>
        <p:txBody>
          <a:bodyPr/>
          <a:lstStyle/>
          <a:p>
            <a:fld id="{41FAF93F-CFE3-4D5B-B691-4D8F3A32396C}" type="slidenum">
              <a:rPr lang="ar-SA" smtClean="0">
                <a:latin typeface="Arial" charset="0"/>
                <a:cs typeface="Arial" charset="0"/>
              </a:rPr>
              <a:pPr/>
              <a:t>8</a:t>
            </a:fld>
            <a:endParaRPr lang="en-US" smtClean="0">
              <a:latin typeface="Arial" charset="0"/>
              <a:cs typeface="Arial" charset="0"/>
            </a:endParaRPr>
          </a:p>
        </p:txBody>
      </p:sp>
      <p:sp>
        <p:nvSpPr>
          <p:cNvPr id="14339" name="Rectangle 3"/>
          <p:cNvSpPr>
            <a:spLocks noGrp="1" noChangeArrowheads="1"/>
          </p:cNvSpPr>
          <p:nvPr>
            <p:ph type="body" idx="1"/>
          </p:nvPr>
        </p:nvSpPr>
        <p:spPr>
          <a:xfrm>
            <a:off x="457200" y="1676400"/>
            <a:ext cx="8458200" cy="5440362"/>
          </a:xfrm>
        </p:spPr>
        <p:txBody>
          <a:bodyPr/>
          <a:lstStyle/>
          <a:p>
            <a:pPr marL="0" indent="0" algn="just" rtl="0" eaLnBrk="1" hangingPunct="1">
              <a:buFont typeface="Wingdings" pitchFamily="2" charset="2"/>
              <a:buChar char="§"/>
            </a:pPr>
            <a:r>
              <a:rPr lang="en-US" sz="2400" dirty="0" smtClean="0">
                <a:latin typeface="Times New Roman" pitchFamily="18" charset="0"/>
                <a:cs typeface="Times New Roman" pitchFamily="18" charset="0"/>
              </a:rPr>
              <a:t>Screening can be greatly </a:t>
            </a:r>
            <a:r>
              <a:rPr lang="en-US" sz="2400" dirty="0" smtClean="0">
                <a:solidFill>
                  <a:schemeClr val="accent6">
                    <a:lumMod val="75000"/>
                  </a:schemeClr>
                </a:solidFill>
                <a:latin typeface="Times New Roman" pitchFamily="18" charset="0"/>
                <a:cs typeface="Times New Roman" pitchFamily="18" charset="0"/>
              </a:rPr>
              <a:t>facilitated</a:t>
            </a:r>
            <a:r>
              <a:rPr lang="en-US" sz="2400" dirty="0" smtClean="0">
                <a:latin typeface="Times New Roman" pitchFamily="18" charset="0"/>
                <a:cs typeface="Times New Roman" pitchFamily="18" charset="0"/>
              </a:rPr>
              <a:t> by using a </a:t>
            </a:r>
            <a:r>
              <a:rPr lang="en-US" sz="2400" dirty="0" smtClean="0">
                <a:solidFill>
                  <a:schemeClr val="accent6">
                    <a:lumMod val="75000"/>
                  </a:schemeClr>
                </a:solidFill>
                <a:latin typeface="Times New Roman" pitchFamily="18" charset="0"/>
                <a:cs typeface="Times New Roman" pitchFamily="18" charset="0"/>
              </a:rPr>
              <a:t>checklist</a:t>
            </a:r>
            <a:r>
              <a:rPr lang="en-US" sz="2400" dirty="0" smtClean="0">
                <a:latin typeface="Times New Roman" pitchFamily="18" charset="0"/>
                <a:cs typeface="Times New Roman" pitchFamily="18" charset="0"/>
              </a:rPr>
              <a:t> or </a:t>
            </a:r>
            <a:r>
              <a:rPr lang="en-US" sz="2400" dirty="0" smtClean="0">
                <a:solidFill>
                  <a:schemeClr val="accent6">
                    <a:lumMod val="75000"/>
                  </a:schemeClr>
                </a:solidFill>
                <a:latin typeface="Times New Roman" pitchFamily="18" charset="0"/>
                <a:cs typeface="Times New Roman" pitchFamily="18" charset="0"/>
              </a:rPr>
              <a:t>form</a:t>
            </a:r>
            <a:r>
              <a:rPr lang="en-US" sz="2400" dirty="0" smtClean="0">
                <a:latin typeface="Times New Roman" pitchFamily="18" charset="0"/>
                <a:cs typeface="Times New Roman" pitchFamily="18" charset="0"/>
              </a:rPr>
              <a:t> on which pertinent patient information can be entered.</a:t>
            </a:r>
          </a:p>
          <a:p>
            <a:pPr marL="0" indent="0" algn="just" rtl="0" eaLnBrk="1" hangingPunct="1">
              <a:buFont typeface="Wingdings" pitchFamily="2" charset="2"/>
              <a:buChar char="§"/>
            </a:pPr>
            <a:endParaRPr lang="en-US" sz="2400" dirty="0" smtClean="0">
              <a:latin typeface="Times New Roman" pitchFamily="18" charset="0"/>
              <a:cs typeface="Times New Roman" pitchFamily="18" charset="0"/>
            </a:endParaRPr>
          </a:p>
          <a:p>
            <a:pPr marL="0" indent="0" algn="just" rtl="0" eaLnBrk="1" hangingPunct="1">
              <a:buFont typeface="Wingdings" pitchFamily="2" charset="2"/>
              <a:buChar char="§"/>
            </a:pPr>
            <a:r>
              <a:rPr lang="en-US" sz="2400" dirty="0" smtClean="0">
                <a:latin typeface="Times New Roman" pitchFamily="18" charset="0"/>
                <a:cs typeface="Times New Roman" pitchFamily="18" charset="0"/>
              </a:rPr>
              <a:t> Once completed, this form can be placed in the patient’s </a:t>
            </a:r>
            <a:r>
              <a:rPr lang="en-US" sz="2400" dirty="0" smtClean="0">
                <a:solidFill>
                  <a:schemeClr val="accent6">
                    <a:lumMod val="75000"/>
                  </a:schemeClr>
                </a:solidFill>
                <a:latin typeface="Times New Roman" pitchFamily="18" charset="0"/>
                <a:cs typeface="Times New Roman" pitchFamily="18" charset="0"/>
              </a:rPr>
              <a:t>medical record</a:t>
            </a:r>
            <a:r>
              <a:rPr lang="en-US" sz="2400" dirty="0" smtClean="0">
                <a:latin typeface="Times New Roman" pitchFamily="18" charset="0"/>
                <a:cs typeface="Times New Roman" pitchFamily="18" charset="0"/>
              </a:rPr>
              <a:t> (often referred to as the </a:t>
            </a:r>
            <a:r>
              <a:rPr lang="en-US" sz="2400" dirty="0" smtClean="0">
                <a:solidFill>
                  <a:schemeClr val="accent6">
                    <a:lumMod val="75000"/>
                  </a:schemeClr>
                </a:solidFill>
                <a:latin typeface="Times New Roman" pitchFamily="18" charset="0"/>
                <a:cs typeface="Times New Roman" pitchFamily="18" charset="0"/>
              </a:rPr>
              <a:t>patient’s chart</a:t>
            </a:r>
            <a:r>
              <a:rPr lang="en-US" sz="2400" dirty="0" smtClean="0">
                <a:latin typeface="Times New Roman" pitchFamily="18" charset="0"/>
                <a:cs typeface="Times New Roman" pitchFamily="18" charset="0"/>
              </a:rPr>
              <a:t>”). </a:t>
            </a:r>
          </a:p>
          <a:p>
            <a:pPr marL="0" indent="0" algn="just" rtl="0" eaLnBrk="1" hangingPunct="1">
              <a:buFont typeface="Wingdings" pitchFamily="2" charset="2"/>
              <a:buChar char="§"/>
            </a:pPr>
            <a:endParaRPr lang="en-US" sz="2400" dirty="0" smtClean="0">
              <a:latin typeface="Times New Roman" pitchFamily="18" charset="0"/>
              <a:cs typeface="Times New Roman" pitchFamily="18" charset="0"/>
            </a:endParaRPr>
          </a:p>
          <a:p>
            <a:pPr marL="0" indent="0" algn="just" rtl="0" eaLnBrk="1" hangingPunct="1">
              <a:buFont typeface="Wingdings" pitchFamily="2" charset="2"/>
              <a:buChar char="§"/>
            </a:pPr>
            <a:r>
              <a:rPr lang="en-US" sz="2400" dirty="0" smtClean="0">
                <a:latin typeface="Times New Roman" pitchFamily="18" charset="0"/>
                <a:cs typeface="Times New Roman" pitchFamily="18" charset="0"/>
              </a:rPr>
              <a:t>An example of the nutritional screening from is shown in </a:t>
            </a:r>
            <a:r>
              <a:rPr lang="en-US" sz="2400" dirty="0" smtClean="0">
                <a:solidFill>
                  <a:srgbClr val="C00000"/>
                </a:solidFill>
                <a:latin typeface="Times New Roman" pitchFamily="18" charset="0"/>
                <a:cs typeface="Times New Roman" pitchFamily="18" charset="0"/>
              </a:rPr>
              <a:t>figure 1</a:t>
            </a:r>
            <a:r>
              <a:rPr lang="en-US" sz="2400" dirty="0" smtClean="0">
                <a:latin typeface="Times New Roman" pitchFamily="18" charset="0"/>
                <a:cs typeface="Times New Roman" pitchFamily="18" charset="0"/>
              </a:rPr>
              <a:t>. </a:t>
            </a:r>
          </a:p>
        </p:txBody>
      </p:sp>
      <p:sp>
        <p:nvSpPr>
          <p:cNvPr id="14340" name="Rectangle 2"/>
          <p:cNvSpPr>
            <a:spLocks noGrp="1" noChangeArrowheads="1"/>
          </p:cNvSpPr>
          <p:nvPr>
            <p:ph type="title"/>
          </p:nvPr>
        </p:nvSpPr>
        <p:spPr/>
        <p:txBody>
          <a:bodyPr/>
          <a:lstStyle/>
          <a:p>
            <a:pPr eaLnBrk="1" hangingPunct="1"/>
            <a:r>
              <a:rPr lang="en-US" sz="3200" b="1" i="1" u="sng" dirty="0" smtClean="0">
                <a:solidFill>
                  <a:srgbClr val="990099"/>
                </a:solidFill>
                <a:latin typeface="Times New Roman" pitchFamily="18" charset="0"/>
                <a:cs typeface="Times New Roman" pitchFamily="18" charset="0"/>
              </a:rPr>
              <a:t>Nutritional Screening</a:t>
            </a:r>
            <a:r>
              <a:rPr lang="en-US" sz="3200" b="1" i="1" u="sng" dirty="0" smtClean="0">
                <a:solidFill>
                  <a:srgbClr val="990099"/>
                </a:solidFill>
              </a:rPr>
              <a:t>:</a:t>
            </a:r>
          </a:p>
        </p:txBody>
      </p:sp>
      <p:pic>
        <p:nvPicPr>
          <p:cNvPr id="5" name="Picture 1" descr="C:\Documents and Settings\Administrator\Desktop\CAOPA1KL.jpg"/>
          <p:cNvPicPr>
            <a:picLocks noChangeAspect="1" noChangeArrowheads="1"/>
          </p:cNvPicPr>
          <p:nvPr/>
        </p:nvPicPr>
        <p:blipFill>
          <a:blip r:embed="rId2" cstate="print"/>
          <a:srcRect/>
          <a:stretch>
            <a:fillRect/>
          </a:stretch>
        </p:blipFill>
        <p:spPr bwMode="auto">
          <a:xfrm>
            <a:off x="6248400" y="4848225"/>
            <a:ext cx="2514600" cy="1781175"/>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Date Placeholder 3"/>
          <p:cNvSpPr>
            <a:spLocks noGrp="1"/>
          </p:cNvSpPr>
          <p:nvPr>
            <p:ph type="dt" sz="quarter" idx="10"/>
          </p:nvPr>
        </p:nvSpPr>
        <p:spPr>
          <a:noFill/>
        </p:spPr>
        <p:txBody>
          <a:bodyPr/>
          <a:lstStyle/>
          <a:p>
            <a:fld id="{09A829F3-0A4C-48B1-A6EA-F6EF5A95B7DE}" type="datetime1">
              <a:rPr lang="el-GR" smtClean="0">
                <a:latin typeface="Arial" charset="0"/>
                <a:cs typeface="Arial" charset="0"/>
              </a:rPr>
              <a:pPr/>
              <a:t>6/3/2012</a:t>
            </a:fld>
            <a:endParaRPr lang="en-US" smtClean="0">
              <a:latin typeface="Arial" charset="0"/>
              <a:cs typeface="Arial" charset="0"/>
            </a:endParaRPr>
          </a:p>
        </p:txBody>
      </p:sp>
      <p:sp>
        <p:nvSpPr>
          <p:cNvPr id="15363" name="Footer Placeholder 4"/>
          <p:cNvSpPr>
            <a:spLocks noGrp="1"/>
          </p:cNvSpPr>
          <p:nvPr>
            <p:ph type="ftr" sz="quarter" idx="11"/>
          </p:nvPr>
        </p:nvSpPr>
        <p:spPr>
          <a:noFill/>
        </p:spPr>
        <p:txBody>
          <a:bodyPr/>
          <a:lstStyle/>
          <a:p>
            <a:r>
              <a:rPr lang="en-US" smtClean="0">
                <a:latin typeface="Arial" charset="0"/>
                <a:cs typeface="Arial" charset="0"/>
              </a:rPr>
              <a:t>* Dara Al-Disi*</a:t>
            </a:r>
          </a:p>
        </p:txBody>
      </p:sp>
      <p:sp>
        <p:nvSpPr>
          <p:cNvPr id="15364" name="Slide Number Placeholder 5"/>
          <p:cNvSpPr>
            <a:spLocks noGrp="1"/>
          </p:cNvSpPr>
          <p:nvPr>
            <p:ph type="sldNum" sz="quarter" idx="12"/>
          </p:nvPr>
        </p:nvSpPr>
        <p:spPr>
          <a:noFill/>
        </p:spPr>
        <p:txBody>
          <a:bodyPr/>
          <a:lstStyle/>
          <a:p>
            <a:fld id="{877CBE7C-AA23-463B-BF6C-AE18402AEDAD}" type="slidenum">
              <a:rPr lang="ar-SA" smtClean="0">
                <a:latin typeface="Arial" charset="0"/>
                <a:cs typeface="Arial" charset="0"/>
              </a:rPr>
              <a:pPr/>
              <a:t>9</a:t>
            </a:fld>
            <a:endParaRPr lang="en-US" smtClean="0">
              <a:latin typeface="Arial" charset="0"/>
              <a:cs typeface="Arial" charset="0"/>
            </a:endParaRPr>
          </a:p>
        </p:txBody>
      </p:sp>
      <p:sp>
        <p:nvSpPr>
          <p:cNvPr id="15365" name="Rectangle 3"/>
          <p:cNvSpPr>
            <a:spLocks noGrp="1" noChangeArrowheads="1"/>
          </p:cNvSpPr>
          <p:nvPr>
            <p:ph type="body" idx="1"/>
          </p:nvPr>
        </p:nvSpPr>
        <p:spPr>
          <a:xfrm>
            <a:off x="0" y="0"/>
            <a:ext cx="8686800" cy="715963"/>
          </a:xfrm>
        </p:spPr>
        <p:txBody>
          <a:bodyPr/>
          <a:lstStyle/>
          <a:p>
            <a:pPr marL="0" indent="3175" algn="ctr" rtl="0" eaLnBrk="1" hangingPunct="1">
              <a:buFontTx/>
              <a:buNone/>
            </a:pPr>
            <a:r>
              <a:rPr lang="en-US" sz="2000" b="1" i="1" dirty="0" smtClean="0">
                <a:solidFill>
                  <a:srgbClr val="C00000"/>
                </a:solidFill>
                <a:latin typeface="Times New Roman" pitchFamily="18" charset="0"/>
                <a:cs typeface="Times New Roman" pitchFamily="18" charset="0"/>
              </a:rPr>
              <a:t>Figure: 1. </a:t>
            </a:r>
            <a:r>
              <a:rPr lang="en-US" sz="2000" b="1" i="1" dirty="0" smtClean="0">
                <a:solidFill>
                  <a:schemeClr val="accent2"/>
                </a:solidFill>
                <a:latin typeface="Times New Roman" pitchFamily="18" charset="0"/>
                <a:cs typeface="Times New Roman" pitchFamily="18" charset="0"/>
              </a:rPr>
              <a:t>An example of a form that can be used to screen patients for nutritional risk.</a:t>
            </a:r>
          </a:p>
          <a:p>
            <a:pPr marL="0" indent="3175" algn="ctr" rtl="0" eaLnBrk="1" hangingPunct="1">
              <a:buFontTx/>
              <a:buNone/>
            </a:pPr>
            <a:endParaRPr lang="en-US" sz="1600" b="1" i="1" dirty="0" smtClean="0">
              <a:solidFill>
                <a:schemeClr val="accent2"/>
              </a:solidFill>
            </a:endParaRPr>
          </a:p>
        </p:txBody>
      </p:sp>
      <p:pic>
        <p:nvPicPr>
          <p:cNvPr id="15366" name="Picture 5" descr="dara 090"/>
          <p:cNvPicPr>
            <a:picLocks noChangeAspect="1" noChangeArrowheads="1"/>
          </p:cNvPicPr>
          <p:nvPr/>
        </p:nvPicPr>
        <p:blipFill>
          <a:blip r:embed="rId2" cstate="print"/>
          <a:srcRect l="757" t="549" b="591"/>
          <a:stretch>
            <a:fillRect/>
          </a:stretch>
        </p:blipFill>
        <p:spPr bwMode="auto">
          <a:xfrm>
            <a:off x="0" y="762000"/>
            <a:ext cx="9144000" cy="6096000"/>
          </a:xfrm>
          <a:prstGeom prst="rect">
            <a:avLst/>
          </a:prstGeom>
          <a:noFill/>
          <a:ln w="38100" cmpd="dbl">
            <a:solidFill>
              <a:srgbClr val="000000"/>
            </a:solidFill>
            <a:miter lim="800000"/>
            <a:headEnd/>
            <a:tailEnd/>
          </a:ln>
        </p:spPr>
      </p:pic>
      <p:sp>
        <p:nvSpPr>
          <p:cNvPr id="11271" name="AutoShape 7"/>
          <p:cNvSpPr>
            <a:spLocks/>
          </p:cNvSpPr>
          <p:nvPr/>
        </p:nvSpPr>
        <p:spPr bwMode="auto">
          <a:xfrm>
            <a:off x="4495800" y="1295400"/>
            <a:ext cx="76200" cy="3048000"/>
          </a:xfrm>
          <a:prstGeom prst="leftBrace">
            <a:avLst>
              <a:gd name="adj1" fmla="val 333333"/>
              <a:gd name="adj2" fmla="val 50000"/>
            </a:avLst>
          </a:prstGeom>
          <a:noFill/>
          <a:ln w="9525">
            <a:solidFill>
              <a:srgbClr val="990099"/>
            </a:solidFill>
            <a:round/>
            <a:headEnd/>
            <a:tailEnd/>
          </a:ln>
        </p:spPr>
        <p:txBody>
          <a:bodyPr wrap="none" anchor="ctr"/>
          <a:lstStyle/>
          <a:p>
            <a:pPr algn="ctr" rtl="1">
              <a:spcBef>
                <a:spcPct val="0"/>
              </a:spcBef>
            </a:pPr>
            <a:endParaRPr lang="ar-SA" sz="1800">
              <a:solidFill>
                <a:srgbClr val="990099"/>
              </a:solidFill>
            </a:endParaRPr>
          </a:p>
        </p:txBody>
      </p:sp>
      <p:sp>
        <p:nvSpPr>
          <p:cNvPr id="11273" name="AutoShape 9"/>
          <p:cNvSpPr>
            <a:spLocks noChangeArrowheads="1"/>
          </p:cNvSpPr>
          <p:nvPr/>
        </p:nvSpPr>
        <p:spPr bwMode="auto">
          <a:xfrm>
            <a:off x="1295400" y="5715000"/>
            <a:ext cx="304800" cy="152400"/>
          </a:xfrm>
          <a:prstGeom prst="smileyFace">
            <a:avLst>
              <a:gd name="adj" fmla="val 4653"/>
            </a:avLst>
          </a:prstGeom>
          <a:solidFill>
            <a:schemeClr val="accent1"/>
          </a:solidFill>
          <a:ln w="9525">
            <a:solidFill>
              <a:srgbClr val="990099"/>
            </a:solidFill>
            <a:round/>
            <a:headEnd/>
            <a:tailEnd/>
          </a:ln>
        </p:spPr>
        <p:txBody>
          <a:bodyPr wrap="none" anchor="ctr"/>
          <a:lstStyle/>
          <a:p>
            <a:endParaRPr lang="ar-SA"/>
          </a:p>
        </p:txBody>
      </p:sp>
      <p:sp>
        <p:nvSpPr>
          <p:cNvPr id="11274" name="AutoShape 10"/>
          <p:cNvSpPr>
            <a:spLocks/>
          </p:cNvSpPr>
          <p:nvPr/>
        </p:nvSpPr>
        <p:spPr bwMode="auto">
          <a:xfrm>
            <a:off x="0" y="1219200"/>
            <a:ext cx="152400" cy="3048000"/>
          </a:xfrm>
          <a:prstGeom prst="leftBrace">
            <a:avLst>
              <a:gd name="adj1" fmla="val 166667"/>
              <a:gd name="adj2" fmla="val 50000"/>
            </a:avLst>
          </a:prstGeom>
          <a:noFill/>
          <a:ln w="28575">
            <a:solidFill>
              <a:srgbClr val="339933"/>
            </a:solidFill>
            <a:round/>
            <a:headEnd/>
            <a:tailEnd/>
          </a:ln>
        </p:spPr>
        <p:txBody>
          <a:bodyPr wrap="none" anchor="ctr"/>
          <a:lstStyle/>
          <a:p>
            <a:pPr algn="ctr" rtl="1">
              <a:spcBef>
                <a:spcPct val="0"/>
              </a:spcBef>
            </a:pPr>
            <a:endParaRPr lang="ar-SA" sz="1800">
              <a:solidFill>
                <a:srgbClr val="990099"/>
              </a:solidFill>
            </a:endParaRPr>
          </a:p>
        </p:txBody>
      </p:sp>
      <p:sp>
        <p:nvSpPr>
          <p:cNvPr id="11276" name="AutoShape 12"/>
          <p:cNvSpPr>
            <a:spLocks noChangeArrowheads="1"/>
          </p:cNvSpPr>
          <p:nvPr/>
        </p:nvSpPr>
        <p:spPr bwMode="auto">
          <a:xfrm>
            <a:off x="3581400" y="5715000"/>
            <a:ext cx="304800" cy="152400"/>
          </a:xfrm>
          <a:prstGeom prst="smileyFace">
            <a:avLst>
              <a:gd name="adj" fmla="val 4653"/>
            </a:avLst>
          </a:prstGeom>
          <a:solidFill>
            <a:schemeClr val="accent1"/>
          </a:solidFill>
          <a:ln w="9525">
            <a:solidFill>
              <a:srgbClr val="339933"/>
            </a:solidFill>
            <a:round/>
            <a:headEnd/>
            <a:tailEnd/>
          </a:ln>
        </p:spPr>
        <p:txBody>
          <a:bodyPr wrap="none" anchor="ctr"/>
          <a:lstStyle/>
          <a:p>
            <a:endParaRPr lang="ar-SA"/>
          </a:p>
        </p:txBody>
      </p:sp>
      <p:sp>
        <p:nvSpPr>
          <p:cNvPr id="11277" name="AutoShape 13"/>
          <p:cNvSpPr>
            <a:spLocks noChangeArrowheads="1"/>
          </p:cNvSpPr>
          <p:nvPr/>
        </p:nvSpPr>
        <p:spPr bwMode="auto">
          <a:xfrm>
            <a:off x="304800" y="2971800"/>
            <a:ext cx="381000" cy="228600"/>
          </a:xfrm>
          <a:prstGeom prst="star4">
            <a:avLst>
              <a:gd name="adj" fmla="val 12500"/>
            </a:avLst>
          </a:prstGeom>
          <a:solidFill>
            <a:schemeClr val="accent1"/>
          </a:solidFill>
          <a:ln w="9525">
            <a:solidFill>
              <a:srgbClr val="CC0000"/>
            </a:solidFill>
            <a:miter lim="800000"/>
            <a:headEnd/>
            <a:tailEnd/>
          </a:ln>
        </p:spPr>
        <p:txBody>
          <a:bodyPr wrap="none" anchor="ctr"/>
          <a:lstStyle/>
          <a:p>
            <a:endParaRPr lang="ar-SA"/>
          </a:p>
        </p:txBody>
      </p:sp>
      <p:sp>
        <p:nvSpPr>
          <p:cNvPr id="11278" name="AutoShape 14"/>
          <p:cNvSpPr>
            <a:spLocks noChangeArrowheads="1"/>
          </p:cNvSpPr>
          <p:nvPr/>
        </p:nvSpPr>
        <p:spPr bwMode="auto">
          <a:xfrm>
            <a:off x="5791200" y="5638800"/>
            <a:ext cx="381000" cy="228600"/>
          </a:xfrm>
          <a:prstGeom prst="star4">
            <a:avLst>
              <a:gd name="adj" fmla="val 12500"/>
            </a:avLst>
          </a:prstGeom>
          <a:solidFill>
            <a:schemeClr val="accent1"/>
          </a:solidFill>
          <a:ln w="9525">
            <a:solidFill>
              <a:srgbClr val="CC0000"/>
            </a:solidFill>
            <a:miter lim="800000"/>
            <a:headEnd/>
            <a:tailEnd/>
          </a:ln>
        </p:spPr>
        <p:txBody>
          <a:bodyPr wrap="none" anchor="ctr"/>
          <a:lstStyle/>
          <a:p>
            <a:endParaRPr lang="ar-SA"/>
          </a:p>
        </p:txBody>
      </p:sp>
      <p:sp>
        <p:nvSpPr>
          <p:cNvPr id="11282" name="AutoShape 18"/>
          <p:cNvSpPr>
            <a:spLocks/>
          </p:cNvSpPr>
          <p:nvPr/>
        </p:nvSpPr>
        <p:spPr bwMode="auto">
          <a:xfrm>
            <a:off x="4267200" y="4419600"/>
            <a:ext cx="381000" cy="762000"/>
          </a:xfrm>
          <a:prstGeom prst="leftBrace">
            <a:avLst>
              <a:gd name="adj1" fmla="val 16667"/>
              <a:gd name="adj2" fmla="val 50000"/>
            </a:avLst>
          </a:prstGeom>
          <a:noFill/>
          <a:ln w="9525">
            <a:solidFill>
              <a:srgbClr val="FFCC00"/>
            </a:solidFill>
            <a:round/>
            <a:headEnd/>
            <a:tailEnd/>
          </a:ln>
        </p:spPr>
        <p:txBody>
          <a:bodyPr wrap="none" anchor="ctr"/>
          <a:lstStyle/>
          <a:p>
            <a:endParaRPr lang="ar-SA"/>
          </a:p>
        </p:txBody>
      </p:sp>
      <p:sp>
        <p:nvSpPr>
          <p:cNvPr id="11283" name="AutoShape 19"/>
          <p:cNvSpPr>
            <a:spLocks noChangeArrowheads="1"/>
          </p:cNvSpPr>
          <p:nvPr/>
        </p:nvSpPr>
        <p:spPr bwMode="auto">
          <a:xfrm>
            <a:off x="0" y="5867400"/>
            <a:ext cx="457200" cy="304800"/>
          </a:xfrm>
          <a:prstGeom prst="star5">
            <a:avLst/>
          </a:prstGeom>
          <a:solidFill>
            <a:schemeClr val="accent1"/>
          </a:solidFill>
          <a:ln w="9525">
            <a:solidFill>
              <a:srgbClr val="FFCC00"/>
            </a:solidFill>
            <a:miter lim="800000"/>
            <a:headEnd/>
            <a:tailEnd/>
          </a:ln>
          <a:effectLst/>
        </p:spPr>
        <p:txBody>
          <a:bodyPr wrap="none" anchor="ctr"/>
          <a:lstStyle/>
          <a:p>
            <a:pPr>
              <a:defRPr/>
            </a:pPr>
            <a:endParaRPr lang="ar-SA">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71"/>
                                        </p:tgtEl>
                                        <p:attrNameLst>
                                          <p:attrName>style.visibility</p:attrName>
                                        </p:attrNameLst>
                                      </p:cBhvr>
                                      <p:to>
                                        <p:strVal val="visible"/>
                                      </p:to>
                                    </p:set>
                                    <p:anim calcmode="lin" valueType="num">
                                      <p:cBhvr additive="base">
                                        <p:cTn id="7" dur="500" fill="hold"/>
                                        <p:tgtEl>
                                          <p:spTgt spid="11271"/>
                                        </p:tgtEl>
                                        <p:attrNameLst>
                                          <p:attrName>ppt_x</p:attrName>
                                        </p:attrNameLst>
                                      </p:cBhvr>
                                      <p:tavLst>
                                        <p:tav tm="0">
                                          <p:val>
                                            <p:strVal val="#ppt_x"/>
                                          </p:val>
                                        </p:tav>
                                        <p:tav tm="100000">
                                          <p:val>
                                            <p:strVal val="#ppt_x"/>
                                          </p:val>
                                        </p:tav>
                                      </p:tavLst>
                                    </p:anim>
                                    <p:anim calcmode="lin" valueType="num">
                                      <p:cBhvr additive="base">
                                        <p:cTn id="8" dur="500" fill="hold"/>
                                        <p:tgtEl>
                                          <p:spTgt spid="1127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73"/>
                                        </p:tgtEl>
                                        <p:attrNameLst>
                                          <p:attrName>style.visibility</p:attrName>
                                        </p:attrNameLst>
                                      </p:cBhvr>
                                      <p:to>
                                        <p:strVal val="visible"/>
                                      </p:to>
                                    </p:set>
                                    <p:anim calcmode="lin" valueType="num">
                                      <p:cBhvr additive="base">
                                        <p:cTn id="13" dur="500" fill="hold"/>
                                        <p:tgtEl>
                                          <p:spTgt spid="11273"/>
                                        </p:tgtEl>
                                        <p:attrNameLst>
                                          <p:attrName>ppt_x</p:attrName>
                                        </p:attrNameLst>
                                      </p:cBhvr>
                                      <p:tavLst>
                                        <p:tav tm="0">
                                          <p:val>
                                            <p:strVal val="#ppt_x"/>
                                          </p:val>
                                        </p:tav>
                                        <p:tav tm="100000">
                                          <p:val>
                                            <p:strVal val="#ppt_x"/>
                                          </p:val>
                                        </p:tav>
                                      </p:tavLst>
                                    </p:anim>
                                    <p:anim calcmode="lin" valueType="num">
                                      <p:cBhvr additive="base">
                                        <p:cTn id="14" dur="500" fill="hold"/>
                                        <p:tgtEl>
                                          <p:spTgt spid="1127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74"/>
                                        </p:tgtEl>
                                        <p:attrNameLst>
                                          <p:attrName>style.visibility</p:attrName>
                                        </p:attrNameLst>
                                      </p:cBhvr>
                                      <p:to>
                                        <p:strVal val="visible"/>
                                      </p:to>
                                    </p:set>
                                    <p:anim calcmode="lin" valueType="num">
                                      <p:cBhvr additive="base">
                                        <p:cTn id="19" dur="500" fill="hold"/>
                                        <p:tgtEl>
                                          <p:spTgt spid="11274"/>
                                        </p:tgtEl>
                                        <p:attrNameLst>
                                          <p:attrName>ppt_x</p:attrName>
                                        </p:attrNameLst>
                                      </p:cBhvr>
                                      <p:tavLst>
                                        <p:tav tm="0">
                                          <p:val>
                                            <p:strVal val="#ppt_x"/>
                                          </p:val>
                                        </p:tav>
                                        <p:tav tm="100000">
                                          <p:val>
                                            <p:strVal val="#ppt_x"/>
                                          </p:val>
                                        </p:tav>
                                      </p:tavLst>
                                    </p:anim>
                                    <p:anim calcmode="lin" valueType="num">
                                      <p:cBhvr additive="base">
                                        <p:cTn id="20" dur="500" fill="hold"/>
                                        <p:tgtEl>
                                          <p:spTgt spid="1127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76"/>
                                        </p:tgtEl>
                                        <p:attrNameLst>
                                          <p:attrName>style.visibility</p:attrName>
                                        </p:attrNameLst>
                                      </p:cBhvr>
                                      <p:to>
                                        <p:strVal val="visible"/>
                                      </p:to>
                                    </p:set>
                                    <p:anim calcmode="lin" valueType="num">
                                      <p:cBhvr additive="base">
                                        <p:cTn id="25" dur="500" fill="hold"/>
                                        <p:tgtEl>
                                          <p:spTgt spid="11276"/>
                                        </p:tgtEl>
                                        <p:attrNameLst>
                                          <p:attrName>ppt_x</p:attrName>
                                        </p:attrNameLst>
                                      </p:cBhvr>
                                      <p:tavLst>
                                        <p:tav tm="0">
                                          <p:val>
                                            <p:strVal val="#ppt_x"/>
                                          </p:val>
                                        </p:tav>
                                        <p:tav tm="100000">
                                          <p:val>
                                            <p:strVal val="#ppt_x"/>
                                          </p:val>
                                        </p:tav>
                                      </p:tavLst>
                                    </p:anim>
                                    <p:anim calcmode="lin" valueType="num">
                                      <p:cBhvr additive="base">
                                        <p:cTn id="26" dur="500" fill="hold"/>
                                        <p:tgtEl>
                                          <p:spTgt spid="1127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11277"/>
                                        </p:tgtEl>
                                        <p:attrNameLst>
                                          <p:attrName>style.visibility</p:attrName>
                                        </p:attrNameLst>
                                      </p:cBhvr>
                                      <p:to>
                                        <p:strVal val="visible"/>
                                      </p:to>
                                    </p:set>
                                    <p:animEffect transition="in" filter="diamond(in)">
                                      <p:cBhvr>
                                        <p:cTn id="31" dur="2000"/>
                                        <p:tgtEl>
                                          <p:spTgt spid="11277"/>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11278"/>
                                        </p:tgtEl>
                                        <p:attrNameLst>
                                          <p:attrName>style.visibility</p:attrName>
                                        </p:attrNameLst>
                                      </p:cBhvr>
                                      <p:to>
                                        <p:strVal val="visible"/>
                                      </p:to>
                                    </p:set>
                                    <p:animEffect transition="in" filter="diamond(in)">
                                      <p:cBhvr>
                                        <p:cTn id="36" dur="2000"/>
                                        <p:tgtEl>
                                          <p:spTgt spid="11278"/>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11282"/>
                                        </p:tgtEl>
                                        <p:attrNameLst>
                                          <p:attrName>style.visibility</p:attrName>
                                        </p:attrNameLst>
                                      </p:cBhvr>
                                      <p:to>
                                        <p:strVal val="visible"/>
                                      </p:to>
                                    </p:set>
                                    <p:animEffect transition="in" filter="box(in)">
                                      <p:cBhvr>
                                        <p:cTn id="41" dur="500"/>
                                        <p:tgtEl>
                                          <p:spTgt spid="11282"/>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nodeType="clickEffect">
                                  <p:stCondLst>
                                    <p:cond delay="0"/>
                                  </p:stCondLst>
                                  <p:childTnLst>
                                    <p:set>
                                      <p:cBhvr>
                                        <p:cTn id="45" dur="1" fill="hold">
                                          <p:stCondLst>
                                            <p:cond delay="0"/>
                                          </p:stCondLst>
                                        </p:cTn>
                                        <p:tgtEl>
                                          <p:spTgt spid="11283"/>
                                        </p:tgtEl>
                                        <p:attrNameLst>
                                          <p:attrName>style.visibility</p:attrName>
                                        </p:attrNameLst>
                                      </p:cBhvr>
                                      <p:to>
                                        <p:strVal val="visible"/>
                                      </p:to>
                                    </p:set>
                                    <p:animEffect transition="in" filter="box(in)">
                                      <p:cBhvr>
                                        <p:cTn id="46" dur="500"/>
                                        <p:tgtEl>
                                          <p:spTgt spid="11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animBg="1"/>
      <p:bldP spid="11273" grpId="0" animBg="1"/>
      <p:bldP spid="11274" grpId="0" animBg="1"/>
      <p:bldP spid="11276" grpId="0" animBg="1"/>
      <p:bldP spid="11277" grpId="0" animBg="1"/>
      <p:bldP spid="11278" grpId="0" animBg="1"/>
      <p:bldP spid="11282" grpId="0" animBg="1"/>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6075" marR="0" indent="-346075" algn="l" defTabSz="914400" rtl="0" eaLnBrk="1" fontAlgn="base" latinLnBrk="0" hangingPunct="1">
          <a:lnSpc>
            <a:spcPct val="100000"/>
          </a:lnSpc>
          <a:spcBef>
            <a:spcPct val="20000"/>
          </a:spcBef>
          <a:spcAft>
            <a:spcPct val="0"/>
          </a:spcAft>
          <a:buClrTx/>
          <a:buSzTx/>
          <a:buFontTx/>
          <a:buNone/>
          <a:tabLst/>
          <a:defRPr kumimoji="0" lang="ar-SA" sz="2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6075" marR="0" indent="-346075" algn="l" defTabSz="914400" rtl="0" eaLnBrk="1" fontAlgn="base" latinLnBrk="0" hangingPunct="1">
          <a:lnSpc>
            <a:spcPct val="100000"/>
          </a:lnSpc>
          <a:spcBef>
            <a:spcPct val="20000"/>
          </a:spcBef>
          <a:spcAft>
            <a:spcPct val="0"/>
          </a:spcAft>
          <a:buClrTx/>
          <a:buSzTx/>
          <a:buFontTx/>
          <a:buNone/>
          <a:tabLst/>
          <a:defRPr kumimoji="0" lang="ar-SA" sz="2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Competition</Template>
  <TotalTime>5059</TotalTime>
  <Words>2729</Words>
  <Application>Microsoft Office PowerPoint</Application>
  <PresentationFormat>On-screen Show (4:3)</PresentationFormat>
  <Paragraphs>277</Paragraphs>
  <Slides>50</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50</vt:i4>
      </vt:variant>
    </vt:vector>
  </HeadingPairs>
  <TitlesOfParts>
    <vt:vector size="52" baseType="lpstr">
      <vt:lpstr>Default Design</vt:lpstr>
      <vt:lpstr>Equation</vt:lpstr>
      <vt:lpstr>Slide 1</vt:lpstr>
      <vt:lpstr>Introduction: </vt:lpstr>
      <vt:lpstr>Introduction: </vt:lpstr>
      <vt:lpstr>Goals of Assessing Nutritional Status of the Hospitalized Patient:</vt:lpstr>
      <vt:lpstr>Goals of Assessing Nutritional Status of the Hospitalized Patient:</vt:lpstr>
      <vt:lpstr>Nutritional Screening:</vt:lpstr>
      <vt:lpstr>Box: 1.</vt:lpstr>
      <vt:lpstr>Nutritional Screening:</vt:lpstr>
      <vt:lpstr>Slide 9</vt:lpstr>
      <vt:lpstr>Box: 2</vt:lpstr>
      <vt:lpstr>Nutritional Assessment:</vt:lpstr>
      <vt:lpstr>Nutritional Assessment:</vt:lpstr>
      <vt:lpstr>1. History:</vt:lpstr>
      <vt:lpstr>2. Dietary Information:</vt:lpstr>
      <vt:lpstr>2. Dietary Information:</vt:lpstr>
      <vt:lpstr>3. Physical Examination:</vt:lpstr>
      <vt:lpstr>3. Physical Examination:</vt:lpstr>
      <vt:lpstr>3. Physical Examination:</vt:lpstr>
      <vt:lpstr>Estimating Body Weight:</vt:lpstr>
      <vt:lpstr>Table: 3. Equations for Estimating Body Weight in Persons 65 Years of Age and Older from Anthropometric Measures. </vt:lpstr>
      <vt:lpstr>Table: 4. Equations for  Estimating Body Weight from Knee Height (KH) and Midarm Circumference (MAC) for Various Groups: </vt:lpstr>
      <vt:lpstr>Estimating Body Weight:</vt:lpstr>
      <vt:lpstr>Table: 5. Percent of Total Body Weight Contributed by Individual Body Parts: </vt:lpstr>
      <vt:lpstr>Estimating Body Weight:</vt:lpstr>
      <vt:lpstr>Determining Energy Requirements:</vt:lpstr>
      <vt:lpstr>Determining Energy Requirements:</vt:lpstr>
      <vt:lpstr>Determining Energy Requirements:</vt:lpstr>
      <vt:lpstr>Slide 28</vt:lpstr>
      <vt:lpstr>A. Measuring Energy Expenditure:</vt:lpstr>
      <vt:lpstr>Slide 30</vt:lpstr>
      <vt:lpstr>Slide 31</vt:lpstr>
      <vt:lpstr>Slide 32</vt:lpstr>
      <vt:lpstr>Indirect Calorimetry: </vt:lpstr>
      <vt:lpstr>Slide 34</vt:lpstr>
      <vt:lpstr>Estimating Energy Needs:</vt:lpstr>
      <vt:lpstr>Table: 7. Examples of Equations for Estimating Resting Energy Expenditure in Healthy Persons: </vt:lpstr>
      <vt:lpstr>Box:3. Activity Factors Used to Account for the Thermic Effect of Executive.</vt:lpstr>
      <vt:lpstr>Slide 38</vt:lpstr>
      <vt:lpstr>Box: 4. Estimating Resting Energy Expenditure (REE) and 24-Hour Energy Expenditure Using the World Health Organization (WHO) Equations:</vt:lpstr>
      <vt:lpstr>Table: 8. Injury Factors Used to Account for the  Thermic Effect of Disease and Injury: </vt:lpstr>
      <vt:lpstr>Energy Expenditure in Disease and Injury:</vt:lpstr>
      <vt:lpstr>Table: 9. Equations for Estimating the Energy Requirements of Patients with Burns. </vt:lpstr>
      <vt:lpstr>Determining Protein Requirements:</vt:lpstr>
      <vt:lpstr>Protein Losses in Disease and Injury: </vt:lpstr>
      <vt:lpstr>Slide 45</vt:lpstr>
      <vt:lpstr>Estimating Protein Needs:</vt:lpstr>
      <vt:lpstr>Table: 10. Suggested Ranges of Protein Intake per Kilogram of Body Weight During Peak Catabolic Response for Various Injuries and Conditions in Adults: </vt:lpstr>
      <vt:lpstr>Estimating Protein Needs:</vt:lpstr>
      <vt:lpstr>Estimating Protein Needs:</vt:lpstr>
      <vt:lpstr>Slide 50</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Assessment of the Hospitalized Patient</dc:title>
  <dc:creator>User</dc:creator>
  <cp:lastModifiedBy>waad</cp:lastModifiedBy>
  <cp:revision>201</cp:revision>
  <dcterms:created xsi:type="dcterms:W3CDTF">2009-04-17T19:17:00Z</dcterms:created>
  <dcterms:modified xsi:type="dcterms:W3CDTF">2012-03-06T14:37:58Z</dcterms:modified>
</cp:coreProperties>
</file>