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799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193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450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929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347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62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2315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307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918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3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401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D531F-1279-4466-8B96-29F06CC99625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C81FC-B7D6-476B-9AFB-D2092425D4A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73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Aniline.sv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403648" y="700425"/>
            <a:ext cx="4248472" cy="1080121"/>
          </a:xfrm>
          <a:prstGeom prst="cloudCallou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Bradley Hand ITC" pitchFamily="66" charset="0"/>
              </a:rPr>
              <a:t>aniline</a:t>
            </a:r>
            <a:endParaRPr lang="ar-SA" sz="4000" b="1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026" name="Picture 2" descr="http://upload.wikimedia.org/wikipedia/commons/thumb/f/fe/Aniline.svg/100px-Aniline.svg.png">
            <a:hlinkClick r:id="rId2" tooltip="Aniline"/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03" y="1707117"/>
            <a:ext cx="144016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316603" y="1785516"/>
            <a:ext cx="8591862" cy="47705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                   </a:t>
            </a:r>
          </a:p>
          <a:p>
            <a:pPr algn="l" rtl="0"/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                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True liquid oily.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            Reddish brown 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             Fishy odor.</a:t>
            </a:r>
          </a:p>
          <a:p>
            <a:pPr algn="l" rtl="0"/>
            <a:endParaRPr lang="en-US" sz="28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Inflammable ,luminous ,smoky.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Volatilization 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 No change in color ,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odour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and no residue.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Immiscible in H2O ,10%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NaOH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Miscible in large amount of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dil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Hcl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It is basic.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1800200" cy="13854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75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87824" y="188640"/>
            <a:ext cx="2880320" cy="648072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1002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Bradley Hand ITC" pitchFamily="66" charset="0"/>
              </a:rPr>
              <a:t>Preliminary test</a:t>
            </a:r>
            <a:endParaRPr lang="ar-SA" sz="24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9552" y="1700808"/>
            <a:ext cx="8136904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Soda lime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:  not done.</a:t>
            </a:r>
          </a:p>
          <a:p>
            <a:pPr algn="l" rtl="0"/>
            <a:endParaRPr lang="en-US" sz="32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30%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NaOH</a:t>
            </a:r>
            <a:r>
              <a:rPr lang="en-US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: no reaction.</a:t>
            </a:r>
          </a:p>
          <a:p>
            <a:pPr algn="l" rtl="0"/>
            <a:endParaRPr lang="en-US" sz="32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FeCL3: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 1ml </a:t>
            </a:r>
            <a:r>
              <a:rPr lang="en-US" sz="3200" b="1" dirty="0" err="1" smtClean="0">
                <a:solidFill>
                  <a:schemeClr val="bg1"/>
                </a:solidFill>
                <a:latin typeface="Bradley Hand ITC" pitchFamily="66" charset="0"/>
              </a:rPr>
              <a:t>anililine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 +</a:t>
            </a:r>
            <a:r>
              <a:rPr lang="en-US" sz="3200" b="1" dirty="0" err="1" smtClean="0">
                <a:solidFill>
                  <a:schemeClr val="bg1"/>
                </a:solidFill>
                <a:latin typeface="Bradley Hand ITC" pitchFamily="66" charset="0"/>
              </a:rPr>
              <a:t>dilHcl</a:t>
            </a:r>
            <a:r>
              <a:rPr lang="en-US" sz="3200" b="1" dirty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( to dissolve it) + fecl3 then warm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→ green color.</a:t>
            </a:r>
          </a:p>
          <a:p>
            <a:pPr algn="l" rtl="0"/>
            <a:endParaRPr lang="en-US" sz="3200" b="1" dirty="0" smtClean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  <a:cs typeface="Calibri"/>
              </a:rPr>
              <a:t>Conc. H2SO4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: white ppt. of aniline </a:t>
            </a:r>
            <a:r>
              <a:rPr lang="en-US" sz="32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sulphate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. 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9162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403648" y="476672"/>
            <a:ext cx="4608512" cy="1080120"/>
          </a:xfrm>
          <a:prstGeom prst="cloudCallout">
            <a:avLst>
              <a:gd name="adj1" fmla="val -22359"/>
              <a:gd name="adj2" fmla="val 80734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Bradley Hand ITC" pitchFamily="66" charset="0"/>
              </a:rPr>
              <a:t>General test</a:t>
            </a:r>
            <a:endParaRPr lang="ar-SA" sz="24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83568" y="2492896"/>
            <a:ext cx="7272808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Acetylation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: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Aniline + acetic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unhydride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 reflux for 20 min.  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→ white ppt. of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anilide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( acetylated aniline).</a:t>
            </a:r>
          </a:p>
          <a:p>
            <a:pPr algn="l" rtl="0"/>
            <a:endParaRPr lang="en-US" sz="2800" b="1" dirty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  <a:cs typeface="Calibri"/>
              </a:rPr>
              <a:t>Azo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  <a:cs typeface="Calibri"/>
              </a:rPr>
              <a:t> dye 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1- aniline +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dil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Hcl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+NaNO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2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put in ice  → pale yellow color.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2- phenol+ 10%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NaOH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→ put in ice.</a:t>
            </a: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3- add 1 on 2 → brilliant red orange color dye .</a:t>
            </a:r>
          </a:p>
          <a:p>
            <a:pPr algn="l" rtl="0"/>
            <a:endParaRPr lang="ar-SA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692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331640" y="404664"/>
            <a:ext cx="6480720" cy="1152128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Bradley Hand ITC" pitchFamily="66" charset="0"/>
              </a:rPr>
              <a:t>Aniline salt</a:t>
            </a:r>
            <a:endParaRPr lang="ar-SA" sz="2400" b="1" dirty="0">
              <a:latin typeface="Bradley Hand ITC" pitchFamily="66" charset="0"/>
            </a:endParaRPr>
          </a:p>
        </p:txBody>
      </p:sp>
      <p:pic>
        <p:nvPicPr>
          <p:cNvPr id="2050" name="Picture 2" descr="http://t2.gstatic.com/images?q=tbn:ANd9GcQmGTKZlJq78CjH8JyGJmP-EjGVddlOIpnKD0cKqLM6s7wNwyaY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41" y="1988840"/>
            <a:ext cx="2727747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Szbdj5XliXKv9XF3772kkpjoUvzeEKlRzVYu9WsFcpRAmMqbCJU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1844824"/>
            <a:ext cx="2808312" cy="20753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79512" y="4131965"/>
            <a:ext cx="8784976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latin typeface="Bradley Hand ITC" pitchFamily="66" charset="0"/>
              </a:rPr>
              <a:t>              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Solid fine powder                               solid fine powder</a:t>
            </a: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gray                                               white creamy </a:t>
            </a:r>
            <a:endParaRPr lang="en-US" sz="24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                            fishy odor</a:t>
            </a: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            inflammable, luminous , smoky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                                melting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                  no change in color and odor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                                                   no residue</a:t>
            </a:r>
            <a:endParaRPr lang="ar-SA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86" y="4918968"/>
            <a:ext cx="2016224" cy="13854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96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620688"/>
            <a:ext cx="8820472" cy="63401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All soluble in H2o.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all can Change L.P from blue to red 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Strong effervescent with Na2CO3.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All are Acids.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Preliminary test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: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Soda lime </a:t>
            </a:r>
            <a:r>
              <a:rPr lang="en-US" sz="2800" dirty="0">
                <a:solidFill>
                  <a:schemeClr val="bg1"/>
                </a:solidFill>
                <a:latin typeface="Bradley Hand ITC" pitchFamily="66" charset="0"/>
              </a:rPr>
              <a:t>: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fishy odor on hot.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30 %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NaOH</a:t>
            </a:r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: white ppt. oily droplet on cold.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FeCL3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: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bulish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green ppt.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Conc</a:t>
            </a:r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 H2SO4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: white ppt.</a:t>
            </a: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General test 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: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Acetylation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Azo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dye</a:t>
            </a:r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164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7504" y="476672"/>
            <a:ext cx="9036496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Specific test:</a:t>
            </a: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For 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aniline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Hcl</a:t>
            </a:r>
            <a:r>
              <a:rPr lang="en-US" sz="2800" dirty="0">
                <a:solidFill>
                  <a:schemeClr val="bg1"/>
                </a:solidFill>
                <a:latin typeface="Bradley Hand ITC" pitchFamily="66" charset="0"/>
              </a:rPr>
              <a:t>: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AgNO3 test: 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Aniline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Hcl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+H2O+dil HNO3 +AgNO3</a:t>
            </a:r>
            <a:r>
              <a:rPr lang="en-US" sz="28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 white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crudy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ppt.</a:t>
            </a: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For 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aniline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sulphate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BaCL3 test 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Aniline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sulphate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+H2O +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dilHcl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+BaCL3</a:t>
            </a:r>
            <a:r>
              <a:rPr lang="en-US" sz="28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white ppt</a:t>
            </a:r>
            <a:r>
              <a:rPr lang="en-US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445692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308</Words>
  <Application>Microsoft Office PowerPoint</Application>
  <PresentationFormat>عرض على الشاشة (3:4)‏</PresentationFormat>
  <Paragraphs>60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17</cp:revision>
  <dcterms:created xsi:type="dcterms:W3CDTF">2011-11-23T09:15:52Z</dcterms:created>
  <dcterms:modified xsi:type="dcterms:W3CDTF">2011-11-29T08:50:03Z</dcterms:modified>
</cp:coreProperties>
</file>