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notesMasterIdLst>
    <p:notesMasterId r:id="rId37"/>
  </p:notesMasterIdLst>
  <p:sldIdLst>
    <p:sldId id="256" r:id="rId2"/>
    <p:sldId id="257" r:id="rId3"/>
    <p:sldId id="259" r:id="rId4"/>
    <p:sldId id="260" r:id="rId5"/>
    <p:sldId id="261" r:id="rId6"/>
    <p:sldId id="262" r:id="rId7"/>
    <p:sldId id="263" r:id="rId8"/>
    <p:sldId id="264" r:id="rId9"/>
    <p:sldId id="265" r:id="rId10"/>
    <p:sldId id="310" r:id="rId11"/>
    <p:sldId id="266" r:id="rId12"/>
    <p:sldId id="267" r:id="rId13"/>
    <p:sldId id="268" r:id="rId14"/>
    <p:sldId id="269" r:id="rId15"/>
    <p:sldId id="270" r:id="rId16"/>
    <p:sldId id="271" r:id="rId17"/>
    <p:sldId id="272" r:id="rId18"/>
    <p:sldId id="273" r:id="rId19"/>
    <p:sldId id="275" r:id="rId20"/>
    <p:sldId id="276" r:id="rId21"/>
    <p:sldId id="277" r:id="rId22"/>
    <p:sldId id="278" r:id="rId23"/>
    <p:sldId id="279" r:id="rId24"/>
    <p:sldId id="280" r:id="rId25"/>
    <p:sldId id="315" r:id="rId26"/>
    <p:sldId id="316" r:id="rId27"/>
    <p:sldId id="317" r:id="rId28"/>
    <p:sldId id="311" r:id="rId29"/>
    <p:sldId id="312" r:id="rId30"/>
    <p:sldId id="281" r:id="rId31"/>
    <p:sldId id="324" r:id="rId32"/>
    <p:sldId id="325" r:id="rId33"/>
    <p:sldId id="318" r:id="rId34"/>
    <p:sldId id="319" r:id="rId35"/>
    <p:sldId id="320" r:id="rId3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52" d="100"/>
          <a:sy n="52" d="100"/>
        </p:scale>
        <p:origin x="-33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EC12E12-D040-4552-9CAB-1A790B37C50D}" type="datetimeFigureOut">
              <a:rPr lang="ar-SA" smtClean="0"/>
              <a:pPr/>
              <a:t>29/03/1432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7C647CF-422A-46A1-9D9B-5A53F256A764}"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BE4875EC-94A2-41B9-A96B-6D73C2501993}" type="slidenum">
              <a:rPr lang="en-US"/>
              <a:pPr/>
              <a:t>25</a:t>
            </a:fld>
            <a:endParaRPr lang="en-US"/>
          </a:p>
        </p:txBody>
      </p:sp>
      <p:sp>
        <p:nvSpPr>
          <p:cNvPr id="87043" name="Rectangle 2"/>
          <p:cNvSpPr>
            <a:spLocks noGrp="1" noRot="1" noChangeAspect="1" noChangeArrowheads="1" noTextEdit="1"/>
          </p:cNvSpPr>
          <p:nvPr>
            <p:ph type="sldImg"/>
          </p:nvPr>
        </p:nvSpPr>
        <p:spPr>
          <a:solidFill>
            <a:srgbClr val="FFFFFF"/>
          </a:solidFill>
          <a:ln/>
        </p:spPr>
      </p:sp>
      <p:sp>
        <p:nvSpPr>
          <p:cNvPr id="87044" name="Rectangle 3"/>
          <p:cNvSpPr>
            <a:spLocks noGrp="1" noChangeArrowheads="1"/>
          </p:cNvSpPr>
          <p:nvPr>
            <p:ph type="body" idx="1"/>
          </p:nvPr>
        </p:nvSpPr>
        <p:spPr>
          <a:solidFill>
            <a:srgbClr val="FFFFFF"/>
          </a:solidFill>
          <a:ln>
            <a:solidFill>
              <a:srgbClr val="000000"/>
            </a:solidFill>
          </a:ln>
        </p:spPr>
        <p:txBody>
          <a:bodyPr/>
          <a:lstStyle/>
          <a:p>
            <a:r>
              <a:rPr lang="en-US" smtClean="0"/>
              <a:t>Let’s consider a couple of questions about this scenario.</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B5B3FE2B-289D-48A0-98E6-87C379AAE4DD}" type="slidenum">
              <a:rPr lang="en-US"/>
              <a:pPr/>
              <a:t>26</a:t>
            </a:fld>
            <a:endParaRPr lang="en-US"/>
          </a:p>
        </p:txBody>
      </p:sp>
      <p:sp>
        <p:nvSpPr>
          <p:cNvPr id="88067" name="Rectangle 2"/>
          <p:cNvSpPr>
            <a:spLocks noGrp="1" noRot="1" noChangeAspect="1" noChangeArrowheads="1" noTextEdit="1"/>
          </p:cNvSpPr>
          <p:nvPr>
            <p:ph type="sldImg"/>
          </p:nvPr>
        </p:nvSpPr>
        <p:spPr>
          <a:solidFill>
            <a:srgbClr val="FFFFFF"/>
          </a:solidFill>
          <a:ln/>
        </p:spPr>
      </p:sp>
      <p:sp>
        <p:nvSpPr>
          <p:cNvPr id="88068" name="Rectangle 3"/>
          <p:cNvSpPr>
            <a:spLocks noGrp="1" noChangeArrowheads="1"/>
          </p:cNvSpPr>
          <p:nvPr>
            <p:ph type="body" idx="1"/>
          </p:nvPr>
        </p:nvSpPr>
        <p:spPr>
          <a:solidFill>
            <a:srgbClr val="FFFFFF"/>
          </a:solidFill>
          <a:ln>
            <a:solidFill>
              <a:srgbClr val="000000"/>
            </a:solidFill>
          </a:ln>
        </p:spPr>
        <p:txBody>
          <a:bodyPr/>
          <a:lstStyle/>
          <a:p>
            <a:r>
              <a:rPr lang="en-US" smtClean="0"/>
              <a:t>Let’s look at some toxicology issues related to this scenario.</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B6C3B0AB-4817-41C1-8081-7DD56985346C}" type="slidenum">
              <a:rPr lang="en-US"/>
              <a:pPr/>
              <a:t>27</a:t>
            </a:fld>
            <a:endParaRPr lang="en-US"/>
          </a:p>
        </p:txBody>
      </p:sp>
      <p:sp>
        <p:nvSpPr>
          <p:cNvPr id="89091" name="Rectangle 2"/>
          <p:cNvSpPr>
            <a:spLocks noGrp="1" noRot="1" noChangeAspect="1" noChangeArrowheads="1" noTextEdit="1"/>
          </p:cNvSpPr>
          <p:nvPr>
            <p:ph type="sldImg"/>
          </p:nvPr>
        </p:nvSpPr>
        <p:spPr>
          <a:solidFill>
            <a:srgbClr val="FFFFFF"/>
          </a:solidFill>
          <a:ln/>
        </p:spPr>
      </p:sp>
      <p:sp>
        <p:nvSpPr>
          <p:cNvPr id="89092" name="Rectangle 3"/>
          <p:cNvSpPr>
            <a:spLocks noGrp="1" noChangeArrowheads="1"/>
          </p:cNvSpPr>
          <p:nvPr>
            <p:ph type="body" idx="1"/>
          </p:nvPr>
        </p:nvSpPr>
        <p:spPr>
          <a:solidFill>
            <a:srgbClr val="FFFFFF"/>
          </a:solidFill>
          <a:ln>
            <a:solidFill>
              <a:srgbClr val="000000"/>
            </a:solidFill>
          </a:ln>
        </p:spPr>
        <p:txBody>
          <a:bodyPr/>
          <a:lstStyle/>
          <a:p>
            <a:r>
              <a:rPr lang="en-US" smtClean="0"/>
              <a:t>These other conditions may be more familiar to clinicians.  A commonly used class of insecticide called organophosphates causes flu-like symptoms due to increased muscle and gland activity from accumulation of acetylcholine at the nerve synapses.</a:t>
            </a:r>
          </a:p>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CC3E96A3-3179-45E8-B9D9-096B5CE9D4E2}" type="datetimeFigureOut">
              <a:rPr lang="ar-SA" smtClean="0"/>
              <a:pPr/>
              <a:t>29/03/1432</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2CB6DBEC-D77D-4418-BF76-BD42923045C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C3E96A3-3179-45E8-B9D9-096B5CE9D4E2}" type="datetimeFigureOut">
              <a:rPr lang="ar-SA" smtClean="0"/>
              <a:pPr/>
              <a:t>29/03/1432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C3E96A3-3179-45E8-B9D9-096B5CE9D4E2}" type="datetimeFigureOut">
              <a:rPr lang="ar-SA" smtClean="0"/>
              <a:pPr/>
              <a:t>29/03/1432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C3E96A3-3179-45E8-B9D9-096B5CE9D4E2}" type="datetimeFigureOut">
              <a:rPr lang="ar-SA" smtClean="0"/>
              <a:pPr/>
              <a:t>29/03/1432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C3E96A3-3179-45E8-B9D9-096B5CE9D4E2}" type="datetimeFigureOut">
              <a:rPr lang="ar-SA" smtClean="0"/>
              <a:pPr/>
              <a:t>29/03/1432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CB6DBEC-D77D-4418-BF76-BD42923045C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CC3E96A3-3179-45E8-B9D9-096B5CE9D4E2}" type="datetimeFigureOut">
              <a:rPr lang="ar-SA" smtClean="0"/>
              <a:pPr/>
              <a:t>29/03/1432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CC3E96A3-3179-45E8-B9D9-096B5CE9D4E2}" type="datetimeFigureOut">
              <a:rPr lang="ar-SA" smtClean="0"/>
              <a:pPr/>
              <a:t>29/03/1432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CC3E96A3-3179-45E8-B9D9-096B5CE9D4E2}" type="datetimeFigureOut">
              <a:rPr lang="ar-SA" smtClean="0"/>
              <a:pPr/>
              <a:t>29/03/1432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C3E96A3-3179-45E8-B9D9-096B5CE9D4E2}" type="datetimeFigureOut">
              <a:rPr lang="ar-SA" smtClean="0"/>
              <a:pPr/>
              <a:t>29/03/1432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CC3E96A3-3179-45E8-B9D9-096B5CE9D4E2}" type="datetimeFigureOut">
              <a:rPr lang="ar-SA" smtClean="0"/>
              <a:pPr/>
              <a:t>29/03/1432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C3E96A3-3179-45E8-B9D9-096B5CE9D4E2}" type="datetimeFigureOut">
              <a:rPr lang="ar-SA" smtClean="0"/>
              <a:pPr/>
              <a:t>29/03/1432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2CB6DBEC-D77D-4418-BF76-BD42923045C4}"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C3E96A3-3179-45E8-B9D9-096B5CE9D4E2}" type="datetimeFigureOut">
              <a:rPr lang="ar-SA" smtClean="0"/>
              <a:pPr/>
              <a:t>29/03/1432</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CB6DBEC-D77D-4418-BF76-BD42923045C4}"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A Healthy Home</a:t>
            </a:r>
          </a:p>
        </p:txBody>
      </p:sp>
      <p:sp>
        <p:nvSpPr>
          <p:cNvPr id="3" name="عنوان فرعي 2"/>
          <p:cNvSpPr>
            <a:spLocks noGrp="1"/>
          </p:cNvSpPr>
          <p:nvPr>
            <p:ph type="subTitle" idx="1"/>
          </p:nvPr>
        </p:nvSpPr>
        <p:spPr/>
        <p:txBody>
          <a:bodyPr/>
          <a:lstStyle/>
          <a:p>
            <a:endParaRPr lang="ar-S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Picture 10" descr="cigarette"/>
          <p:cNvPicPr>
            <a:picLocks noGrp="1" noChangeAspect="1" noChangeArrowheads="1"/>
          </p:cNvPicPr>
          <p:nvPr>
            <p:ph idx="1"/>
          </p:nvPr>
        </p:nvPicPr>
        <p:blipFill>
          <a:blip r:embed="rId2"/>
          <a:srcRect/>
          <a:stretch>
            <a:fillRect/>
          </a:stretch>
        </p:blipFill>
        <p:spPr bwMode="auto">
          <a:xfrm>
            <a:off x="3714744" y="1857364"/>
            <a:ext cx="5072098" cy="450059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Picture 21" descr="smoking hazards"/>
          <p:cNvPicPr>
            <a:picLocks noGrp="1" noChangeAspect="1" noChangeArrowheads="1"/>
          </p:cNvPicPr>
          <p:nvPr>
            <p:ph idx="1"/>
          </p:nvPr>
        </p:nvPicPr>
        <p:blipFill>
          <a:blip r:embed="rId2"/>
          <a:srcRect/>
          <a:stretch>
            <a:fillRect/>
          </a:stretch>
        </p:blipFill>
        <p:spPr bwMode="auto">
          <a:xfrm>
            <a:off x="4500562" y="857232"/>
            <a:ext cx="4248590" cy="5429288"/>
          </a:xfrm>
          <a:prstGeom prst="rect">
            <a:avLst/>
          </a:prstGeom>
          <a:noFill/>
        </p:spPr>
      </p:pic>
      <p:pic>
        <p:nvPicPr>
          <p:cNvPr id="6" name="Picture 8" descr="smooking"/>
          <p:cNvPicPr>
            <a:picLocks noChangeAspect="1" noChangeArrowheads="1" noCrop="1"/>
          </p:cNvPicPr>
          <p:nvPr/>
        </p:nvPicPr>
        <p:blipFill>
          <a:blip r:embed="rId3"/>
          <a:srcRect/>
          <a:stretch>
            <a:fillRect/>
          </a:stretch>
        </p:blipFill>
        <p:spPr bwMode="auto">
          <a:xfrm>
            <a:off x="500034" y="2214554"/>
            <a:ext cx="3492500" cy="13414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nodeType="clickEffect">
                                  <p:stCondLst>
                                    <p:cond delay="0"/>
                                  </p:stCondLst>
                                  <p:childTnLst>
                                    <p:anim calcmode="lin" valueType="num">
                                      <p:cBhvr additive="base">
                                        <p:cTn id="11" dur="500"/>
                                        <p:tgtEl>
                                          <p:spTgt spid="4"/>
                                        </p:tgtEl>
                                        <p:attrNameLst>
                                          <p:attrName>ppt_x</p:attrName>
                                        </p:attrNameLst>
                                      </p:cBhvr>
                                      <p:tavLst>
                                        <p:tav tm="0">
                                          <p:val>
                                            <p:strVal val="ppt_x"/>
                                          </p:val>
                                        </p:tav>
                                        <p:tav tm="100000">
                                          <p:val>
                                            <p:strVal val="ppt_x"/>
                                          </p:val>
                                        </p:tav>
                                      </p:tavLst>
                                    </p:anim>
                                    <p:anim calcmode="lin" valueType="num">
                                      <p:cBhvr additive="base">
                                        <p:cTn id="12" dur="500"/>
                                        <p:tgtEl>
                                          <p:spTgt spid="4"/>
                                        </p:tgtEl>
                                        <p:attrNameLst>
                                          <p:attrName>ppt_y</p:attrName>
                                        </p:attrNameLst>
                                      </p:cBhvr>
                                      <p:tavLst>
                                        <p:tav tm="0">
                                          <p:val>
                                            <p:strVal val="ppt_y"/>
                                          </p:val>
                                        </p:tav>
                                        <p:tav tm="100000">
                                          <p:val>
                                            <p:strVal val="1+ppt_h/2"/>
                                          </p:val>
                                        </p:tav>
                                      </p:tavLst>
                                    </p:anim>
                                    <p:set>
                                      <p:cBhvr>
                                        <p:cTn id="13" dur="1" fill="hold">
                                          <p:stCondLst>
                                            <p:cond delay="499"/>
                                          </p:stCondLst>
                                        </p:cTn>
                                        <p:tgtEl>
                                          <p:spTgt spid="4"/>
                                        </p:tgtEl>
                                        <p:attrNameLst>
                                          <p:attrName>style.visibility</p:attrName>
                                        </p:attrNameLst>
                                      </p:cBhvr>
                                      <p:to>
                                        <p:strVal val="hidden"/>
                                      </p:to>
                                    </p:set>
                                  </p:childTnLst>
                                </p:cTn>
                              </p:par>
                              <p:par>
                                <p:cTn id="14" presetID="48" presetClass="entr" presetSubtype="0" accel="5000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8" dur="1000" fill="hold"/>
                                        <p:tgtEl>
                                          <p:spTgt spid="6"/>
                                        </p:tgtEl>
                                        <p:attrNameLst>
                                          <p:attrName>ppt_y</p:attrName>
                                        </p:attrNameLst>
                                      </p:cBhvr>
                                      <p:tavLst>
                                        <p:tav tm="0">
                                          <p:val>
                                            <p:strVal val="#ppt_y"/>
                                          </p:val>
                                        </p:tav>
                                        <p:tav tm="100000">
                                          <p:val>
                                            <p:strVal val="#ppt_y"/>
                                          </p:val>
                                        </p:tav>
                                      </p:tavLst>
                                    </p:anim>
                                    <p:animEffect transition="in" filter="fade">
                                      <p:cBhvr>
                                        <p:cTn id="1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To stop or help someone stop smoking</a:t>
            </a:r>
            <a:endParaRPr lang="ar-SA" dirty="0"/>
          </a:p>
        </p:txBody>
      </p:sp>
      <p:sp>
        <p:nvSpPr>
          <p:cNvPr id="3" name="عنصر نائب للمحتوى 2"/>
          <p:cNvSpPr>
            <a:spLocks noGrp="1"/>
          </p:cNvSpPr>
          <p:nvPr>
            <p:ph idx="1"/>
          </p:nvPr>
        </p:nvSpPr>
        <p:spPr/>
        <p:txBody>
          <a:bodyPr/>
          <a:lstStyle/>
          <a:p>
            <a:pPr algn="l" rtl="0"/>
            <a:r>
              <a:rPr lang="en-US" dirty="0" smtClean="0"/>
              <a:t>People who smoke become addicted to a drug in tobacco called nicotine.</a:t>
            </a:r>
          </a:p>
          <a:p>
            <a:pPr algn="l" rtl="0"/>
            <a:r>
              <a:rPr lang="en-US" dirty="0" smtClean="0"/>
              <a:t>Without a cigarette, they may feel sick or nervous. As every smoker knows, it is difficult to stop smoking because nicotine is a very addictive drug</a:t>
            </a:r>
          </a:p>
          <a:p>
            <a:pPr algn="l" rtl="0"/>
            <a:endParaRPr lang="en-US" dirty="0" smtClean="0"/>
          </a:p>
          <a:p>
            <a:pPr algn="l" rtl="0"/>
            <a:r>
              <a:rPr lang="en-US" dirty="0" smtClean="0"/>
              <a:t>Telling people “DO NOT SMOKE,” is rarely successful in helping smokers to stop.</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428604"/>
            <a:ext cx="8329642" cy="1418484"/>
          </a:xfrm>
        </p:spPr>
        <p:txBody>
          <a:bodyPr>
            <a:noAutofit/>
          </a:bodyPr>
          <a:lstStyle/>
          <a:p>
            <a:pPr rtl="0"/>
            <a:r>
              <a:rPr lang="en-US" sz="3200" b="1" dirty="0" smtClean="0"/>
              <a:t>Some ways to help break the addiction and stop smoking include:</a:t>
            </a:r>
            <a:r>
              <a:rPr lang="en-US" sz="3200" dirty="0" smtClean="0"/>
              <a:t/>
            </a:r>
            <a:br>
              <a:rPr lang="en-US" sz="3200" dirty="0" smtClean="0"/>
            </a:br>
            <a:endParaRPr lang="ar-SA" sz="3200" dirty="0"/>
          </a:p>
        </p:txBody>
      </p:sp>
      <p:sp>
        <p:nvSpPr>
          <p:cNvPr id="3" name="عنصر نائب للمحتوى 2"/>
          <p:cNvSpPr>
            <a:spLocks noGrp="1"/>
          </p:cNvSpPr>
          <p:nvPr>
            <p:ph idx="1"/>
          </p:nvPr>
        </p:nvSpPr>
        <p:spPr/>
        <p:txBody>
          <a:bodyPr>
            <a:normAutofit/>
          </a:bodyPr>
          <a:lstStyle/>
          <a:p>
            <a:pPr algn="l" rtl="0"/>
            <a:r>
              <a:rPr lang="en-US" dirty="0" smtClean="0"/>
              <a:t>• Exercise daily.</a:t>
            </a:r>
          </a:p>
          <a:p>
            <a:pPr algn="l" rtl="0"/>
            <a:r>
              <a:rPr lang="en-US" dirty="0" smtClean="0"/>
              <a:t>• Replace smoking with a healthy habit such as drinking a cup of tea or walking.</a:t>
            </a:r>
          </a:p>
          <a:p>
            <a:pPr algn="l" rtl="0"/>
            <a:r>
              <a:rPr lang="en-US" dirty="0" smtClean="0"/>
              <a:t>• Drink plenty of water to flush nicotine out of the body.</a:t>
            </a:r>
          </a:p>
          <a:p>
            <a:pPr algn="l" rtl="0"/>
            <a:r>
              <a:rPr lang="en-US" dirty="0" smtClean="0"/>
              <a:t>• Ask for support from friends and family.</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Dust and dust mites</a:t>
            </a:r>
            <a:endParaRPr lang="ar-SA" dirty="0"/>
          </a:p>
        </p:txBody>
      </p:sp>
      <p:sp>
        <p:nvSpPr>
          <p:cNvPr id="3" name="عنصر نائب للمحتوى 2"/>
          <p:cNvSpPr>
            <a:spLocks noGrp="1"/>
          </p:cNvSpPr>
          <p:nvPr>
            <p:ph idx="1"/>
          </p:nvPr>
        </p:nvSpPr>
        <p:spPr/>
        <p:txBody>
          <a:bodyPr/>
          <a:lstStyle/>
          <a:p>
            <a:pPr algn="l" rtl="0"/>
            <a:r>
              <a:rPr lang="en-US" dirty="0" smtClean="0"/>
              <a:t>Dust mites are tiny, invisible bugs that are the biggest cause of indoor allergies.</a:t>
            </a:r>
          </a:p>
          <a:p>
            <a:pPr algn="l" rtl="0"/>
            <a:r>
              <a:rPr lang="en-US" dirty="0" smtClean="0"/>
              <a:t>They irritate the eyes and nose and cause asthma attacks</a:t>
            </a:r>
          </a:p>
          <a:p>
            <a:pPr algn="l" rtl="0"/>
            <a:r>
              <a:rPr lang="en-US" dirty="0" smtClean="0"/>
              <a:t>Dust mites live in warm, humid places filled with dust such as bed pillows,  mattresses, carpets, stuffed toys, clothing, and furniture.</a:t>
            </a: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endParaRPr lang="ar-SA"/>
          </a:p>
        </p:txBody>
      </p:sp>
      <p:sp>
        <p:nvSpPr>
          <p:cNvPr id="7" name="عنصر نائب للنص 6"/>
          <p:cNvSpPr>
            <a:spLocks noGrp="1"/>
          </p:cNvSpPr>
          <p:nvPr>
            <p:ph type="body" idx="1"/>
          </p:nvPr>
        </p:nvSpPr>
        <p:spPr/>
        <p:txBody>
          <a:bodyPr/>
          <a:lstStyle/>
          <a:p>
            <a:endParaRPr lang="ar-SA"/>
          </a:p>
        </p:txBody>
      </p:sp>
      <p:sp>
        <p:nvSpPr>
          <p:cNvPr id="8" name="عنصر نائب للنص 7"/>
          <p:cNvSpPr>
            <a:spLocks noGrp="1"/>
          </p:cNvSpPr>
          <p:nvPr>
            <p:ph type="body" sz="half" idx="3"/>
          </p:nvPr>
        </p:nvSpPr>
        <p:spPr/>
        <p:txBody>
          <a:bodyPr/>
          <a:lstStyle/>
          <a:p>
            <a:endParaRPr lang="ar-SA"/>
          </a:p>
        </p:txBody>
      </p:sp>
      <p:pic>
        <p:nvPicPr>
          <p:cNvPr id="4" name="عنصر نائب للمحتوى 3" descr="dustmi1.jpg"/>
          <p:cNvPicPr>
            <a:picLocks noGrp="1" noChangeAspect="1"/>
          </p:cNvPicPr>
          <p:nvPr>
            <p:ph sz="quarter" idx="2"/>
          </p:nvPr>
        </p:nvPicPr>
        <p:blipFill>
          <a:blip r:embed="rId2"/>
          <a:stretch>
            <a:fillRect/>
          </a:stretch>
        </p:blipFill>
        <p:spPr>
          <a:xfrm>
            <a:off x="746210" y="2514600"/>
            <a:ext cx="3462167" cy="3846513"/>
          </a:xfrm>
        </p:spPr>
      </p:pic>
      <p:pic>
        <p:nvPicPr>
          <p:cNvPr id="10" name="عنصر نائب للمحتوى 9" descr="dustmi2.jpg"/>
          <p:cNvPicPr>
            <a:picLocks noGrp="1" noChangeAspect="1"/>
          </p:cNvPicPr>
          <p:nvPr>
            <p:ph sz="quarter" idx="4"/>
          </p:nvPr>
        </p:nvPicPr>
        <p:blipFill>
          <a:blip r:embed="rId3"/>
          <a:stretch>
            <a:fillRect/>
          </a:stretch>
        </p:blipFill>
        <p:spPr>
          <a:xfrm>
            <a:off x="5457713" y="2514600"/>
            <a:ext cx="2829063" cy="3846513"/>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The protein substances in the dust mite feces produces antibodies in humans who are allergic when these are inhaled or touch the skin. These antibodies cause the release of histamines which causes to nasal congestion, swelling and irritation of the upper respiratory passages</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3200" b="1" dirty="0" smtClean="0"/>
              <a:t>typical symptoms of an allergy to dust mites: </a:t>
            </a:r>
            <a:br>
              <a:rPr lang="en-US" sz="3200" b="1" dirty="0" smtClean="0"/>
            </a:br>
            <a:endParaRPr lang="ar-SA" sz="3200" b="1" dirty="0"/>
          </a:p>
        </p:txBody>
      </p:sp>
      <p:sp>
        <p:nvSpPr>
          <p:cNvPr id="3" name="عنصر نائب للمحتوى 2"/>
          <p:cNvSpPr>
            <a:spLocks noGrp="1"/>
          </p:cNvSpPr>
          <p:nvPr>
            <p:ph idx="1"/>
          </p:nvPr>
        </p:nvSpPr>
        <p:spPr/>
        <p:txBody>
          <a:bodyPr>
            <a:normAutofit/>
          </a:bodyPr>
          <a:lstStyle/>
          <a:p>
            <a:pPr algn="l" rtl="0"/>
            <a:r>
              <a:rPr lang="en-US" dirty="0" smtClean="0"/>
              <a:t>Itchy, red or watery eyes </a:t>
            </a:r>
          </a:p>
          <a:p>
            <a:pPr algn="l" rtl="0"/>
            <a:r>
              <a:rPr lang="en-US" dirty="0" smtClean="0"/>
              <a:t>Runny nose, </a:t>
            </a:r>
          </a:p>
          <a:p>
            <a:pPr algn="l" rtl="0"/>
            <a:r>
              <a:rPr lang="en-US" dirty="0" smtClean="0"/>
              <a:t>Sneezing, </a:t>
            </a:r>
          </a:p>
          <a:p>
            <a:pPr algn="l" rtl="0"/>
            <a:r>
              <a:rPr lang="en-US" dirty="0" smtClean="0"/>
              <a:t>Asthma, difficulty in breathing,</a:t>
            </a:r>
          </a:p>
          <a:p>
            <a:pPr algn="l" rtl="0"/>
            <a:r>
              <a:rPr lang="en-US" dirty="0" smtClean="0"/>
              <a:t> Infantile eczema </a:t>
            </a:r>
          </a:p>
          <a:p>
            <a:pPr algn="l" rtl="0"/>
            <a:r>
              <a:rPr lang="en-US" dirty="0" smtClean="0"/>
              <a:t>Itchy nose</a:t>
            </a:r>
          </a:p>
          <a:p>
            <a:pPr algn="l" rtl="0"/>
            <a:r>
              <a:rPr lang="en-US" dirty="0" smtClean="0"/>
              <a:t>Frequent awakening</a:t>
            </a:r>
          </a:p>
          <a:p>
            <a:pPr algn="l" rtl="0"/>
            <a:r>
              <a:rPr lang="en-US" dirty="0" smtClean="0"/>
              <a:t> Swollen, blue-colored skin under eyes</a:t>
            </a: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عنوان 10"/>
          <p:cNvSpPr>
            <a:spLocks noGrp="1"/>
          </p:cNvSpPr>
          <p:nvPr>
            <p:ph type="title"/>
          </p:nvPr>
        </p:nvSpPr>
        <p:spPr/>
        <p:txBody>
          <a:bodyPr/>
          <a:lstStyle/>
          <a:p>
            <a:endParaRPr lang="ar-SA"/>
          </a:p>
        </p:txBody>
      </p:sp>
      <p:sp>
        <p:nvSpPr>
          <p:cNvPr id="3" name="عنصر نائب للمحتوى 2"/>
          <p:cNvSpPr>
            <a:spLocks noGrp="1"/>
          </p:cNvSpPr>
          <p:nvPr>
            <p:ph sz="half" idx="1"/>
          </p:nvPr>
        </p:nvSpPr>
        <p:spPr/>
        <p:txBody>
          <a:bodyPr/>
          <a:lstStyle/>
          <a:p>
            <a:pPr algn="l" rtl="0"/>
            <a:r>
              <a:rPr lang="en-US" dirty="0" smtClean="0"/>
              <a:t>They feed on the tiny flakes of human skin that shed from our bodies each day</a:t>
            </a:r>
          </a:p>
          <a:p>
            <a:pPr algn="l" rtl="0"/>
            <a:endParaRPr lang="en-US" dirty="0" smtClean="0"/>
          </a:p>
          <a:p>
            <a:pPr algn="l" rtl="0"/>
            <a:endParaRPr lang="ar-SA" dirty="0"/>
          </a:p>
        </p:txBody>
      </p:sp>
      <p:pic>
        <p:nvPicPr>
          <p:cNvPr id="10" name="عنصر نائب للمحتوى 9" descr="dust-mite-500-time.jpg"/>
          <p:cNvPicPr>
            <a:picLocks noGrp="1" noChangeAspect="1"/>
          </p:cNvPicPr>
          <p:nvPr>
            <p:ph sz="half" idx="2"/>
          </p:nvPr>
        </p:nvPicPr>
        <p:blipFill>
          <a:blip r:embed="rId2"/>
          <a:stretch>
            <a:fillRect/>
          </a:stretch>
        </p:blipFill>
        <p:spPr>
          <a:xfrm>
            <a:off x="4714876" y="2071678"/>
            <a:ext cx="4038600" cy="2670367"/>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To get rid of dust and dust mites</a:t>
            </a: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Cleaning sleeping areas and bedding will help reduce dust, dust mites, and animal hair.</a:t>
            </a:r>
          </a:p>
          <a:p>
            <a:pPr algn="l" rtl="0"/>
            <a:r>
              <a:rPr lang="en-US" dirty="0" smtClean="0"/>
              <a:t>Covering mattresses and pillows with tightly woven fabrics or plastic, and washing these covers in hot water regularly</a:t>
            </a:r>
          </a:p>
          <a:p>
            <a:pPr algn="l" rtl="0"/>
            <a:r>
              <a:rPr lang="en-US" dirty="0" smtClean="0"/>
              <a:t>If some one in the home is allergic to dust or dust mites, you may want to avoid having carpets, or other fabrics in the home.</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The ideal home is not just a building for shelter.</a:t>
            </a:r>
          </a:p>
          <a:p>
            <a:pPr algn="l" rtl="0"/>
            <a:r>
              <a:rPr lang="en-US" dirty="0" smtClean="0"/>
              <a:t>A healthy home protects against extreme heat and cold, rain and sun, wind, pests, disasters such as floods and earthquakes, and pollution and disease.</a:t>
            </a:r>
          </a:p>
          <a:p>
            <a:pPr algn="l" rtl="0"/>
            <a:endParaRPr lang="en-US" dirty="0" smtClean="0"/>
          </a:p>
          <a:p>
            <a:pPr algn="l" rtl="0"/>
            <a:r>
              <a:rPr lang="en-US" dirty="0" smtClean="0"/>
              <a:t>poor housing, indoor air pollution, pests, and toxic chemicals in household products can cause many illnesses.</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Mold</a:t>
            </a:r>
            <a:endParaRPr lang="ar-SA" b="1" dirty="0"/>
          </a:p>
        </p:txBody>
      </p:sp>
      <p:sp>
        <p:nvSpPr>
          <p:cNvPr id="3" name="عنصر نائب للمحتوى 2"/>
          <p:cNvSpPr>
            <a:spLocks noGrp="1"/>
          </p:cNvSpPr>
          <p:nvPr>
            <p:ph idx="1"/>
          </p:nvPr>
        </p:nvSpPr>
        <p:spPr/>
        <p:txBody>
          <a:bodyPr/>
          <a:lstStyle/>
          <a:p>
            <a:pPr algn="l" rtl="0"/>
            <a:r>
              <a:rPr lang="en-US" dirty="0" smtClean="0"/>
              <a:t>Mold is a kind of fungus, a simple plant that grows on soil and other plants.</a:t>
            </a:r>
          </a:p>
          <a:p>
            <a:pPr algn="l" rtl="0"/>
            <a:endParaRPr lang="en-US" dirty="0" smtClean="0"/>
          </a:p>
          <a:p>
            <a:pPr algn="l" rtl="0"/>
            <a:r>
              <a:rPr lang="en-US" dirty="0" smtClean="0"/>
              <a:t>In the home, it grows on walls, clothing, old or spoiled foods</a:t>
            </a:r>
          </a:p>
          <a:p>
            <a:pPr algn="l" rtl="0"/>
            <a:endParaRPr lang="en-US" dirty="0" smtClean="0"/>
          </a:p>
          <a:p>
            <a:pPr algn="l" rtl="0"/>
            <a:r>
              <a:rPr lang="en-US" dirty="0" smtClean="0"/>
              <a:t>look like black or yellow powder, tiny threads, or white and blue fuzz</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l" rtl="0"/>
            <a:r>
              <a:rPr lang="en-US" dirty="0" smtClean="0"/>
              <a:t>Molds cause breathing problems, headaches, skin irritation, and can trigger asthma attacks and allergic reactions.</a:t>
            </a:r>
          </a:p>
          <a:p>
            <a:pPr algn="l" rtl="0"/>
            <a:endParaRPr lang="en-US" dirty="0" smtClean="0"/>
          </a:p>
          <a:p>
            <a:pPr algn="l" rtl="0"/>
            <a:r>
              <a:rPr lang="en-US" dirty="0" smtClean="0"/>
              <a:t>To prevent and get rid of mold:</a:t>
            </a:r>
          </a:p>
          <a:p>
            <a:pPr algn="l" rtl="0"/>
            <a:r>
              <a:rPr lang="en-US" dirty="0" smtClean="0"/>
              <a:t>Fix leaks in walls, roofs, and pipes.</a:t>
            </a:r>
          </a:p>
          <a:p>
            <a:pPr algn="l" rtl="0"/>
            <a:r>
              <a:rPr lang="en-US" dirty="0" smtClean="0"/>
              <a:t>Improve ventilation. When more air passes through the home, it keeps everything drier and helps prevent mold from growing.</a:t>
            </a:r>
          </a:p>
          <a:p>
            <a:pPr algn="l" rtl="0"/>
            <a:r>
              <a:rPr lang="en-US" dirty="0" smtClean="0"/>
              <a:t>Wash areas where molds grow with bleach solution.</a:t>
            </a:r>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How to make a bleach solution</a:t>
            </a:r>
            <a:endParaRPr lang="ar-SA" dirty="0"/>
          </a:p>
        </p:txBody>
      </p:sp>
      <p:pic>
        <p:nvPicPr>
          <p:cNvPr id="1026" name="Picture 2"/>
          <p:cNvPicPr>
            <a:picLocks noGrp="1" noChangeAspect="1" noChangeArrowheads="1"/>
          </p:cNvPicPr>
          <p:nvPr>
            <p:ph idx="1"/>
          </p:nvPr>
        </p:nvPicPr>
        <p:blipFill>
          <a:blip r:embed="rId2"/>
          <a:srcRect/>
          <a:stretch>
            <a:fillRect/>
          </a:stretch>
        </p:blipFill>
        <p:spPr bwMode="auto">
          <a:xfrm>
            <a:off x="0" y="1857364"/>
            <a:ext cx="9715536" cy="43894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Controlling Pests</a:t>
            </a: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Insect pests, such as cockroaches and rodents (rats and mice), live wherever there are food crumbs, trash, and places to hide.</a:t>
            </a:r>
          </a:p>
          <a:p>
            <a:pPr algn="l" rtl="0"/>
            <a:endParaRPr lang="en-US" dirty="0" smtClean="0"/>
          </a:p>
          <a:p>
            <a:pPr algn="l" rtl="0"/>
            <a:r>
              <a:rPr lang="en-US" dirty="0" smtClean="0"/>
              <a:t>They carry illnesses and are a common cause of allergies and asthma attacks.</a:t>
            </a:r>
          </a:p>
          <a:p>
            <a:pPr algn="l" rtl="0"/>
            <a:endParaRPr lang="en-US" dirty="0" smtClean="0"/>
          </a:p>
          <a:p>
            <a:pPr algn="l" rtl="0"/>
            <a:r>
              <a:rPr lang="en-US" dirty="0" smtClean="0"/>
              <a:t>Unfortunately, the sprays often used to get rid of insects and rodents also cause asthma attacks and other health problems.</a:t>
            </a:r>
            <a:endParaRPr lang="ar-S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prevention</a:t>
            </a:r>
            <a:endParaRPr lang="ar-SA" b="1" dirty="0"/>
          </a:p>
        </p:txBody>
      </p:sp>
      <p:sp>
        <p:nvSpPr>
          <p:cNvPr id="3" name="عنصر نائب للمحتوى 2"/>
          <p:cNvSpPr>
            <a:spLocks noGrp="1"/>
          </p:cNvSpPr>
          <p:nvPr>
            <p:ph idx="1"/>
          </p:nvPr>
        </p:nvSpPr>
        <p:spPr/>
        <p:txBody>
          <a:bodyPr>
            <a:normAutofit lnSpcReduction="10000"/>
          </a:bodyPr>
          <a:lstStyle/>
          <a:p>
            <a:pPr algn="l" rtl="0"/>
            <a:r>
              <a:rPr lang="en-US" dirty="0" smtClean="0"/>
              <a:t>• Sweep and clean regularly to get rid of food scraps</a:t>
            </a:r>
          </a:p>
          <a:p>
            <a:pPr algn="l" rtl="0"/>
            <a:r>
              <a:rPr lang="en-US" dirty="0" smtClean="0"/>
              <a:t>• Clean and dry surfaces where food is prepared after cooking and eating.</a:t>
            </a:r>
          </a:p>
          <a:p>
            <a:pPr algn="l" rtl="0"/>
            <a:r>
              <a:rPr lang="en-US" dirty="0" smtClean="0"/>
              <a:t>• Store food in tightly covered containers.</a:t>
            </a:r>
          </a:p>
          <a:p>
            <a:pPr algn="l" rtl="0"/>
            <a:r>
              <a:rPr lang="en-US" dirty="0" smtClean="0"/>
              <a:t>• Fix leaking pipes and keep sinks dry. Cockroaches and other insects like water.</a:t>
            </a:r>
          </a:p>
          <a:p>
            <a:pPr algn="l" rtl="0"/>
            <a:r>
              <a:rPr lang="en-US" dirty="0" smtClean="0"/>
              <a:t>• Keep household waste in covered containers, and remove it regularly.</a:t>
            </a:r>
          </a:p>
          <a:p>
            <a:pPr algn="l" rtl="0"/>
            <a:r>
              <a:rPr lang="en-US" dirty="0" smtClean="0"/>
              <a:t>• Fill holes and cracks in walls, ceilings, and floors to prevent pests from entering.</a:t>
            </a:r>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عنصر نائب للتاريخ 3"/>
          <p:cNvSpPr>
            <a:spLocks noGrp="1"/>
          </p:cNvSpPr>
          <p:nvPr>
            <p:ph type="dt" sz="quarter" idx="10"/>
          </p:nvPr>
        </p:nvSpPr>
        <p:spPr>
          <a:noFill/>
        </p:spPr>
        <p:txBody>
          <a:bodyPr/>
          <a:lstStyle/>
          <a:p>
            <a:r>
              <a:rPr lang="en-US"/>
              <a:t>N5290, Sept. 27, 2004</a:t>
            </a:r>
          </a:p>
        </p:txBody>
      </p:sp>
      <p:sp>
        <p:nvSpPr>
          <p:cNvPr id="17411" name="Rectangle 2"/>
          <p:cNvSpPr>
            <a:spLocks noGrp="1" noChangeArrowheads="1"/>
          </p:cNvSpPr>
          <p:nvPr>
            <p:ph type="title"/>
          </p:nvPr>
        </p:nvSpPr>
        <p:spPr/>
        <p:txBody>
          <a:bodyPr/>
          <a:lstStyle/>
          <a:p>
            <a:pPr eaLnBrk="1" hangingPunct="1"/>
            <a:r>
              <a:rPr lang="en-US" dirty="0" smtClean="0"/>
              <a:t>Scenario #1</a:t>
            </a:r>
          </a:p>
        </p:txBody>
      </p:sp>
      <p:sp>
        <p:nvSpPr>
          <p:cNvPr id="17412" name="Rectangle 3"/>
          <p:cNvSpPr>
            <a:spLocks noGrp="1" noChangeArrowheads="1"/>
          </p:cNvSpPr>
          <p:nvPr>
            <p:ph type="body" idx="1"/>
          </p:nvPr>
        </p:nvSpPr>
        <p:spPr/>
        <p:txBody>
          <a:bodyPr/>
          <a:lstStyle/>
          <a:p>
            <a:pPr algn="l" rtl="0" eaLnBrk="1" hangingPunct="1"/>
            <a:r>
              <a:rPr lang="en-US" sz="2400" i="1" dirty="0" smtClean="0"/>
              <a:t>A mother tells you that she arrived home last Wednesday to discover that the lawn care company had sprayed.  There was a strong odor, and liquid could be seen on the grass and furniture.  After playing outdoors that afternoon, her child developed nausea and vomiting, with some sweating but no fever.  She also had mild tremors.  Her pediatrician diagnosed her child with “flu” (GI virus). However, she is asking you if you think the pesticides may have had something to do with her child’s illness.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عنصر نائب للتاريخ 3"/>
          <p:cNvSpPr>
            <a:spLocks noGrp="1"/>
          </p:cNvSpPr>
          <p:nvPr>
            <p:ph type="dt" sz="quarter" idx="10"/>
          </p:nvPr>
        </p:nvSpPr>
        <p:spPr>
          <a:noFill/>
        </p:spPr>
        <p:txBody>
          <a:bodyPr/>
          <a:lstStyle/>
          <a:p>
            <a:r>
              <a:rPr lang="en-US"/>
              <a:t>N5290, Sept. 27, 2004</a:t>
            </a:r>
          </a:p>
        </p:txBody>
      </p:sp>
      <p:sp>
        <p:nvSpPr>
          <p:cNvPr id="18435" name="Rectangle 2"/>
          <p:cNvSpPr>
            <a:spLocks noGrp="1" noChangeArrowheads="1"/>
          </p:cNvSpPr>
          <p:nvPr>
            <p:ph type="title"/>
          </p:nvPr>
        </p:nvSpPr>
        <p:spPr/>
        <p:txBody>
          <a:bodyPr>
            <a:normAutofit/>
          </a:bodyPr>
          <a:lstStyle/>
          <a:p>
            <a:pPr eaLnBrk="1" hangingPunct="1"/>
            <a:endParaRPr lang="en-US" dirty="0" smtClean="0"/>
          </a:p>
        </p:txBody>
      </p:sp>
      <p:sp>
        <p:nvSpPr>
          <p:cNvPr id="18436" name="Rectangle 3"/>
          <p:cNvSpPr>
            <a:spLocks noGrp="1" noChangeArrowheads="1"/>
          </p:cNvSpPr>
          <p:nvPr>
            <p:ph type="body" idx="1"/>
          </p:nvPr>
        </p:nvSpPr>
        <p:spPr/>
        <p:txBody>
          <a:bodyPr/>
          <a:lstStyle/>
          <a:p>
            <a:pPr algn="l" rtl="0" eaLnBrk="1" hangingPunct="1"/>
            <a:r>
              <a:rPr lang="en-US" dirty="0" smtClean="0"/>
              <a:t>Do you think that pesticide poisoning (or poisoning by other environmental toxicants) could be misdiagnosed?</a:t>
            </a:r>
          </a:p>
          <a:p>
            <a:pPr algn="l" rtl="0" eaLnBrk="1" hangingPunct="1"/>
            <a:endParaRPr lang="en-US" dirty="0" smtClean="0"/>
          </a:p>
          <a:p>
            <a:pPr algn="l" rtl="0" eaLnBrk="1" hangingPunct="1"/>
            <a:r>
              <a:rPr lang="en-US" dirty="0" smtClean="0"/>
              <a:t>If the child in this scenario did develop illness from the pesticides, why didn’t her mother get sick?</a:t>
            </a:r>
          </a:p>
          <a:p>
            <a:pPr algn="l" rtl="0" eaLnBrk="1" hangingPunct="1"/>
            <a:endParaRPr lang="en-US"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عنصر نائب للتاريخ 3"/>
          <p:cNvSpPr>
            <a:spLocks noGrp="1"/>
          </p:cNvSpPr>
          <p:nvPr>
            <p:ph type="dt" sz="quarter" idx="10"/>
          </p:nvPr>
        </p:nvSpPr>
        <p:spPr>
          <a:noFill/>
        </p:spPr>
        <p:txBody>
          <a:bodyPr/>
          <a:lstStyle/>
          <a:p>
            <a:r>
              <a:rPr lang="en-US"/>
              <a:t>N5290, Sept. 27, 2004</a:t>
            </a:r>
          </a:p>
        </p:txBody>
      </p:sp>
      <p:sp>
        <p:nvSpPr>
          <p:cNvPr id="19459" name="Rectangle 2"/>
          <p:cNvSpPr>
            <a:spLocks noGrp="1" noChangeArrowheads="1"/>
          </p:cNvSpPr>
          <p:nvPr>
            <p:ph type="title"/>
          </p:nvPr>
        </p:nvSpPr>
        <p:spPr/>
        <p:txBody>
          <a:bodyPr/>
          <a:lstStyle/>
          <a:p>
            <a:pPr eaLnBrk="1" hangingPunct="1"/>
            <a:r>
              <a:rPr lang="en-US" smtClean="0"/>
              <a:t>Principles and Concepts</a:t>
            </a:r>
          </a:p>
        </p:txBody>
      </p:sp>
      <p:sp>
        <p:nvSpPr>
          <p:cNvPr id="19460" name="Rectangle 3"/>
          <p:cNvSpPr>
            <a:spLocks noGrp="1" noChangeArrowheads="1"/>
          </p:cNvSpPr>
          <p:nvPr>
            <p:ph type="body" idx="1"/>
          </p:nvPr>
        </p:nvSpPr>
        <p:spPr>
          <a:xfrm>
            <a:off x="809625" y="2430463"/>
            <a:ext cx="7958138" cy="3665537"/>
          </a:xfrm>
        </p:spPr>
        <p:txBody>
          <a:bodyPr/>
          <a:lstStyle/>
          <a:p>
            <a:pPr algn="l" rtl="0" eaLnBrk="1" hangingPunct="1"/>
            <a:r>
              <a:rPr lang="en-US" dirty="0" smtClean="0"/>
              <a:t>Environmental health effects may mimic other conditions</a:t>
            </a:r>
          </a:p>
          <a:p>
            <a:pPr algn="l" rtl="0" eaLnBrk="1" hangingPunct="1"/>
            <a:endParaRPr lang="en-US" dirty="0" smtClean="0"/>
          </a:p>
          <a:p>
            <a:pPr algn="l" rtl="0"/>
            <a:r>
              <a:rPr lang="en-US" dirty="0" smtClean="0"/>
              <a:t>Children’s behavior may increase susceptibility to environmental toxicants.</a:t>
            </a:r>
          </a:p>
          <a:p>
            <a:pPr algn="l" rtl="0" eaLnBrk="1" hangingPunct="1"/>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Health Effects</a:t>
            </a:r>
            <a:br>
              <a:rPr lang="en-US" b="1" dirty="0" smtClean="0"/>
            </a:br>
            <a:r>
              <a:rPr lang="en-US" b="1" dirty="0" smtClean="0"/>
              <a:t>of Pesticides</a:t>
            </a: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A pesticide is any substance intended to destroy, prevent, or repel pests, such as insects, weeds, fungi, and rodents.</a:t>
            </a:r>
          </a:p>
          <a:p>
            <a:pPr algn="l" rtl="0"/>
            <a:endParaRPr lang="en-US" dirty="0" smtClean="0"/>
          </a:p>
          <a:p>
            <a:pPr algn="l" rtl="0"/>
            <a:r>
              <a:rPr lang="en-US" dirty="0" smtClean="0"/>
              <a:t>Children develop leukemia three to nine times more often when pesticides are used around their homes.</a:t>
            </a:r>
          </a:p>
          <a:p>
            <a:pPr algn="l" rtl="0"/>
            <a:endParaRPr lang="en-US" dirty="0" smtClean="0"/>
          </a:p>
          <a:p>
            <a:pPr algn="l" rtl="0"/>
            <a:r>
              <a:rPr lang="en-US" dirty="0" smtClean="0"/>
              <a:t>Brain tumors and other cancers in children have been linked with exposures to insecticides.</a:t>
            </a:r>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1142984"/>
            <a:ext cx="8229600" cy="1143000"/>
          </a:xfrm>
        </p:spPr>
        <p:txBody>
          <a:bodyPr>
            <a:noAutofit/>
          </a:bodyPr>
          <a:lstStyle/>
          <a:p>
            <a:r>
              <a:rPr lang="en-US" sz="3200" b="1" dirty="0" smtClean="0"/>
              <a:t/>
            </a:r>
            <a:br>
              <a:rPr lang="en-US" sz="3200" b="1" dirty="0" smtClean="0"/>
            </a:br>
            <a:r>
              <a:rPr lang="en-US" sz="3200" b="1" dirty="0" smtClean="0"/>
              <a:t/>
            </a:r>
            <a:br>
              <a:rPr lang="en-US" sz="3200" b="1" dirty="0" smtClean="0"/>
            </a:br>
            <a:r>
              <a:rPr lang="en-US" sz="3200" b="1" dirty="0" smtClean="0"/>
              <a:t/>
            </a:r>
            <a:br>
              <a:rPr lang="en-US" sz="3200" b="1" dirty="0" smtClean="0"/>
            </a:br>
            <a:r>
              <a:rPr lang="en-US" sz="3200" b="1" dirty="0" smtClean="0"/>
              <a:t>Symptoms </a:t>
            </a:r>
            <a:r>
              <a:rPr lang="en-US" sz="3200" b="1" dirty="0" err="1" smtClean="0"/>
              <a:t>Accsociated</a:t>
            </a:r>
            <a:r>
              <a:rPr lang="en-US" sz="3200" b="1" dirty="0" smtClean="0"/>
              <a:t> with Selected Pesticide(s)</a:t>
            </a:r>
            <a:br>
              <a:rPr lang="en-US" sz="3200" b="1" dirty="0" smtClean="0"/>
            </a:br>
            <a:endParaRPr lang="ar-SA" sz="3200" dirty="0"/>
          </a:p>
        </p:txBody>
      </p:sp>
      <p:pic>
        <p:nvPicPr>
          <p:cNvPr id="2050" name="Picture 2"/>
          <p:cNvPicPr>
            <a:picLocks noGrp="1" noChangeAspect="1" noChangeArrowheads="1"/>
          </p:cNvPicPr>
          <p:nvPr>
            <p:ph idx="1"/>
          </p:nvPr>
        </p:nvPicPr>
        <p:blipFill>
          <a:blip r:embed="rId2"/>
          <a:srcRect/>
          <a:stretch>
            <a:fillRect/>
          </a:stretch>
        </p:blipFill>
        <p:spPr bwMode="auto">
          <a:xfrm>
            <a:off x="0" y="1935163"/>
            <a:ext cx="9144000" cy="49228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Poor ventilation</a:t>
            </a:r>
            <a:endParaRPr lang="ar-SA" dirty="0"/>
          </a:p>
        </p:txBody>
      </p:sp>
      <p:sp>
        <p:nvSpPr>
          <p:cNvPr id="3" name="عنصر نائب للمحتوى 2"/>
          <p:cNvSpPr>
            <a:spLocks noGrp="1"/>
          </p:cNvSpPr>
          <p:nvPr>
            <p:ph idx="1"/>
          </p:nvPr>
        </p:nvSpPr>
        <p:spPr/>
        <p:txBody>
          <a:bodyPr/>
          <a:lstStyle/>
          <a:p>
            <a:pPr algn="l" rtl="0"/>
            <a:r>
              <a:rPr lang="en-US" dirty="0" smtClean="0"/>
              <a:t>Ventilation is the way fresh air moves into a room or building, and how old and polluted air moves out.</a:t>
            </a:r>
          </a:p>
          <a:p>
            <a:pPr algn="l" rtl="0"/>
            <a:endParaRPr lang="en-US" dirty="0" smtClean="0"/>
          </a:p>
          <a:p>
            <a:pPr algn="l" rtl="0"/>
            <a:r>
              <a:rPr lang="en-US" dirty="0" smtClean="0"/>
              <a:t>Poor  </a:t>
            </a:r>
            <a:r>
              <a:rPr lang="en-US" dirty="0" smtClean="0"/>
              <a:t>ventilation traps moisture in the house, causing dampness and mold.</a:t>
            </a:r>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Pest control without chemicals</a:t>
            </a:r>
            <a:endParaRPr lang="ar-SA" b="1" dirty="0"/>
          </a:p>
        </p:txBody>
      </p:sp>
      <p:sp>
        <p:nvSpPr>
          <p:cNvPr id="3" name="عنصر نائب للمحتوى 2"/>
          <p:cNvSpPr>
            <a:spLocks noGrp="1"/>
          </p:cNvSpPr>
          <p:nvPr>
            <p:ph idx="1"/>
          </p:nvPr>
        </p:nvSpPr>
        <p:spPr/>
        <p:txBody>
          <a:bodyPr>
            <a:normAutofit/>
          </a:bodyPr>
          <a:lstStyle/>
          <a:p>
            <a:pPr algn="l" rtl="0"/>
            <a:r>
              <a:rPr lang="en-US" b="1" dirty="0" smtClean="0"/>
              <a:t>For cockroaches</a:t>
            </a:r>
            <a:r>
              <a:rPr lang="en-US" dirty="0" smtClean="0"/>
              <a:t>, mix boric acid with water to make a thick paste. Add corn flour and make little balls. Leave them around the house,</a:t>
            </a:r>
          </a:p>
          <a:p>
            <a:pPr algn="l" rtl="0"/>
            <a:endParaRPr lang="en-US" dirty="0" smtClean="0"/>
          </a:p>
          <a:p>
            <a:pPr algn="l" rtl="0"/>
            <a:r>
              <a:rPr lang="en-US" b="1" dirty="0" smtClean="0"/>
              <a:t>For ants</a:t>
            </a:r>
            <a:r>
              <a:rPr lang="en-US" dirty="0" smtClean="0"/>
              <a:t>, sprinkle red chili powder, dried peppermint</a:t>
            </a:r>
            <a:r>
              <a:rPr lang="en-US" b="1" dirty="0" smtClean="0"/>
              <a:t>, </a:t>
            </a:r>
            <a:r>
              <a:rPr lang="en-US" dirty="0" smtClean="0"/>
              <a:t>or crushed cinnamon where they enter.</a:t>
            </a:r>
          </a:p>
          <a:p>
            <a:pPr algn="l" rtl="0"/>
            <a:endParaRPr lang="en-US" dirty="0" smtClean="0"/>
          </a:p>
          <a:p>
            <a:pPr algn="l" rtl="0"/>
            <a:r>
              <a:rPr lang="en-US" b="1" dirty="0" smtClean="0"/>
              <a:t>For flies</a:t>
            </a:r>
            <a:r>
              <a:rPr lang="en-US" dirty="0" smtClean="0"/>
              <a:t>, soak crushed basil leaves in water for 24 hours. Filter and spray onto flies.</a:t>
            </a:r>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642918"/>
            <a:ext cx="8229600" cy="1143000"/>
          </a:xfrm>
        </p:spPr>
        <p:txBody>
          <a:bodyPr>
            <a:normAutofit fontScale="90000"/>
          </a:bodyPr>
          <a:lstStyle/>
          <a:p>
            <a:r>
              <a:rPr lang="en-US" b="1" dirty="0" smtClean="0"/>
              <a:t>Common Dangerous Household Products</a:t>
            </a:r>
            <a:endParaRPr lang="ar-SA" b="1" dirty="0"/>
          </a:p>
        </p:txBody>
      </p:sp>
      <p:sp>
        <p:nvSpPr>
          <p:cNvPr id="3" name="عنصر نائب للمحتوى 2"/>
          <p:cNvSpPr>
            <a:spLocks noGrp="1"/>
          </p:cNvSpPr>
          <p:nvPr>
            <p:ph idx="1"/>
          </p:nvPr>
        </p:nvSpPr>
        <p:spPr/>
        <p:txBody>
          <a:bodyPr/>
          <a:lstStyle/>
          <a:p>
            <a:pPr lvl="0" algn="just" rtl="0"/>
            <a:r>
              <a:rPr lang="en-US" dirty="0" smtClean="0"/>
              <a:t>Disinfectants</a:t>
            </a:r>
            <a:endParaRPr lang="en-US" b="1" dirty="0" smtClean="0"/>
          </a:p>
          <a:p>
            <a:pPr lvl="0" algn="l" rtl="0"/>
            <a:r>
              <a:rPr lang="en-US" dirty="0" smtClean="0"/>
              <a:t>Cleaning agents &amp; solvents</a:t>
            </a:r>
            <a:endParaRPr lang="en-US" b="1" dirty="0" smtClean="0"/>
          </a:p>
          <a:p>
            <a:pPr lvl="0" algn="l" rtl="0"/>
            <a:r>
              <a:rPr lang="en-US" b="1" dirty="0" smtClean="0"/>
              <a:t>Bleaches</a:t>
            </a:r>
          </a:p>
          <a:p>
            <a:pPr lvl="0" algn="l" rtl="0"/>
            <a:r>
              <a:rPr lang="en-US" b="1" dirty="0" smtClean="0"/>
              <a:t>Window cleaner</a:t>
            </a:r>
          </a:p>
          <a:p>
            <a:pPr lvl="0" algn="l" rtl="0"/>
            <a:r>
              <a:rPr lang="en-US" b="1" dirty="0" smtClean="0"/>
              <a:t>Carpet cleaner</a:t>
            </a:r>
          </a:p>
          <a:p>
            <a:pPr lvl="0" algn="l" rtl="0"/>
            <a:r>
              <a:rPr lang="en-US" b="1" dirty="0" smtClean="0"/>
              <a:t>Oven &amp; drain cleaners</a:t>
            </a:r>
          </a:p>
          <a:p>
            <a:pPr lvl="0" algn="l" rtl="0"/>
            <a:r>
              <a:rPr lang="en-US" b="1" dirty="0" smtClean="0"/>
              <a:t>Dry-cleaning fluids, spot removers</a:t>
            </a:r>
          </a:p>
          <a:p>
            <a:pPr lvl="0" algn="l" rtl="0"/>
            <a:r>
              <a:rPr lang="en-US" b="1" dirty="0" smtClean="0"/>
              <a:t>Paint &amp; varnish solvents</a:t>
            </a:r>
          </a:p>
          <a:p>
            <a:pPr algn="l" rtl="0"/>
            <a:endParaRPr lang="ar-S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lgn="just" rtl="0"/>
            <a:r>
              <a:rPr lang="en-US" dirty="0" smtClean="0"/>
              <a:t>Pesticides</a:t>
            </a:r>
            <a:endParaRPr lang="en-US" b="1" dirty="0" smtClean="0"/>
          </a:p>
          <a:p>
            <a:pPr lvl="0" algn="l" rtl="0"/>
            <a:r>
              <a:rPr lang="en-US" dirty="0" smtClean="0"/>
              <a:t>Emissions from heating or cooling devices</a:t>
            </a:r>
            <a:endParaRPr lang="en-US" b="1" dirty="0" smtClean="0"/>
          </a:p>
          <a:p>
            <a:pPr lvl="0" algn="l" rtl="0"/>
            <a:r>
              <a:rPr lang="en-US" b="1" dirty="0" smtClean="0"/>
              <a:t>Indoor use of charcoal grill</a:t>
            </a:r>
          </a:p>
          <a:p>
            <a:pPr lvl="0" algn="l" rtl="0"/>
            <a:r>
              <a:rPr lang="en-US" b="1" dirty="0" smtClean="0"/>
              <a:t>Leaks from refrigerator or A/C cooling systems</a:t>
            </a:r>
            <a:endParaRPr lang="en-US" b="1"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ARTIFICIAL LIGHT</a:t>
            </a:r>
            <a:endParaRPr lang="ar-SA" b="1" dirty="0"/>
          </a:p>
        </p:txBody>
      </p:sp>
      <p:sp>
        <p:nvSpPr>
          <p:cNvPr id="3" name="عنصر نائب للمحتوى 2"/>
          <p:cNvSpPr>
            <a:spLocks noGrp="1"/>
          </p:cNvSpPr>
          <p:nvPr>
            <p:ph idx="1"/>
          </p:nvPr>
        </p:nvSpPr>
        <p:spPr/>
        <p:txBody>
          <a:bodyPr/>
          <a:lstStyle/>
          <a:p>
            <a:pPr algn="l" rtl="0"/>
            <a:r>
              <a:rPr lang="en-US" dirty="0" smtClean="0"/>
              <a:t>Poor lighting conditions can cause eye strain and irritation as well as headaches and may increase sensitivity to certain contaminants.</a:t>
            </a:r>
          </a:p>
          <a:p>
            <a:pPr algn="l" rtl="0"/>
            <a:endParaRPr lang="en-US" dirty="0" smtClean="0"/>
          </a:p>
          <a:p>
            <a:pPr algn="l" rtl="0"/>
            <a:r>
              <a:rPr lang="en-US" dirty="0" smtClean="0"/>
              <a:t>The position of the light source in relation to both the viewed surface and the eye is critical. For example, light in front of a desk that strikes the surface and is reflected into the eye can create considerable eye strain.</a:t>
            </a:r>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The best position of light source is to be behind and to the left of the desk you work on.</a:t>
            </a:r>
            <a:endParaRPr lang="ar-S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TEMPERATURE</a:t>
            </a:r>
            <a:endParaRPr lang="ar-SA" b="1" dirty="0"/>
          </a:p>
        </p:txBody>
      </p:sp>
      <p:sp>
        <p:nvSpPr>
          <p:cNvPr id="3" name="عنصر نائب للمحتوى 2"/>
          <p:cNvSpPr>
            <a:spLocks noGrp="1"/>
          </p:cNvSpPr>
          <p:nvPr>
            <p:ph idx="1"/>
          </p:nvPr>
        </p:nvSpPr>
        <p:spPr/>
        <p:txBody>
          <a:bodyPr/>
          <a:lstStyle/>
          <a:p>
            <a:pPr algn="l" rtl="0"/>
            <a:r>
              <a:rPr lang="en-US" dirty="0" smtClean="0"/>
              <a:t>Recommended temperatures typically range from 68°F to 74°F for the winter and from 73°F to 78°F during the summer with the difference being responsive to both variations in clothing and applicable relative humidity.</a:t>
            </a:r>
          </a:p>
          <a:p>
            <a:pPr algn="l" rtl="0"/>
            <a:endParaRPr lang="en-US" dirty="0" smtClean="0"/>
          </a:p>
          <a:p>
            <a:pPr algn="l" rtl="0"/>
            <a:r>
              <a:rPr lang="en-US" dirty="0" smtClean="0"/>
              <a:t>higher temperatures can affect mental acuity. A reduction in mental work capacity has been observed when temperatures exceeded 24°C (75°F).</a:t>
            </a:r>
          </a:p>
          <a:p>
            <a:pPr algn="l" rtl="0"/>
            <a:endParaRPr lang="en-US" dirty="0" smtClean="0"/>
          </a:p>
          <a:p>
            <a:pPr algn="l" rtl="0"/>
            <a:r>
              <a:rPr lang="en-US" smtClean="0"/>
              <a:t>(C=(F-32) *5/9)	</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To know if your house has poor ventilation, look for these signs:</a:t>
            </a:r>
            <a:endParaRPr lang="ar-SA" dirty="0"/>
          </a:p>
        </p:txBody>
      </p:sp>
      <p:sp>
        <p:nvSpPr>
          <p:cNvPr id="3" name="عنصر نائب للمحتوى 2"/>
          <p:cNvSpPr>
            <a:spLocks noGrp="1"/>
          </p:cNvSpPr>
          <p:nvPr>
            <p:ph idx="1"/>
          </p:nvPr>
        </p:nvSpPr>
        <p:spPr/>
        <p:txBody>
          <a:bodyPr/>
          <a:lstStyle/>
          <a:p>
            <a:pPr algn="l" rtl="0"/>
            <a:r>
              <a:rPr lang="en-US" dirty="0" smtClean="0"/>
              <a:t>Moisture collects on windows or walls.</a:t>
            </a:r>
          </a:p>
          <a:p>
            <a:pPr algn="l" rtl="0"/>
            <a:r>
              <a:rPr lang="en-US" dirty="0" smtClean="0"/>
              <a:t>Clothing, bedding, or walls grow mold.</a:t>
            </a:r>
          </a:p>
          <a:p>
            <a:pPr algn="l" rtl="0"/>
            <a:r>
              <a:rPr lang="en-US" dirty="0" smtClean="0"/>
              <a:t>Bad smells from toilets or sewers stay in the house.</a:t>
            </a:r>
          </a:p>
          <a:p>
            <a:pPr algn="l" rtl="0"/>
            <a:r>
              <a:rPr lang="en-US" dirty="0" smtClean="0"/>
              <a:t>Smoke stays in the house from cooking or heating.</a:t>
            </a:r>
          </a:p>
          <a:p>
            <a:pPr algn="l" rtl="0"/>
            <a:r>
              <a:rPr lang="en-US" dirty="0" smtClean="0"/>
              <a:t>If you cook with gas and often suffer from dizziness and confusion, this may be a sign of poor ventilation or a gas leak.</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Carbon monoxide (CO) poisoning</a:t>
            </a:r>
            <a:endParaRPr lang="ar-SA" dirty="0"/>
          </a:p>
        </p:txBody>
      </p:sp>
      <p:sp>
        <p:nvSpPr>
          <p:cNvPr id="3" name="عنصر نائب للمحتوى 2"/>
          <p:cNvSpPr>
            <a:spLocks noGrp="1"/>
          </p:cNvSpPr>
          <p:nvPr>
            <p:ph idx="1"/>
          </p:nvPr>
        </p:nvSpPr>
        <p:spPr/>
        <p:txBody>
          <a:bodyPr/>
          <a:lstStyle/>
          <a:p>
            <a:pPr algn="l" rtl="0"/>
            <a:r>
              <a:rPr lang="en-US" dirty="0" smtClean="0"/>
              <a:t>Carbon monoxide is a colorless, odorless gas produced from the incomplete burning of virtually any combustible product. It may accumulate indoors as a result of tobacco smoking, poorly ventilated appliances, and attached garages.</a:t>
            </a:r>
          </a:p>
          <a:p>
            <a:pPr algn="l" rtl="0"/>
            <a:endParaRPr lang="en-US" dirty="0" smtClean="0"/>
          </a:p>
          <a:p>
            <a:pPr algn="l" rtl="0"/>
            <a:r>
              <a:rPr lang="en-US" dirty="0" smtClean="0"/>
              <a:t>Heating without ventilation can be dangerous. In a poorly ventilated space, CO can cause serious illness, or even death</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Signs</a:t>
            </a:r>
            <a:endParaRPr lang="ar-SA" dirty="0"/>
          </a:p>
        </p:txBody>
      </p:sp>
      <p:sp>
        <p:nvSpPr>
          <p:cNvPr id="3" name="عنصر نائب للمحتوى 2"/>
          <p:cNvSpPr>
            <a:spLocks noGrp="1"/>
          </p:cNvSpPr>
          <p:nvPr>
            <p:ph idx="1"/>
          </p:nvPr>
        </p:nvSpPr>
        <p:spPr/>
        <p:txBody>
          <a:bodyPr>
            <a:normAutofit/>
          </a:bodyPr>
          <a:lstStyle/>
          <a:p>
            <a:pPr algn="l" rtl="0"/>
            <a:r>
              <a:rPr lang="en-US" dirty="0" smtClean="0"/>
              <a:t>CO poisoning seems at first like flu, but without fever. Signs include headache, fatigue, shortness of breath, nausea, and dizziness.</a:t>
            </a:r>
          </a:p>
          <a:p>
            <a:pPr algn="l" rtl="0"/>
            <a:endParaRPr lang="en-US" dirty="0" smtClean="0"/>
          </a:p>
          <a:p>
            <a:pPr algn="l" rtl="0"/>
            <a:r>
              <a:rPr lang="en-US" sz="3200" b="1" dirty="0" smtClean="0"/>
              <a:t>Prevention</a:t>
            </a:r>
            <a:r>
              <a:rPr lang="en-US" b="1" dirty="0" smtClean="0"/>
              <a:t>: </a:t>
            </a:r>
          </a:p>
          <a:p>
            <a:pPr algn="l" rtl="0"/>
            <a:r>
              <a:rPr lang="en-US" b="1" dirty="0" smtClean="0"/>
              <a:t>The best way to prevent CO poisoning is to make sure your home has good ventilation.</a:t>
            </a:r>
          </a:p>
          <a:p>
            <a:pPr algn="l" rtl="0"/>
            <a:r>
              <a:rPr lang="en-US" b="1" dirty="0" smtClean="0"/>
              <a:t>Do not use gas appliances such as stove tops, ovens, or clothes dryers to heat your home</a:t>
            </a:r>
            <a:endParaRPr lang="ar-SA"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Cigarette smoke</a:t>
            </a:r>
            <a:endParaRPr lang="ar-SA" dirty="0"/>
          </a:p>
        </p:txBody>
      </p:sp>
      <p:sp>
        <p:nvSpPr>
          <p:cNvPr id="3" name="عنصر نائب للمحتوى 2"/>
          <p:cNvSpPr>
            <a:spLocks noGrp="1"/>
          </p:cNvSpPr>
          <p:nvPr>
            <p:ph idx="1"/>
          </p:nvPr>
        </p:nvSpPr>
        <p:spPr/>
        <p:txBody>
          <a:bodyPr/>
          <a:lstStyle/>
          <a:p>
            <a:pPr algn="l" rtl="0"/>
            <a:r>
              <a:rPr lang="en-US" dirty="0" smtClean="0"/>
              <a:t>Smoking tobacco can cause many health problems for the smoker and for other people exposed to the smoke.</a:t>
            </a:r>
          </a:p>
          <a:p>
            <a:pPr algn="l" rtl="0"/>
            <a:endParaRPr lang="en-US" dirty="0" smtClean="0"/>
          </a:p>
          <a:p>
            <a:pPr algn="l" rtl="0"/>
            <a:r>
              <a:rPr lang="en-US" dirty="0" smtClean="0"/>
              <a:t>Health problems from smoking include:</a:t>
            </a:r>
          </a:p>
          <a:p>
            <a:pPr algn="l" rtl="0"/>
            <a:r>
              <a:rPr lang="en-US" dirty="0" smtClean="0"/>
              <a:t>serious lung diseases, • such as lung cancer, emphysema, and chronic bronchitis.</a:t>
            </a:r>
          </a:p>
          <a:p>
            <a:pPr algn="l" rtl="0"/>
            <a:r>
              <a:rPr lang="en-US" dirty="0" smtClean="0"/>
              <a:t>• heart disease, heart attack, stroke, and high blood pressure.</a:t>
            </a:r>
          </a:p>
          <a:p>
            <a:pPr algn="l" rtl="0"/>
            <a:r>
              <a:rPr lang="en-US" dirty="0" smtClean="0"/>
              <a:t>• cancer of the mouth, throat, neck and bladder.</a:t>
            </a: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Second-hand smoke is the mixture of smoke that comes from cigarettes, pipes, and cigars, plus the smoke breathed out by the smoker.</a:t>
            </a:r>
          </a:p>
          <a:p>
            <a:pPr algn="l" rtl="0"/>
            <a:endParaRPr lang="en-US" dirty="0" smtClean="0"/>
          </a:p>
          <a:p>
            <a:pPr algn="l" rtl="0"/>
            <a:r>
              <a:rPr lang="en-US" dirty="0" smtClean="0"/>
              <a:t>Second-hand smoke makes smoking dangerous for everyone who lives with a smoker, especially children. It causes the same health problems as does smoking.</a:t>
            </a: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Secondhand smoke each year is responsible for: about 3,400 lung cancer deaths in non-smoking adults </a:t>
            </a:r>
          </a:p>
          <a:p>
            <a:pPr algn="l" rtl="0"/>
            <a:endParaRPr lang="en-US" dirty="0" smtClean="0"/>
          </a:p>
          <a:p>
            <a:pPr algn="l" rtl="0"/>
            <a:r>
              <a:rPr lang="en-US" dirty="0" smtClean="0"/>
              <a:t>Cigarette smoke is a complex mixture of chemicals produced by the burning of tobacco and the additives. The smoke contains tar, which is made up of more than 4,000 chemicals, including over 60 known to cause cancer.</a:t>
            </a:r>
          </a:p>
          <a:p>
            <a:pPr algn="l" rtl="0"/>
            <a:endParaRPr lang="en-US" dirty="0" smtClean="0"/>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366</TotalTime>
  <Words>1678</Words>
  <Application>Microsoft Office PowerPoint</Application>
  <PresentationFormat>عرض على الشاشة (3:4)‏</PresentationFormat>
  <Paragraphs>149</Paragraphs>
  <Slides>35</Slides>
  <Notes>3</Notes>
  <HiddenSlides>0</HiddenSlides>
  <MMClips>0</MMClips>
  <ScaleCrop>false</ScaleCrop>
  <HeadingPairs>
    <vt:vector size="4" baseType="variant">
      <vt:variant>
        <vt:lpstr>سمة</vt:lpstr>
      </vt:variant>
      <vt:variant>
        <vt:i4>1</vt:i4>
      </vt:variant>
      <vt:variant>
        <vt:lpstr>عناوين الشرائح</vt:lpstr>
      </vt:variant>
      <vt:variant>
        <vt:i4>35</vt:i4>
      </vt:variant>
    </vt:vector>
  </HeadingPairs>
  <TitlesOfParts>
    <vt:vector size="36" baseType="lpstr">
      <vt:lpstr>تدفق</vt:lpstr>
      <vt:lpstr>A Healthy Home</vt:lpstr>
      <vt:lpstr>الشريحة 2</vt:lpstr>
      <vt:lpstr>Poor ventilation</vt:lpstr>
      <vt:lpstr>To know if your house has poor ventilation, look for these signs:</vt:lpstr>
      <vt:lpstr>Carbon monoxide (CO) poisoning</vt:lpstr>
      <vt:lpstr>Signs</vt:lpstr>
      <vt:lpstr>Cigarette smoke</vt:lpstr>
      <vt:lpstr>الشريحة 8</vt:lpstr>
      <vt:lpstr>الشريحة 9</vt:lpstr>
      <vt:lpstr>الشريحة 10</vt:lpstr>
      <vt:lpstr>الشريحة 11</vt:lpstr>
      <vt:lpstr>To stop or help someone stop smoking</vt:lpstr>
      <vt:lpstr>Some ways to help break the addiction and stop smoking include: </vt:lpstr>
      <vt:lpstr>Dust and dust mites</vt:lpstr>
      <vt:lpstr>الشريحة 15</vt:lpstr>
      <vt:lpstr>الشريحة 16</vt:lpstr>
      <vt:lpstr>typical symptoms of an allergy to dust mites:  </vt:lpstr>
      <vt:lpstr>الشريحة 18</vt:lpstr>
      <vt:lpstr>To get rid of dust and dust mites</vt:lpstr>
      <vt:lpstr>Mold</vt:lpstr>
      <vt:lpstr>الشريحة 21</vt:lpstr>
      <vt:lpstr>How to make a bleach solution</vt:lpstr>
      <vt:lpstr>Controlling Pests</vt:lpstr>
      <vt:lpstr>prevention</vt:lpstr>
      <vt:lpstr>Scenario #1</vt:lpstr>
      <vt:lpstr>الشريحة 26</vt:lpstr>
      <vt:lpstr>Principles and Concepts</vt:lpstr>
      <vt:lpstr>Health Effects of Pesticides</vt:lpstr>
      <vt:lpstr>   Symptoms Accsociated with Selected Pesticide(s) </vt:lpstr>
      <vt:lpstr>Pest control without chemicals</vt:lpstr>
      <vt:lpstr>Common Dangerous Household Products</vt:lpstr>
      <vt:lpstr>الشريحة 32</vt:lpstr>
      <vt:lpstr>ARTIFICIAL LIGHT</vt:lpstr>
      <vt:lpstr>الشريحة 34</vt:lpstr>
      <vt:lpstr>TEMPERATURE</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Healthy Home</dc:title>
  <dc:creator>USER</dc:creator>
  <cp:lastModifiedBy>vortex-pc</cp:lastModifiedBy>
  <cp:revision>57</cp:revision>
  <dcterms:created xsi:type="dcterms:W3CDTF">2010-09-15T14:20:31Z</dcterms:created>
  <dcterms:modified xsi:type="dcterms:W3CDTF">2011-03-04T12:55:44Z</dcterms:modified>
</cp:coreProperties>
</file>